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78" r:id="rId5"/>
    <p:sldId id="259" r:id="rId6"/>
    <p:sldId id="260" r:id="rId7"/>
    <p:sldId id="277" r:id="rId8"/>
    <p:sldId id="261" r:id="rId9"/>
    <p:sldId id="279" r:id="rId10"/>
    <p:sldId id="262" r:id="rId11"/>
    <p:sldId id="281" r:id="rId12"/>
    <p:sldId id="263" r:id="rId13"/>
    <p:sldId id="280" r:id="rId14"/>
    <p:sldId id="265" r:id="rId15"/>
    <p:sldId id="266" r:id="rId16"/>
    <p:sldId id="267" r:id="rId17"/>
    <p:sldId id="268" r:id="rId18"/>
    <p:sldId id="269" r:id="rId19"/>
    <p:sldId id="270" r:id="rId20"/>
    <p:sldId id="276" r:id="rId21"/>
    <p:sldId id="271" r:id="rId22"/>
    <p:sldId id="272" r:id="rId23"/>
    <p:sldId id="273" r:id="rId24"/>
    <p:sldId id="274" r:id="rId25"/>
    <p:sldId id="275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sz="4890"/>
              <a:t>Hybrid Batch Attacks: Finding Black-box Adversarial Examples with Limited Queries</a:t>
            </a:r>
            <a:endParaRPr lang="zh-CN" altLang="en-US" sz="489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Suya F, Chi J, Evans D, et al</a:t>
            </a:r>
            <a:endParaRPr lang="zh-CN" altLang="en-US"/>
          </a:p>
          <a:p>
            <a:r>
              <a:rPr lang="zh-CN" altLang="en-US"/>
              <a:t>University of Virginia</a:t>
            </a:r>
            <a:endParaRPr lang="zh-CN" altLang="en-US"/>
          </a:p>
          <a:p>
            <a:r>
              <a:rPr lang="en-US" altLang="zh-CN"/>
              <a:t>USENIX, 2020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数据集：</a:t>
            </a:r>
            <a:r>
              <a:rPr lang="en-US" altLang="zh-CN" sz="2800">
                <a:sym typeface="+mn-ea"/>
              </a:rPr>
              <a:t>CIFAR10</a:t>
            </a:r>
            <a:r>
              <a:rPr lang="zh-CN" altLang="en-US" sz="2800">
                <a:sym typeface="+mn-ea"/>
              </a:rPr>
              <a:t>、</a:t>
            </a:r>
            <a:r>
              <a:rPr lang="en-US" altLang="zh-CN" sz="2800">
                <a:sym typeface="+mn-ea"/>
              </a:rPr>
              <a:t>ImageNet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基线：最优化（最好效果）、随机</a:t>
            </a:r>
            <a:r>
              <a:rPr lang="zh-CN" altLang="en-US">
                <a:sym typeface="+mn-ea"/>
              </a:rPr>
              <a:t>（最坏效果）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评估指标：查询次数</a:t>
            </a:r>
            <a:endParaRPr lang="zh-CN" altLang="en-US" sz="2800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84960"/>
            <a:ext cx="10515600" cy="3952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20870" y="5864860"/>
            <a:ext cx="335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批攻击的效果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948180"/>
            <a:ext cx="10515600" cy="28263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20870" y="5501005"/>
            <a:ext cx="335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批攻击的效果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对于不同的数据，微调的效果可能不如未进行微调的效果</a:t>
            </a:r>
            <a:endParaRPr lang="zh-CN" altLang="en-US"/>
          </a:p>
          <a:p>
            <a:pPr lvl="1"/>
            <a:r>
              <a:rPr lang="zh-CN" altLang="en-US" sz="2400"/>
              <a:t>可能假设存在缺陷</a:t>
            </a:r>
            <a:endParaRPr lang="zh-CN" altLang="en-US"/>
          </a:p>
          <a:p>
            <a:r>
              <a:rPr lang="zh-CN" altLang="en-US"/>
              <a:t>对于不同的目标模型，本地模型的选用</a:t>
            </a:r>
            <a:r>
              <a:rPr lang="en-US" altLang="zh-CN"/>
              <a:t>(Normal/Robust)</a:t>
            </a:r>
            <a:r>
              <a:rPr lang="zh-CN" altLang="en-US"/>
              <a:t>会影响效果</a:t>
            </a:r>
            <a:endParaRPr lang="zh-CN" altLang="en-US"/>
          </a:p>
          <a:p>
            <a:r>
              <a:rPr lang="zh-CN" altLang="en-US"/>
              <a:t>没有尝试与优化攻击中的与梯度无关的方法结合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sz="4400"/>
              <a:t>Go</a:t>
            </a:r>
            <a:r>
              <a:rPr lang="en-US" altLang="zh-CN" sz="4400"/>
              <a:t>tt</a:t>
            </a:r>
            <a:r>
              <a:rPr lang="zh-CN" altLang="en-US" sz="4400"/>
              <a:t>a Catch</a:t>
            </a:r>
            <a:r>
              <a:rPr lang="en-US" altLang="zh-CN" sz="4400"/>
              <a:t>'</a:t>
            </a:r>
            <a:r>
              <a:rPr lang="zh-CN" altLang="en-US" sz="4400"/>
              <a:t>Em All: Using Honeypots to Catch Adversarial A</a:t>
            </a:r>
            <a:r>
              <a:rPr lang="en-US" altLang="zh-CN" sz="4400"/>
              <a:t>tt</a:t>
            </a:r>
            <a:r>
              <a:rPr lang="zh-CN" altLang="en-US" sz="4400"/>
              <a:t>acks on Neural Networks</a:t>
            </a:r>
            <a:endParaRPr lang="zh-CN" altLang="en-US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Shan S, Wenger E, Wang B, et al</a:t>
            </a:r>
            <a:endParaRPr lang="zh-CN" altLang="en-US"/>
          </a:p>
          <a:p>
            <a:r>
              <a:rPr lang="zh-CN" altLang="en-US"/>
              <a:t>University of Chicago</a:t>
            </a:r>
            <a:endParaRPr lang="zh-CN" altLang="en-US"/>
          </a:p>
          <a:p>
            <a:r>
              <a:rPr lang="en-US" altLang="zh-CN"/>
              <a:t>CCS, 2020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利用蜜罐进行防御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0" y="2790190"/>
            <a:ext cx="7823200" cy="37966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防御流程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1800" y="1736725"/>
            <a:ext cx="11329035" cy="3384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防御流程（单标签）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构建嵌入陷阱的训练数据集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训练模型</a:t>
            </a:r>
            <a:endParaRPr lang="zh-CN" altLang="en-US"/>
          </a:p>
          <a:p>
            <a:pPr lvl="1"/>
            <a:r>
              <a:rPr lang="zh-CN" altLang="en-US" sz="2400"/>
              <a:t>记录陷阱符号（下式；</a:t>
            </a:r>
            <a:r>
              <a:rPr lang="en-US" altLang="zh-CN" sz="2400"/>
              <a:t>E</a:t>
            </a:r>
            <a:r>
              <a:rPr lang="zh-CN" altLang="en-US" sz="2400"/>
              <a:t>为期望，</a:t>
            </a:r>
            <a:r>
              <a:rPr lang="en-US" altLang="zh-CN" sz="2400"/>
              <a:t>g</a:t>
            </a:r>
            <a:r>
              <a:rPr lang="zh-CN" altLang="en-US" sz="2400"/>
              <a:t>为特征表达，为</a:t>
            </a:r>
            <a:r>
              <a:rPr lang="en-US" altLang="zh-CN" sz="2400"/>
              <a:t>softmax</a:t>
            </a:r>
            <a:r>
              <a:rPr lang="zh-CN" altLang="en-US" sz="2400"/>
              <a:t>前的激活向量）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检测对抗攻击</a:t>
            </a:r>
            <a:endParaRPr lang="zh-CN" altLang="en-US"/>
          </a:p>
          <a:p>
            <a:pPr lvl="1"/>
            <a:r>
              <a:rPr lang="zh-CN" altLang="en-US"/>
              <a:t>计算</a:t>
            </a:r>
            <a:r>
              <a:rPr lang="en-US" altLang="zh-CN"/>
              <a:t>S</a:t>
            </a:r>
            <a:r>
              <a:rPr lang="zh-CN" altLang="en-US"/>
              <a:t>和</a:t>
            </a:r>
            <a:r>
              <a:rPr lang="en-US" altLang="zh-CN"/>
              <a:t>g(x+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Ɛ</a:t>
            </a:r>
            <a:r>
              <a:rPr lang="en-US" altLang="zh-CN"/>
              <a:t>)</a:t>
            </a:r>
            <a:r>
              <a:rPr lang="zh-CN" altLang="en-US"/>
              <a:t>的余弦相似度，是否超出阈值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9070" y="1547495"/>
            <a:ext cx="5662930" cy="641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760" y="2684145"/>
            <a:ext cx="5402580" cy="642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60" y="3742055"/>
            <a:ext cx="4232910" cy="6413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可视化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4825" y="1691005"/>
            <a:ext cx="8642985" cy="48406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数据集（分类）：</a:t>
            </a:r>
            <a:r>
              <a:rPr lang="en-US" altLang="zh-CN"/>
              <a:t>MNIST</a:t>
            </a:r>
            <a:r>
              <a:rPr lang="zh-CN" altLang="en-US"/>
              <a:t>、</a:t>
            </a:r>
            <a:r>
              <a:rPr lang="en-US" altLang="zh-CN"/>
              <a:t>GTSRB</a:t>
            </a:r>
            <a:r>
              <a:rPr lang="zh-CN" altLang="en-US"/>
              <a:t>、</a:t>
            </a:r>
            <a:r>
              <a:rPr lang="en-US" altLang="zh-CN"/>
              <a:t>CIFAR10</a:t>
            </a:r>
            <a:r>
              <a:rPr lang="zh-CN" altLang="en-US"/>
              <a:t>、</a:t>
            </a:r>
            <a:r>
              <a:rPr lang="en-US" altLang="zh-CN"/>
              <a:t>YouTube Face</a:t>
            </a:r>
            <a:endParaRPr lang="en-US" altLang="zh-CN"/>
          </a:p>
          <a:p>
            <a:r>
              <a:rPr lang="zh-CN" altLang="en-US"/>
              <a:t>攻击方法：</a:t>
            </a:r>
            <a:r>
              <a:rPr lang="en-US" altLang="zh-CN"/>
              <a:t>CW</a:t>
            </a:r>
            <a:r>
              <a:rPr lang="zh-CN" altLang="en-US"/>
              <a:t>、</a:t>
            </a:r>
            <a:r>
              <a:rPr lang="en-US" altLang="zh-CN"/>
              <a:t>Elastic Net</a:t>
            </a:r>
            <a:r>
              <a:rPr lang="zh-CN" altLang="en-US"/>
              <a:t>、</a:t>
            </a:r>
            <a:r>
              <a:rPr lang="en-US" altLang="zh-CN"/>
              <a:t>PGD</a:t>
            </a:r>
            <a:r>
              <a:rPr lang="zh-CN" altLang="en-US"/>
              <a:t>、</a:t>
            </a:r>
            <a:r>
              <a:rPr lang="en-US" altLang="zh-CN"/>
              <a:t>BPDA</a:t>
            </a:r>
            <a:r>
              <a:rPr lang="zh-CN" altLang="en-US"/>
              <a:t>、</a:t>
            </a:r>
            <a:r>
              <a:rPr lang="en-US" altLang="zh-CN"/>
              <a:t>SPSA</a:t>
            </a:r>
            <a:r>
              <a:rPr lang="zh-CN" altLang="en-US"/>
              <a:t>、</a:t>
            </a:r>
            <a:r>
              <a:rPr lang="en-US" altLang="zh-CN"/>
              <a:t>FGSM</a:t>
            </a:r>
            <a:endParaRPr lang="zh-CN" altLang="en-US"/>
          </a:p>
          <a:p>
            <a:r>
              <a:rPr lang="zh-CN" altLang="en-US"/>
              <a:t>基线：</a:t>
            </a:r>
            <a:r>
              <a:rPr lang="en-US" altLang="zh-CN"/>
              <a:t>Feature Squeeze</a:t>
            </a:r>
            <a:r>
              <a:rPr lang="zh-CN" altLang="en-US"/>
              <a:t>、</a:t>
            </a:r>
            <a:r>
              <a:rPr lang="en-US" altLang="zh-CN"/>
              <a:t>MagNet</a:t>
            </a:r>
            <a:r>
              <a:rPr lang="zh-CN" altLang="en-US"/>
              <a:t>、</a:t>
            </a:r>
            <a:r>
              <a:rPr lang="en-US" altLang="zh-CN"/>
              <a:t>LID</a:t>
            </a:r>
            <a:endParaRPr lang="zh-CN" altLang="en-US"/>
          </a:p>
          <a:p>
            <a:r>
              <a:rPr lang="zh-CN" altLang="en-US"/>
              <a:t>指标：假阳性率、对抗样本检测率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动机：减少黑盒攻击的查询次数</a:t>
            </a:r>
            <a:endParaRPr lang="zh-CN" altLang="en-US"/>
          </a:p>
          <a:p>
            <a:r>
              <a:rPr lang="zh-CN" altLang="en-US" sz="2800">
                <a:sym typeface="+mn-ea"/>
              </a:rPr>
              <a:t>背景：现有的黑盒攻击方法可以分为两类：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迁移攻击：训练本地替代模型——查询次数少，但有迁移损失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优化攻击：将攻击目标变成优化问题——攻击成功率高，但查询次数多</a:t>
            </a:r>
            <a:endParaRPr lang="zh-CN" altLang="en-US"/>
          </a:p>
          <a:p>
            <a:r>
              <a:rPr lang="zh-CN" altLang="en-US"/>
              <a:t>成果：</a:t>
            </a:r>
            <a:endParaRPr lang="zh-CN" altLang="en-US"/>
          </a:p>
          <a:p>
            <a:pPr lvl="1"/>
            <a:r>
              <a:rPr lang="zh-CN" altLang="en-US"/>
              <a:t>结合两类攻击方法，查询次数少，攻击成功率高</a:t>
            </a:r>
            <a:endParaRPr lang="zh-CN" altLang="en-US"/>
          </a:p>
          <a:p>
            <a:pPr lvl="1"/>
            <a:r>
              <a:rPr lang="zh-CN" altLang="en-US"/>
              <a:t>提出批攻击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1005" y="2084070"/>
            <a:ext cx="8809990" cy="29756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9800" y="1243965"/>
            <a:ext cx="7773035" cy="56140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应对方法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剪除多余神经元（改变决策边界）：干净数据的准确率下降严重</a:t>
            </a:r>
            <a:endParaRPr lang="zh-CN" altLang="en-US"/>
          </a:p>
          <a:p>
            <a:r>
              <a:rPr lang="zh-CN" altLang="en-US"/>
              <a:t>找到正常标签和感染标签的区别：不能应对多标签感染</a:t>
            </a:r>
            <a:endParaRPr lang="zh-CN" altLang="en-US"/>
          </a:p>
          <a:p>
            <a:r>
              <a:rPr lang="zh-CN" altLang="en-US"/>
              <a:t>替代模型攻击：将陷阱引入替代模型</a:t>
            </a:r>
            <a:endParaRPr lang="zh-CN" altLang="en-US"/>
          </a:p>
          <a:p>
            <a:r>
              <a:rPr lang="zh-CN" altLang="en-US"/>
              <a:t>不学习陷阱（</a:t>
            </a:r>
            <a:r>
              <a:rPr lang="en-US" altLang="zh-CN"/>
              <a:t>unlearning techniques</a:t>
            </a:r>
            <a:r>
              <a:rPr lang="zh-CN" altLang="en-US"/>
              <a:t>）：从</a:t>
            </a:r>
            <a:r>
              <a:rPr lang="en-US" altLang="zh-CN"/>
              <a:t>F</a:t>
            </a:r>
            <a:r>
              <a:rPr lang="en-US" altLang="zh-CN" baseline="30000"/>
              <a:t>unlearn</a:t>
            </a:r>
            <a:r>
              <a:rPr lang="zh-CN" altLang="en-US"/>
              <a:t>到</a:t>
            </a:r>
            <a:r>
              <a:rPr lang="en-US" altLang="zh-CN"/>
              <a:t>F</a:t>
            </a:r>
            <a:r>
              <a:rPr lang="zh-CN" altLang="en-US"/>
              <a:t>迁移性差</a:t>
            </a:r>
            <a:endParaRPr lang="zh-CN" altLang="en-US"/>
          </a:p>
          <a:p>
            <a:r>
              <a:rPr lang="zh-CN" altLang="en-US"/>
              <a:t>接触到干净模型：迁移性差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应对方法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攻击：</a:t>
            </a:r>
            <a:endParaRPr lang="zh-CN" altLang="en-US"/>
          </a:p>
          <a:p>
            <a:pPr lvl="1"/>
            <a:r>
              <a:rPr lang="zh-CN" altLang="en-US" sz="2400"/>
              <a:t>找出</a:t>
            </a:r>
            <a:r>
              <a:rPr lang="en-US" altLang="zh-CN" sz="2400"/>
              <a:t>trapdoors</a:t>
            </a:r>
            <a:r>
              <a:rPr lang="zh-CN" altLang="en-US" sz="2400"/>
              <a:t>的边界，找到相应的对抗扰动</a:t>
            </a:r>
            <a:endParaRPr lang="zh-CN" altLang="en-US" sz="2400"/>
          </a:p>
          <a:p>
            <a:pPr lvl="1"/>
            <a:r>
              <a:rPr lang="zh-CN" altLang="en-US" sz="2400"/>
              <a:t>利用强大的算力</a:t>
            </a:r>
            <a:endParaRPr lang="zh-CN" altLang="en-US"/>
          </a:p>
          <a:p>
            <a:r>
              <a:rPr lang="zh-CN" altLang="en-US"/>
              <a:t>防御：</a:t>
            </a:r>
            <a:endParaRPr lang="zh-CN" altLang="en-US"/>
          </a:p>
          <a:p>
            <a:pPr lvl="1"/>
            <a:r>
              <a:rPr lang="zh-CN" altLang="en-US"/>
              <a:t>随机化神经元符号</a:t>
            </a:r>
            <a:endParaRPr lang="zh-CN" altLang="en-US"/>
          </a:p>
          <a:p>
            <a:pPr lvl="1"/>
            <a:r>
              <a:rPr lang="zh-CN" altLang="en-US"/>
              <a:t>每个标签多个陷阱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zh-CN" altLang="en-US" sz="2400"/>
              <a:t>有效抵御大部分攻击</a:t>
            </a:r>
            <a:endParaRPr lang="zh-CN" altLang="en-US"/>
          </a:p>
          <a:p>
            <a:r>
              <a:rPr lang="zh-CN" altLang="en-US"/>
              <a:t>缺点：</a:t>
            </a:r>
            <a:endParaRPr lang="zh-CN" altLang="en-US"/>
          </a:p>
          <a:p>
            <a:pPr lvl="1"/>
            <a:r>
              <a:rPr lang="zh-CN" altLang="en-US"/>
              <a:t>训练次数增加</a:t>
            </a:r>
            <a:endParaRPr lang="zh-CN" altLang="en-US"/>
          </a:p>
          <a:p>
            <a:pPr lvl="1"/>
            <a:r>
              <a:rPr lang="zh-CN" altLang="en-US"/>
              <a:t>实验部分没有验证其对干净样本的影响</a:t>
            </a:r>
            <a:endParaRPr lang="zh-CN" altLang="en-US"/>
          </a:p>
          <a:p>
            <a:pPr lvl="1"/>
            <a:r>
              <a:rPr lang="zh-CN" altLang="en-US"/>
              <a:t>无法证明所有的攻击的方法都会利用</a:t>
            </a:r>
            <a:r>
              <a:rPr lang="en-US" altLang="zh-CN"/>
              <a:t>trapdoor</a:t>
            </a:r>
            <a:endParaRPr lang="en-US" altLang="zh-CN"/>
          </a:p>
          <a:p>
            <a:pPr lvl="1"/>
            <a:r>
              <a:rPr lang="zh-CN" altLang="en-US"/>
              <a:t>在应对方法部分：可以从概率分布入手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假设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本地的对抗样本相较于原图片，是更好的优化攻击起点</a:t>
            </a:r>
            <a:endParaRPr lang="zh-CN" altLang="en-US"/>
          </a:p>
          <a:p>
            <a:pPr lvl="1"/>
            <a:r>
              <a:rPr lang="zh-CN" altLang="en-US"/>
              <a:t>相同的任务在不同的模型中拥有相似的决策边界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优化攻击学到的标签可以用于本地模型微调</a:t>
            </a:r>
            <a:endParaRPr lang="zh-CN" altLang="en-US"/>
          </a:p>
          <a:p>
            <a:pPr lvl="1"/>
            <a:r>
              <a:rPr lang="zh-CN" altLang="en-US" sz="2400"/>
              <a:t>跨过检测边界的样本可用于训练模型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输入：图片、本地模型、受害者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模型  输出：对抗样本</a:t>
            </a:r>
            <a:endParaRPr lang="zh-CN" altLang="en-US"/>
          </a:p>
          <a:p>
            <a:r>
              <a:rPr lang="zh-CN" altLang="en-US"/>
              <a:t>先本地找到对抗样本</a:t>
            </a:r>
            <a:r>
              <a:rPr lang="en-US" altLang="zh-CN"/>
              <a:t>(line 8)</a:t>
            </a:r>
            <a:endParaRPr lang="zh-CN" altLang="en-US"/>
          </a:p>
          <a:p>
            <a:r>
              <a:rPr lang="zh-CN" altLang="en-US"/>
              <a:t>若不成功，利用这些样本进行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优化攻击</a:t>
            </a:r>
            <a:r>
              <a:rPr lang="en-US" altLang="zh-CN"/>
              <a:t>(line 9)</a:t>
            </a:r>
            <a:endParaRPr lang="en-US" altLang="zh-CN"/>
          </a:p>
          <a:p>
            <a:r>
              <a:rPr lang="zh-CN" altLang="en-US"/>
              <a:t>利用查询结果对本地模型进行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微调</a:t>
            </a:r>
            <a:r>
              <a:rPr lang="en-US" altLang="zh-CN"/>
              <a:t>(line 13-15)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1395" y="635"/>
            <a:ext cx="621665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批攻击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动机：减少查询次数（</a:t>
            </a:r>
            <a:r>
              <a:rPr lang="zh-CN" altLang="en-US">
                <a:sym typeface="+mn-ea"/>
              </a:rPr>
              <a:t>查询次数过多会引起注意）</a:t>
            </a:r>
            <a:endParaRPr lang="zh-CN" altLang="en-US"/>
          </a:p>
          <a:p>
            <a:r>
              <a:rPr lang="zh-CN" altLang="en-US"/>
              <a:t>第一阶段：找到最易迁移的样本</a:t>
            </a:r>
            <a:endParaRPr lang="zh-CN" altLang="en-US"/>
          </a:p>
          <a:p>
            <a:pPr lvl="1"/>
            <a:r>
              <a:rPr lang="zh-CN" altLang="en-US"/>
              <a:t>排序：成功攻击本地模型的个数；</a:t>
            </a:r>
            <a:r>
              <a:rPr lang="en-US" altLang="zh-CN"/>
              <a:t>PGD</a:t>
            </a:r>
            <a:r>
              <a:rPr lang="zh-CN" altLang="en-US"/>
              <a:t>步数</a:t>
            </a:r>
            <a:endParaRPr lang="zh-CN" altLang="en-US"/>
          </a:p>
          <a:p>
            <a:r>
              <a:rPr lang="zh-CN" altLang="en-US"/>
              <a:t>第二阶段：寻找优化攻击的候选</a:t>
            </a:r>
            <a:endParaRPr lang="zh-CN" altLang="en-US"/>
          </a:p>
          <a:p>
            <a:pPr lvl="1"/>
            <a:r>
              <a:rPr lang="zh-CN" altLang="en-US"/>
              <a:t>排序：损失函数值（</a:t>
            </a:r>
            <a:r>
              <a:rPr lang="en-US" altLang="zh-CN"/>
              <a:t>f</a:t>
            </a:r>
            <a:r>
              <a:rPr lang="zh-CN" altLang="en-US"/>
              <a:t>为预测分数）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0" y="4198620"/>
            <a:ext cx="9500235" cy="989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数据集：</a:t>
            </a:r>
            <a:r>
              <a:rPr lang="en-US" altLang="zh-CN"/>
              <a:t>MNIST</a:t>
            </a:r>
            <a:r>
              <a:rPr lang="zh-CN" altLang="en-US"/>
              <a:t>、</a:t>
            </a:r>
            <a:r>
              <a:rPr lang="en-US" altLang="zh-CN"/>
              <a:t>CIFAR10</a:t>
            </a:r>
            <a:r>
              <a:rPr lang="zh-CN" altLang="en-US"/>
              <a:t>、</a:t>
            </a:r>
            <a:r>
              <a:rPr lang="en-US" altLang="zh-CN"/>
              <a:t>ImageNet</a:t>
            </a:r>
            <a:endParaRPr lang="en-US" altLang="zh-CN"/>
          </a:p>
          <a:p>
            <a:r>
              <a:rPr lang="zh-CN" altLang="en-US"/>
              <a:t>本地模型</a:t>
            </a:r>
            <a:r>
              <a:rPr lang="en-US" altLang="zh-CN"/>
              <a:t>/</a:t>
            </a:r>
            <a:r>
              <a:rPr lang="zh-CN" altLang="en-US"/>
              <a:t>受害者模型：普通模型、稳健模型</a:t>
            </a:r>
            <a:endParaRPr lang="zh-CN" altLang="en-US"/>
          </a:p>
          <a:p>
            <a:pPr lvl="1"/>
            <a:r>
              <a:rPr lang="zh-CN" altLang="en-US" sz="2400"/>
              <a:t>迁移攻击：</a:t>
            </a:r>
            <a:r>
              <a:rPr lang="en-US" altLang="zh-CN" sz="2400"/>
              <a:t>PGD</a:t>
            </a:r>
            <a:endParaRPr lang="en-US" altLang="zh-CN" sz="2400"/>
          </a:p>
          <a:p>
            <a:pPr lvl="1"/>
            <a:r>
              <a:rPr lang="zh-CN" altLang="en-US" sz="2400"/>
              <a:t>优化攻击：</a:t>
            </a:r>
            <a:r>
              <a:rPr lang="en-US" altLang="zh-CN" sz="2400"/>
              <a:t>NES/AutoZOOM</a:t>
            </a:r>
            <a:endParaRPr lang="en-US" altLang="zh-CN" sz="2400"/>
          </a:p>
          <a:p>
            <a:pPr lvl="1"/>
            <a:r>
              <a:rPr lang="zh-CN" altLang="en-US"/>
              <a:t>攻击类型：受害者模型为普通模型则目标攻击；稳健则非目标</a:t>
            </a:r>
            <a:endParaRPr lang="zh-CN" altLang="en-US"/>
          </a:p>
          <a:p>
            <a:r>
              <a:rPr lang="zh-CN" altLang="en-US"/>
              <a:t>基线：优化攻击：</a:t>
            </a:r>
            <a:r>
              <a:rPr lang="en-US" altLang="zh-CN">
                <a:sym typeface="+mn-ea"/>
              </a:rPr>
              <a:t>NES/AutoZOOM</a:t>
            </a:r>
            <a:endParaRPr lang="zh-CN" altLang="en-US"/>
          </a:p>
          <a:p>
            <a:r>
              <a:rPr lang="zh-CN" altLang="en-US"/>
              <a:t>评估指标：迁移率、成功率、查询次数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3300" y="2099310"/>
            <a:ext cx="1018540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3425" y="1555750"/>
            <a:ext cx="10725150" cy="3745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02050" y="5884545"/>
            <a:ext cx="4788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不同集成的迁移率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7010" y="1691005"/>
            <a:ext cx="9238615" cy="3128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70120" y="5230495"/>
            <a:ext cx="289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微调的影响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演示</Application>
  <PresentationFormat>宽屏</PresentationFormat>
  <Paragraphs>148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方正书宋_GBK</vt:lpstr>
      <vt:lpstr>Wingdings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汉仪书宋二KW</vt:lpstr>
      <vt:lpstr>Office 主题</vt:lpstr>
      <vt:lpstr>Hybrid Batch Attacks: Finding Black-box Adversarial Examples with Limited Queries</vt:lpstr>
      <vt:lpstr>总述</vt:lpstr>
      <vt:lpstr>假设</vt:lpstr>
      <vt:lpstr>算法流程</vt:lpstr>
      <vt:lpstr>批攻击</vt:lpstr>
      <vt:lpstr>实验设置</vt:lpstr>
      <vt:lpstr>实验结果</vt:lpstr>
      <vt:lpstr>实验结果</vt:lpstr>
      <vt:lpstr>实验结果</vt:lpstr>
      <vt:lpstr>实验设置</vt:lpstr>
      <vt:lpstr>实验结果</vt:lpstr>
      <vt:lpstr>实验结果</vt:lpstr>
      <vt:lpstr>缺点</vt:lpstr>
      <vt:lpstr>Gotta Catch'Em All: Using Honeypots to Catch Adversarial Attacks on Neural Networks</vt:lpstr>
      <vt:lpstr>思路</vt:lpstr>
      <vt:lpstr>防御流程</vt:lpstr>
      <vt:lpstr>防御流程（单标签）</vt:lpstr>
      <vt:lpstr>可视化</vt:lpstr>
      <vt:lpstr>实验设置</vt:lpstr>
      <vt:lpstr>实验结果</vt:lpstr>
      <vt:lpstr>实验结果</vt:lpstr>
      <vt:lpstr>应对方法</vt:lpstr>
      <vt:lpstr>应对方法</vt:lpstr>
      <vt:lpstr>优缺点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shx</dc:creator>
  <cp:lastModifiedBy>shx</cp:lastModifiedBy>
  <cp:revision>39</cp:revision>
  <dcterms:created xsi:type="dcterms:W3CDTF">2021-09-02T07:21:51Z</dcterms:created>
  <dcterms:modified xsi:type="dcterms:W3CDTF">2021-09-02T07:21:51Z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