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74" r:id="rId3"/>
    <p:sldId id="277" r:id="rId4"/>
    <p:sldId id="275" r:id="rId5"/>
    <p:sldId id="276" r:id="rId6"/>
    <p:sldId id="256" r:id="rId7"/>
    <p:sldId id="257" r:id="rId8"/>
    <p:sldId id="268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78" r:id="rId18"/>
    <p:sldId id="272" r:id="rId19"/>
    <p:sldId id="267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99986-F1E4-4D4D-A8AE-122CB58E6C6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7B291-2655-4AB7-867D-8582A9333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6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B291-2655-4AB7-867D-8582A93339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5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B291-2655-4AB7-867D-8582A93339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2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B291-2655-4AB7-867D-8582A93339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8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B291-2655-4AB7-867D-8582A93339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2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B291-2655-4AB7-867D-8582A93339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7B291-2655-4AB7-867D-8582A933398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9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DD541-CBE9-45C3-968A-74FA464DE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9DEEF-647F-49D4-BB7C-7867EC92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3AE00-6187-4BA2-97B1-FECCE629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7D5A5-1E27-43C4-80A9-9B72AD2F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5CD1C-7972-4D15-89C2-E2212D3C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7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AF7C4-82DF-44AB-8B4D-AB8FE1B6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5399D-5BF6-4967-9937-F9CCC500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26215-3E64-4008-ACB1-9CD37D3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64457-CF0C-4B5B-8384-B2EB2D5C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2EE70-1FBC-430C-85A9-9675C4EF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8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679186-3A27-4B94-A880-3D30491DE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1B43D-5E65-4243-8A16-8B6817F0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5F4B1-AE42-4616-AF73-04BDD776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E94E7-A86E-4142-A3DA-536E4BEE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26E9E-6A19-49D0-9E5F-7655401A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820ED-A5A4-46F7-B9ED-616D32A7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C97B7-D356-40B5-9D12-A21FB54D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06D92-5713-449E-862F-9971768E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B7B02-A834-498C-BCF8-E83E48D3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7D19E-E9E9-40FC-A927-F2E1D0CA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97461-0391-425A-9AD2-8B09FC92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71DED-CB52-4DA9-9EEC-20E03C23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840E5-ED42-438C-A0FE-90298393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1804B-A3CA-435D-8F75-35ADD9DB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971A5-FA09-4F5B-8FCB-B573F609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8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490FB-52E3-49AB-9C1D-C5143A9F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753DC-F00A-4278-9F60-40AE98743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9E246-94EA-417E-A535-5A417227B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F049D-0597-4C28-8C37-24C33A5B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20F7C-3B0E-4F9F-8F24-3485067E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D12AE-CE91-40EB-B0FF-3C61EFC7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6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47A9A-B76C-4FB0-B354-88D378EC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99CD4-C255-4FE4-9C90-CBE07EBC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221E4-43E1-4D1B-AD3F-9F19DB3E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D246F0-D4F4-4ADC-8B68-C3EEDFC83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3939B5-845F-4D5E-BA41-2C84E6A53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D76032-244F-4E5B-92DC-71F4C1AA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6870CC-4221-4D14-AE57-3E402617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4AE762-7F0A-45C1-91A3-791A6060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1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2C42-A597-4387-8DE2-C0E1691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D3BDFA-2BC1-4049-A2AC-5C5FEDB6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D87E9-D4B7-4CDB-AE33-0E6D2C42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627B5B-84C0-4E0D-AD8B-A65A1BFF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A432F-5D55-4FBA-842D-D4158F64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A4E30-A06D-4A6B-856B-62518AC4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F7B14-B120-46FA-B951-EFC74F53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4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1AC6-69E4-4BF4-8084-9326D46B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984E0-E134-4901-B9C0-D0D44460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1607A-DCF9-43ED-9C4D-55AD909E7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FFAE2-7078-4857-AB74-F04390E2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2BE2D-7782-437B-B92A-EEC2EA57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C2258-53A0-4B98-85BD-8ACD8044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5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A2000-108D-497D-9DFC-1BD12615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1BB573-FA15-417B-8FAC-1E3A4ACA0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56FEE3-D76A-4753-88FD-9F2E8F46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24BBF-48FB-4A2D-9C5D-4BF4F15D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B9321-D6DE-4057-8E3E-CAF74201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B2C6B-579B-4B42-A925-98CF2E76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91A05B-D3CD-4C48-A080-B6519552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9DE53-991E-4A19-83F1-561BDA51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63AE-93C3-4EDE-B4B4-9AA17E925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CFAC3-292C-4F30-ACA6-44D3719BB7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683DB-81ED-4BF2-9682-96C711D9D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BE32E-2A5F-4A35-B88F-D5F650D55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32488-4AA3-4CC5-B0D6-35E62E86C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5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E3200EF-D383-4EAF-AD7F-93929BAE152F}"/>
              </a:ext>
            </a:extLst>
          </p:cNvPr>
          <p:cNvSpPr txBox="1"/>
          <p:nvPr/>
        </p:nvSpPr>
        <p:spPr>
          <a:xfrm>
            <a:off x="3653672" y="487218"/>
            <a:ext cx="74660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HardingText-Regular"/>
              </a:rPr>
              <a:t>Voxel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：体素，类比二维图片以</a:t>
            </a:r>
            <a:r>
              <a:rPr lang="en-US" altLang="zh-CN" sz="2400" dirty="0">
                <a:solidFill>
                  <a:srgbClr val="000000"/>
                </a:solidFill>
                <a:latin typeface="HardingText-Regular"/>
              </a:rPr>
              <a:t>pixel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为基础单位，三维图形以</a:t>
            </a:r>
            <a:r>
              <a:rPr lang="en-US" altLang="zh-CN" sz="2400" dirty="0">
                <a:solidFill>
                  <a:srgbClr val="000000"/>
                </a:solidFill>
                <a:latin typeface="HardingText-Regular"/>
              </a:rPr>
              <a:t>voxel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为基础单位。</a:t>
            </a:r>
            <a:endParaRPr lang="en-US" altLang="zh-CN" sz="2400" dirty="0">
              <a:solidFill>
                <a:srgbClr val="000000"/>
              </a:solidFill>
              <a:latin typeface="HardingText-Regular"/>
            </a:endParaRPr>
          </a:p>
          <a:p>
            <a:endParaRPr lang="en-US" altLang="zh-CN" sz="2400" dirty="0">
              <a:solidFill>
                <a:srgbClr val="000000"/>
              </a:solidFill>
              <a:latin typeface="HardingText-Regular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HardingText-Regular"/>
              </a:rPr>
              <a:t>Vertex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：顶点，大脑皮层上由模板确定位置的用于记录数据的锚点。</a:t>
            </a:r>
            <a:endParaRPr lang="en-US" altLang="zh-CN" sz="2400" dirty="0">
              <a:solidFill>
                <a:srgbClr val="000000"/>
              </a:solidFill>
              <a:latin typeface="HardingText-Regular"/>
            </a:endParaRPr>
          </a:p>
          <a:p>
            <a:endParaRPr lang="en-US" altLang="zh-CN" sz="2400" b="0" i="0" dirty="0">
              <a:solidFill>
                <a:srgbClr val="000000"/>
              </a:solidFill>
              <a:effectLst/>
              <a:latin typeface="HardingText-Regular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HardingText-Regular"/>
              </a:rPr>
              <a:t>ROIs</a:t>
            </a:r>
            <a:r>
              <a:rPr lang="zh-CN" altLang="en-US" sz="2400" dirty="0">
                <a:latin typeface="HardingText-Regular"/>
              </a:rPr>
              <a:t>：</a:t>
            </a:r>
            <a:r>
              <a:rPr lang="en-US" altLang="zh-CN" sz="2400" dirty="0">
                <a:latin typeface="HardingText-Regular"/>
              </a:rPr>
              <a:t>regions of interest</a:t>
            </a:r>
            <a:r>
              <a:rPr lang="zh-CN" altLang="en-US" sz="2400" dirty="0">
                <a:latin typeface="HardingText-Regular"/>
              </a:rPr>
              <a:t>，脑区，通过解剖学实验得出的皮层功能分区。</a:t>
            </a:r>
            <a:endParaRPr lang="en-US" altLang="zh-CN" sz="2400" b="1" dirty="0">
              <a:latin typeface="HardingText-Regular"/>
            </a:endParaRPr>
          </a:p>
          <a:p>
            <a:endParaRPr lang="en-US" altLang="zh-CN" sz="2400" b="0" i="0" dirty="0">
              <a:solidFill>
                <a:srgbClr val="000000"/>
              </a:solidFill>
              <a:effectLst/>
              <a:latin typeface="HardingText-Regular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HardingText-Regular"/>
              </a:rPr>
              <a:t>Activation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：表征，</a:t>
            </a:r>
            <a:r>
              <a:rPr lang="en-US" altLang="zh-CN" sz="2400" dirty="0">
                <a:solidFill>
                  <a:srgbClr val="000000"/>
                </a:solidFill>
                <a:latin typeface="HardingText-Regular"/>
              </a:rPr>
              <a:t>DLM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有很多层，每层都会有输出的向量，即表征。如果不强调</a:t>
            </a:r>
            <a:r>
              <a:rPr lang="en-US" altLang="zh-CN" sz="2400" dirty="0">
                <a:solidFill>
                  <a:srgbClr val="000000"/>
                </a:solidFill>
                <a:latin typeface="HardingText-Regular"/>
              </a:rPr>
              <a:t>DLM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的视角，其实也可以用</a:t>
            </a:r>
            <a:r>
              <a:rPr lang="en-US" altLang="zh-CN" sz="2400" dirty="0">
                <a:solidFill>
                  <a:srgbClr val="000000"/>
                </a:solidFill>
                <a:latin typeface="HardingText-Regular"/>
              </a:rPr>
              <a:t>representation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表示。</a:t>
            </a:r>
            <a:endParaRPr lang="en-US" altLang="zh-CN" sz="2400" dirty="0">
              <a:solidFill>
                <a:srgbClr val="000000"/>
              </a:solidFill>
              <a:latin typeface="HardingText-Regular"/>
            </a:endParaRPr>
          </a:p>
          <a:p>
            <a:endParaRPr lang="en-US" altLang="zh-CN" sz="2400" dirty="0">
              <a:solidFill>
                <a:srgbClr val="000000"/>
              </a:solidFill>
              <a:latin typeface="HardingText-Regular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HardingText-Regular"/>
              </a:rPr>
              <a:t>Stimulus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：刺激，对于大脑来说，一些输入如看</a:t>
            </a:r>
            <a:r>
              <a:rPr lang="en-US" altLang="zh-CN" sz="2400" dirty="0">
                <a:solidFill>
                  <a:srgbClr val="000000"/>
                </a:solidFill>
                <a:latin typeface="HardingText-Regular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听到的文字、看到的图片等等被叫做刺激。</a:t>
            </a:r>
            <a:endParaRPr lang="en-US" altLang="zh-CN" sz="2400" dirty="0">
              <a:solidFill>
                <a:srgbClr val="000000"/>
              </a:solidFill>
              <a:latin typeface="HardingText-Regular"/>
            </a:endParaRPr>
          </a:p>
          <a:p>
            <a:endParaRPr lang="en-US" altLang="zh-CN" sz="2400" dirty="0">
              <a:solidFill>
                <a:srgbClr val="000000"/>
              </a:solidFill>
              <a:latin typeface="HardingText-Regular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974A20B-CA01-4D5F-83FB-AC6F66F801B3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E144A3F-0C84-4230-987E-41CAE25FACD2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694C8F-6B54-41BB-86AB-0343667C7E42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45D43D-DC4D-4B66-9A88-1D90A64B61C4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274306-3888-4220-A3B1-626DF6A73355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A1177A-564A-41F5-B2F0-371E9821ADFB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BB579B-1714-4104-AD44-E404767CE0E3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61BEE3-3C59-478D-AD3F-F517B1AA2984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4AFE8C-3A1A-4542-82B9-CB767F7EFE3E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5049EF-463B-400E-A1CF-DD5CAC4BEC1F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</p:spTree>
    <p:extLst>
      <p:ext uri="{BB962C8B-B14F-4D97-AF65-F5344CB8AC3E}">
        <p14:creationId xmlns:p14="http://schemas.microsoft.com/office/powerpoint/2010/main" val="392628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8D4BB9E-1573-4D13-A1D5-106CB96F4DD6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8056933-0654-4F89-AAB1-674E1BD5765E}"/>
              </a:ext>
            </a:extLst>
          </p:cNvPr>
          <p:cNvSpPr txBox="1"/>
          <p:nvPr/>
        </p:nvSpPr>
        <p:spPr>
          <a:xfrm>
            <a:off x="3097362" y="348791"/>
            <a:ext cx="79656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实验目的</a:t>
            </a:r>
            <a:r>
              <a:rPr lang="zh-CN" altLang="en-US" dirty="0"/>
              <a:t>：验证人脑中存在</a:t>
            </a:r>
            <a:r>
              <a:rPr lang="en-US" altLang="zh-CN" dirty="0"/>
              <a:t>long-range predictions</a:t>
            </a:r>
            <a:r>
              <a:rPr lang="zh-CN" altLang="en-US" dirty="0"/>
              <a:t>机制。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验证逻辑</a:t>
            </a:r>
            <a:r>
              <a:rPr lang="zh-CN" altLang="en-US" dirty="0"/>
              <a:t>：如果加入其设计的</a:t>
            </a:r>
            <a:r>
              <a:rPr lang="en-US" altLang="zh-CN" dirty="0"/>
              <a:t>long-range predictions</a:t>
            </a:r>
            <a:r>
              <a:rPr lang="zh-CN" altLang="en-US" dirty="0"/>
              <a:t>后，模型的</a:t>
            </a:r>
            <a:r>
              <a:rPr lang="en-US" altLang="zh-CN" dirty="0"/>
              <a:t>activation</a:t>
            </a:r>
            <a:r>
              <a:rPr lang="zh-CN" altLang="en-US" dirty="0"/>
              <a:t>对人脑活动拟合效果提升了，则说明模型与人脑处理过程更相似了，得证。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实验对象</a:t>
            </a:r>
            <a:r>
              <a:rPr lang="zh-CN" altLang="en-US" dirty="0"/>
              <a:t>：加入了</a:t>
            </a:r>
            <a:r>
              <a:rPr lang="en-US" altLang="zh-CN" dirty="0"/>
              <a:t>long-range predictions</a:t>
            </a:r>
            <a:r>
              <a:rPr lang="zh-CN" altLang="en-US" dirty="0"/>
              <a:t>机制后</a:t>
            </a:r>
            <a:r>
              <a:rPr lang="en-US" altLang="zh-CN" dirty="0"/>
              <a:t>GPT-2</a:t>
            </a:r>
            <a:r>
              <a:rPr lang="zh-CN" altLang="en-US" dirty="0"/>
              <a:t>产生的</a:t>
            </a:r>
            <a:r>
              <a:rPr lang="en-US" altLang="zh-CN" dirty="0"/>
              <a:t>activation</a:t>
            </a:r>
            <a:r>
              <a:rPr lang="zh-CN" altLang="en-US" dirty="0"/>
              <a:t>（实验组），加入</a:t>
            </a:r>
            <a:r>
              <a:rPr lang="en-US" altLang="zh-CN" dirty="0"/>
              <a:t>random predictions</a:t>
            </a:r>
            <a:r>
              <a:rPr lang="zh-CN" altLang="en-US" dirty="0"/>
              <a:t>的</a:t>
            </a:r>
            <a:r>
              <a:rPr lang="en-US" altLang="zh-CN" dirty="0"/>
              <a:t>activation</a:t>
            </a:r>
            <a:r>
              <a:rPr lang="zh-CN" altLang="en-US" dirty="0"/>
              <a:t>（对照组</a:t>
            </a:r>
            <a:r>
              <a:rPr lang="en-US" altLang="zh-CN" dirty="0"/>
              <a:t>1</a:t>
            </a:r>
            <a:r>
              <a:rPr lang="zh-CN" altLang="en-US" dirty="0"/>
              <a:t>）以及加入</a:t>
            </a:r>
            <a:r>
              <a:rPr lang="en-US" altLang="zh-CN" dirty="0"/>
              <a:t>long-range predictions</a:t>
            </a:r>
            <a:r>
              <a:rPr lang="zh-CN" altLang="en-US" dirty="0"/>
              <a:t>并使用</a:t>
            </a:r>
            <a:r>
              <a:rPr lang="en-US" altLang="zh-CN" dirty="0"/>
              <a:t>GPT-2</a:t>
            </a:r>
            <a:r>
              <a:rPr lang="zh-CN" altLang="en-US" dirty="0"/>
              <a:t>生成文本的</a:t>
            </a:r>
            <a:r>
              <a:rPr lang="en-US" altLang="zh-CN" dirty="0"/>
              <a:t>activation</a:t>
            </a:r>
            <a:r>
              <a:rPr lang="zh-CN" altLang="en-US" dirty="0"/>
              <a:t>（对照组</a:t>
            </a:r>
            <a:r>
              <a:rPr lang="en-US" altLang="zh-CN" dirty="0"/>
              <a:t>2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实验过程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设计</a:t>
            </a:r>
            <a:r>
              <a:rPr lang="en-US" altLang="zh-CN" dirty="0">
                <a:hlinkClick r:id="rId2" action="ppaction://hlinksldjump"/>
              </a:rPr>
              <a:t>forecast window</a:t>
            </a:r>
            <a:r>
              <a:rPr lang="zh-CN" altLang="en-US" dirty="0"/>
              <a:t>来获得</a:t>
            </a:r>
            <a:r>
              <a:rPr lang="en-US" altLang="zh-CN" dirty="0"/>
              <a:t>long-range predictions</a:t>
            </a:r>
            <a:r>
              <a:rPr lang="zh-CN" altLang="en-US" dirty="0"/>
              <a:t>，并定义</a:t>
            </a:r>
            <a:r>
              <a:rPr lang="en-US" altLang="zh-CN" dirty="0"/>
              <a:t>forecast score</a:t>
            </a:r>
            <a:r>
              <a:rPr lang="zh-CN" altLang="en-US" dirty="0"/>
              <a:t>衡量改进效果。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对比实验组与对照组的</a:t>
            </a:r>
            <a:r>
              <a:rPr lang="en-US" altLang="zh-CN" dirty="0"/>
              <a:t>forecast score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zh-CN" altLang="en-US" b="1" dirty="0"/>
              <a:t>实验结果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   实验组效果整体提升了约</a:t>
            </a:r>
            <a:r>
              <a:rPr lang="en-US" altLang="zh-CN" dirty="0"/>
              <a:t>23%</a:t>
            </a:r>
            <a:r>
              <a:rPr lang="zh-CN" altLang="en-US" dirty="0"/>
              <a:t>；当前词及其后</a:t>
            </a:r>
            <a:r>
              <a:rPr lang="en-US" altLang="zh-CN" dirty="0"/>
              <a:t>10</a:t>
            </a:r>
            <a:r>
              <a:rPr lang="zh-CN" altLang="en-US" dirty="0"/>
              <a:t>个词对</a:t>
            </a:r>
            <a:r>
              <a:rPr lang="en-US" altLang="zh-CN" dirty="0"/>
              <a:t>forecast score</a:t>
            </a:r>
            <a:r>
              <a:rPr lang="zh-CN" altLang="en-US" dirty="0"/>
              <a:t>贡献较大；使用</a:t>
            </a:r>
            <a:r>
              <a:rPr lang="en-US" altLang="zh-CN" dirty="0"/>
              <a:t>8</a:t>
            </a:r>
            <a:r>
              <a:rPr lang="zh-CN" altLang="en-US" dirty="0"/>
              <a:t>个词宽度的</a:t>
            </a:r>
            <a:r>
              <a:rPr lang="en-US" altLang="zh-CN" dirty="0"/>
              <a:t>forecast window</a:t>
            </a:r>
            <a:r>
              <a:rPr lang="zh-CN" altLang="en-US" dirty="0"/>
              <a:t>总体效果较好。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对照组</a:t>
            </a:r>
            <a:r>
              <a:rPr lang="en-US" altLang="zh-CN" dirty="0"/>
              <a:t>1</a:t>
            </a:r>
            <a:r>
              <a:rPr lang="zh-CN" altLang="en-US" dirty="0"/>
              <a:t>无明显改进；对照组</a:t>
            </a:r>
            <a:r>
              <a:rPr lang="en-US" altLang="zh-CN" dirty="0"/>
              <a:t>2</a:t>
            </a:r>
            <a:r>
              <a:rPr lang="zh-CN" altLang="en-US" dirty="0"/>
              <a:t>有改进，提升程度略小。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8DB38A-53CA-4463-9640-57D85553E1B5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32E39A-B389-41C2-B70A-D95525DA825A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1DF90F-6384-461F-A416-972613336E97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248EAF0-10ED-4744-8702-15F4AFB909BC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13">
            <a:extLst>
              <a:ext uri="{FF2B5EF4-FFF2-40B4-BE49-F238E27FC236}">
                <a16:creationId xmlns:a16="http://schemas.microsoft.com/office/drawing/2014/main" id="{5D510E3E-9D62-45A5-BB10-593B1EEE0AC7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13">
            <a:extLst>
              <a:ext uri="{FF2B5EF4-FFF2-40B4-BE49-F238E27FC236}">
                <a16:creationId xmlns:a16="http://schemas.microsoft.com/office/drawing/2014/main" id="{CF6E2594-8016-4809-B437-D4D836492B56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3961BE07-FB12-4828-9CE2-5D3A8F1E43BB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A02DF8D9-E0C8-40A0-AC5D-AB1F2FCAFE2C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557BC02-6451-4CE8-9B3D-59E1C6FAD315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C1643B5-6732-4598-A2EF-56BFE5C8FCE6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A9642E-DE4F-491F-BE94-7396AFBEC525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E77303-00D9-4B43-9C1E-D170A593A8BC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1C6B8B-FBE3-43CB-83F1-CDD777E25DAF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A29576-04DB-460C-AEEF-CEBB3084E706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46222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7D33D86-7ECF-4EBB-8746-014517695A49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0B5A1AB-072A-4DF9-937C-8C005DAE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11" y="1674569"/>
            <a:ext cx="3359823" cy="29445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C68803-6480-42EB-A5DD-A8266FA8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813" y="1674569"/>
            <a:ext cx="3021659" cy="237895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AAE61FC-0F69-4616-BDDF-D73DBF93568A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B41330-52DD-4039-BF85-91F5B6DFB06C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6B564C-BC4A-48CC-9F6B-EFA1874AC2B0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69B63B-6993-4434-AFF9-8D104B4C1392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C54E6E56-D4A9-4E38-8B31-20272F589BD3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0DF0CC2C-968C-4530-A6EF-727F9BB9CAE3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B4ED5690-F15A-44B1-8DE2-D72601DC2EE1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2966A0D1-EECA-4E57-AAB1-9196ECE77D1B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E1D319-865A-434A-9AFD-AAD3DA8673A1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13523E-7271-4893-AF7A-F747C01E0B45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EBE97B-D713-4708-AC03-36ADA5A174CE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EDAC04-08A5-4869-A593-BBAA87E3B89D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DF6E88-206D-4E29-B898-04E4DE14DAE8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869B2A0-A1EB-454F-816D-C3559281E4CA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399451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7C1C09C-7DC1-4DA3-8211-2DC8976C428E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6E1583-AB92-41E0-B623-2DC15225775A}"/>
              </a:ext>
            </a:extLst>
          </p:cNvPr>
          <p:cNvSpPr txBox="1"/>
          <p:nvPr/>
        </p:nvSpPr>
        <p:spPr>
          <a:xfrm>
            <a:off x="3097362" y="348791"/>
            <a:ext cx="7965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实验目的</a:t>
            </a:r>
            <a:r>
              <a:rPr lang="zh-CN" altLang="en-US" dirty="0"/>
              <a:t>：观察不同距离</a:t>
            </a:r>
            <a:r>
              <a:rPr lang="en-US" altLang="zh-CN" dirty="0"/>
              <a:t>d</a:t>
            </a:r>
            <a:r>
              <a:rPr lang="zh-CN" altLang="en-US" dirty="0"/>
              <a:t>对不同脑区的拟合效果提升，推理出不同脑区在处理语言过程中的不同时间感受野。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实验对象</a:t>
            </a:r>
            <a:r>
              <a:rPr lang="zh-CN" altLang="en-US" dirty="0"/>
              <a:t>：加入了</a:t>
            </a:r>
            <a:r>
              <a:rPr lang="en-US" altLang="zh-CN" dirty="0"/>
              <a:t>long-range predictions</a:t>
            </a:r>
            <a:r>
              <a:rPr lang="zh-CN" altLang="en-US" dirty="0"/>
              <a:t>机制后</a:t>
            </a:r>
            <a:r>
              <a:rPr lang="en-US" altLang="zh-CN" dirty="0"/>
              <a:t>GPT-2</a:t>
            </a:r>
            <a:r>
              <a:rPr lang="zh-CN" altLang="en-US" dirty="0"/>
              <a:t>产生的</a:t>
            </a:r>
            <a:r>
              <a:rPr lang="en-US" altLang="zh-CN" dirty="0"/>
              <a:t>activation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实验过程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观察不同位置体素上</a:t>
            </a:r>
            <a:r>
              <a:rPr lang="en-US" altLang="zh-CN" dirty="0"/>
              <a:t>forecast score</a:t>
            </a:r>
            <a:r>
              <a:rPr lang="zh-CN" altLang="en-US" dirty="0"/>
              <a:t>峰值时，其对应的距离</a:t>
            </a:r>
            <a:r>
              <a:rPr lang="en-US" altLang="zh-CN" dirty="0"/>
              <a:t>d</a:t>
            </a:r>
            <a:r>
              <a:rPr lang="zh-CN" altLang="en-US" dirty="0"/>
              <a:t>是多少。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实验结果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97CF08-F59D-429E-99B2-25B4CB45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037" y="3141630"/>
            <a:ext cx="3586965" cy="33675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6D8D5F-0AFD-43F4-9470-DC4D76CDE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02" y="2463845"/>
            <a:ext cx="4982700" cy="394638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566A900-37E6-49E4-A419-78384032D60D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C70707-3429-42B2-B8E0-C8C3C84F4289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628A0C-6B1A-4092-8A91-C1B2D02E5982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13F0A9-75C4-4170-9EF5-5B0D5BC75F83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C9CFB049-8F64-4168-8BC7-62459517002E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F022E969-4118-47B7-9079-C746F292B726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6C2B3C9E-3FCB-4572-B999-8788FFD22728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9B2C51EB-4F4E-4B55-B616-A61A927F189A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D15D1E2-3CEB-4C83-8673-51E0210B0EFE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46D621-F841-4053-9EDB-3698B9491295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0BFE600-F56B-4C5C-9B3C-2F5D08DD36A1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929A1F9-73FA-4551-A2EC-308ABD264A2A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CCB6B6-8431-4174-8755-DC54E06446A6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042067-E106-44A4-BA01-D32EBACCFA61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37002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912238F-34A9-42D8-9B54-44A50DEB4B2D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B9FA7E5-D582-4EE0-A229-AE693643C538}"/>
              </a:ext>
            </a:extLst>
          </p:cNvPr>
          <p:cNvSpPr txBox="1"/>
          <p:nvPr/>
        </p:nvSpPr>
        <p:spPr>
          <a:xfrm>
            <a:off x="3097362" y="348791"/>
            <a:ext cx="7965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实验目的</a:t>
            </a:r>
            <a:r>
              <a:rPr lang="zh-CN" altLang="en-US" dirty="0"/>
              <a:t>：验证不同脑区对不同信息层次的</a:t>
            </a:r>
            <a:r>
              <a:rPr lang="en-US" altLang="zh-CN" dirty="0"/>
              <a:t>activation</a:t>
            </a:r>
            <a:r>
              <a:rPr lang="zh-CN" altLang="en-US" dirty="0"/>
              <a:t>有对应的偏好，推理出不同脑区处理不同语义层次的信息</a:t>
            </a:r>
          </a:p>
          <a:p>
            <a:endParaRPr lang="zh-CN" altLang="en-US" dirty="0"/>
          </a:p>
          <a:p>
            <a:r>
              <a:rPr lang="zh-CN" altLang="en-US" b="1" dirty="0"/>
              <a:t>验证思路</a:t>
            </a:r>
            <a:r>
              <a:rPr lang="zh-CN" altLang="en-US" dirty="0"/>
              <a:t>：研究认为，越低的</a:t>
            </a:r>
            <a:r>
              <a:rPr lang="en-US" altLang="zh-CN" dirty="0"/>
              <a:t>layer</a:t>
            </a:r>
            <a:r>
              <a:rPr lang="zh-CN" altLang="en-US" dirty="0"/>
              <a:t>提取的</a:t>
            </a:r>
            <a:r>
              <a:rPr lang="en-US" altLang="zh-CN" dirty="0"/>
              <a:t>activation</a:t>
            </a:r>
            <a:r>
              <a:rPr lang="zh-CN" altLang="en-US" dirty="0"/>
              <a:t>所含信息越低级，反之亦然。某一脑区中的体素被低</a:t>
            </a:r>
            <a:r>
              <a:rPr lang="en-US" altLang="zh-CN" dirty="0"/>
              <a:t>layer</a:t>
            </a:r>
            <a:r>
              <a:rPr lang="zh-CN" altLang="en-US" dirty="0"/>
              <a:t>中的</a:t>
            </a:r>
            <a:r>
              <a:rPr lang="en-US" altLang="zh-CN" dirty="0"/>
              <a:t>activation</a:t>
            </a:r>
            <a:r>
              <a:rPr lang="zh-CN" altLang="en-US" dirty="0"/>
              <a:t>拟合地好，则说明其处理的信息较为低级，反之亦然。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实验过程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固定</a:t>
            </a:r>
            <a:r>
              <a:rPr lang="en-US" altLang="zh-CN" dirty="0"/>
              <a:t>d=8</a:t>
            </a:r>
            <a:r>
              <a:rPr lang="zh-CN" altLang="en-US" dirty="0"/>
              <a:t>，观察到不同脑区的</a:t>
            </a:r>
            <a:r>
              <a:rPr lang="en-US" altLang="zh-CN" dirty="0"/>
              <a:t>forecast score</a:t>
            </a:r>
            <a:r>
              <a:rPr lang="zh-CN" altLang="en-US" dirty="0"/>
              <a:t>最高时，对应</a:t>
            </a:r>
            <a:r>
              <a:rPr lang="en-US" altLang="zh-CN" dirty="0"/>
              <a:t>layer</a:t>
            </a:r>
            <a:r>
              <a:rPr lang="zh-CN" altLang="en-US" dirty="0"/>
              <a:t>（记作</a:t>
            </a:r>
            <a:r>
              <a:rPr lang="en-US" altLang="zh-CN" dirty="0"/>
              <a:t>k*</a:t>
            </a:r>
            <a:r>
              <a:rPr lang="zh-CN" altLang="en-US" dirty="0"/>
              <a:t>）是多少。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实验结果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CDF1F9-83E5-4185-A752-80B5BF52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45" y="3171299"/>
            <a:ext cx="6416596" cy="351312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8190385-2F8A-406A-8708-EE0549C1B042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BEBFBC-F9E1-4C42-B97B-916BA1D27E64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F919D6-91CB-4367-B446-6180677998B0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42EA3E-BC20-40F4-9681-B32BFD37FF6B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4987E7B3-9AEA-40BF-8961-C055524E0E52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73207A06-D15F-45AA-B57C-179739469400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3B1C8D8B-F963-440D-B8A5-AB122102C564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DA75256D-0732-459E-B1B9-EF81ACACD61C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55CC58-43BB-4377-80CC-3ECD4F59ED5E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E64F4E5-0E6E-4BAF-9B7E-1DABA655B0F6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E94A125-04C3-444E-BAC7-9E93F2CF32B3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3136E0-2B38-47AC-8088-30ED09E92915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1433F6-CCD7-46D9-94B6-BD10A605C3DA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54FA529-4C7F-452B-AF66-C0EC7FDD646D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168843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691570B-DB3A-4BB0-9F2E-751F32F69037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3DC62FE-0736-4155-A5A1-C71D57740F18}"/>
              </a:ext>
            </a:extLst>
          </p:cNvPr>
          <p:cNvSpPr txBox="1"/>
          <p:nvPr/>
        </p:nvSpPr>
        <p:spPr>
          <a:xfrm>
            <a:off x="3097362" y="348791"/>
            <a:ext cx="7965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实验目的</a:t>
            </a:r>
            <a:r>
              <a:rPr lang="zh-CN" altLang="en-US" dirty="0"/>
              <a:t>：分析</a:t>
            </a:r>
            <a:r>
              <a:rPr lang="en-US" altLang="zh-CN" dirty="0"/>
              <a:t>forecast</a:t>
            </a:r>
            <a:r>
              <a:rPr lang="zh-CN" altLang="en-US" dirty="0"/>
              <a:t>表征中的语法语义构成</a:t>
            </a:r>
          </a:p>
          <a:p>
            <a:endParaRPr lang="en-US" altLang="zh-CN" dirty="0"/>
          </a:p>
          <a:p>
            <a:r>
              <a:rPr lang="zh-CN" altLang="en-US" b="1" dirty="0"/>
              <a:t>实验过程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   提取不同</a:t>
            </a:r>
            <a:r>
              <a:rPr lang="en-US" altLang="zh-CN" dirty="0"/>
              <a:t>d</a:t>
            </a:r>
            <a:r>
              <a:rPr lang="zh-CN" altLang="en-US" dirty="0"/>
              <a:t>下，</a:t>
            </a:r>
            <a:r>
              <a:rPr lang="en-US" altLang="zh-CN" dirty="0"/>
              <a:t>syn</a:t>
            </a:r>
            <a:r>
              <a:rPr lang="zh-CN" altLang="en-US" dirty="0"/>
              <a:t>表征与</a:t>
            </a:r>
            <a:r>
              <a:rPr lang="en-US" altLang="zh-CN" dirty="0" err="1"/>
              <a:t>sem</a:t>
            </a:r>
            <a:r>
              <a:rPr lang="zh-CN" altLang="en-US" dirty="0"/>
              <a:t>表征，计算其</a:t>
            </a:r>
            <a:r>
              <a:rPr lang="en-US" altLang="zh-CN" dirty="0">
                <a:hlinkClick r:id="rId2" action="ppaction://hlinksldjump"/>
              </a:rPr>
              <a:t>forecast score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/>
              <a:t>实验结果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d=8</a:t>
            </a:r>
            <a:r>
              <a:rPr lang="zh-CN" altLang="en-US" dirty="0"/>
              <a:t>时，</a:t>
            </a:r>
            <a:r>
              <a:rPr lang="en-US" altLang="zh-CN" dirty="0" err="1"/>
              <a:t>sem</a:t>
            </a:r>
            <a:r>
              <a:rPr lang="zh-CN" altLang="en-US" dirty="0"/>
              <a:t>表征效果最好；</a:t>
            </a:r>
            <a:r>
              <a:rPr lang="en-US" altLang="zh-CN" dirty="0"/>
              <a:t>d=5</a:t>
            </a:r>
            <a:r>
              <a:rPr lang="zh-CN" altLang="en-US" dirty="0"/>
              <a:t>时，</a:t>
            </a:r>
            <a:r>
              <a:rPr lang="en-US" altLang="zh-CN" dirty="0"/>
              <a:t>syn</a:t>
            </a:r>
            <a:r>
              <a:rPr lang="zh-CN" altLang="en-US" dirty="0"/>
              <a:t>表征效果最好。固定最好时的</a:t>
            </a:r>
            <a:r>
              <a:rPr lang="en-US" altLang="zh-CN" dirty="0"/>
              <a:t>d</a:t>
            </a:r>
            <a:r>
              <a:rPr lang="zh-CN" altLang="en-US" dirty="0"/>
              <a:t>，观察不同脑区的</a:t>
            </a:r>
            <a:r>
              <a:rPr lang="en-US" altLang="zh-CN" dirty="0"/>
              <a:t>forecast score</a:t>
            </a:r>
            <a:r>
              <a:rPr lang="zh-CN" altLang="en-US" dirty="0"/>
              <a:t>，推出其处理的内容中所含的</a:t>
            </a:r>
            <a:r>
              <a:rPr lang="en-US" altLang="zh-CN" dirty="0" err="1"/>
              <a:t>sem</a:t>
            </a:r>
            <a:r>
              <a:rPr lang="en-US" altLang="zh-CN" dirty="0"/>
              <a:t>/syn</a:t>
            </a:r>
            <a:r>
              <a:rPr lang="zh-CN" altLang="en-US" dirty="0"/>
              <a:t>信息。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55881-6457-4B16-94CC-69E4D658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616" y="3858989"/>
            <a:ext cx="8535140" cy="251481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D6744BD-B751-426E-BD25-60EF936747D1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258048-6A2A-4F13-B628-8E5A6B227B05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BEB1EF-674B-4CBE-A287-3BCF7AC9E2BE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8693EA-3504-4620-9776-F85C73A3A103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00879082-CC1E-4588-B388-EB20F5DF8591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F74492B8-2897-4916-8371-9A03A93F5A24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374BF32E-2016-4F16-9065-2C7ECE7097AA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FA91690D-A3AB-4D3B-81EB-E04F89EB10C6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7C726E-78B6-42EA-A5A6-1559D8D940E4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66EF9D-48F2-470D-A47B-99F773AB5570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FF5E8A-7C6D-41A7-B4BC-AD41536249F6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B57B73-B5AA-4775-B7F7-EAEACEC4BA67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78828BB-C115-4EA8-98F0-59BF0B7B7241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0C61AD5-E447-4BC8-BD4A-913A2FCE902B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347926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FAF42CC-BDBA-4ACB-8CAB-58533937CEA2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5B789D7-6249-4D5F-9B5C-256FF0C5105F}"/>
              </a:ext>
            </a:extLst>
          </p:cNvPr>
          <p:cNvSpPr txBox="1"/>
          <p:nvPr/>
        </p:nvSpPr>
        <p:spPr>
          <a:xfrm>
            <a:off x="3097362" y="348791"/>
            <a:ext cx="7965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实验目的</a:t>
            </a:r>
            <a:r>
              <a:rPr lang="zh-CN" altLang="en-US" dirty="0"/>
              <a:t>：实验以高层次、长时间为方向</a:t>
            </a:r>
            <a:r>
              <a:rPr lang="en-US" altLang="zh-CN" dirty="0"/>
              <a:t>fine-tune</a:t>
            </a:r>
            <a:r>
              <a:rPr lang="zh-CN" altLang="en-US" dirty="0"/>
              <a:t>出来的模型能否提升拟合效果。</a:t>
            </a:r>
          </a:p>
          <a:p>
            <a:r>
              <a:rPr lang="zh-CN" altLang="en-US" b="1" dirty="0"/>
              <a:t>实验过程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   对</a:t>
            </a:r>
            <a:r>
              <a:rPr lang="en-US" altLang="zh-CN" dirty="0"/>
              <a:t>GPT-2</a:t>
            </a:r>
            <a:r>
              <a:rPr lang="zh-CN" altLang="en-US" dirty="0"/>
              <a:t>模型进行</a:t>
            </a:r>
            <a:r>
              <a:rPr lang="en-US" altLang="zh-CN" dirty="0">
                <a:hlinkClick r:id="rId2" action="ppaction://hlinksldjump"/>
              </a:rPr>
              <a:t>fine tuning</a:t>
            </a:r>
            <a:r>
              <a:rPr lang="zh-CN" altLang="en-US" dirty="0"/>
              <a:t>，观察不同脑区的拟合程度提升效果。</a:t>
            </a:r>
          </a:p>
          <a:p>
            <a:endParaRPr lang="en-US" altLang="zh-CN" dirty="0"/>
          </a:p>
          <a:p>
            <a:r>
              <a:rPr lang="zh-CN" altLang="en-US" b="1" dirty="0"/>
              <a:t>实验结果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fine tuning</a:t>
            </a:r>
            <a:r>
              <a:rPr lang="zh-CN" altLang="en-US" dirty="0"/>
              <a:t>对</a:t>
            </a:r>
            <a:r>
              <a:rPr lang="en-US" altLang="zh-CN" dirty="0"/>
              <a:t>frontoparietal</a:t>
            </a:r>
            <a:r>
              <a:rPr lang="zh-CN" altLang="en-US" dirty="0"/>
              <a:t>脑区提升明显，而对处理听力与低级信息的脑区提升不明显。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E24B26-FD92-4432-8BD9-8C9D0EF9D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95" y="3545132"/>
            <a:ext cx="6439458" cy="304826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34B75C0-1C27-412A-96FD-E97FCA49EAE8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9AC6A8-4BEA-4E25-9C34-7115C20696F5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CB66E6-0051-46BD-A367-4E2152215D3E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AEA5EB-4ED8-4BC1-A215-BF0645D2008D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7B04BFF7-5F1F-4243-A1D4-87EB712DFCA4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BFB09570-4030-44E4-BDE2-08627F445395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B9DB72F8-AFBC-4313-9599-9F0DDC9FDC8E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46625BB6-AFA1-4A49-968D-54C687B10AF3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1AACCA7-6103-45DC-A80D-707CCA4309E6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3E8FC0-A736-4421-ACA1-A7215D03B8BC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28D42F-2FC4-4221-9753-02CD471E1B0E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95EA4C1-C9B1-4091-A926-F2F4E82DD26F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97ADB22-E804-44D4-9A32-49007EE2CAC2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2579FB-CF56-41C2-BD79-3BDC9AC71B52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169977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FAF42CC-BDBA-4ACB-8CAB-58533937CEA2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D77C5D1-C714-47FC-B276-7AE05B77D8AC}"/>
              </a:ext>
            </a:extLst>
          </p:cNvPr>
          <p:cNvSpPr txBox="1"/>
          <p:nvPr/>
        </p:nvSpPr>
        <p:spPr>
          <a:xfrm>
            <a:off x="2903456" y="1555423"/>
            <a:ext cx="81730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贡献</a:t>
            </a:r>
            <a:endParaRPr lang="en-US" altLang="zh-CN" sz="2400" b="1" dirty="0"/>
          </a:p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、验证了</a:t>
            </a:r>
            <a:r>
              <a:rPr lang="en-US" altLang="zh-CN" sz="2400" dirty="0"/>
              <a:t>DLM</a:t>
            </a:r>
            <a:r>
              <a:rPr lang="zh-CN" altLang="en-US" sz="2400" dirty="0"/>
              <a:t>与人脑之间在自然语言处理上存在可靠映射。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、探索出基于时间、层次的改进理论与策略来提升部分脑区的映射效果。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、明确了部分脑区信息处理算法的时间、层次特点。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95153F-5A07-4F90-A507-559B29F928B4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A294A6-C56B-4CAB-A37C-81792B66B15F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3E8AD-F8A8-467B-BB6E-4DFBF3B231EC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652E46-5ED4-4855-8231-1F8B7F77E23A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BF4970C0-DECA-4321-8389-C5DFCFF1EC64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99096347-F6EC-432A-8AF4-55C20446C68F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C2C3D4A2-D70D-4833-BE84-C94CFA535BC9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A161A93B-7859-47B8-85F7-A53A7B8BADB1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996D10-71A4-4447-8DF1-0C742ED91D18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DF0F5EE-BFDC-4B4B-A4D6-13997CD9F17B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9763A0-DDB5-4FED-82A0-DC1B7D3C7D49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B768DF-FF74-4671-9923-E18166DBB918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A83EB2-029E-4960-BA6F-270D9462B474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63EE0C-200E-4F0A-ABAC-F4886B0D299F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203247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FAF42CC-BDBA-4ACB-8CAB-58533937CEA2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D77C5D1-C714-47FC-B276-7AE05B77D8AC}"/>
              </a:ext>
            </a:extLst>
          </p:cNvPr>
          <p:cNvSpPr txBox="1"/>
          <p:nvPr/>
        </p:nvSpPr>
        <p:spPr>
          <a:xfrm>
            <a:off x="2903456" y="1555423"/>
            <a:ext cx="8173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启示</a:t>
            </a:r>
            <a:endParaRPr lang="en-US" altLang="zh-CN" sz="2400" b="1" dirty="0"/>
          </a:p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、跨领域研究，不仅工程应用，也能原理创新。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、一套完整的实验流程，推演逻辑。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、实验逻辑完备性的细节，如对照实验。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95153F-5A07-4F90-A507-559B29F928B4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A294A6-C56B-4CAB-A37C-81792B66B15F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3E8AD-F8A8-467B-BB6E-4DFBF3B231EC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652E46-5ED4-4855-8231-1F8B7F77E23A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BF4970C0-DECA-4321-8389-C5DFCFF1EC64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99096347-F6EC-432A-8AF4-55C20446C68F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C2C3D4A2-D70D-4833-BE84-C94CFA535BC9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A161A93B-7859-47B8-85F7-A53A7B8BADB1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996D10-71A4-4447-8DF1-0C742ED91D18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DF0F5EE-BFDC-4B4B-A4D6-13997CD9F17B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9763A0-DDB5-4FED-82A0-DC1B7D3C7D49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B768DF-FF74-4671-9923-E18166DBB918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A83EB2-029E-4960-BA6F-270D9462B474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63EE0C-200E-4F0A-ABAC-F4886B0D299F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186392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990A7D-040C-4247-8A93-8E63394A1690}"/>
              </a:ext>
            </a:extLst>
          </p:cNvPr>
          <p:cNvSpPr txBox="1"/>
          <p:nvPr/>
        </p:nvSpPr>
        <p:spPr>
          <a:xfrm>
            <a:off x="3183117" y="2228671"/>
            <a:ext cx="582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Algerian" panose="04020705040A02060702" pitchFamily="82" charset="0"/>
              </a:rPr>
              <a:t>The end</a:t>
            </a:r>
            <a:endParaRPr lang="zh-CN" altLang="en-US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1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FAF42CC-BDBA-4ACB-8CAB-58533937CEA2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B0A0040-EC8F-4F79-9B33-BAC000A7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14" y="1072321"/>
            <a:ext cx="3744684" cy="775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376B7E-6837-4915-B7F2-1FC508573138}"/>
              </a:ext>
            </a:extLst>
          </p:cNvPr>
          <p:cNvSpPr txBox="1"/>
          <p:nvPr/>
        </p:nvSpPr>
        <p:spPr>
          <a:xfrm>
            <a:off x="2846895" y="476177"/>
            <a:ext cx="37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Brain score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F7F33F-4849-4616-B87B-F3DC0668BDB5}"/>
              </a:ext>
            </a:extLst>
          </p:cNvPr>
          <p:cNvSpPr txBox="1"/>
          <p:nvPr/>
        </p:nvSpPr>
        <p:spPr>
          <a:xfrm>
            <a:off x="3638746" y="2073897"/>
            <a:ext cx="6243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R(X)</a:t>
            </a:r>
            <a:r>
              <a:rPr lang="zh-CN" altLang="en-US" dirty="0"/>
              <a:t>：</a:t>
            </a:r>
            <a:r>
              <a:rPr lang="en-US" altLang="zh-CN" dirty="0"/>
              <a:t>activation X</a:t>
            </a:r>
            <a:r>
              <a:rPr lang="zh-CN" altLang="en-US" dirty="0"/>
              <a:t>对应的</a:t>
            </a:r>
            <a:r>
              <a:rPr lang="en-US" altLang="zh-CN" dirty="0"/>
              <a:t>brain score</a:t>
            </a:r>
          </a:p>
          <a:p>
            <a:r>
              <a:rPr lang="en-US" altLang="zh-CN" dirty="0"/>
              <a:t>Y</a:t>
            </a:r>
            <a:r>
              <a:rPr lang="zh-CN" altLang="en-US" dirty="0"/>
              <a:t>：</a:t>
            </a:r>
            <a:r>
              <a:rPr lang="en-US" altLang="zh-CN" dirty="0"/>
              <a:t>fMRI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zh-CN" altLang="en-US" dirty="0"/>
              <a:t>：将</a:t>
            </a:r>
            <a:r>
              <a:rPr lang="en-US" altLang="zh-CN" dirty="0"/>
              <a:t>X</a:t>
            </a:r>
            <a:r>
              <a:rPr lang="zh-CN" altLang="en-US" dirty="0"/>
              <a:t>线性映射到</a:t>
            </a:r>
            <a:r>
              <a:rPr lang="en-US" altLang="zh-CN" dirty="0"/>
              <a:t>Y</a:t>
            </a:r>
            <a:r>
              <a:rPr lang="zh-CN" altLang="en-US" dirty="0"/>
              <a:t>的岭回归的参数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brain score</a:t>
            </a:r>
            <a:r>
              <a:rPr lang="zh-CN" altLang="en-US" dirty="0"/>
              <a:t>定义为预测值与真实值的皮尔逊相关系数。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FDFDB8-E96A-44B6-8733-ACD9113AB91A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57CC4B-7C0B-4DFC-98D2-2609A0CF2D66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1EA2F4-D682-44BA-84B0-D2A7A924BD21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BAC0B6-0AC7-49EF-BD33-94E13BD37A1C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6B8816E8-C85E-4B1E-AE28-96D60D5E4E8F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F5907874-0DF9-465D-8FEA-F7CB498F4446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A7E2A33F-AD54-43B6-A85A-D78D85E48AC7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71435FE0-42D6-4A23-90F8-F7743EF6BE8B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EA1A07-3B30-4B8A-A0FA-82B3DE17C194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21C940D-EE40-417A-B571-2C2843583069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80CC19-AF4D-4EE7-8BA5-C33067F9BF5F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BFC13B3-C60A-4248-9816-68B05BEC7E03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3E71B16-4011-4300-9CB0-CCABC1C44DBE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5A0EE2-A0F2-49A5-BF97-94972C4F664A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144022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E3200EF-D383-4EAF-AD7F-93929BAE152F}"/>
              </a:ext>
            </a:extLst>
          </p:cNvPr>
          <p:cNvSpPr txBox="1"/>
          <p:nvPr/>
        </p:nvSpPr>
        <p:spPr>
          <a:xfrm>
            <a:off x="2984369" y="2258336"/>
            <a:ext cx="2229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人脑怎么处理语言信息？</a:t>
            </a:r>
            <a:endParaRPr lang="en-US" altLang="zh-CN" sz="2400" b="0" i="0" dirty="0">
              <a:solidFill>
                <a:srgbClr val="000000"/>
              </a:solidFill>
              <a:effectLst/>
              <a:latin typeface="HardingText-Regular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974A20B-CA01-4D5F-83FB-AC6F66F801B3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E144A3F-0C84-4230-987E-41CAE25FACD2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694C8F-6B54-41BB-86AB-0343667C7E42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45D43D-DC4D-4B66-9A88-1D90A64B61C4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274306-3888-4220-A3B1-626DF6A73355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A1177A-564A-41F5-B2F0-371E9821ADFB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BB579B-1714-4104-AD44-E404767CE0E3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61BEE3-3C59-478D-AD3F-F517B1AA2984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4AFE8C-3A1A-4542-82B9-CB767F7EFE3E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5049EF-463B-400E-A1CF-DD5CAC4BEC1F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F3EC3C1-0491-4DD8-B5B4-EF450B7049B6}"/>
              </a:ext>
            </a:extLst>
          </p:cNvPr>
          <p:cNvSpPr/>
          <p:nvPr/>
        </p:nvSpPr>
        <p:spPr>
          <a:xfrm>
            <a:off x="5011007" y="836837"/>
            <a:ext cx="552434" cy="36739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6DB478-66D3-42DA-9B2C-64588B776F0C}"/>
              </a:ext>
            </a:extLst>
          </p:cNvPr>
          <p:cNvSpPr txBox="1"/>
          <p:nvPr/>
        </p:nvSpPr>
        <p:spPr>
          <a:xfrm>
            <a:off x="5839976" y="836837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语言处理涉及哪些区域？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0B09E72-A732-41B5-8D7D-FE0236FD9BFA}"/>
              </a:ext>
            </a:extLst>
          </p:cNvPr>
          <p:cNvSpPr txBox="1"/>
          <p:nvPr/>
        </p:nvSpPr>
        <p:spPr>
          <a:xfrm>
            <a:off x="5839975" y="1512573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不同的单词（概念）会激活哪些不同的区域？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EE636CB-9534-4106-B39E-91F100BF1C94}"/>
              </a:ext>
            </a:extLst>
          </p:cNvPr>
          <p:cNvSpPr txBox="1"/>
          <p:nvPr/>
        </p:nvSpPr>
        <p:spPr>
          <a:xfrm>
            <a:off x="5839974" y="2195466"/>
            <a:ext cx="461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语言的语法、语义分别由哪些区域处理？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BDDC74-62AF-4961-AB28-E7B825488782}"/>
              </a:ext>
            </a:extLst>
          </p:cNvPr>
          <p:cNvSpPr txBox="1"/>
          <p:nvPr/>
        </p:nvSpPr>
        <p:spPr>
          <a:xfrm>
            <a:off x="5839974" y="2908148"/>
            <a:ext cx="467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语言模型处理语言的特点是否与人脑相似？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BAD66F8-9429-44B0-A631-B00A275419AA}"/>
              </a:ext>
            </a:extLst>
          </p:cNvPr>
          <p:cNvSpPr txBox="1"/>
          <p:nvPr/>
        </p:nvSpPr>
        <p:spPr>
          <a:xfrm>
            <a:off x="5839975" y="3669795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人脑处理语言时，怎么考虑上下文的信息？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A93AEF-7B34-4516-BF70-A7B6DF16A9BA}"/>
              </a:ext>
            </a:extLst>
          </p:cNvPr>
          <p:cNvSpPr txBox="1"/>
          <p:nvPr/>
        </p:nvSpPr>
        <p:spPr>
          <a:xfrm>
            <a:off x="7487699" y="4255295"/>
            <a:ext cx="800219" cy="699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 dirty="0"/>
              <a:t>···</a:t>
            </a:r>
            <a:endParaRPr lang="zh-CN" altLang="en-US" sz="40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FA1ECA-E953-4ADB-8AEE-33585CEA4EDA}"/>
              </a:ext>
            </a:extLst>
          </p:cNvPr>
          <p:cNvSpPr/>
          <p:nvPr/>
        </p:nvSpPr>
        <p:spPr>
          <a:xfrm>
            <a:off x="5535707" y="5636887"/>
            <a:ext cx="24929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怎么研究？</a:t>
            </a:r>
          </a:p>
        </p:txBody>
      </p:sp>
    </p:spTree>
    <p:extLst>
      <p:ext uri="{BB962C8B-B14F-4D97-AF65-F5344CB8AC3E}">
        <p14:creationId xmlns:p14="http://schemas.microsoft.com/office/powerpoint/2010/main" val="1359936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FAF42CC-BDBA-4ACB-8CAB-58533937CEA2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72A565A-8BBF-4A23-8E2B-A316F52F5E10}"/>
              </a:ext>
            </a:extLst>
          </p:cNvPr>
          <p:cNvSpPr txBox="1"/>
          <p:nvPr/>
        </p:nvSpPr>
        <p:spPr>
          <a:xfrm>
            <a:off x="2846895" y="476177"/>
            <a:ext cx="37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Forecast window &amp; score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64CC75-FBEB-44BE-8F10-B7ACC093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78" y="1409182"/>
            <a:ext cx="3744678" cy="33105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B34A70-DE7A-44E8-A787-0A9FC4F66E83}"/>
              </a:ext>
            </a:extLst>
          </p:cNvPr>
          <p:cNvSpPr txBox="1"/>
          <p:nvPr/>
        </p:nvSpPr>
        <p:spPr>
          <a:xfrm>
            <a:off x="4053526" y="4854804"/>
            <a:ext cx="4685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activation X</a:t>
            </a:r>
            <a:r>
              <a:rPr lang="zh-CN" altLang="en-US" dirty="0"/>
              <a:t>对应的</a:t>
            </a:r>
            <a:r>
              <a:rPr lang="en-US" altLang="zh-CN" dirty="0"/>
              <a:t>forecast score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：最后一个词与当前词的距离</a:t>
            </a:r>
            <a:endParaRPr lang="en-US" altLang="zh-CN" dirty="0"/>
          </a:p>
          <a:p>
            <a:r>
              <a:rPr lang="en-US" altLang="zh-CN" dirty="0"/>
              <a:t>X tilde</a:t>
            </a:r>
            <a:r>
              <a:rPr lang="zh-CN" altLang="en-US" dirty="0"/>
              <a:t>：</a:t>
            </a:r>
            <a:r>
              <a:rPr lang="en-US" altLang="zh-CN" dirty="0"/>
              <a:t>window</a:t>
            </a:r>
            <a:r>
              <a:rPr lang="zh-CN" altLang="en-US" dirty="0"/>
              <a:t>内所有词的</a:t>
            </a:r>
            <a:r>
              <a:rPr lang="en-US" altLang="zh-CN" dirty="0"/>
              <a:t>activation</a:t>
            </a:r>
            <a:r>
              <a:rPr lang="zh-CN" altLang="en-US" dirty="0"/>
              <a:t>串联（使用</a:t>
            </a:r>
            <a:r>
              <a:rPr lang="en-US" altLang="zh-CN" dirty="0"/>
              <a:t>PCA</a:t>
            </a:r>
            <a:r>
              <a:rPr lang="zh-CN" altLang="en-US" dirty="0"/>
              <a:t>统一维数）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BAF8D9-BF9F-409F-9142-2415DEA8AACD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4D15B5-3033-49D7-84F0-48AEEC525C67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BC06A9-92CB-4BF8-99A5-D209F8D602BB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02087-D5EE-4C82-A54E-996D73E0389F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D2711D81-5925-4575-A2D8-CDFB1F0C6ABB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026017BC-9A6A-43B4-8E77-E90D71ECA5E9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7DC25EB7-436F-4539-B429-C9E69B01C017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13">
            <a:extLst>
              <a:ext uri="{FF2B5EF4-FFF2-40B4-BE49-F238E27FC236}">
                <a16:creationId xmlns:a16="http://schemas.microsoft.com/office/drawing/2014/main" id="{83652044-C669-4A59-A1C0-F5A828699506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4D5CBC-7CB2-4ED8-A891-3DCCE1A70206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83FABBA-7E33-41F6-9E5F-00D013CE454E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0DF3C6-5DB0-469F-A9CA-B4536412A8BA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18A7D9C-E735-420B-A0DA-C452BB55F27E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223652E-406E-42E9-BFD5-B4DAC4492164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D838DC-4EA5-486A-BFA0-9363596D6A23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159220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FAF42CC-BDBA-4ACB-8CAB-58533937CEA2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0AD3062-0115-483C-B7C7-F59F3833FEA5}"/>
              </a:ext>
            </a:extLst>
          </p:cNvPr>
          <p:cNvSpPr txBox="1"/>
          <p:nvPr/>
        </p:nvSpPr>
        <p:spPr>
          <a:xfrm>
            <a:off x="2846894" y="476177"/>
            <a:ext cx="732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Syntactic and semantic forecast windows &amp; score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C791F1-EE1B-4D58-8E55-E4497068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75" y="5210342"/>
            <a:ext cx="3370213" cy="834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86246A-8A47-4CFA-9516-7AD457DD5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539" y="5251115"/>
            <a:ext cx="3305188" cy="7526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D29C3B-E214-4D23-A8F0-9C6FFE53D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852" y="897778"/>
            <a:ext cx="5638581" cy="25312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58D0BA-A3D0-4BD9-8694-AD305B49000B}"/>
              </a:ext>
            </a:extLst>
          </p:cNvPr>
          <p:cNvSpPr txBox="1"/>
          <p:nvPr/>
        </p:nvSpPr>
        <p:spPr>
          <a:xfrm>
            <a:off x="3409790" y="3733014"/>
            <a:ext cx="6573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对每个词，其与前后几个词有语法。</a:t>
            </a:r>
            <a:endParaRPr lang="en-US" altLang="zh-CN" dirty="0"/>
          </a:p>
          <a:p>
            <a:r>
              <a:rPr lang="zh-CN" altLang="en-US" dirty="0"/>
              <a:t>       照此语法生成</a:t>
            </a:r>
            <a:r>
              <a:rPr lang="en-US" altLang="zh-CN" dirty="0"/>
              <a:t>10</a:t>
            </a:r>
            <a:r>
              <a:rPr lang="zh-CN" altLang="en-US" dirty="0"/>
              <a:t>个不同语义的短语，提取</a:t>
            </a:r>
            <a:r>
              <a:rPr lang="en-US" altLang="zh-CN" dirty="0"/>
              <a:t>activation</a:t>
            </a:r>
            <a:r>
              <a:rPr lang="zh-CN" altLang="en-US" dirty="0"/>
              <a:t>，平均之后得到</a:t>
            </a:r>
            <a:r>
              <a:rPr lang="en-US" altLang="zh-CN" dirty="0"/>
              <a:t>syn</a:t>
            </a:r>
            <a:r>
              <a:rPr lang="zh-CN" altLang="en-US" dirty="0"/>
              <a:t>表征。原表征减去</a:t>
            </a:r>
            <a:r>
              <a:rPr lang="en-US" altLang="zh-CN" dirty="0"/>
              <a:t>syn</a:t>
            </a:r>
            <a:r>
              <a:rPr lang="zh-CN" altLang="en-US" dirty="0"/>
              <a:t>表征得到</a:t>
            </a:r>
            <a:r>
              <a:rPr lang="en-US" altLang="zh-CN" dirty="0" err="1"/>
              <a:t>sem</a:t>
            </a:r>
            <a:r>
              <a:rPr lang="zh-CN" altLang="en-US" dirty="0"/>
              <a:t>表征。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按照此方法，从</a:t>
            </a:r>
            <a:r>
              <a:rPr lang="en-US" altLang="zh-CN" dirty="0"/>
              <a:t>X tilde</a:t>
            </a:r>
            <a:r>
              <a:rPr lang="zh-CN" altLang="en-US" dirty="0"/>
              <a:t>中提取</a:t>
            </a:r>
            <a:r>
              <a:rPr lang="en-US" altLang="zh-CN" dirty="0" err="1"/>
              <a:t>syn,sem</a:t>
            </a:r>
            <a:r>
              <a:rPr lang="zh-CN" altLang="en-US" dirty="0"/>
              <a:t>表征，就可以计算考虑语法语义的</a:t>
            </a:r>
            <a:r>
              <a:rPr lang="en-US" altLang="zh-CN" dirty="0"/>
              <a:t>forecast score</a:t>
            </a:r>
            <a:r>
              <a:rPr lang="zh-CN" altLang="en-US" dirty="0"/>
              <a:t>了。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41F4B1-1C0C-4F53-99FA-5AB34663E2DC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FF316A-28B5-4179-A515-C68E0656C745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4360DB-EAEB-4D02-8AB3-003C9CB5C984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5F02C5-BFCB-47A4-92D6-9DF0CBAC7B2B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D513C4FB-5EC1-4A33-97AC-258F4BAD0E17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13">
            <a:extLst>
              <a:ext uri="{FF2B5EF4-FFF2-40B4-BE49-F238E27FC236}">
                <a16:creationId xmlns:a16="http://schemas.microsoft.com/office/drawing/2014/main" id="{48A7EE22-F96F-4F4E-A74A-84D4B273F4B7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13">
            <a:extLst>
              <a:ext uri="{FF2B5EF4-FFF2-40B4-BE49-F238E27FC236}">
                <a16:creationId xmlns:a16="http://schemas.microsoft.com/office/drawing/2014/main" id="{A4654221-6E51-443F-837D-DA794B069D3D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13">
            <a:extLst>
              <a:ext uri="{FF2B5EF4-FFF2-40B4-BE49-F238E27FC236}">
                <a16:creationId xmlns:a16="http://schemas.microsoft.com/office/drawing/2014/main" id="{A5A1E27C-52DA-4AD3-AB64-6F9E352C72E0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5C311BC-A7DE-43B0-B536-39FA2C97A6BB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F50C5A8-3F27-48EF-A818-0EAD631AA832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1D4862-BC33-47A3-9BA9-D73151A9DA2A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A53248-69EE-4CA6-88C1-A79E6F912382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C9AC372-0015-43DB-90C0-23BA63E8C7A6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0EBFD48-844F-46F1-8878-AB22BFE41991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3042460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FAF42CC-BDBA-4ACB-8CAB-58533937CEA2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AEC3ECE-2271-4DEC-8423-C319051E815A}"/>
              </a:ext>
            </a:extLst>
          </p:cNvPr>
          <p:cNvSpPr txBox="1"/>
          <p:nvPr/>
        </p:nvSpPr>
        <p:spPr>
          <a:xfrm>
            <a:off x="2846895" y="476177"/>
            <a:ext cx="37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Fine tune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425B35-1082-44BF-A95E-5F7C7C54D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14" y="1008668"/>
            <a:ext cx="4636517" cy="6687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1FEFE1-CA8B-4860-B54B-01D68641B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322" y="2856840"/>
            <a:ext cx="4795198" cy="29924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662AD7-3420-4C79-A01F-B196A0B36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529" y="2776711"/>
            <a:ext cx="4636516" cy="39911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4C7418-C494-4A3C-8E67-A432D59705C5}"/>
              </a:ext>
            </a:extLst>
          </p:cNvPr>
          <p:cNvSpPr txBox="1"/>
          <p:nvPr/>
        </p:nvSpPr>
        <p:spPr>
          <a:xfrm>
            <a:off x="2846895" y="1979629"/>
            <a:ext cx="399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</a:t>
            </a:r>
            <a:r>
              <a:rPr lang="en-US" altLang="zh-CN" dirty="0"/>
              <a:t>1</a:t>
            </a:r>
            <a:r>
              <a:rPr lang="zh-CN" altLang="en-US" dirty="0"/>
              <a:t>：预测下一个词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4B52EF-7506-4F37-95FA-7D6DE7AB0276}"/>
              </a:ext>
            </a:extLst>
          </p:cNvPr>
          <p:cNvSpPr txBox="1"/>
          <p:nvPr/>
        </p:nvSpPr>
        <p:spPr>
          <a:xfrm>
            <a:off x="7685986" y="1981200"/>
            <a:ext cx="389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</a:t>
            </a:r>
            <a:r>
              <a:rPr lang="en-US" altLang="zh-CN" dirty="0"/>
              <a:t>2</a:t>
            </a:r>
            <a:r>
              <a:rPr lang="zh-CN" altLang="en-US" dirty="0"/>
              <a:t>：预测词在</a:t>
            </a:r>
            <a:r>
              <a:rPr lang="en-US" altLang="zh-CN" dirty="0"/>
              <a:t>GPT-2</a:t>
            </a:r>
            <a:r>
              <a:rPr lang="zh-CN" altLang="en-US" dirty="0"/>
              <a:t>中</a:t>
            </a:r>
            <a:r>
              <a:rPr lang="en-US" altLang="zh-CN" dirty="0"/>
              <a:t>layer 8</a:t>
            </a:r>
            <a:r>
              <a:rPr lang="zh-CN" altLang="en-US" dirty="0"/>
              <a:t>的</a:t>
            </a:r>
            <a:r>
              <a:rPr lang="en-US" altLang="zh-CN" dirty="0"/>
              <a:t>activation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8D4395-6987-4975-9BEE-1C2FFC026ABD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9E3BF70-8290-4894-9C78-54712B49AE2F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01A3D15-F0C4-4CE2-8367-19BE4CB1E4A7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673D3CB-F83F-4E1D-9495-E22701F0CA57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4E9B4C91-8911-46D9-9952-E805E5B55BF3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13">
            <a:extLst>
              <a:ext uri="{FF2B5EF4-FFF2-40B4-BE49-F238E27FC236}">
                <a16:creationId xmlns:a16="http://schemas.microsoft.com/office/drawing/2014/main" id="{3F80422B-B439-45E4-A9B2-6CEDF3B70121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13">
            <a:extLst>
              <a:ext uri="{FF2B5EF4-FFF2-40B4-BE49-F238E27FC236}">
                <a16:creationId xmlns:a16="http://schemas.microsoft.com/office/drawing/2014/main" id="{865ADA77-C0FB-4C5C-8FF1-C83A71ADE0DC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13">
            <a:extLst>
              <a:ext uri="{FF2B5EF4-FFF2-40B4-BE49-F238E27FC236}">
                <a16:creationId xmlns:a16="http://schemas.microsoft.com/office/drawing/2014/main" id="{FC339085-30D3-48DB-8684-EDE0ECCFC0ED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8DABC5-36BC-4CCC-B032-C2DB21EAFD44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1BBFB7E-CFEE-4043-90D5-63AF6C01A47E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6A802C-70E2-40B8-A847-0240E1226893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782F256-8890-4968-8804-BF543E31FE0D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9EB1202-7FE2-484F-A85F-0F83D1B40245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69620A9-6D1A-4F46-AF2D-277690C2A551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</p:spTree>
    <p:extLst>
      <p:ext uri="{BB962C8B-B14F-4D97-AF65-F5344CB8AC3E}">
        <p14:creationId xmlns:p14="http://schemas.microsoft.com/office/powerpoint/2010/main" val="29056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8827EB-E4F1-4AEA-A80C-5064E999EAF9}"/>
              </a:ext>
            </a:extLst>
          </p:cNvPr>
          <p:cNvSpPr txBox="1"/>
          <p:nvPr/>
        </p:nvSpPr>
        <p:spPr>
          <a:xfrm>
            <a:off x="1943492" y="1674674"/>
            <a:ext cx="830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Predicting Human Brain Activity Associated with the Meanings of Nouns</a:t>
            </a:r>
            <a:endParaRPr lang="zh-CN" altLang="en-US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544E5C-FB11-4296-A3F3-7C5A1D1D7639}"/>
              </a:ext>
            </a:extLst>
          </p:cNvPr>
          <p:cNvSpPr txBox="1"/>
          <p:nvPr/>
        </p:nvSpPr>
        <p:spPr>
          <a:xfrm>
            <a:off x="90829" y="324551"/>
            <a:ext cx="17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1">
                    <a:lumMod val="75000"/>
                  </a:schemeClr>
                </a:solidFill>
                <a:effectLst/>
                <a:latin typeface="Engravers MT" panose="02090707080505020304" pitchFamily="18" charset="0"/>
              </a:rPr>
              <a:t>SCIENCE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E35285-726D-4AE7-BA3C-B01FCA983CF3}"/>
              </a:ext>
            </a:extLst>
          </p:cNvPr>
          <p:cNvSpPr txBox="1"/>
          <p:nvPr/>
        </p:nvSpPr>
        <p:spPr>
          <a:xfrm>
            <a:off x="2577443" y="4766218"/>
            <a:ext cx="70371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2">
                    <a:lumMod val="50000"/>
                  </a:schemeClr>
                </a:solidFill>
                <a:latin typeface="GraphikNaturel-Semibold"/>
              </a:rPr>
              <a:t>Tom M. Mitchell, Svetlana V. </a:t>
            </a:r>
            <a:r>
              <a:rPr lang="en-US" altLang="zh-CN" sz="2000" b="1" i="1" dirty="0" err="1">
                <a:solidFill>
                  <a:schemeClr val="accent2">
                    <a:lumMod val="50000"/>
                  </a:schemeClr>
                </a:solidFill>
                <a:latin typeface="GraphikNaturel-Semibold"/>
              </a:rPr>
              <a:t>Shinkareva</a:t>
            </a:r>
            <a:r>
              <a:rPr lang="en-US" altLang="zh-CN" sz="2000" b="1" i="1" dirty="0">
                <a:solidFill>
                  <a:schemeClr val="accent2">
                    <a:lumMod val="50000"/>
                  </a:schemeClr>
                </a:solidFill>
                <a:latin typeface="GraphikNaturel-Semibold"/>
              </a:rPr>
              <a:t>, Andrew Carlson et al.</a:t>
            </a:r>
          </a:p>
          <a:p>
            <a:pPr algn="ctr"/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Carnegie Mellon University, University of South Carolina</a:t>
            </a:r>
          </a:p>
          <a:p>
            <a:pPr algn="ctr"/>
            <a:endParaRPr lang="en-US" altLang="zh-CN" dirty="0">
              <a:solidFill>
                <a:schemeClr val="accent2">
                  <a:lumMod val="50000"/>
                </a:schemeClr>
              </a:solidFill>
              <a:latin typeface="TimesNewRomanPSMT"/>
            </a:endParaRPr>
          </a:p>
          <a:p>
            <a:pPr algn="ctr"/>
            <a:r>
              <a:rPr lang="en-US" altLang="zh-CN" sz="1800" b="0" i="0" dirty="0">
                <a:solidFill>
                  <a:schemeClr val="accent2">
                    <a:lumMod val="50000"/>
                  </a:schemeClr>
                </a:solidFill>
                <a:effectLst/>
                <a:latin typeface="TimesNewRomanPSMT"/>
              </a:rPr>
              <a:t>Published: 2008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DD173E-2D3E-46A5-8972-9C3E8FC21A95}"/>
              </a:ext>
            </a:extLst>
          </p:cNvPr>
          <p:cNvCxnSpPr/>
          <p:nvPr/>
        </p:nvCxnSpPr>
        <p:spPr>
          <a:xfrm>
            <a:off x="-1" y="3978111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AE3DAC-F930-458F-98F8-99B249DA76E6}"/>
              </a:ext>
            </a:extLst>
          </p:cNvPr>
          <p:cNvCxnSpPr/>
          <p:nvPr/>
        </p:nvCxnSpPr>
        <p:spPr>
          <a:xfrm>
            <a:off x="-1" y="1132787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0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974A20B-CA01-4D5F-83FB-AC6F66F801B3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E144A3F-0C84-4230-987E-41CAE25FACD2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694C8F-6B54-41BB-86AB-0343667C7E42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45D43D-DC4D-4B66-9A88-1D90A64B61C4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274306-3888-4220-A3B1-626DF6A73355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A1177A-564A-41F5-B2F0-371E9821ADFB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BB579B-1714-4104-AD44-E404767CE0E3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61BEE3-3C59-478D-AD3F-F517B1AA2984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4AFE8C-3A1A-4542-82B9-CB767F7EFE3E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5049EF-463B-400E-A1CF-DD5CAC4BEC1F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4CD767A-7EC6-4098-A7B0-4E4022E80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6" y="542885"/>
            <a:ext cx="5915615" cy="362398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B6E11B4-B607-4BAF-A90E-5D7D07D37DA9}"/>
              </a:ext>
            </a:extLst>
          </p:cNvPr>
          <p:cNvSpPr txBox="1"/>
          <p:nvPr/>
        </p:nvSpPr>
        <p:spPr>
          <a:xfrm>
            <a:off x="2733773" y="358219"/>
            <a:ext cx="312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实验模型：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7819F82-F7D1-41D8-BB38-FCE30FA49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844" y="4911854"/>
            <a:ext cx="2516178" cy="8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974A20B-CA01-4D5F-83FB-AC6F66F801B3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E144A3F-0C84-4230-987E-41CAE25FACD2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694C8F-6B54-41BB-86AB-0343667C7E42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45D43D-DC4D-4B66-9A88-1D90A64B61C4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450675D4-AC80-4BF7-B73F-4661A4F2FDE8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274306-3888-4220-A3B1-626DF6A73355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A1177A-564A-41F5-B2F0-371E9821ADFB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BB579B-1714-4104-AD44-E404767CE0E3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61BEE3-3C59-478D-AD3F-F517B1AA2984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4AFE8C-3A1A-4542-82B9-CB767F7EFE3E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5049EF-463B-400E-A1CF-DD5CAC4BEC1F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BE710C5-6FEE-4D4E-BE2B-C08EB10CB80F}"/>
              </a:ext>
            </a:extLst>
          </p:cNvPr>
          <p:cNvCxnSpPr/>
          <p:nvPr/>
        </p:nvCxnSpPr>
        <p:spPr>
          <a:xfrm>
            <a:off x="2947132" y="4659600"/>
            <a:ext cx="86349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9789A42-DEF2-4EFB-BB1A-942887E8F9B2}"/>
              </a:ext>
            </a:extLst>
          </p:cNvPr>
          <p:cNvSpPr txBox="1"/>
          <p:nvPr/>
        </p:nvSpPr>
        <p:spPr>
          <a:xfrm>
            <a:off x="3099532" y="4750120"/>
            <a:ext cx="83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2008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F410F5-017E-41B0-B1AE-6772DE43BDC5}"/>
              </a:ext>
            </a:extLst>
          </p:cNvPr>
          <p:cNvSpPr txBox="1"/>
          <p:nvPr/>
        </p:nvSpPr>
        <p:spPr>
          <a:xfrm>
            <a:off x="10836582" y="4750120"/>
            <a:ext cx="83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2023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B52D76-0257-4531-A764-9B023C182250}"/>
              </a:ext>
            </a:extLst>
          </p:cNvPr>
          <p:cNvSpPr txBox="1"/>
          <p:nvPr/>
        </p:nvSpPr>
        <p:spPr>
          <a:xfrm>
            <a:off x="6772838" y="4750120"/>
            <a:ext cx="83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3016C6-DCD5-4403-96CD-CEF569D537A5}"/>
              </a:ext>
            </a:extLst>
          </p:cNvPr>
          <p:cNvSpPr txBox="1"/>
          <p:nvPr/>
        </p:nvSpPr>
        <p:spPr>
          <a:xfrm>
            <a:off x="7743809" y="4750120"/>
            <a:ext cx="83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E3EC9C23-882F-42FE-A3F7-9BFF1BBADD46}"/>
              </a:ext>
            </a:extLst>
          </p:cNvPr>
          <p:cNvSpPr/>
          <p:nvPr/>
        </p:nvSpPr>
        <p:spPr>
          <a:xfrm rot="5400000">
            <a:off x="5083631" y="2582441"/>
            <a:ext cx="326792" cy="3639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F82C29-D583-451F-8EDD-865CDB168EE8}"/>
              </a:ext>
            </a:extLst>
          </p:cNvPr>
          <p:cNvSpPr txBox="1"/>
          <p:nvPr/>
        </p:nvSpPr>
        <p:spPr>
          <a:xfrm>
            <a:off x="4121085" y="2990193"/>
            <a:ext cx="222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手动设计表征：</a:t>
            </a:r>
            <a:endParaRPr lang="en-US" altLang="zh-CN" dirty="0"/>
          </a:p>
          <a:p>
            <a:r>
              <a:rPr lang="zh-CN" altLang="en-US" dirty="0"/>
              <a:t>共现概率空间或人为定义</a:t>
            </a: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0F6A5229-CBD3-4AA1-8F78-2AD4797A3360}"/>
              </a:ext>
            </a:extLst>
          </p:cNvPr>
          <p:cNvSpPr/>
          <p:nvPr/>
        </p:nvSpPr>
        <p:spPr>
          <a:xfrm rot="5400000">
            <a:off x="7407191" y="3991600"/>
            <a:ext cx="326792" cy="8020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F93F9E-D21B-4822-982C-C76806AE96FF}"/>
              </a:ext>
            </a:extLst>
          </p:cNvPr>
          <p:cNvSpPr txBox="1"/>
          <p:nvPr/>
        </p:nvSpPr>
        <p:spPr>
          <a:xfrm>
            <a:off x="6950376" y="3008725"/>
            <a:ext cx="1240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数学意义上的表征：</a:t>
            </a:r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3436C978-A16E-4754-A9F5-3142260A5EEB}"/>
              </a:ext>
            </a:extLst>
          </p:cNvPr>
          <p:cNvSpPr/>
          <p:nvPr/>
        </p:nvSpPr>
        <p:spPr>
          <a:xfrm rot="5400000">
            <a:off x="9424528" y="2864675"/>
            <a:ext cx="326792" cy="30267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D3E41CA-6FA8-4A71-9A1E-78CEBEED09DA}"/>
              </a:ext>
            </a:extLst>
          </p:cNvPr>
          <p:cNvSpPr txBox="1"/>
          <p:nvPr/>
        </p:nvSpPr>
        <p:spPr>
          <a:xfrm>
            <a:off x="8442371" y="3023457"/>
            <a:ext cx="229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从语言模型提取表征：</a:t>
            </a:r>
            <a:r>
              <a:rPr lang="en-US" altLang="zh-CN" dirty="0"/>
              <a:t>LSTM, GPT-2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77D5AF6-4E58-4CED-AF5B-E821E0EE9736}"/>
              </a:ext>
            </a:extLst>
          </p:cNvPr>
          <p:cNvSpPr/>
          <p:nvPr/>
        </p:nvSpPr>
        <p:spPr>
          <a:xfrm>
            <a:off x="8182030" y="682949"/>
            <a:ext cx="1409693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线性回归模型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A6743BF-9B52-4E23-A6C0-E401E6219D1E}"/>
              </a:ext>
            </a:extLst>
          </p:cNvPr>
          <p:cNvSpPr/>
          <p:nvPr/>
        </p:nvSpPr>
        <p:spPr>
          <a:xfrm>
            <a:off x="4934537" y="678491"/>
            <a:ext cx="1409693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某种方法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6ED7498-2923-4DE6-AA81-837BDAA4A5EE}"/>
              </a:ext>
            </a:extLst>
          </p:cNvPr>
          <p:cNvSpPr/>
          <p:nvPr/>
        </p:nvSpPr>
        <p:spPr>
          <a:xfrm rot="16200000">
            <a:off x="3431804" y="925295"/>
            <a:ext cx="1324428" cy="4437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stimulus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F09FFD2-1660-4E8F-BFCC-4608461761A1}"/>
              </a:ext>
            </a:extLst>
          </p:cNvPr>
          <p:cNvSpPr/>
          <p:nvPr/>
        </p:nvSpPr>
        <p:spPr>
          <a:xfrm rot="16200000">
            <a:off x="6600916" y="925295"/>
            <a:ext cx="1324428" cy="4437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activation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562FFD7-0412-4C95-88D4-09746AE50017}"/>
              </a:ext>
            </a:extLst>
          </p:cNvPr>
          <p:cNvSpPr/>
          <p:nvPr/>
        </p:nvSpPr>
        <p:spPr>
          <a:xfrm rot="16200000">
            <a:off x="9848409" y="925296"/>
            <a:ext cx="1324428" cy="4437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fMRI</a:t>
            </a:r>
            <a:r>
              <a:rPr lang="zh-CN" altLang="en-US" dirty="0"/>
              <a:t>图像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74746A3-E71C-4EA4-AF2C-BFC50801A265}"/>
              </a:ext>
            </a:extLst>
          </p:cNvPr>
          <p:cNvCxnSpPr>
            <a:stCxn id="38" idx="2"/>
            <a:endCxn id="37" idx="1"/>
          </p:cNvCxnSpPr>
          <p:nvPr/>
        </p:nvCxnSpPr>
        <p:spPr>
          <a:xfrm flipV="1">
            <a:off x="4315904" y="1140156"/>
            <a:ext cx="618633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B1A774D-34AE-4117-8DBB-EE86288FA23F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>
            <a:off x="6344230" y="1140156"/>
            <a:ext cx="697015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DAE674F-5D0C-4FF3-B375-16B04F5B1E63}"/>
              </a:ext>
            </a:extLst>
          </p:cNvPr>
          <p:cNvCxnSpPr>
            <a:stCxn id="39" idx="2"/>
            <a:endCxn id="36" idx="1"/>
          </p:cNvCxnSpPr>
          <p:nvPr/>
        </p:nvCxnSpPr>
        <p:spPr>
          <a:xfrm flipV="1">
            <a:off x="7485016" y="1144614"/>
            <a:ext cx="697014" cy="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C0E00F1-136E-4751-9E05-623536264A9D}"/>
              </a:ext>
            </a:extLst>
          </p:cNvPr>
          <p:cNvCxnSpPr>
            <a:stCxn id="36" idx="3"/>
            <a:endCxn id="40" idx="0"/>
          </p:cNvCxnSpPr>
          <p:nvPr/>
        </p:nvCxnSpPr>
        <p:spPr>
          <a:xfrm>
            <a:off x="9591723" y="1144614"/>
            <a:ext cx="697015" cy="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4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8827EB-E4F1-4AEA-A80C-5064E999EAF9}"/>
              </a:ext>
            </a:extLst>
          </p:cNvPr>
          <p:cNvSpPr txBox="1"/>
          <p:nvPr/>
        </p:nvSpPr>
        <p:spPr>
          <a:xfrm>
            <a:off x="1943492" y="1674674"/>
            <a:ext cx="830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Evidence of a predictive coding hierarchy in the human brain listening to speech</a:t>
            </a:r>
            <a:endParaRPr lang="zh-CN" altLang="en-US" sz="3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544E5C-FB11-4296-A3F3-7C5A1D1D7639}"/>
              </a:ext>
            </a:extLst>
          </p:cNvPr>
          <p:cNvSpPr txBox="1"/>
          <p:nvPr/>
        </p:nvSpPr>
        <p:spPr>
          <a:xfrm>
            <a:off x="119404" y="103694"/>
            <a:ext cx="424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1">
                    <a:lumMod val="75000"/>
                  </a:schemeClr>
                </a:solidFill>
                <a:effectLst/>
                <a:latin typeface="Engravers MT" panose="02090707080505020304" pitchFamily="18" charset="0"/>
              </a:rPr>
              <a:t>Nature</a:t>
            </a:r>
          </a:p>
          <a:p>
            <a:r>
              <a:rPr lang="en-US" altLang="zh-CN" b="1" i="0" dirty="0">
                <a:solidFill>
                  <a:schemeClr val="accent1">
                    <a:lumMod val="75000"/>
                  </a:schemeClr>
                </a:solidFill>
                <a:effectLst/>
                <a:latin typeface="Engravers MT" panose="02090707080505020304" pitchFamily="18" charset="0"/>
              </a:rPr>
              <a:t>human </a:t>
            </a:r>
            <a:r>
              <a:rPr lang="en-US" altLang="zh-CN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Engravers MT" panose="02090707080505020304" pitchFamily="18" charset="0"/>
              </a:rPr>
              <a:t>behaviour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Engravers MT" panose="02090707080505020304" pitchFamily="18" charset="0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E35285-726D-4AE7-BA3C-B01FCA983CF3}"/>
              </a:ext>
            </a:extLst>
          </p:cNvPr>
          <p:cNvSpPr txBox="1"/>
          <p:nvPr/>
        </p:nvSpPr>
        <p:spPr>
          <a:xfrm>
            <a:off x="2577443" y="4766218"/>
            <a:ext cx="70371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000" b="1" i="1" dirty="0">
                <a:solidFill>
                  <a:schemeClr val="accent2">
                    <a:lumMod val="50000"/>
                  </a:schemeClr>
                </a:solidFill>
                <a:effectLst/>
                <a:latin typeface="GraphikNaturel-Semibold"/>
              </a:rPr>
              <a:t>Charlotte Caucheteux</a:t>
            </a:r>
            <a:r>
              <a:rPr lang="fr-FR" altLang="zh-CN" sz="2000" b="0" i="1" dirty="0">
                <a:solidFill>
                  <a:schemeClr val="accent2">
                    <a:lumMod val="50000"/>
                  </a:schemeClr>
                </a:solidFill>
                <a:effectLst/>
                <a:latin typeface="GraphikNaturel-Semibold"/>
              </a:rPr>
              <a:t>, </a:t>
            </a:r>
            <a:r>
              <a:rPr lang="fr-FR" altLang="zh-CN" sz="2000" b="1" i="1" dirty="0">
                <a:solidFill>
                  <a:schemeClr val="accent2">
                    <a:lumMod val="50000"/>
                  </a:schemeClr>
                </a:solidFill>
                <a:effectLst/>
                <a:latin typeface="GraphikNaturel-Semibold"/>
              </a:rPr>
              <a:t>Alexandre Gramfort </a:t>
            </a:r>
            <a:r>
              <a:rPr lang="fr-FR" altLang="zh-CN" sz="2000" b="0" i="1" dirty="0">
                <a:solidFill>
                  <a:schemeClr val="accent2">
                    <a:lumMod val="50000"/>
                  </a:schemeClr>
                </a:solidFill>
                <a:effectLst/>
                <a:latin typeface="GraphikNaturel-Semibold"/>
              </a:rPr>
              <a:t>&amp; </a:t>
            </a:r>
            <a:r>
              <a:rPr lang="fr-FR" altLang="zh-CN" sz="2000" b="1" i="1" dirty="0">
                <a:solidFill>
                  <a:schemeClr val="accent2">
                    <a:lumMod val="50000"/>
                  </a:schemeClr>
                </a:solidFill>
                <a:effectLst/>
                <a:latin typeface="GraphikNaturel-Semibold"/>
              </a:rPr>
              <a:t>Jean-Rémi King </a:t>
            </a:r>
            <a:endParaRPr lang="en-US" altLang="zh-CN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Meta AI, France; Université Paris-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Saclay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; PSL University, CNRS </a:t>
            </a:r>
          </a:p>
          <a:p>
            <a:pPr algn="ctr"/>
            <a:endParaRPr lang="en-US" altLang="zh-CN" dirty="0">
              <a:solidFill>
                <a:schemeClr val="accent2">
                  <a:lumMod val="50000"/>
                </a:schemeClr>
              </a:solidFill>
              <a:latin typeface="TimesNewRomanPSMT"/>
            </a:endParaRPr>
          </a:p>
          <a:p>
            <a:pPr algn="ctr"/>
            <a:r>
              <a:rPr lang="en-US" altLang="zh-CN" sz="1800" b="0" i="0" dirty="0">
                <a:solidFill>
                  <a:schemeClr val="accent2">
                    <a:lumMod val="50000"/>
                  </a:schemeClr>
                </a:solidFill>
                <a:effectLst/>
                <a:latin typeface="TimesNewRomanPSMT"/>
              </a:rPr>
              <a:t>Published online: 2 March 2023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DD173E-2D3E-46A5-8972-9C3E8FC21A95}"/>
              </a:ext>
            </a:extLst>
          </p:cNvPr>
          <p:cNvCxnSpPr/>
          <p:nvPr/>
        </p:nvCxnSpPr>
        <p:spPr>
          <a:xfrm>
            <a:off x="-1" y="3978111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AE3DAC-F930-458F-98F8-99B249DA76E6}"/>
              </a:ext>
            </a:extLst>
          </p:cNvPr>
          <p:cNvCxnSpPr/>
          <p:nvPr/>
        </p:nvCxnSpPr>
        <p:spPr>
          <a:xfrm>
            <a:off x="-1" y="1132787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9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84B275-E99C-40C0-9849-ABC310A259F6}"/>
              </a:ext>
            </a:extLst>
          </p:cNvPr>
          <p:cNvSpPr txBox="1"/>
          <p:nvPr/>
        </p:nvSpPr>
        <p:spPr>
          <a:xfrm>
            <a:off x="3723588" y="4421171"/>
            <a:ext cx="7362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HardingText-Regular"/>
              </a:rPr>
              <a:t>       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ardingText-Regular"/>
              </a:rPr>
              <a:t>语言模型预测相邻的下一个词，而人脑处理自然语言过程呈现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HardingText-Regular"/>
              </a:rPr>
              <a:t>层次化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ardingText-Regular"/>
              </a:rPr>
              <a:t>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ardingText-Regular"/>
              </a:rPr>
              <a:t>hierarchy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ardingText-Regular"/>
              </a:rPr>
              <a:t>），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HardingText-Regular"/>
              </a:rPr>
              <a:t>跨时段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ardingText-Regular"/>
              </a:rPr>
              <a:t>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ardingText-Regular"/>
              </a:rPr>
              <a:t>span multiple timescales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HardingText-Regular"/>
              </a:rPr>
              <a:t>）的特点。</a:t>
            </a:r>
            <a:endParaRPr lang="en-US" altLang="zh-CN" sz="2400" b="0" i="0" dirty="0">
              <a:solidFill>
                <a:srgbClr val="000000"/>
              </a:solidFill>
              <a:effectLst/>
              <a:latin typeface="HardingText-Regular"/>
            </a:endParaRPr>
          </a:p>
          <a:p>
            <a:endParaRPr lang="en-US" altLang="zh-CN" sz="2400" dirty="0"/>
          </a:p>
          <a:p>
            <a:r>
              <a:rPr lang="zh-CN" altLang="en-US" dirty="0"/>
              <a:t>        </a:t>
            </a:r>
            <a:r>
              <a:rPr lang="zh-CN" altLang="en-US" sz="2400" dirty="0"/>
              <a:t>论文旨在设计实验来</a:t>
            </a:r>
            <a:r>
              <a:rPr lang="zh-CN" altLang="en-US" sz="2400" b="1" dirty="0"/>
              <a:t>验证</a:t>
            </a:r>
            <a:r>
              <a:rPr lang="zh-CN" altLang="en-US" sz="2400" dirty="0"/>
              <a:t>这一理论。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45B49E-D7B2-4147-A80D-FC8FCD55F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12" y="1566506"/>
            <a:ext cx="2815578" cy="25604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3200EF-D383-4EAF-AD7F-93929BAE152F}"/>
              </a:ext>
            </a:extLst>
          </p:cNvPr>
          <p:cNvSpPr txBox="1"/>
          <p:nvPr/>
        </p:nvSpPr>
        <p:spPr>
          <a:xfrm>
            <a:off x="3619893" y="441261"/>
            <a:ext cx="7466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HardingText-Regular"/>
              </a:rPr>
              <a:t>        Predictive coding theory 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给出了语言模型与人脑在语言处理机理上差异的一种</a:t>
            </a:r>
            <a:r>
              <a:rPr lang="zh-CN" altLang="en-US" sz="2400" b="1" dirty="0">
                <a:solidFill>
                  <a:srgbClr val="000000"/>
                </a:solidFill>
                <a:latin typeface="HardingText-Regular"/>
              </a:rPr>
              <a:t>可能的解释</a:t>
            </a:r>
            <a:r>
              <a:rPr lang="zh-CN" altLang="en-US" sz="2400" dirty="0">
                <a:solidFill>
                  <a:srgbClr val="000000"/>
                </a:solidFill>
                <a:latin typeface="HardingText-Regular"/>
              </a:rPr>
              <a:t>：</a:t>
            </a:r>
            <a:endParaRPr lang="en-US" altLang="zh-CN" sz="1800" b="0" i="0" dirty="0">
              <a:solidFill>
                <a:srgbClr val="000000"/>
              </a:solidFill>
              <a:effectLst/>
              <a:latin typeface="HardingText-Regular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974A20B-CA01-4D5F-83FB-AC6F66F801B3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48CDBB7-D4D8-46C9-AC1E-774BC67BFE4A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59427A-32F2-42BA-835C-6FC0AEF4E6CE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91FF809-2BA6-4477-A390-63E0031B3A5E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5300AE-2072-49CE-8A65-D59ED1B7DD14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13">
            <a:extLst>
              <a:ext uri="{FF2B5EF4-FFF2-40B4-BE49-F238E27FC236}">
                <a16:creationId xmlns:a16="http://schemas.microsoft.com/office/drawing/2014/main" id="{15AE3059-D795-4441-9FA0-EAB698E42E20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13">
            <a:extLst>
              <a:ext uri="{FF2B5EF4-FFF2-40B4-BE49-F238E27FC236}">
                <a16:creationId xmlns:a16="http://schemas.microsoft.com/office/drawing/2014/main" id="{F35425D1-F4D2-4919-B087-FF1FAC60E219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13">
            <a:extLst>
              <a:ext uri="{FF2B5EF4-FFF2-40B4-BE49-F238E27FC236}">
                <a16:creationId xmlns:a16="http://schemas.microsoft.com/office/drawing/2014/main" id="{202B8B2D-8E8C-4C7C-AD48-BD260498A981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13">
            <a:extLst>
              <a:ext uri="{FF2B5EF4-FFF2-40B4-BE49-F238E27FC236}">
                <a16:creationId xmlns:a16="http://schemas.microsoft.com/office/drawing/2014/main" id="{E7E7DF75-2FD3-4E2B-90A4-C3F4F1156442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FDD6A19-EDE0-4A35-89E1-46ACC2A7E57C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824F8B-A00D-4667-8B1F-B9D3EF6BFBB2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0619B0F-2B1F-4C4A-8F5C-E08700849584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B2E33E-500B-4ADE-916A-C6ECC4558951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EA8DA6E-A299-4EB3-A690-40F8EC88EACA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F169F5-5A31-4643-A7A1-64386F398652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</p:spTree>
    <p:extLst>
      <p:ext uri="{BB962C8B-B14F-4D97-AF65-F5344CB8AC3E}">
        <p14:creationId xmlns:p14="http://schemas.microsoft.com/office/powerpoint/2010/main" val="197334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FAF42CC-BDBA-4ACB-8CAB-58533937CEA2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A1541D9-33A1-42BA-8680-BC3316C10503}"/>
              </a:ext>
            </a:extLst>
          </p:cNvPr>
          <p:cNvSpPr txBox="1"/>
          <p:nvPr/>
        </p:nvSpPr>
        <p:spPr>
          <a:xfrm>
            <a:off x="3572759" y="4344226"/>
            <a:ext cx="68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本研究主要使用</a:t>
            </a:r>
            <a:r>
              <a:rPr lang="en-US" altLang="zh-CN" dirty="0"/>
              <a:t>GPT-2</a:t>
            </a:r>
            <a:r>
              <a:rPr lang="zh-CN" altLang="en-US" dirty="0"/>
              <a:t>将多个单词映射到表征，再经过标准化、</a:t>
            </a:r>
            <a:r>
              <a:rPr lang="en-US" altLang="zh-CN" dirty="0"/>
              <a:t>PCA</a:t>
            </a:r>
            <a:r>
              <a:rPr lang="zh-CN" altLang="en-US" dirty="0"/>
              <a:t>后，将其岭回归线性映射到</a:t>
            </a:r>
            <a:r>
              <a:rPr lang="en-US" altLang="zh-CN" dirty="0"/>
              <a:t>fMRI</a:t>
            </a:r>
            <a:r>
              <a:rPr lang="zh-CN" altLang="en-US" dirty="0"/>
              <a:t>皮层顶点上。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D56BAFF-A086-451E-BE82-9D023043D61D}"/>
              </a:ext>
            </a:extLst>
          </p:cNvPr>
          <p:cNvSpPr/>
          <p:nvPr/>
        </p:nvSpPr>
        <p:spPr>
          <a:xfrm>
            <a:off x="7847286" y="1811591"/>
            <a:ext cx="1409693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岭回归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580EA4F-1718-4777-87B1-31197F9187E9}"/>
              </a:ext>
            </a:extLst>
          </p:cNvPr>
          <p:cNvSpPr/>
          <p:nvPr/>
        </p:nvSpPr>
        <p:spPr>
          <a:xfrm>
            <a:off x="4599793" y="1807133"/>
            <a:ext cx="1409693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GPT-2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B6301A7-D7B3-41B6-9B60-18A3B0792C5C}"/>
              </a:ext>
            </a:extLst>
          </p:cNvPr>
          <p:cNvSpPr/>
          <p:nvPr/>
        </p:nvSpPr>
        <p:spPr>
          <a:xfrm rot="16200000">
            <a:off x="3097060" y="2053937"/>
            <a:ext cx="1324428" cy="4437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stimulus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907D8FD-238C-4380-A1BF-F28435DE3E35}"/>
              </a:ext>
            </a:extLst>
          </p:cNvPr>
          <p:cNvSpPr/>
          <p:nvPr/>
        </p:nvSpPr>
        <p:spPr>
          <a:xfrm rot="16200000">
            <a:off x="6266172" y="2053937"/>
            <a:ext cx="1324428" cy="4437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activation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4392AF-58AD-4485-8795-8ACE58B959B8}"/>
              </a:ext>
            </a:extLst>
          </p:cNvPr>
          <p:cNvSpPr/>
          <p:nvPr/>
        </p:nvSpPr>
        <p:spPr>
          <a:xfrm rot="16200000">
            <a:off x="9513665" y="2053938"/>
            <a:ext cx="1324428" cy="4437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fMRI</a:t>
            </a:r>
            <a:r>
              <a:rPr lang="zh-CN" altLang="en-US" dirty="0"/>
              <a:t>图像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814FA87-F615-4623-96DB-50D16A4E371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flipV="1">
            <a:off x="3981160" y="2268798"/>
            <a:ext cx="618633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320E49-5AF8-4507-BA34-1AA57C3F87F7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>
            <a:off x="6009486" y="2268798"/>
            <a:ext cx="697015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A5454DB-994D-483D-BC50-804AB419F5E0}"/>
              </a:ext>
            </a:extLst>
          </p:cNvPr>
          <p:cNvCxnSpPr>
            <a:stCxn id="22" idx="2"/>
            <a:endCxn id="19" idx="1"/>
          </p:cNvCxnSpPr>
          <p:nvPr/>
        </p:nvCxnSpPr>
        <p:spPr>
          <a:xfrm flipV="1">
            <a:off x="7150272" y="2273256"/>
            <a:ext cx="697014" cy="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1A851E3-79D9-4DBE-B269-04D1964A31A4}"/>
              </a:ext>
            </a:extLst>
          </p:cNvPr>
          <p:cNvCxnSpPr>
            <a:stCxn id="19" idx="3"/>
            <a:endCxn id="23" idx="0"/>
          </p:cNvCxnSpPr>
          <p:nvPr/>
        </p:nvCxnSpPr>
        <p:spPr>
          <a:xfrm>
            <a:off x="9256979" y="2273256"/>
            <a:ext cx="697015" cy="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DCD8C9-A938-46F8-AB1C-7F74563A3974}"/>
              </a:ext>
            </a:extLst>
          </p:cNvPr>
          <p:cNvCxnSpPr/>
          <p:nvPr/>
        </p:nvCxnSpPr>
        <p:spPr>
          <a:xfrm>
            <a:off x="7475456" y="1470581"/>
            <a:ext cx="0" cy="7982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E3894B-DEB5-41F8-B505-3BA4C78238F7}"/>
              </a:ext>
            </a:extLst>
          </p:cNvPr>
          <p:cNvSpPr txBox="1"/>
          <p:nvPr/>
        </p:nvSpPr>
        <p:spPr>
          <a:xfrm>
            <a:off x="7150272" y="1167827"/>
            <a:ext cx="69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54C54D-9243-43DC-94D3-F22F548508DF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8DB2F2-1031-4AB4-8F13-36C04EFEF4E3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65543BA-E178-4970-839B-CC14927EE63B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974647-D88F-43F4-BE16-EEC155AFCCBE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C313085A-2D28-4FFC-84FD-A165E823C36B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13">
            <a:extLst>
              <a:ext uri="{FF2B5EF4-FFF2-40B4-BE49-F238E27FC236}">
                <a16:creationId xmlns:a16="http://schemas.microsoft.com/office/drawing/2014/main" id="{DB50EACA-2964-4E9F-A0D8-6689E2F54029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 13">
            <a:extLst>
              <a:ext uri="{FF2B5EF4-FFF2-40B4-BE49-F238E27FC236}">
                <a16:creationId xmlns:a16="http://schemas.microsoft.com/office/drawing/2014/main" id="{E5486361-A179-49A5-B968-1D204B301360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13">
            <a:extLst>
              <a:ext uri="{FF2B5EF4-FFF2-40B4-BE49-F238E27FC236}">
                <a16:creationId xmlns:a16="http://schemas.microsoft.com/office/drawing/2014/main" id="{89835F0F-78EB-410D-8CE4-272FFA4E67FC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1894F31-C08C-449F-ABE8-CEB2BA9C0B66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F34AEC1-0A10-4412-BC78-3B75844210D9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3B70678-377C-4CC8-AAE0-AEEDE034ABF4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B685032-BEB5-4BC8-B191-85DAC595C1E5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9FB1DF-13E7-424D-96FC-1BB2A55F51D1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6C6C52-673E-4300-B4BD-BF613CBA857E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</p:spTree>
    <p:extLst>
      <p:ext uri="{BB962C8B-B14F-4D97-AF65-F5344CB8AC3E}">
        <p14:creationId xmlns:p14="http://schemas.microsoft.com/office/powerpoint/2010/main" val="175397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5329EB0-742F-407D-83B2-E3542429ED4E}"/>
              </a:ext>
            </a:extLst>
          </p:cNvPr>
          <p:cNvCxnSpPr>
            <a:cxnSpLocks/>
          </p:cNvCxnSpPr>
          <p:nvPr/>
        </p:nvCxnSpPr>
        <p:spPr>
          <a:xfrm>
            <a:off x="2309567" y="0"/>
            <a:ext cx="0" cy="6858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0FAB75A-0B7F-4FC6-B353-E2D4FA764FF3}"/>
              </a:ext>
            </a:extLst>
          </p:cNvPr>
          <p:cNvSpPr txBox="1"/>
          <p:nvPr/>
        </p:nvSpPr>
        <p:spPr>
          <a:xfrm>
            <a:off x="3097363" y="348791"/>
            <a:ext cx="79656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实验目的</a:t>
            </a:r>
            <a:r>
              <a:rPr lang="zh-CN" altLang="en-US" dirty="0"/>
              <a:t>：验证</a:t>
            </a:r>
            <a:r>
              <a:rPr lang="en-US" altLang="zh-CN" dirty="0"/>
              <a:t>DLM</a:t>
            </a:r>
            <a:r>
              <a:rPr lang="zh-CN" altLang="en-US" dirty="0"/>
              <a:t>与脑之间在自然语言处理上存在相似性。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验证逻辑</a:t>
            </a:r>
            <a:r>
              <a:rPr lang="zh-CN" altLang="en-US" dirty="0"/>
              <a:t>：如果从模型中提取的</a:t>
            </a:r>
            <a:r>
              <a:rPr lang="en-US" altLang="zh-CN" dirty="0"/>
              <a:t>activation</a:t>
            </a:r>
            <a:r>
              <a:rPr lang="zh-CN" altLang="en-US" dirty="0"/>
              <a:t>能够较好的线性拟合人脑活动（通过</a:t>
            </a:r>
            <a:r>
              <a:rPr lang="en-US" altLang="zh-CN" dirty="0"/>
              <a:t>fMRI</a:t>
            </a:r>
            <a:r>
              <a:rPr lang="zh-CN" altLang="en-US" dirty="0"/>
              <a:t>），即存在可靠的线性映射关系，则得证。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实验对象</a:t>
            </a:r>
            <a:r>
              <a:rPr lang="zh-CN" altLang="en-US" dirty="0"/>
              <a:t>：</a:t>
            </a:r>
            <a:r>
              <a:rPr lang="en-US" altLang="zh-CN" dirty="0"/>
              <a:t>GPT-2</a:t>
            </a:r>
            <a:r>
              <a:rPr lang="zh-CN" altLang="en-US" dirty="0"/>
              <a:t>产生的</a:t>
            </a:r>
            <a:r>
              <a:rPr lang="en-US" altLang="zh-CN" dirty="0"/>
              <a:t>activation</a:t>
            </a:r>
            <a:r>
              <a:rPr lang="zh-CN" altLang="en-US" dirty="0"/>
              <a:t>以及此方向先前研究中所用模型产生的</a:t>
            </a:r>
            <a:r>
              <a:rPr lang="en-US" altLang="zh-CN" dirty="0"/>
              <a:t>activation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实验过程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定义</a:t>
            </a:r>
            <a:r>
              <a:rPr lang="en-US" altLang="zh-CN" dirty="0">
                <a:hlinkClick r:id="rId2" action="ppaction://hlinksldjump"/>
              </a:rPr>
              <a:t>brain score</a:t>
            </a:r>
            <a:r>
              <a:rPr lang="zh-CN" altLang="en-US" dirty="0"/>
              <a:t>来衡量拟合效果。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选用</a:t>
            </a:r>
            <a:r>
              <a:rPr lang="en-US" altLang="zh-CN" dirty="0"/>
              <a:t>12</a:t>
            </a:r>
            <a:r>
              <a:rPr lang="zh-CN" altLang="en-US" dirty="0"/>
              <a:t>层</a:t>
            </a:r>
            <a:r>
              <a:rPr lang="en-US" altLang="zh-CN" dirty="0"/>
              <a:t>GPT-2</a:t>
            </a:r>
            <a:r>
              <a:rPr lang="zh-CN" altLang="en-US" dirty="0"/>
              <a:t>的第</a:t>
            </a:r>
            <a:r>
              <a:rPr lang="en-US" altLang="zh-CN" dirty="0"/>
              <a:t>8</a:t>
            </a:r>
            <a:r>
              <a:rPr lang="zh-CN" altLang="en-US" dirty="0"/>
              <a:t>层中的</a:t>
            </a:r>
            <a:r>
              <a:rPr lang="en-US" altLang="zh-CN" dirty="0"/>
              <a:t>activation</a:t>
            </a:r>
            <a:r>
              <a:rPr lang="zh-CN" altLang="en-US" dirty="0"/>
              <a:t>（被先前的实验证明效果最好）进行映射。并观察了不同脑区上的</a:t>
            </a:r>
            <a:r>
              <a:rPr lang="en-US" altLang="zh-CN" dirty="0"/>
              <a:t>brain score</a:t>
            </a:r>
            <a:r>
              <a:rPr lang="zh-CN" altLang="en-US" dirty="0"/>
              <a:t>大小。</a:t>
            </a:r>
          </a:p>
          <a:p>
            <a:endParaRPr lang="en-US" altLang="zh-CN" dirty="0"/>
          </a:p>
          <a:p>
            <a:r>
              <a:rPr lang="zh-CN" altLang="en-US" b="1" dirty="0"/>
              <a:t>实验结果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   在特定脑区域上，拟合效果较好。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不论是位置还是效果都与先前的研究相一致。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682649-8158-4E8F-9F78-58EA0B3E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577" y="4238252"/>
            <a:ext cx="2644369" cy="22709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8073EC4-8B71-4DB4-97D5-D3F67AA856F5}"/>
              </a:ext>
            </a:extLst>
          </p:cNvPr>
          <p:cNvSpPr txBox="1"/>
          <p:nvPr/>
        </p:nvSpPr>
        <p:spPr>
          <a:xfrm>
            <a:off x="662233" y="2135621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20A904-8C8F-4A50-9595-5F62D0E5FCA7}"/>
              </a:ext>
            </a:extLst>
          </p:cNvPr>
          <p:cNvSpPr txBox="1"/>
          <p:nvPr/>
        </p:nvSpPr>
        <p:spPr>
          <a:xfrm>
            <a:off x="662233" y="259008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284284-273A-42FF-A997-8F9058F5AA15}"/>
              </a:ext>
            </a:extLst>
          </p:cNvPr>
          <p:cNvSpPr txBox="1"/>
          <p:nvPr/>
        </p:nvSpPr>
        <p:spPr>
          <a:xfrm>
            <a:off x="1172851" y="3056206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FB0FC9-3505-4FF3-A83C-988E59404BB3}"/>
              </a:ext>
            </a:extLst>
          </p:cNvPr>
          <p:cNvSpPr txBox="1"/>
          <p:nvPr/>
        </p:nvSpPr>
        <p:spPr>
          <a:xfrm>
            <a:off x="1172851" y="3488040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83F93EF2-2F32-4082-957A-544B2DEFB248}"/>
              </a:ext>
            </a:extLst>
          </p:cNvPr>
          <p:cNvSpPr txBox="1"/>
          <p:nvPr/>
        </p:nvSpPr>
        <p:spPr>
          <a:xfrm>
            <a:off x="1172851" y="3911724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B7C49293-B4E8-4FC9-9450-3E9BC2302DCE}"/>
              </a:ext>
            </a:extLst>
          </p:cNvPr>
          <p:cNvSpPr txBox="1"/>
          <p:nvPr/>
        </p:nvSpPr>
        <p:spPr>
          <a:xfrm>
            <a:off x="1172851" y="4341432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239D7ACA-6262-447F-9A04-2C8119AA2474}"/>
              </a:ext>
            </a:extLst>
          </p:cNvPr>
          <p:cNvSpPr txBox="1"/>
          <p:nvPr/>
        </p:nvSpPr>
        <p:spPr>
          <a:xfrm>
            <a:off x="1172851" y="4767483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EF5690CB-1953-43D0-808D-11DA5C70696D}"/>
              </a:ext>
            </a:extLst>
          </p:cNvPr>
          <p:cNvSpPr txBox="1"/>
          <p:nvPr/>
        </p:nvSpPr>
        <p:spPr>
          <a:xfrm>
            <a:off x="1172851" y="5199317"/>
            <a:ext cx="18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339C5D-E656-40AE-9E65-19725B36B0AF}"/>
              </a:ext>
            </a:extLst>
          </p:cNvPr>
          <p:cNvSpPr txBox="1"/>
          <p:nvPr/>
        </p:nvSpPr>
        <p:spPr>
          <a:xfrm>
            <a:off x="667732" y="555994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B8294F-E28C-4629-8DB6-362724E15E9C}"/>
              </a:ext>
            </a:extLst>
          </p:cNvPr>
          <p:cNvSpPr txBox="1"/>
          <p:nvPr/>
        </p:nvSpPr>
        <p:spPr>
          <a:xfrm>
            <a:off x="667732" y="5960053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0265A0-D638-4F18-966C-5A2790CBB3B6}"/>
              </a:ext>
            </a:extLst>
          </p:cNvPr>
          <p:cNvSpPr txBox="1"/>
          <p:nvPr/>
        </p:nvSpPr>
        <p:spPr>
          <a:xfrm>
            <a:off x="200319" y="1206169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发展历程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47B7AC6-998A-4A23-94BB-9AA1AB4C1A74}"/>
              </a:ext>
            </a:extLst>
          </p:cNvPr>
          <p:cNvSpPr txBox="1"/>
          <p:nvPr/>
        </p:nvSpPr>
        <p:spPr>
          <a:xfrm>
            <a:off x="200319" y="279754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术语定义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10CF7C-3B8F-4B13-83F1-F4D467106C0F}"/>
              </a:ext>
            </a:extLst>
          </p:cNvPr>
          <p:cNvSpPr txBox="1"/>
          <p:nvPr/>
        </p:nvSpPr>
        <p:spPr>
          <a:xfrm>
            <a:off x="200319" y="740046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问题介绍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C79E20-59FB-4399-98CB-775322A3F26C}"/>
              </a:ext>
            </a:extLst>
          </p:cNvPr>
          <p:cNvSpPr txBox="1"/>
          <p:nvPr/>
        </p:nvSpPr>
        <p:spPr>
          <a:xfrm>
            <a:off x="200319" y="1670895"/>
            <a:ext cx="181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</a:p>
        </p:txBody>
      </p:sp>
    </p:spTree>
    <p:extLst>
      <p:ext uri="{BB962C8B-B14F-4D97-AF65-F5344CB8AC3E}">
        <p14:creationId xmlns:p14="http://schemas.microsoft.com/office/powerpoint/2010/main" val="95232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1800</Words>
  <Application>Microsoft Office PowerPoint</Application>
  <PresentationFormat>宽屏</PresentationFormat>
  <Paragraphs>436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GraphikNaturel-Semibold</vt:lpstr>
      <vt:lpstr>HardingText-Regular</vt:lpstr>
      <vt:lpstr>Microsoft YaHei UI</vt:lpstr>
      <vt:lpstr>TimesNewRomanPSMT</vt:lpstr>
      <vt:lpstr>等线</vt:lpstr>
      <vt:lpstr>等线 Light</vt:lpstr>
      <vt:lpstr>宋体</vt:lpstr>
      <vt:lpstr>Algerian</vt:lpstr>
      <vt:lpstr>Arial</vt:lpstr>
      <vt:lpstr>Engravers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永朋 张</dc:creator>
  <cp:lastModifiedBy>永朋 张</cp:lastModifiedBy>
  <cp:revision>56</cp:revision>
  <dcterms:created xsi:type="dcterms:W3CDTF">2023-10-28T09:01:28Z</dcterms:created>
  <dcterms:modified xsi:type="dcterms:W3CDTF">2023-12-20T03:19:29Z</dcterms:modified>
</cp:coreProperties>
</file>