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7" r:id="rId5"/>
    <p:sldId id="278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9" r:id="rId14"/>
    <p:sldId id="270" r:id="rId15"/>
    <p:sldId id="279" r:id="rId16"/>
    <p:sldId id="271" r:id="rId17"/>
    <p:sldId id="263" r:id="rId18"/>
    <p:sldId id="272" r:id="rId19"/>
    <p:sldId id="274" r:id="rId20"/>
    <p:sldId id="275" r:id="rId21"/>
    <p:sldId id="26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384B-FC75-457B-86D2-6180F4968C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82D7-A006-4CCE-B797-6D8D78525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384B-FC75-457B-86D2-6180F4968C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82D7-A006-4CCE-B797-6D8D78525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384B-FC75-457B-86D2-6180F4968C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82D7-A006-4CCE-B797-6D8D78525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384B-FC75-457B-86D2-6180F4968C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82D7-A006-4CCE-B797-6D8D78525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384B-FC75-457B-86D2-6180F4968C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82D7-A006-4CCE-B797-6D8D78525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384B-FC75-457B-86D2-6180F4968C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82D7-A006-4CCE-B797-6D8D78525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384B-FC75-457B-86D2-6180F4968C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82D7-A006-4CCE-B797-6D8D78525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384B-FC75-457B-86D2-6180F4968C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82D7-A006-4CCE-B797-6D8D78525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384B-FC75-457B-86D2-6180F4968C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82D7-A006-4CCE-B797-6D8D78525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384B-FC75-457B-86D2-6180F4968C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82D7-A006-4CCE-B797-6D8D78525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384B-FC75-457B-86D2-6180F4968C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E82D7-A006-4CCE-B797-6D8D78525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8384B-FC75-457B-86D2-6180F4968C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E82D7-A006-4CCE-B797-6D8D78525D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i="1" dirty="0"/>
              <a:t>Prompt based learning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684218"/>
            <a:ext cx="9144000" cy="1655762"/>
          </a:xfrm>
        </p:spPr>
        <p:txBody>
          <a:bodyPr/>
          <a:lstStyle/>
          <a:p>
            <a:r>
              <a:rPr lang="en-US" altLang="zh-CN" dirty="0" err="1"/>
              <a:t>References:Pre-train</a:t>
            </a:r>
            <a:r>
              <a:rPr lang="en-US" altLang="zh-CN" dirty="0"/>
              <a:t>, Prompt, and Predict: A Systematic Survey of Prompting Methods in Natural Language Processing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8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br>
              <a:rPr lang="en-US" altLang="zh-CN" i="1" dirty="0"/>
            </a:br>
            <a:r>
              <a:rPr lang="en-US" altLang="zh-CN" i="1" dirty="0"/>
              <a:t>Prompt shape</a:t>
            </a:r>
            <a:br>
              <a:rPr lang="en-US" altLang="zh-CN" i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905" y="1531620"/>
            <a:ext cx="5604510" cy="39604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dirty="0"/>
              <a:t>Cloze</a:t>
            </a:r>
            <a:r>
              <a:rPr lang="zh-CN" altLang="en-US" dirty="0"/>
              <a:t> </a:t>
            </a:r>
            <a:r>
              <a:rPr lang="en-US" altLang="zh-CN" dirty="0"/>
              <a:t>prompt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（填充文本字符串空白的完形填空）</a:t>
            </a:r>
            <a:endParaRPr lang="zh-CN" altLang="en-US" dirty="0"/>
          </a:p>
          <a:p>
            <a:pPr marL="0" indent="0" algn="ctr">
              <a:buNone/>
            </a:pPr>
            <a:endParaRPr lang="zh-CN" altLang="en-US" dirty="0"/>
          </a:p>
          <a:p>
            <a:pPr marL="0" indent="0" algn="ctr">
              <a:buNone/>
            </a:pPr>
            <a:endParaRPr lang="zh-CN" altLang="en-US" dirty="0"/>
          </a:p>
          <a:p>
            <a:pPr marL="0" indent="0" algn="ctr">
              <a:buNone/>
            </a:pPr>
            <a:r>
              <a:rPr lang="zh-CN" altLang="en-US" dirty="0">
                <a:solidFill>
                  <a:srgbClr val="414141"/>
                </a:solidFill>
                <a:effectLst/>
                <a:latin typeface="-apple-system"/>
                <a:sym typeface="+mn-ea"/>
              </a:rPr>
              <a:t>对于有关生成的任务或使用标准自回归 </a:t>
            </a:r>
            <a:r>
              <a:rPr lang="en-US" altLang="zh-CN" dirty="0">
                <a:solidFill>
                  <a:srgbClr val="414141"/>
                </a:solidFill>
                <a:effectLst/>
                <a:latin typeface="-apple-system"/>
                <a:sym typeface="+mn-ea"/>
              </a:rPr>
              <a:t>LM </a:t>
            </a:r>
            <a:r>
              <a:rPr lang="zh-CN" altLang="en-US" dirty="0">
                <a:solidFill>
                  <a:srgbClr val="414141"/>
                </a:solidFill>
                <a:effectLst/>
                <a:latin typeface="-apple-system"/>
                <a:sym typeface="+mn-ea"/>
              </a:rPr>
              <a:t>解决的任务，前缀 </a:t>
            </a:r>
            <a:r>
              <a:rPr lang="en-US" altLang="zh-CN" dirty="0">
                <a:solidFill>
                  <a:srgbClr val="414141"/>
                </a:solidFill>
                <a:effectLst/>
                <a:latin typeface="-apple-system"/>
                <a:sym typeface="+mn-ea"/>
              </a:rPr>
              <a:t>prompt </a:t>
            </a:r>
            <a:r>
              <a:rPr lang="zh-CN" altLang="en-US" dirty="0">
                <a:solidFill>
                  <a:srgbClr val="414141"/>
                </a:solidFill>
                <a:effectLst/>
                <a:latin typeface="-apple-system"/>
                <a:sym typeface="+mn-ea"/>
              </a:rPr>
              <a:t>往往更有帮助，因为它们与模型从左到右的性质刚好吻合。</a:t>
            </a:r>
            <a:endParaRPr lang="zh-CN" altLang="en-US" dirty="0"/>
          </a:p>
          <a:p>
            <a:pPr marL="0" indent="0" algn="ctr">
              <a:buNone/>
            </a:pPr>
            <a:endParaRPr lang="zh-CN" altLang="en-US" dirty="0"/>
          </a:p>
          <a:p>
            <a:pPr marL="0" indent="0" algn="ctr">
              <a:buNone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304915" y="1395095"/>
            <a:ext cx="5501005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0" i="0" dirty="0">
                <a:solidFill>
                  <a:srgbClr val="414141"/>
                </a:solidFill>
                <a:effectLst/>
                <a:latin typeface="-apple-system"/>
              </a:rPr>
              <a:t>(Prefix) prompt</a:t>
            </a:r>
            <a:endParaRPr lang="en-US" altLang="zh-CN" sz="2800" b="0" i="0" dirty="0">
              <a:solidFill>
                <a:srgbClr val="414141"/>
              </a:solidFill>
              <a:effectLst/>
              <a:latin typeface="-apple-system"/>
            </a:endParaRPr>
          </a:p>
          <a:p>
            <a:pPr algn="ctr"/>
            <a:r>
              <a:rPr lang="zh-CN" altLang="en-US" sz="2800" dirty="0">
                <a:solidFill>
                  <a:srgbClr val="414141"/>
                </a:solidFill>
                <a:latin typeface="-apple-system"/>
              </a:rPr>
              <a:t>（</a:t>
            </a:r>
            <a:r>
              <a:rPr lang="zh-CN" altLang="en-US" sz="2800" dirty="0"/>
              <a:t>延续字符串前缀的前缀</a:t>
            </a:r>
            <a:r>
              <a:rPr lang="zh-CN" altLang="en-US" sz="2800" dirty="0">
                <a:solidFill>
                  <a:srgbClr val="414141"/>
                </a:solidFill>
                <a:latin typeface="-apple-system"/>
              </a:rPr>
              <a:t>）</a:t>
            </a:r>
            <a:endParaRPr lang="zh-CN" altLang="en-US" sz="2800" dirty="0">
              <a:solidFill>
                <a:srgbClr val="414141"/>
              </a:solidFill>
              <a:latin typeface="-apple-system"/>
            </a:endParaRPr>
          </a:p>
          <a:p>
            <a:pPr algn="l"/>
            <a:endParaRPr lang="zh-CN" altLang="en-US" sz="2800" dirty="0">
              <a:solidFill>
                <a:srgbClr val="414141"/>
              </a:solidFill>
              <a:latin typeface="-apple-system"/>
            </a:endParaRPr>
          </a:p>
          <a:p>
            <a:pPr algn="l"/>
            <a:endParaRPr lang="zh-CN" altLang="en-US" sz="2800" dirty="0">
              <a:solidFill>
                <a:srgbClr val="414141"/>
              </a:solidFill>
              <a:latin typeface="-apple-system"/>
            </a:endParaRPr>
          </a:p>
          <a:p>
            <a:pPr algn="l"/>
            <a:endParaRPr lang="zh-CN" altLang="en-US" sz="2800" dirty="0">
              <a:solidFill>
                <a:srgbClr val="414141"/>
              </a:solidFill>
              <a:latin typeface="-apple-system"/>
            </a:endParaRPr>
          </a:p>
          <a:p>
            <a:pPr algn="l"/>
            <a:r>
              <a:rPr lang="zh-CN" altLang="en-US" sz="2800" dirty="0">
                <a:solidFill>
                  <a:srgbClr val="414141"/>
                </a:solidFill>
                <a:effectLst/>
                <a:latin typeface="-apple-system"/>
                <a:sym typeface="+mn-ea"/>
              </a:rPr>
              <a:t>对于使用掩码 </a:t>
            </a:r>
            <a:r>
              <a:rPr lang="en-US" altLang="zh-CN" sz="2800" dirty="0">
                <a:solidFill>
                  <a:srgbClr val="414141"/>
                </a:solidFill>
                <a:effectLst/>
                <a:latin typeface="-apple-system"/>
                <a:sym typeface="+mn-ea"/>
              </a:rPr>
              <a:t>(Mask) LM </a:t>
            </a:r>
            <a:r>
              <a:rPr lang="zh-CN" altLang="en-US" sz="2800" dirty="0">
                <a:solidFill>
                  <a:srgbClr val="414141"/>
                </a:solidFill>
                <a:effectLst/>
                <a:latin typeface="-apple-system"/>
                <a:sym typeface="+mn-ea"/>
              </a:rPr>
              <a:t>解决的任务（比如，</a:t>
            </a:r>
            <a:r>
              <a:rPr lang="en-US" altLang="zh-CN" sz="2800" dirty="0">
                <a:solidFill>
                  <a:srgbClr val="414141"/>
                </a:solidFill>
                <a:effectLst/>
                <a:latin typeface="-apple-system"/>
                <a:sym typeface="+mn-ea"/>
              </a:rPr>
              <a:t>BERT</a:t>
            </a:r>
            <a:r>
              <a:rPr lang="zh-CN" altLang="en-US" sz="2800" dirty="0">
                <a:solidFill>
                  <a:srgbClr val="414141"/>
                </a:solidFill>
                <a:effectLst/>
                <a:latin typeface="-apple-system"/>
                <a:sym typeface="+mn-ea"/>
              </a:rPr>
              <a:t>），完形填空 </a:t>
            </a:r>
            <a:r>
              <a:rPr lang="en-US" altLang="zh-CN" sz="2800" dirty="0">
                <a:solidFill>
                  <a:srgbClr val="414141"/>
                </a:solidFill>
                <a:effectLst/>
                <a:latin typeface="-apple-system"/>
                <a:sym typeface="+mn-ea"/>
              </a:rPr>
              <a:t>prompt </a:t>
            </a:r>
            <a:r>
              <a:rPr lang="zh-CN" altLang="en-US" sz="2800" dirty="0">
                <a:solidFill>
                  <a:srgbClr val="414141"/>
                </a:solidFill>
                <a:effectLst/>
                <a:latin typeface="-apple-system"/>
                <a:sym typeface="+mn-ea"/>
              </a:rPr>
              <a:t>则非常合适，因为它们与预训练任务的形式非常匹配。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8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altLang="zh-CN" i="1" dirty="0"/>
            </a:br>
            <a:r>
              <a:rPr lang="en-US" altLang="zh-CN" i="1" dirty="0"/>
              <a:t>Manual Template</a:t>
            </a:r>
            <a:br>
              <a:rPr lang="en-US" altLang="zh-CN" i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9712" y="2723247"/>
            <a:ext cx="8859473" cy="3308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优：</a:t>
            </a:r>
            <a:r>
              <a:rPr lang="zh-CN" altLang="zh-CN" dirty="0"/>
              <a:t>直观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缺：</a:t>
            </a:r>
            <a:r>
              <a:rPr lang="zh-CN" altLang="zh-CN" dirty="0"/>
              <a:t>耗费时间和人力，可能无法发现最优模板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8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altLang="zh-CN" i="1" dirty="0"/>
            </a:br>
            <a:r>
              <a:rPr lang="en-US" altLang="zh-CN" i="1" dirty="0"/>
              <a:t>Automated Template</a:t>
            </a:r>
            <a:br>
              <a:rPr lang="en-US" altLang="zh-CN" i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877695"/>
            <a:ext cx="4512945" cy="435165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离散</a:t>
            </a:r>
            <a:r>
              <a:rPr lang="en-US" altLang="zh-CN" dirty="0"/>
              <a:t>Prompts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模板搜索空间是离散的，</a:t>
            </a:r>
            <a:r>
              <a:rPr lang="zh-CN" altLang="zh-CN" dirty="0">
                <a:sym typeface="+mn-ea"/>
              </a:rPr>
              <a:t>自动生成由自然语言的词组成的</a:t>
            </a:r>
            <a:r>
              <a:rPr lang="en-US" altLang="zh-CN" dirty="0">
                <a:sym typeface="+mn-ea"/>
              </a:rPr>
              <a:t>prompt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dirty="0"/>
              <a:t>每个</a:t>
            </a:r>
            <a:r>
              <a:rPr lang="en-US" altLang="zh-CN" dirty="0"/>
              <a:t>token</a:t>
            </a:r>
            <a:r>
              <a:rPr lang="zh-CN" altLang="en-US" dirty="0"/>
              <a:t>都是自然语言中真实的</a:t>
            </a:r>
            <a:r>
              <a:rPr lang="en-US" altLang="zh-CN" dirty="0"/>
              <a:t>word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55621" y="1877695"/>
            <a:ext cx="4280144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连续</a:t>
            </a:r>
            <a:r>
              <a:rPr lang="en-US" altLang="zh-CN" sz="2800" dirty="0"/>
              <a:t>prompts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r>
              <a:rPr lang="zh-CN" altLang="en-US" sz="2800" dirty="0"/>
              <a:t>模板搜索空间是连续的，直接作用于</a:t>
            </a:r>
            <a:r>
              <a:rPr lang="en-US" altLang="zh-CN" sz="2800" dirty="0"/>
              <a:t>embedding</a:t>
            </a:r>
            <a:r>
              <a:rPr lang="zh-CN" altLang="en-US" sz="2800" dirty="0"/>
              <a:t>层，每个</a:t>
            </a:r>
            <a:r>
              <a:rPr lang="en-US" altLang="zh-CN" sz="2800" dirty="0"/>
              <a:t>token</a:t>
            </a:r>
            <a:r>
              <a:rPr lang="zh-CN" altLang="en-US" sz="2800" dirty="0"/>
              <a:t>是虚拟的</a:t>
            </a:r>
            <a:r>
              <a:rPr lang="en-US" altLang="zh-CN" sz="2800" dirty="0"/>
              <a:t>word</a:t>
            </a:r>
            <a:r>
              <a:rPr lang="zh-CN" altLang="en-US" sz="2800" dirty="0"/>
              <a:t>，由连续的向量表示。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8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br>
              <a:rPr lang="zh-CN" altLang="en-US" dirty="0"/>
            </a:br>
            <a:r>
              <a:rPr lang="zh-CN" altLang="en-US" dirty="0"/>
              <a:t>离散</a:t>
            </a:r>
            <a:r>
              <a:rPr lang="en-US" altLang="zh-CN" dirty="0"/>
              <a:t>Prompts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795780"/>
            <a:ext cx="12192000" cy="4351655"/>
          </a:xfrm>
        </p:spPr>
        <p:txBody>
          <a:bodyPr>
            <a:noAutofit/>
          </a:bodyPr>
          <a:lstStyle/>
          <a:p>
            <a:r>
              <a:rPr lang="en-US" altLang="zh-CN" sz="2300" dirty="0"/>
              <a:t>prompt mining</a:t>
            </a:r>
            <a:endParaRPr lang="zh-CN" altLang="zh-CN" sz="2300" dirty="0"/>
          </a:p>
          <a:p>
            <a:pPr marL="0" indent="0">
              <a:buNone/>
            </a:pPr>
            <a:r>
              <a:rPr lang="en-US" altLang="zh-CN" sz="2300" dirty="0"/>
              <a:t>       	</a:t>
            </a:r>
            <a:r>
              <a:rPr lang="zh-CN" altLang="zh-CN" sz="2300" dirty="0"/>
              <a:t>给定输入【</a:t>
            </a:r>
            <a:r>
              <a:rPr lang="en-US" altLang="zh-CN" sz="2300" dirty="0"/>
              <a:t>x</a:t>
            </a:r>
            <a:r>
              <a:rPr lang="zh-CN" altLang="zh-CN" sz="2300" dirty="0"/>
              <a:t>】和输出【</a:t>
            </a:r>
            <a:r>
              <a:rPr lang="en-US" altLang="zh-CN" sz="2300" dirty="0"/>
              <a:t>y</a:t>
            </a:r>
            <a:r>
              <a:rPr lang="zh-CN" altLang="zh-CN" sz="2300" dirty="0"/>
              <a:t>】，找到</a:t>
            </a:r>
            <a:r>
              <a:rPr lang="en-US" altLang="zh-CN" sz="2300" dirty="0"/>
              <a:t>x</a:t>
            </a:r>
            <a:r>
              <a:rPr lang="zh-CN" altLang="zh-CN" sz="2300" dirty="0"/>
              <a:t>和</a:t>
            </a:r>
            <a:r>
              <a:rPr lang="en-US" altLang="zh-CN" sz="2300" dirty="0"/>
              <a:t>y</a:t>
            </a:r>
            <a:r>
              <a:rPr lang="zh-CN" altLang="zh-CN" sz="2300" dirty="0"/>
              <a:t>的中间词或依赖路径，选取最频繁出现的中间词或依赖路径作为模板。</a:t>
            </a:r>
            <a:endParaRPr lang="zh-CN" altLang="zh-CN" sz="2300" dirty="0"/>
          </a:p>
          <a:p>
            <a:pPr marL="0" indent="0">
              <a:buNone/>
            </a:pPr>
            <a:r>
              <a:rPr lang="en-US" altLang="zh-CN" sz="2300" dirty="0"/>
              <a:t>	</a:t>
            </a:r>
            <a:r>
              <a:rPr lang="en-US" altLang="zh-CN" sz="2300" dirty="0" err="1"/>
              <a:t>Eg</a:t>
            </a:r>
            <a:r>
              <a:rPr lang="zh-CN" altLang="zh-CN" sz="2300" dirty="0"/>
              <a:t>：</a:t>
            </a:r>
            <a:r>
              <a:rPr lang="en-US" altLang="zh-CN" sz="2300" dirty="0"/>
              <a:t>[X] middle words [Z]</a:t>
            </a:r>
            <a:r>
              <a:rPr lang="zh-CN" altLang="zh-CN" sz="2300" dirty="0"/>
              <a:t>”</a:t>
            </a:r>
            <a:endParaRPr lang="zh-CN" altLang="zh-CN" sz="2300" dirty="0"/>
          </a:p>
          <a:p>
            <a:pPr lvl="0"/>
            <a:r>
              <a:rPr lang="en-US" altLang="zh-CN" sz="2300" dirty="0"/>
              <a:t>prompt paraphrasing</a:t>
            </a:r>
            <a:endParaRPr lang="zh-CN" altLang="zh-CN" sz="2300" dirty="0"/>
          </a:p>
          <a:p>
            <a:pPr marL="0" indent="0">
              <a:buNone/>
            </a:pPr>
            <a:r>
              <a:rPr lang="en-US" altLang="zh-CN" sz="2300" dirty="0"/>
              <a:t>	</a:t>
            </a:r>
            <a:r>
              <a:rPr lang="zh-CN" altLang="zh-CN" sz="2300" dirty="0"/>
              <a:t>根据现有的</a:t>
            </a:r>
            <a:r>
              <a:rPr lang="en-US" altLang="zh-CN" sz="2300" dirty="0"/>
              <a:t>prompt</a:t>
            </a:r>
            <a:r>
              <a:rPr lang="zh-CN" altLang="zh-CN" sz="2300" dirty="0"/>
              <a:t>，将其转述成另一组其他候选的</a:t>
            </a:r>
            <a:r>
              <a:rPr lang="en-US" altLang="zh-CN" sz="2300" dirty="0"/>
              <a:t>prompt</a:t>
            </a:r>
            <a:r>
              <a:rPr lang="zh-CN" altLang="zh-CN" sz="2300" dirty="0"/>
              <a:t>，然后选择效果最好的（同义词替换等）</a:t>
            </a:r>
            <a:endParaRPr lang="zh-CN" altLang="zh-CN" sz="2300" dirty="0"/>
          </a:p>
          <a:p>
            <a:pPr lvl="0"/>
            <a:r>
              <a:rPr lang="en-US" altLang="zh-CN" sz="2300" dirty="0"/>
              <a:t>Gradient-based search</a:t>
            </a:r>
            <a:endParaRPr lang="zh-CN" altLang="zh-CN" sz="2300" dirty="0"/>
          </a:p>
          <a:p>
            <a:pPr marL="0" indent="0">
              <a:buNone/>
            </a:pPr>
            <a:r>
              <a:rPr lang="en-US" altLang="zh-CN" sz="2300" dirty="0"/>
              <a:t>	</a:t>
            </a:r>
            <a:r>
              <a:rPr lang="zh-CN" altLang="zh-CN" sz="2300" dirty="0"/>
              <a:t>梯度下降搜索方法：在单词候选集选择此并组成</a:t>
            </a:r>
            <a:r>
              <a:rPr lang="en-US" altLang="zh-CN" sz="2300" dirty="0"/>
              <a:t>prompt</a:t>
            </a:r>
            <a:r>
              <a:rPr lang="zh-CN" altLang="zh-CN" sz="2300" dirty="0"/>
              <a:t>，利用梯度下降的方式不断组合，找出最合适的词和模板</a:t>
            </a:r>
            <a:endParaRPr lang="zh-CN" altLang="zh-CN" sz="2300" dirty="0"/>
          </a:p>
          <a:p>
            <a:endParaRPr lang="zh-CN" altLang="zh-CN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2192000" cy="1325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zh-CN" altLang="en-US" dirty="0"/>
            </a:br>
            <a:r>
              <a:rPr lang="zh-CN" altLang="en-US" dirty="0"/>
              <a:t>离散</a:t>
            </a:r>
            <a:r>
              <a:rPr lang="en-US" altLang="zh-CN" dirty="0"/>
              <a:t>Prompts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0" y="2004695"/>
            <a:ext cx="12192000" cy="4351655"/>
          </a:xfrm>
        </p:spPr>
        <p:txBody>
          <a:bodyPr>
            <a:noAutofit/>
          </a:bodyPr>
          <a:p>
            <a:pPr lvl="0" algn="l"/>
            <a:r>
              <a:rPr lang="en-US" altLang="zh-CN" sz="2300" dirty="0">
                <a:sym typeface="+mn-ea"/>
              </a:rPr>
              <a:t>Prompt Generation</a:t>
            </a:r>
            <a:endParaRPr lang="zh-CN" altLang="zh-CN" sz="2300" dirty="0"/>
          </a:p>
          <a:p>
            <a:pPr marL="0" indent="0" algn="l">
              <a:buNone/>
            </a:pPr>
            <a:r>
              <a:rPr lang="en-US" altLang="zh-CN" sz="2300" dirty="0">
                <a:sym typeface="+mn-ea"/>
              </a:rPr>
              <a:t>	</a:t>
            </a:r>
            <a:r>
              <a:rPr lang="zh-CN" altLang="zh-CN" sz="2300" dirty="0">
                <a:sym typeface="+mn-ea"/>
              </a:rPr>
              <a:t>将</a:t>
            </a:r>
            <a:r>
              <a:rPr lang="en-US" altLang="zh-CN" sz="2300" dirty="0">
                <a:sym typeface="+mn-ea"/>
              </a:rPr>
              <a:t>T5</a:t>
            </a:r>
            <a:r>
              <a:rPr lang="zh-CN" altLang="zh-CN" sz="2300" dirty="0">
                <a:sym typeface="+mn-ea"/>
              </a:rPr>
              <a:t>引入模板搜索的过程，让</a:t>
            </a:r>
            <a:r>
              <a:rPr lang="en-US" altLang="zh-CN" sz="2300" dirty="0">
                <a:sym typeface="+mn-ea"/>
              </a:rPr>
              <a:t>T5</a:t>
            </a:r>
            <a:r>
              <a:rPr lang="zh-CN" altLang="zh-CN" sz="2300" dirty="0">
                <a:sym typeface="+mn-ea"/>
              </a:rPr>
              <a:t>生成模板词（域自适应算法：为每个输入生成一种唯一的域相关特征，然后把输入和特征连接应用到下游任务）</a:t>
            </a:r>
            <a:endParaRPr lang="zh-CN" altLang="zh-CN" sz="2300" dirty="0"/>
          </a:p>
          <a:p>
            <a:pPr lvl="0" algn="l"/>
            <a:r>
              <a:rPr lang="en-US" altLang="zh-CN" sz="2300" dirty="0">
                <a:sym typeface="+mn-ea"/>
              </a:rPr>
              <a:t>Prompt scoring</a:t>
            </a:r>
            <a:endParaRPr lang="zh-CN" altLang="zh-CN" sz="2300" dirty="0"/>
          </a:p>
          <a:p>
            <a:pPr marL="0" indent="0" algn="l">
              <a:buNone/>
            </a:pPr>
            <a:r>
              <a:rPr lang="en-US" altLang="zh-CN" sz="2300" dirty="0">
                <a:sym typeface="+mn-ea"/>
              </a:rPr>
              <a:t>	</a:t>
            </a:r>
            <a:r>
              <a:rPr lang="zh-CN" altLang="zh-CN" sz="2300" dirty="0">
                <a:sym typeface="+mn-ea"/>
              </a:rPr>
              <a:t>人工制造模板候选，把相应的【</a:t>
            </a:r>
            <a:r>
              <a:rPr lang="en-US" altLang="zh-CN" sz="2300" dirty="0">
                <a:sym typeface="+mn-ea"/>
              </a:rPr>
              <a:t>x</a:t>
            </a:r>
            <a:r>
              <a:rPr lang="zh-CN" altLang="zh-CN" sz="2300" dirty="0">
                <a:sym typeface="+mn-ea"/>
              </a:rPr>
              <a:t>】和【</a:t>
            </a:r>
            <a:r>
              <a:rPr lang="en-US" altLang="zh-CN" sz="2300" dirty="0">
                <a:sym typeface="+mn-ea"/>
              </a:rPr>
              <a:t>z</a:t>
            </a:r>
            <a:r>
              <a:rPr lang="zh-CN" altLang="zh-CN" sz="2300" dirty="0">
                <a:sym typeface="+mn-ea"/>
              </a:rPr>
              <a:t>】都填上成为</a:t>
            </a:r>
            <a:r>
              <a:rPr lang="en-US" altLang="zh-CN" sz="2300" dirty="0">
                <a:sym typeface="+mn-ea"/>
              </a:rPr>
              <a:t>prompt</a:t>
            </a:r>
            <a:r>
              <a:rPr lang="zh-CN" altLang="zh-CN" sz="2300" dirty="0">
                <a:sym typeface="+mn-ea"/>
              </a:rPr>
              <a:t>，并使用双向</a:t>
            </a:r>
            <a:r>
              <a:rPr lang="en-US" altLang="zh-CN" sz="2300" dirty="0">
                <a:sym typeface="+mn-ea"/>
              </a:rPr>
              <a:t>LM</a:t>
            </a:r>
            <a:r>
              <a:rPr lang="zh-CN" altLang="zh-CN" sz="2300" dirty="0">
                <a:sym typeface="+mn-ea"/>
              </a:rPr>
              <a:t>为</a:t>
            </a:r>
            <a:r>
              <a:rPr lang="en-US" altLang="zh-CN" sz="2300" dirty="0">
                <a:sym typeface="+mn-ea"/>
              </a:rPr>
              <a:t>prompt</a:t>
            </a:r>
            <a:r>
              <a:rPr lang="zh-CN" altLang="zh-CN" sz="2300" dirty="0">
                <a:sym typeface="+mn-ea"/>
              </a:rPr>
              <a:t>打分，选取高分</a:t>
            </a:r>
            <a:r>
              <a:rPr lang="en-US" altLang="zh-CN" sz="2300" dirty="0">
                <a:sym typeface="+mn-ea"/>
              </a:rPr>
              <a:t>prompt</a:t>
            </a:r>
            <a:r>
              <a:rPr lang="zh-CN" altLang="zh-CN" sz="2300" dirty="0">
                <a:sym typeface="+mn-ea"/>
              </a:rPr>
              <a:t>。</a:t>
            </a:r>
            <a:endParaRPr lang="zh-CN" altLang="zh-CN" sz="2300" dirty="0"/>
          </a:p>
          <a:p>
            <a:pPr algn="l"/>
            <a:endParaRPr lang="zh-CN" altLang="zh-CN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635" cy="13258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br>
              <a:rPr lang="zh-CN" altLang="en-US" dirty="0"/>
            </a:br>
            <a:r>
              <a:rPr lang="zh-CN" altLang="en-US" dirty="0"/>
              <a:t>连续</a:t>
            </a:r>
            <a:r>
              <a:rPr lang="en-US" altLang="zh-CN" dirty="0"/>
              <a:t>prompts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960" y="1721485"/>
            <a:ext cx="11561445" cy="4351655"/>
          </a:xfrm>
        </p:spPr>
        <p:txBody>
          <a:bodyPr>
            <a:noAutofit/>
          </a:bodyPr>
          <a:lstStyle/>
          <a:p>
            <a:pPr lvl="0"/>
            <a:r>
              <a:rPr lang="en-US" altLang="zh-CN" sz="1900" dirty="0"/>
              <a:t>Prefix tuning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	</a:t>
            </a:r>
            <a:r>
              <a:rPr lang="zh-CN" altLang="zh-CN" sz="1900" dirty="0"/>
              <a:t>在输入钱添加一串连续的向量，可以保持</a:t>
            </a:r>
            <a:r>
              <a:rPr lang="en-US" altLang="zh-CN" sz="1900" dirty="0"/>
              <a:t>PLM</a:t>
            </a:r>
            <a:r>
              <a:rPr lang="zh-CN" altLang="zh-CN" sz="1900" dirty="0"/>
              <a:t>的参数不懂，仅训练合适的前缀。在给定一个可训练</a:t>
            </a:r>
            <a:r>
              <a:rPr lang="en-US" altLang="zh-CN" sz="1900" dirty="0"/>
              <a:t>	</a:t>
            </a:r>
            <a:r>
              <a:rPr lang="zh-CN" altLang="zh-CN" sz="1900" dirty="0"/>
              <a:t>的前缀矩阵和一个固定的参数化为θ的</a:t>
            </a:r>
            <a:r>
              <a:rPr lang="en-US" altLang="zh-CN" sz="1900" dirty="0"/>
              <a:t>PLM</a:t>
            </a:r>
            <a:r>
              <a:rPr lang="zh-CN" altLang="zh-CN" sz="1900" dirty="0"/>
              <a:t>的对数目标上的优化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 </a:t>
            </a:r>
            <a:endParaRPr lang="zh-CN" altLang="zh-CN" sz="1900" dirty="0"/>
          </a:p>
          <a:p>
            <a:pPr lvl="0"/>
            <a:r>
              <a:rPr lang="en-US" altLang="zh-CN" sz="1900" dirty="0" err="1"/>
              <a:t>Tuing</a:t>
            </a:r>
            <a:r>
              <a:rPr lang="en-US" altLang="zh-CN" sz="1900" dirty="0"/>
              <a:t> Initialized with Discrete Prompts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	</a:t>
            </a:r>
            <a:r>
              <a:rPr lang="zh-CN" altLang="zh-CN" sz="1900" dirty="0"/>
              <a:t>先用一个离散</a:t>
            </a:r>
            <a:r>
              <a:rPr lang="en-US" altLang="zh-CN" sz="1900" dirty="0"/>
              <a:t>prompt</a:t>
            </a:r>
            <a:r>
              <a:rPr lang="zh-CN" altLang="zh-CN" sz="1900" dirty="0"/>
              <a:t>搜索方法定义了一个模板，然后基于该模板初始化虚拟的</a:t>
            </a:r>
            <a:r>
              <a:rPr lang="en-US" altLang="zh-CN" sz="1900" dirty="0"/>
              <a:t>token</a:t>
            </a:r>
            <a:r>
              <a:rPr lang="zh-CN" altLang="zh-CN" sz="1900" dirty="0"/>
              <a:t>，最后微调这</a:t>
            </a:r>
            <a:r>
              <a:rPr lang="en-US" altLang="zh-CN" sz="1900" dirty="0"/>
              <a:t>	</a:t>
            </a:r>
            <a:r>
              <a:rPr lang="zh-CN" altLang="zh-CN" sz="1900" dirty="0"/>
              <a:t>些</a:t>
            </a:r>
            <a:r>
              <a:rPr lang="en-US" altLang="zh-CN" sz="1900" dirty="0"/>
              <a:t>token</a:t>
            </a:r>
            <a:r>
              <a:rPr lang="zh-CN" altLang="zh-CN" sz="1900" dirty="0"/>
              <a:t>的</a:t>
            </a:r>
            <a:r>
              <a:rPr lang="en-US" altLang="zh-CN" sz="1900" dirty="0"/>
              <a:t>embedding</a:t>
            </a:r>
            <a:r>
              <a:rPr lang="zh-CN" altLang="zh-CN" sz="1900" dirty="0"/>
              <a:t>以提高准确率。</a:t>
            </a:r>
            <a:endParaRPr lang="zh-CN" altLang="zh-CN" sz="1900" dirty="0"/>
          </a:p>
          <a:p>
            <a:pPr lvl="0"/>
            <a:r>
              <a:rPr lang="en-US" altLang="zh-CN" sz="1900" dirty="0"/>
              <a:t>Hard-Soft Prompt Hybrid Tuning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	</a:t>
            </a:r>
            <a:r>
              <a:rPr lang="zh-CN" altLang="zh-CN" sz="1900" dirty="0"/>
              <a:t>手工设计和自动学习的结合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	</a:t>
            </a:r>
            <a:r>
              <a:rPr lang="zh-CN" altLang="zh-CN" sz="1900" dirty="0"/>
              <a:t>在手工设计的模板中插入一些可学习的</a:t>
            </a:r>
            <a:r>
              <a:rPr lang="en-US" altLang="zh-CN" sz="1900" dirty="0"/>
              <a:t>embedding</a:t>
            </a:r>
            <a:r>
              <a:rPr lang="zh-CN" altLang="zh-CN" sz="1900" dirty="0"/>
              <a:t>。“</a:t>
            </a:r>
            <a:r>
              <a:rPr lang="en-US" altLang="zh-CN" sz="1900" dirty="0"/>
              <a:t>P-Tuning</a:t>
            </a:r>
            <a:r>
              <a:rPr lang="zh-CN" altLang="zh-CN" sz="1900" dirty="0"/>
              <a:t>”方法，通过在</a:t>
            </a:r>
            <a:r>
              <a:rPr lang="en-US" altLang="zh-CN" sz="1900" dirty="0"/>
              <a:t>input embedding</a:t>
            </a:r>
            <a:r>
              <a:rPr lang="zh-CN" altLang="zh-CN" sz="1900" dirty="0"/>
              <a:t>中插</a:t>
            </a:r>
            <a:r>
              <a:rPr lang="en-US" altLang="zh-CN" sz="1900" dirty="0"/>
              <a:t>	</a:t>
            </a:r>
            <a:r>
              <a:rPr lang="zh-CN" altLang="zh-CN" sz="1900" dirty="0"/>
              <a:t>入可训练的变量来学习连续的</a:t>
            </a:r>
            <a:r>
              <a:rPr lang="en-US" altLang="zh-CN" sz="1900" dirty="0"/>
              <a:t>prompts</a:t>
            </a:r>
            <a:r>
              <a:rPr lang="zh-CN" altLang="zh-CN" sz="1900" dirty="0"/>
              <a:t>。该方法使用</a:t>
            </a:r>
            <a:r>
              <a:rPr lang="en-US" altLang="zh-CN" sz="1900" dirty="0" err="1"/>
              <a:t>BiLSTM</a:t>
            </a:r>
            <a:r>
              <a:rPr lang="zh-CN" altLang="zh-CN" sz="1900" dirty="0"/>
              <a:t>的输出来表示</a:t>
            </a:r>
            <a:r>
              <a:rPr lang="en-US" altLang="zh-CN" sz="1900" dirty="0"/>
              <a:t>prompt embeddings</a:t>
            </a:r>
            <a:r>
              <a:rPr lang="zh-CN" altLang="zh-CN" sz="1900" dirty="0"/>
              <a:t>，以</a:t>
            </a:r>
            <a:r>
              <a:rPr lang="en-US" altLang="zh-CN" sz="1900" dirty="0"/>
              <a:t>	</a:t>
            </a:r>
            <a:r>
              <a:rPr lang="zh-CN" altLang="zh-CN" sz="1900" dirty="0"/>
              <a:t>便让</a:t>
            </a:r>
            <a:r>
              <a:rPr lang="en-US" altLang="zh-CN" sz="1900" dirty="0"/>
              <a:t>prompt tokens</a:t>
            </a:r>
            <a:r>
              <a:rPr lang="zh-CN" altLang="zh-CN" sz="1900" dirty="0"/>
              <a:t>之间有一定的交互。</a:t>
            </a:r>
            <a:endParaRPr lang="zh-CN" altLang="zh-CN" sz="1900" dirty="0"/>
          </a:p>
          <a:p>
            <a:endParaRPr lang="zh-CN" altLang="zh-CN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88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zh-CN" dirty="0"/>
              <a:t>Answer Engineering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0578" y="1671002"/>
            <a:ext cx="3238850" cy="1603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4000" dirty="0"/>
              <a:t>Shape</a:t>
            </a:r>
            <a:endParaRPr lang="en-US" altLang="zh-CN" sz="4000" dirty="0"/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Design</a:t>
            </a:r>
            <a:endParaRPr lang="en-US" altLang="zh-CN" sz="4000" dirty="0"/>
          </a:p>
        </p:txBody>
      </p:sp>
      <p:sp>
        <p:nvSpPr>
          <p:cNvPr id="4" name="矩形 3"/>
          <p:cNvSpPr/>
          <p:nvPr/>
        </p:nvSpPr>
        <p:spPr>
          <a:xfrm>
            <a:off x="2951637" y="2411264"/>
            <a:ext cx="623443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Manual Design:</a:t>
            </a:r>
            <a:r>
              <a:rPr lang="zh-CN" altLang="en-US" sz="2400" dirty="0"/>
              <a:t>同</a:t>
            </a:r>
            <a:r>
              <a:rPr lang="en-US" altLang="zh-CN" sz="2400" dirty="0"/>
              <a:t>prompt</a:t>
            </a:r>
            <a:r>
              <a:rPr lang="zh-CN" altLang="en-US" sz="2400" dirty="0"/>
              <a:t>一样，直观但不理想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031573" y="3966566"/>
            <a:ext cx="24047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Answer Search</a:t>
            </a:r>
            <a:r>
              <a:rPr lang="zh-CN" altLang="en-US" sz="2400" dirty="0"/>
              <a:t>：</a:t>
            </a:r>
            <a:endParaRPr lang="zh-CN" altLang="en-US" sz="2400" dirty="0"/>
          </a:p>
        </p:txBody>
      </p:sp>
      <p:sp>
        <p:nvSpPr>
          <p:cNvPr id="6" name="左大括号 5"/>
          <p:cNvSpPr/>
          <p:nvPr/>
        </p:nvSpPr>
        <p:spPr>
          <a:xfrm>
            <a:off x="2892914" y="2547857"/>
            <a:ext cx="58723" cy="16033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71975" y="4510405"/>
            <a:ext cx="775017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Discrete—</a:t>
            </a:r>
            <a:r>
              <a:rPr lang="zh-CN" altLang="en-US" sz="2400" dirty="0"/>
              <a:t>利用分类器，根据样本选择词的生成概率，构建</a:t>
            </a:r>
            <a:r>
              <a:rPr lang="en-US" altLang="zh-CN" sz="2400" dirty="0"/>
              <a:t>answer</a:t>
            </a:r>
            <a:r>
              <a:rPr lang="zh-CN" altLang="en-US" sz="2400" dirty="0"/>
              <a:t>，迭代地计算单词</a:t>
            </a:r>
            <a:r>
              <a:rPr lang="en-US" altLang="zh-CN" sz="2400" dirty="0"/>
              <a:t>s</a:t>
            </a:r>
            <a:r>
              <a:rPr lang="zh-CN" altLang="en-US" sz="2400" dirty="0"/>
              <a:t>的适用性作为标签</a:t>
            </a:r>
            <a:r>
              <a:rPr lang="en-US" altLang="zh-CN" sz="2400" dirty="0"/>
              <a:t>y</a:t>
            </a:r>
            <a:r>
              <a:rPr lang="zh-CN" altLang="en-US" sz="2400" dirty="0"/>
              <a:t>的代表性答案</a:t>
            </a:r>
            <a:r>
              <a:rPr lang="en-US" altLang="zh-CN" sz="2400" dirty="0"/>
              <a:t>z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利用训练数据将固定模板的</a:t>
            </a:r>
            <a:r>
              <a:rPr lang="en-US" altLang="zh-CN" sz="2400" dirty="0"/>
              <a:t>LM</a:t>
            </a:r>
            <a:r>
              <a:rPr lang="zh-CN" altLang="en-US" sz="2400" dirty="0"/>
              <a:t>与每个答案映射进行微调，并根据开发集上的准确率选择最佳标签词作为答案。（挖词，填空，构建集合，训练，缩小集合）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0"/>
            <a:ext cx="12191365" cy="132588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zh-CN" dirty="0"/>
              <a:t>Answer Shape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7240" y="2312670"/>
            <a:ext cx="11353800" cy="2515235"/>
          </a:xfrm>
        </p:spPr>
        <p:txBody>
          <a:bodyPr/>
          <a:lstStyle/>
          <a:p>
            <a:r>
              <a:rPr lang="en-US" altLang="zh-CN" dirty="0"/>
              <a:t>Token</a:t>
            </a:r>
            <a:r>
              <a:rPr lang="zh-CN" altLang="en-US" dirty="0"/>
              <a:t>：预训练 </a:t>
            </a:r>
            <a:r>
              <a:rPr lang="en-US" altLang="zh-CN" dirty="0"/>
              <a:t>LM </a:t>
            </a:r>
            <a:r>
              <a:rPr lang="zh-CN" altLang="en-US" dirty="0"/>
              <a:t>词汇表中的一个 </a:t>
            </a:r>
            <a:r>
              <a:rPr lang="en-US" altLang="zh-CN" dirty="0"/>
              <a:t>token</a:t>
            </a:r>
            <a:r>
              <a:rPr lang="zh-CN" altLang="en-US" dirty="0"/>
              <a:t>，或者词汇子集；</a:t>
            </a:r>
            <a:endParaRPr lang="zh-CN" altLang="en-US" dirty="0"/>
          </a:p>
          <a:p>
            <a:r>
              <a:rPr lang="en-US" altLang="zh-CN" dirty="0"/>
              <a:t>Span</a:t>
            </a:r>
            <a:r>
              <a:rPr lang="zh-CN" altLang="en-US" dirty="0"/>
              <a:t>：短的 </a:t>
            </a:r>
            <a:r>
              <a:rPr lang="en-US" altLang="zh-CN" dirty="0"/>
              <a:t>multi-token span</a:t>
            </a:r>
            <a:r>
              <a:rPr lang="zh-CN" altLang="en-US" dirty="0"/>
              <a:t>，这些通常与 </a:t>
            </a:r>
            <a:r>
              <a:rPr lang="en-US" altLang="zh-CN" dirty="0"/>
              <a:t>cloze prompt </a:t>
            </a:r>
            <a:r>
              <a:rPr lang="zh-CN" altLang="en-US" dirty="0"/>
              <a:t>一起使用；</a:t>
            </a:r>
            <a:endParaRPr lang="zh-CN" altLang="en-US" dirty="0"/>
          </a:p>
          <a:p>
            <a:r>
              <a:rPr lang="zh-CN" altLang="en-US" dirty="0"/>
              <a:t>句子或文档：这些通常与前缀 </a:t>
            </a:r>
            <a:r>
              <a:rPr lang="en-US" altLang="zh-CN" dirty="0"/>
              <a:t>prompt </a:t>
            </a:r>
            <a:r>
              <a:rPr lang="zh-CN" altLang="en-US" dirty="0"/>
              <a:t>一起使用。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multi-prompt</a:t>
            </a:r>
            <a:r>
              <a:rPr lang="zh-CN" altLang="en-US" b="1" dirty="0"/>
              <a:t>（</a:t>
            </a:r>
            <a:r>
              <a:rPr lang="zh-CN" altLang="en-US" dirty="0"/>
              <a:t>多重 </a:t>
            </a:r>
            <a:r>
              <a:rPr lang="en-US" altLang="zh-CN" dirty="0"/>
              <a:t>prompt 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8651" y="2052128"/>
            <a:ext cx="10515600" cy="4351338"/>
          </a:xfrm>
        </p:spPr>
        <p:txBody>
          <a:bodyPr/>
          <a:lstStyle/>
          <a:p>
            <a:r>
              <a:rPr lang="en-US" altLang="zh-CN" sz="4800" dirty="0"/>
              <a:t>prompt </a:t>
            </a:r>
            <a:r>
              <a:rPr lang="zh-CN" altLang="en-US" sz="4800" dirty="0"/>
              <a:t>集成</a:t>
            </a:r>
            <a:endParaRPr lang="zh-CN" altLang="en-US" sz="4800" dirty="0"/>
          </a:p>
          <a:p>
            <a:r>
              <a:rPr lang="en-US" altLang="zh-CN" sz="4800" dirty="0"/>
              <a:t>prompt </a:t>
            </a:r>
            <a:r>
              <a:rPr lang="zh-CN" altLang="en-US" sz="4800" dirty="0"/>
              <a:t>增强</a:t>
            </a:r>
            <a:endParaRPr lang="zh-CN" altLang="en-US" sz="4800" dirty="0"/>
          </a:p>
          <a:p>
            <a:r>
              <a:rPr lang="en-US" altLang="zh-CN" sz="4800" dirty="0"/>
              <a:t>prompt </a:t>
            </a:r>
            <a:r>
              <a:rPr lang="zh-CN" altLang="en-US" sz="4800" dirty="0"/>
              <a:t>合成</a:t>
            </a:r>
            <a:endParaRPr lang="zh-CN" altLang="en-US" sz="4800" dirty="0"/>
          </a:p>
          <a:p>
            <a:r>
              <a:rPr lang="en-US" altLang="zh-CN" sz="4800" dirty="0"/>
              <a:t>prompt </a:t>
            </a:r>
            <a:r>
              <a:rPr lang="zh-CN" altLang="en-US" sz="4800" dirty="0"/>
              <a:t>分解</a:t>
            </a:r>
            <a:endParaRPr lang="zh-CN" altLang="en-US" sz="48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021" y="636986"/>
            <a:ext cx="8640610" cy="52815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 paradigms in NLP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73655" y="1691005"/>
            <a:ext cx="7208520" cy="46729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3366" y="1641711"/>
            <a:ext cx="8973442" cy="606539"/>
          </a:xfrm>
        </p:spPr>
        <p:txBody>
          <a:bodyPr/>
          <a:lstStyle/>
          <a:p>
            <a:r>
              <a:rPr lang="en-US" altLang="zh-CN" dirty="0"/>
              <a:t>prompt</a:t>
            </a:r>
            <a:r>
              <a:rPr lang="zh-CN" altLang="en-US" dirty="0"/>
              <a:t>和</a:t>
            </a:r>
            <a:r>
              <a:rPr lang="en-US" altLang="zh-CN" dirty="0"/>
              <a:t>Masked Language Model</a:t>
            </a:r>
            <a:r>
              <a:rPr lang="zh-CN" altLang="en-US" dirty="0"/>
              <a:t>有什么不一样？</a:t>
            </a:r>
            <a:endParaRPr lang="zh-CN" altLang="en-US" dirty="0"/>
          </a:p>
        </p:txBody>
      </p:sp>
      <p:pic>
        <p:nvPicPr>
          <p:cNvPr id="1026" name="Picture 2" descr="https://kexue.fm/usr/uploads/2020/09/337619924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184" y="2807843"/>
            <a:ext cx="8517624" cy="263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rcRect b="14407"/>
          <a:stretch>
            <a:fillRect/>
          </a:stretch>
        </p:blipFill>
        <p:spPr>
          <a:xfrm>
            <a:off x="0" y="356235"/>
            <a:ext cx="12192000" cy="53797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419860" y="5839460"/>
            <a:ext cx="9936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Fine-tuning</a:t>
            </a:r>
            <a:r>
              <a:rPr lang="zh-CN" altLang="en-US" sz="2000"/>
              <a:t>：用别人的参数，修改后的网络和自己的数据进行训练，使得参数适应自己的模型。预训练模型迁就下游任务，通过引入各种损失函数，添加到预训练模型中。</a:t>
            </a: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rcRect b="14407"/>
          <a:stretch>
            <a:fillRect/>
          </a:stretch>
        </p:blipFill>
        <p:spPr>
          <a:xfrm>
            <a:off x="0" y="356235"/>
            <a:ext cx="12192000" cy="53797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50900" y="5857240"/>
            <a:ext cx="10963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Prompt:</a:t>
            </a:r>
            <a:r>
              <a:rPr lang="zh-CN" altLang="en-US" sz="2000"/>
              <a:t>下游任务迁就预训练语言模型，对不同任务进行同构，使得下游任务适配预训练语言模型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术语和符号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6370" y="1660511"/>
            <a:ext cx="9124425" cy="45262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Method</a:t>
            </a:r>
            <a:endParaRPr lang="zh-CN" altLang="en-US" b="1" i="1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5496" y="2420851"/>
            <a:ext cx="5219048" cy="223809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77119" y="1475513"/>
            <a:ext cx="5274310" cy="45288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360" y="208280"/>
            <a:ext cx="10515600" cy="1325563"/>
          </a:xfrm>
        </p:spPr>
        <p:txBody>
          <a:bodyPr/>
          <a:lstStyle/>
          <a:p>
            <a:r>
              <a:rPr lang="zh-CN" altLang="en-US" dirty="0"/>
              <a:t>常见任务的</a:t>
            </a:r>
            <a:r>
              <a:rPr lang="en-US" altLang="zh-CN" dirty="0"/>
              <a:t>prompt</a:t>
            </a:r>
            <a:r>
              <a:rPr lang="zh-CN" altLang="en-US" dirty="0"/>
              <a:t>、</a:t>
            </a:r>
            <a:r>
              <a:rPr lang="en-US" altLang="zh-CN" dirty="0"/>
              <a:t>predict</a:t>
            </a:r>
            <a:r>
              <a:rPr lang="zh-CN" altLang="en-US" dirty="0"/>
              <a:t>示例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2141220" y="1264920"/>
            <a:ext cx="8171180" cy="54336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Pre-trained Language Models</a:t>
            </a:r>
            <a:br>
              <a:rPr lang="en-US" altLang="zh-CN" b="1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6261" y="2166740"/>
            <a:ext cx="9199773" cy="21785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8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altLang="zh-CN" b="1" dirty="0"/>
            </a:br>
            <a:r>
              <a:rPr lang="en-US" altLang="zh-CN" b="1" i="1" dirty="0"/>
              <a:t>Prompt Engineering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5272" y="2278631"/>
            <a:ext cx="7257175" cy="318260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4000" i="1" dirty="0"/>
              <a:t>Prompt shape</a:t>
            </a:r>
            <a:endParaRPr lang="en-US" altLang="zh-CN" sz="4000" i="1" dirty="0"/>
          </a:p>
          <a:p>
            <a:r>
              <a:rPr lang="en-US" altLang="zh-CN" sz="4000" i="1" dirty="0"/>
              <a:t>Manual Template</a:t>
            </a:r>
            <a:endParaRPr lang="en-US" altLang="zh-CN" sz="4000" i="1" dirty="0"/>
          </a:p>
          <a:p>
            <a:r>
              <a:rPr lang="en-US" altLang="zh-CN" sz="4000" i="1" dirty="0"/>
              <a:t>Automated Template</a:t>
            </a:r>
            <a:endParaRPr lang="en-US" altLang="zh-CN" sz="4000" i="1" dirty="0"/>
          </a:p>
          <a:p>
            <a:pPr marL="0" indent="0">
              <a:buNone/>
            </a:pPr>
            <a:endParaRPr lang="en-US" altLang="zh-CN" sz="4000" i="1" dirty="0"/>
          </a:p>
          <a:p>
            <a:pPr marL="0" indent="0">
              <a:buNone/>
            </a:pPr>
            <a:endParaRPr lang="en-US" altLang="zh-CN" sz="4000" i="1" dirty="0"/>
          </a:p>
          <a:p>
            <a:r>
              <a:rPr lang="en-US" altLang="zh-CN" sz="4000" i="1" dirty="0"/>
              <a:t>Prompt-based Training Strategies</a:t>
            </a:r>
            <a:endParaRPr lang="en-US" altLang="zh-CN" sz="4000" i="1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04621" y="2345125"/>
            <a:ext cx="22044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离散</a:t>
            </a:r>
            <a:r>
              <a:rPr lang="en-US" altLang="zh-CN" sz="2800" dirty="0"/>
              <a:t>Prompts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连续</a:t>
            </a:r>
            <a:r>
              <a:rPr lang="en-US" altLang="zh-CN" sz="2800" dirty="0"/>
              <a:t>prompts</a:t>
            </a:r>
            <a:endParaRPr lang="zh-CN" altLang="en-US" sz="2800" dirty="0"/>
          </a:p>
        </p:txBody>
      </p:sp>
      <p:sp>
        <p:nvSpPr>
          <p:cNvPr id="5" name="左大括号 4"/>
          <p:cNvSpPr/>
          <p:nvPr/>
        </p:nvSpPr>
        <p:spPr>
          <a:xfrm>
            <a:off x="6725175" y="2296486"/>
            <a:ext cx="704675" cy="22650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2084</Words>
  <Application>WPS 演示</Application>
  <PresentationFormat>宽屏</PresentationFormat>
  <Paragraphs>131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-apple-system</vt:lpstr>
      <vt:lpstr>Segoe Print</vt:lpstr>
      <vt:lpstr>等线 Light</vt:lpstr>
      <vt:lpstr>等线</vt:lpstr>
      <vt:lpstr>微软雅黑</vt:lpstr>
      <vt:lpstr>Arial Unicode MS</vt:lpstr>
      <vt:lpstr>Calibri</vt:lpstr>
      <vt:lpstr>Office 主题​​</vt:lpstr>
      <vt:lpstr>Prompt based learning </vt:lpstr>
      <vt:lpstr>Four paradigms in NLP</vt:lpstr>
      <vt:lpstr>PowerPoint 演示文稿</vt:lpstr>
      <vt:lpstr>PowerPoint 演示文稿</vt:lpstr>
      <vt:lpstr>术语和符号</vt:lpstr>
      <vt:lpstr>Method</vt:lpstr>
      <vt:lpstr>常见任务的prompt、predict示例</vt:lpstr>
      <vt:lpstr>Pre-trained Language Models </vt:lpstr>
      <vt:lpstr>Prompt Engineering </vt:lpstr>
      <vt:lpstr>Prompt shape </vt:lpstr>
      <vt:lpstr>Manual Template </vt:lpstr>
      <vt:lpstr>Automated Template </vt:lpstr>
      <vt:lpstr>离散Prompts </vt:lpstr>
      <vt:lpstr> 离散Prompts </vt:lpstr>
      <vt:lpstr>连续prompts </vt:lpstr>
      <vt:lpstr>Answer Engineering</vt:lpstr>
      <vt:lpstr>Answer Shape</vt:lpstr>
      <vt:lpstr>multi-prompt（多重 prompt ）</vt:lpstr>
      <vt:lpstr>PowerPoint 演示文稿</vt:lpstr>
      <vt:lpstr>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Prompt based learning</dc:title>
  <dc:creator>zhuzesheng</dc:creator>
  <cp:lastModifiedBy>小可爱</cp:lastModifiedBy>
  <cp:revision>10</cp:revision>
  <dcterms:created xsi:type="dcterms:W3CDTF">2021-10-21T03:22:00Z</dcterms:created>
  <dcterms:modified xsi:type="dcterms:W3CDTF">2021-10-21T07:14:26Z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032B278BC2974FC284536FA1516FB976</vt:lpwstr>
  </property>
  <property fmtid="{D5CDD505-2E9C-101B-9397-08002B2CF9AE}" pid="3" name="KSOProductBuildVer">
    <vt:lpwstr>2052-11.1.0.10700</vt:lpwstr>
  </property>
</Properties>
</file>