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9"/>
  </p:notesMasterIdLst>
  <p:handoutMasterIdLst>
    <p:handoutMasterId r:id="rId10"/>
  </p:handoutMasterIdLst>
  <p:sldIdLst>
    <p:sldId id="433" r:id="rId2"/>
    <p:sldId id="618" r:id="rId3"/>
    <p:sldId id="256" r:id="rId4"/>
    <p:sldId id="566" r:id="rId5"/>
    <p:sldId id="449" r:id="rId6"/>
    <p:sldId id="656" r:id="rId7"/>
    <p:sldId id="6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g-Ping Fan" initials="DF" lastIdx="1" clrIdx="0">
    <p:extLst>
      <p:ext uri="{19B8F6BF-5375-455C-9EA6-DF929625EA0E}">
        <p15:presenceInfo xmlns:p15="http://schemas.microsoft.com/office/powerpoint/2012/main" userId="916dd0342d1f25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FF"/>
    <a:srgbClr val="FF66CC"/>
    <a:srgbClr val="4285F4"/>
    <a:srgbClr val="994377"/>
    <a:srgbClr val="31569F"/>
    <a:srgbClr val="010534"/>
    <a:srgbClr val="184D15"/>
    <a:srgbClr val="154061"/>
    <a:srgbClr val="F5EBF3"/>
    <a:srgbClr val="F4F9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40" autoAdjust="0"/>
    <p:restoredTop sz="91381" autoAdjust="0"/>
  </p:normalViewPr>
  <p:slideViewPr>
    <p:cSldViewPr snapToGrid="0" showGuides="1">
      <p:cViewPr varScale="1">
        <p:scale>
          <a:sx n="103" d="100"/>
          <a:sy n="103" d="100"/>
        </p:scale>
        <p:origin x="762" y="102"/>
      </p:cViewPr>
      <p:guideLst>
        <p:guide orient="horz" pos="2183"/>
        <p:guide pos="3871"/>
      </p:guideLst>
    </p:cSldViewPr>
  </p:slideViewPr>
  <p:outlineViewPr>
    <p:cViewPr>
      <p:scale>
        <a:sx n="33" d="100"/>
        <a:sy n="33" d="100"/>
      </p:scale>
      <p:origin x="0" y="-864"/>
    </p:cViewPr>
  </p:outlineViewPr>
  <p:notesTextViewPr>
    <p:cViewPr>
      <p:scale>
        <a:sx n="150" d="100"/>
        <a:sy n="150" d="100"/>
      </p:scale>
      <p:origin x="0" y="0"/>
    </p:cViewPr>
  </p:notesTextViewPr>
  <p:sorterViewPr>
    <p:cViewPr>
      <p:scale>
        <a:sx n="100" d="100"/>
        <a:sy n="100" d="100"/>
      </p:scale>
      <p:origin x="0" y="-582"/>
    </p:cViewPr>
  </p:sorterViewPr>
  <p:notesViewPr>
    <p:cSldViewPr snapToGrid="0">
      <p:cViewPr>
        <p:scale>
          <a:sx n="234" d="100"/>
          <a:sy n="234" d="100"/>
        </p:scale>
        <p:origin x="1008" y="-38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663B00-1DE7-4134-8813-3B1BAF76C332}" type="datetimeFigureOut">
              <a:rPr lang="zh-CN" altLang="en-US" smtClean="0"/>
              <a:pPr/>
              <a:t>2023/11/28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42E0A2-24CA-42FE-9A7F-820D2E60051C}" type="slidenum">
              <a:rPr lang="zh-CN" altLang="en-US" smtClean="0"/>
              <a:pPr/>
              <a:t>‹#›</a:t>
            </a:fld>
            <a:endParaRPr lang="zh-CN" altLang="en-US"/>
          </a:p>
        </p:txBody>
      </p:sp>
    </p:spTree>
    <p:extLst>
      <p:ext uri="{BB962C8B-B14F-4D97-AF65-F5344CB8AC3E}">
        <p14:creationId xmlns:p14="http://schemas.microsoft.com/office/powerpoint/2010/main" val="2770965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1F495-74E9-4288-BD84-EAB7C8276C16}" type="datetimeFigureOut">
              <a:rPr lang="zh-CN" altLang="en-US" smtClean="0"/>
              <a:pPr/>
              <a:t>2023/11/28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FAA83-E6B8-4D32-8423-CC721066AA57}" type="slidenum">
              <a:rPr lang="zh-CN" altLang="en-US" smtClean="0"/>
              <a:pPr/>
              <a:t>‹#›</a:t>
            </a:fld>
            <a:endParaRPr lang="zh-CN" altLang="en-US"/>
          </a:p>
        </p:txBody>
      </p:sp>
    </p:spTree>
    <p:extLst>
      <p:ext uri="{BB962C8B-B14F-4D97-AF65-F5344CB8AC3E}">
        <p14:creationId xmlns:p14="http://schemas.microsoft.com/office/powerpoint/2010/main" val="334179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CN" dirty="0"/>
          </a:p>
        </p:txBody>
      </p:sp>
    </p:spTree>
    <p:extLst>
      <p:ext uri="{BB962C8B-B14F-4D97-AF65-F5344CB8AC3E}">
        <p14:creationId xmlns:p14="http://schemas.microsoft.com/office/powerpoint/2010/main" val="267041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CFAA83-E6B8-4D32-8423-CC721066AA57}" type="slidenum">
              <a:rPr lang="zh-CN" altLang="en-US" smtClean="0"/>
              <a:pPr/>
              <a:t>2</a:t>
            </a:fld>
            <a:endParaRPr lang="zh-CN" altLang="en-US"/>
          </a:p>
        </p:txBody>
      </p:sp>
    </p:spTree>
    <p:extLst>
      <p:ext uri="{BB962C8B-B14F-4D97-AF65-F5344CB8AC3E}">
        <p14:creationId xmlns:p14="http://schemas.microsoft.com/office/powerpoint/2010/main" val="3417922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CFAA83-E6B8-4D32-8423-CC721066AA57}" type="slidenum">
              <a:rPr lang="zh-CN" altLang="en-US" smtClean="0"/>
              <a:pPr/>
              <a:t>3</a:t>
            </a:fld>
            <a:endParaRPr lang="zh-CN" altLang="en-US"/>
          </a:p>
        </p:txBody>
      </p:sp>
    </p:spTree>
    <p:extLst>
      <p:ext uri="{BB962C8B-B14F-4D97-AF65-F5344CB8AC3E}">
        <p14:creationId xmlns:p14="http://schemas.microsoft.com/office/powerpoint/2010/main" val="87777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2EE637B-DF7A-4393-B85F-8A8843E8AFD2}" type="slidenum">
              <a:rPr lang="zh-CN" altLang="en-US" smtClean="0"/>
              <a:t>4</a:t>
            </a:fld>
            <a:endParaRPr lang="zh-CN" altLang="en-US"/>
          </a:p>
        </p:txBody>
      </p:sp>
    </p:spTree>
    <p:extLst>
      <p:ext uri="{BB962C8B-B14F-4D97-AF65-F5344CB8AC3E}">
        <p14:creationId xmlns:p14="http://schemas.microsoft.com/office/powerpoint/2010/main" val="1053995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11CFAA83-E6B8-4D32-8423-CC721066AA57}" type="slidenum">
              <a:rPr lang="zh-CN" altLang="en-US" smtClean="0"/>
              <a:pPr/>
              <a:t>5</a:t>
            </a:fld>
            <a:endParaRPr lang="zh-CN" altLang="en-US"/>
          </a:p>
        </p:txBody>
      </p:sp>
    </p:spTree>
    <p:extLst>
      <p:ext uri="{BB962C8B-B14F-4D97-AF65-F5344CB8AC3E}">
        <p14:creationId xmlns:p14="http://schemas.microsoft.com/office/powerpoint/2010/main" val="3559228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CN" dirty="0"/>
          </a:p>
        </p:txBody>
      </p:sp>
    </p:spTree>
    <p:extLst>
      <p:ext uri="{BB962C8B-B14F-4D97-AF65-F5344CB8AC3E}">
        <p14:creationId xmlns:p14="http://schemas.microsoft.com/office/powerpoint/2010/main" val="398879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272143" y="6112510"/>
            <a:ext cx="2743200" cy="365125"/>
          </a:xfrm>
        </p:spPr>
        <p:txBody>
          <a:bodyPr/>
          <a:lstStyle/>
          <a:p>
            <a:fld id="{108CCF40-D55D-4027-8D2C-E6A92B44C39D}" type="datetimeFigureOut">
              <a:rPr lang="zh-CN" altLang="en-US" smtClean="0"/>
              <a:pPr/>
              <a:t>2023/11/28</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D46BBD43-24AB-4F53-8689-C71C72C067AA}" type="slidenum">
              <a:rPr lang="zh-CN" altLang="en-US" smtClean="0"/>
              <a:pPr/>
              <a:t>‹#›</a:t>
            </a:fld>
            <a:endParaRPr lang="zh-CN" altLang="en-US"/>
          </a:p>
        </p:txBody>
      </p:sp>
    </p:spTree>
    <p:extLst>
      <p:ext uri="{BB962C8B-B14F-4D97-AF65-F5344CB8AC3E}">
        <p14:creationId xmlns:p14="http://schemas.microsoft.com/office/powerpoint/2010/main" val="284024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8CCF40-D55D-4027-8D2C-E6A92B44C39D}" type="datetimeFigureOut">
              <a:rPr lang="zh-CN" altLang="en-US" smtClean="0"/>
              <a:pPr/>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6BBD43-24AB-4F53-8689-C71C72C067AA}" type="slidenum">
              <a:rPr lang="zh-CN" altLang="en-US" smtClean="0"/>
              <a:pPr/>
              <a:t>‹#›</a:t>
            </a:fld>
            <a:endParaRPr lang="zh-CN" altLang="en-US"/>
          </a:p>
        </p:txBody>
      </p:sp>
    </p:spTree>
    <p:extLst>
      <p:ext uri="{BB962C8B-B14F-4D97-AF65-F5344CB8AC3E}">
        <p14:creationId xmlns:p14="http://schemas.microsoft.com/office/powerpoint/2010/main" val="13065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8CCF40-D55D-4027-8D2C-E6A92B44C39D}" type="datetimeFigureOut">
              <a:rPr lang="zh-CN" altLang="en-US" smtClean="0"/>
              <a:pPr/>
              <a:t>2023/11/28</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D46BBD43-24AB-4F53-8689-C71C72C067AA}" type="slidenum">
              <a:rPr lang="zh-CN" altLang="en-US" smtClean="0"/>
              <a:pPr/>
              <a:t>‹#›</a:t>
            </a:fld>
            <a:endParaRPr lang="zh-CN" altLang="en-US"/>
          </a:p>
        </p:txBody>
      </p:sp>
    </p:spTree>
    <p:extLst>
      <p:ext uri="{BB962C8B-B14F-4D97-AF65-F5344CB8AC3E}">
        <p14:creationId xmlns:p14="http://schemas.microsoft.com/office/powerpoint/2010/main" val="194736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8CCF40-D55D-4027-8D2C-E6A92B44C39D}" type="datetimeFigureOut">
              <a:rPr lang="zh-CN" altLang="en-US" smtClean="0"/>
              <a:pPr/>
              <a:t>2023/11/28</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D46BBD43-24AB-4F53-8689-C71C72C067AA}" type="slidenum">
              <a:rPr lang="zh-CN" altLang="en-US" smtClean="0"/>
              <a:pPr/>
              <a:t>‹#›</a:t>
            </a:fld>
            <a:endParaRPr lang="zh-CN" altLang="en-US"/>
          </a:p>
        </p:txBody>
      </p:sp>
    </p:spTree>
    <p:extLst>
      <p:ext uri="{BB962C8B-B14F-4D97-AF65-F5344CB8AC3E}">
        <p14:creationId xmlns:p14="http://schemas.microsoft.com/office/powerpoint/2010/main" val="201566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8CCF40-D55D-4027-8D2C-E6A92B44C39D}" type="datetimeFigureOut">
              <a:rPr lang="zh-CN" altLang="en-US" smtClean="0"/>
              <a:pPr/>
              <a:t>2023/11/28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6BBD43-24AB-4F53-8689-C71C72C067AA}" type="slidenum">
              <a:rPr lang="zh-CN" altLang="en-US" smtClean="0"/>
              <a:pPr/>
              <a:t>‹#›</a:t>
            </a:fld>
            <a:endParaRPr lang="zh-CN" altLang="en-US"/>
          </a:p>
        </p:txBody>
      </p:sp>
    </p:spTree>
    <p:extLst>
      <p:ext uri="{BB962C8B-B14F-4D97-AF65-F5344CB8AC3E}">
        <p14:creationId xmlns:p14="http://schemas.microsoft.com/office/powerpoint/2010/main" val="11084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8CCF40-D55D-4027-8D2C-E6A92B44C39D}" type="datetimeFigureOut">
              <a:rPr lang="zh-CN" altLang="en-US" smtClean="0"/>
              <a:pPr/>
              <a:t>2023/11/28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6BBD43-24AB-4F53-8689-C71C72C067AA}" type="slidenum">
              <a:rPr lang="zh-CN" altLang="en-US" smtClean="0"/>
              <a:pPr/>
              <a:t>‹#›</a:t>
            </a:fld>
            <a:endParaRPr lang="zh-CN" altLang="en-US"/>
          </a:p>
        </p:txBody>
      </p:sp>
    </p:spTree>
    <p:extLst>
      <p:ext uri="{BB962C8B-B14F-4D97-AF65-F5344CB8AC3E}">
        <p14:creationId xmlns:p14="http://schemas.microsoft.com/office/powerpoint/2010/main" val="420183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8CCF40-D55D-4027-8D2C-E6A92B44C39D}" type="datetimeFigureOut">
              <a:rPr lang="zh-CN" altLang="en-US" smtClean="0"/>
              <a:pPr/>
              <a:t>2023/11/28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6BBD43-24AB-4F53-8689-C71C72C067AA}" type="slidenum">
              <a:rPr lang="zh-CN" altLang="en-US" smtClean="0"/>
              <a:pPr/>
              <a:t>‹#›</a:t>
            </a:fld>
            <a:endParaRPr lang="zh-CN" altLang="en-US"/>
          </a:p>
        </p:txBody>
      </p:sp>
    </p:spTree>
    <p:extLst>
      <p:ext uri="{BB962C8B-B14F-4D97-AF65-F5344CB8AC3E}">
        <p14:creationId xmlns:p14="http://schemas.microsoft.com/office/powerpoint/2010/main" val="112505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8CCF40-D55D-4027-8D2C-E6A92B44C39D}" type="datetimeFigureOut">
              <a:rPr lang="zh-CN" altLang="en-US" smtClean="0"/>
              <a:pPr/>
              <a:t>2023/11/28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46BBD43-24AB-4F53-8689-C71C72C067AA}" type="slidenum">
              <a:rPr lang="zh-CN" altLang="en-US" smtClean="0"/>
              <a:pPr/>
              <a:t>‹#›</a:t>
            </a:fld>
            <a:endParaRPr lang="zh-CN" altLang="en-US"/>
          </a:p>
        </p:txBody>
      </p:sp>
    </p:spTree>
    <p:extLst>
      <p:ext uri="{BB962C8B-B14F-4D97-AF65-F5344CB8AC3E}">
        <p14:creationId xmlns:p14="http://schemas.microsoft.com/office/powerpoint/2010/main" val="1150804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CCF40-D55D-4027-8D2C-E6A92B44C39D}" type="datetimeFigureOut">
              <a:rPr lang="zh-CN" altLang="en-US" smtClean="0"/>
              <a:pPr/>
              <a:t>2023/11/28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46BBD43-24AB-4F53-8689-C71C72C067AA}" type="slidenum">
              <a:rPr lang="zh-CN" altLang="en-US" smtClean="0"/>
              <a:pPr/>
              <a:t>‹#›</a:t>
            </a:fld>
            <a:endParaRPr lang="zh-CN" altLang="en-US"/>
          </a:p>
        </p:txBody>
      </p:sp>
    </p:spTree>
    <p:extLst>
      <p:ext uri="{BB962C8B-B14F-4D97-AF65-F5344CB8AC3E}">
        <p14:creationId xmlns:p14="http://schemas.microsoft.com/office/powerpoint/2010/main" val="165653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8CCF40-D55D-4027-8D2C-E6A92B44C39D}" type="datetimeFigureOut">
              <a:rPr lang="zh-CN" altLang="en-US" smtClean="0"/>
              <a:pPr/>
              <a:t>2023/11/28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6BBD43-24AB-4F53-8689-C71C72C067AA}" type="slidenum">
              <a:rPr lang="zh-CN" altLang="en-US" smtClean="0"/>
              <a:pPr/>
              <a:t>‹#›</a:t>
            </a:fld>
            <a:endParaRPr lang="zh-CN" altLang="en-US"/>
          </a:p>
        </p:txBody>
      </p:sp>
    </p:spTree>
    <p:extLst>
      <p:ext uri="{BB962C8B-B14F-4D97-AF65-F5344CB8AC3E}">
        <p14:creationId xmlns:p14="http://schemas.microsoft.com/office/powerpoint/2010/main" val="14866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8CCF40-D55D-4027-8D2C-E6A92B44C39D}" type="datetimeFigureOut">
              <a:rPr lang="zh-CN" altLang="en-US" smtClean="0"/>
              <a:pPr/>
              <a:t>2023/11/28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6BBD43-24AB-4F53-8689-C71C72C067AA}" type="slidenum">
              <a:rPr lang="zh-CN" altLang="en-US" smtClean="0"/>
              <a:pPr/>
              <a:t>‹#›</a:t>
            </a:fld>
            <a:endParaRPr lang="zh-CN" altLang="en-US"/>
          </a:p>
        </p:txBody>
      </p:sp>
    </p:spTree>
    <p:extLst>
      <p:ext uri="{BB962C8B-B14F-4D97-AF65-F5344CB8AC3E}">
        <p14:creationId xmlns:p14="http://schemas.microsoft.com/office/powerpoint/2010/main" val="40570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CCF40-D55D-4027-8D2C-E6A92B44C39D}" type="datetimeFigureOut">
              <a:rPr lang="zh-CN" altLang="en-US" smtClean="0"/>
              <a:pPr/>
              <a:t>2023/11/28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BBD43-24AB-4F53-8689-C71C72C067AA}" type="slidenum">
              <a:rPr lang="zh-CN" altLang="en-US" smtClean="0"/>
              <a:pPr/>
              <a:t>‹#›</a:t>
            </a:fld>
            <a:endParaRPr lang="zh-CN" altLang="en-US"/>
          </a:p>
        </p:txBody>
      </p:sp>
      <p:sp>
        <p:nvSpPr>
          <p:cNvPr id="7" name="TextBox 12"/>
          <p:cNvSpPr txBox="1"/>
          <p:nvPr userDrawn="1"/>
        </p:nvSpPr>
        <p:spPr>
          <a:xfrm>
            <a:off x="3169403" y="6519446"/>
            <a:ext cx="4267717" cy="338554"/>
          </a:xfrm>
          <a:prstGeom prst="rect">
            <a:avLst/>
          </a:prstGeom>
          <a:solidFill>
            <a:schemeClr val="accent4">
              <a:lumMod val="75000"/>
            </a:schemeClr>
          </a:solid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bg1"/>
                </a:solidFill>
                <a:latin typeface="霞鹜文楷" panose="02020500000000000000" pitchFamily="18" charset="-120"/>
                <a:ea typeface="霞鹜文楷" panose="02020500000000000000" pitchFamily="18" charset="-120"/>
              </a:rPr>
              <a:t>Paper Sharing</a:t>
            </a:r>
            <a:endParaRPr lang="en-US" sz="2400" dirty="0">
              <a:solidFill>
                <a:schemeClr val="bg1"/>
              </a:solidFill>
              <a:latin typeface="霞鹜文楷" panose="02020500000000000000" pitchFamily="18" charset="-120"/>
              <a:ea typeface="霞鹜文楷" panose="02020500000000000000" pitchFamily="18" charset="-120"/>
            </a:endParaRPr>
          </a:p>
        </p:txBody>
      </p:sp>
      <p:sp>
        <p:nvSpPr>
          <p:cNvPr id="8" name="TextBox 13"/>
          <p:cNvSpPr txBox="1"/>
          <p:nvPr userDrawn="1"/>
        </p:nvSpPr>
        <p:spPr>
          <a:xfrm>
            <a:off x="0" y="6519446"/>
            <a:ext cx="3169402" cy="338554"/>
          </a:xfrm>
          <a:prstGeom prst="rect">
            <a:avLst/>
          </a:prstGeom>
          <a:solidFill>
            <a:srgbClr val="00B0F0"/>
          </a:solid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a:solidFill>
                  <a:schemeClr val="bg1"/>
                </a:solidFill>
                <a:latin typeface="霞鹜文楷" panose="02020500000000000000" pitchFamily="18" charset="-120"/>
                <a:ea typeface="霞鹜文楷" panose="02020500000000000000" pitchFamily="18" charset="-120"/>
              </a:rPr>
              <a:t>Brief Introduction</a:t>
            </a:r>
            <a:endParaRPr lang="en-US" sz="2400" dirty="0">
              <a:solidFill>
                <a:schemeClr val="bg1"/>
              </a:solidFill>
              <a:latin typeface="霞鹜文楷" panose="02020500000000000000" pitchFamily="18" charset="-120"/>
              <a:ea typeface="霞鹜文楷" panose="02020500000000000000" pitchFamily="18" charset="-120"/>
            </a:endParaRPr>
          </a:p>
        </p:txBody>
      </p:sp>
      <p:sp>
        <p:nvSpPr>
          <p:cNvPr id="9" name="TextBox 11"/>
          <p:cNvSpPr txBox="1"/>
          <p:nvPr userDrawn="1"/>
        </p:nvSpPr>
        <p:spPr>
          <a:xfrm>
            <a:off x="11353800" y="6519446"/>
            <a:ext cx="838200" cy="338554"/>
          </a:xfrm>
          <a:prstGeom prst="rect">
            <a:avLst/>
          </a:prstGeom>
          <a:solidFill>
            <a:srgbClr val="002060"/>
          </a:solidFill>
        </p:spPr>
        <p:txBody>
          <a:bodyPr wrap="square" rtlCol="0">
            <a:spAutoFit/>
          </a:bodyPr>
          <a:lstStyle/>
          <a:p>
            <a:pPr algn="ctr"/>
            <a:fld id="{C603BFBC-EF15-48A5-8249-0FEAC4BE5DBB}" type="slidenum">
              <a:rPr lang="en-US" sz="1600" smtClean="0">
                <a:solidFill>
                  <a:schemeClr val="bg1"/>
                </a:solidFill>
              </a:rPr>
              <a:pPr algn="ctr"/>
              <a:t>‹#›</a:t>
            </a:fld>
            <a:r>
              <a:rPr lang="en-US" sz="1600" dirty="0">
                <a:solidFill>
                  <a:schemeClr val="bg1"/>
                </a:solidFill>
              </a:rPr>
              <a:t>/7</a:t>
            </a:r>
          </a:p>
        </p:txBody>
      </p:sp>
      <p:cxnSp>
        <p:nvCxnSpPr>
          <p:cNvPr id="11" name="直接连接符 10"/>
          <p:cNvCxnSpPr>
            <a:cxnSpLocks/>
          </p:cNvCxnSpPr>
          <p:nvPr userDrawn="1"/>
        </p:nvCxnSpPr>
        <p:spPr>
          <a:xfrm>
            <a:off x="0" y="767277"/>
            <a:ext cx="12192000" cy="0"/>
          </a:xfrm>
          <a:prstGeom prst="line">
            <a:avLst/>
          </a:prstGeom>
          <a:ln w="38100">
            <a:solidFill>
              <a:schemeClr val="tx1"/>
            </a:solidFill>
          </a:ln>
        </p:spPr>
        <p:style>
          <a:lnRef idx="3">
            <a:schemeClr val="accent4"/>
          </a:lnRef>
          <a:fillRef idx="0">
            <a:schemeClr val="accent4"/>
          </a:fillRef>
          <a:effectRef idx="2">
            <a:schemeClr val="accent4"/>
          </a:effectRef>
          <a:fontRef idx="minor">
            <a:schemeClr val="tx1"/>
          </a:fontRef>
        </p:style>
      </p:cxnSp>
      <p:sp>
        <p:nvSpPr>
          <p:cNvPr id="13" name="TextBox 12"/>
          <p:cNvSpPr txBox="1"/>
          <p:nvPr userDrawn="1"/>
        </p:nvSpPr>
        <p:spPr>
          <a:xfrm>
            <a:off x="7437120" y="6519446"/>
            <a:ext cx="3916681" cy="338554"/>
          </a:xfrm>
          <a:prstGeom prst="rect">
            <a:avLst/>
          </a:prstGeom>
          <a:solidFill>
            <a:srgbClr val="00B050"/>
          </a:solid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bg1"/>
                </a:solidFill>
                <a:latin typeface="霞鹜文楷" panose="02020500000000000000" pitchFamily="18" charset="-120"/>
                <a:ea typeface="霞鹜文楷" panose="02020500000000000000" pitchFamily="18" charset="-120"/>
                <a:cs typeface="+mn-cs"/>
              </a:rPr>
              <a:t>Thanks</a:t>
            </a:r>
            <a:endParaRPr lang="en-US" sz="1600" kern="1200" dirty="0">
              <a:solidFill>
                <a:schemeClr val="bg1"/>
              </a:solidFill>
              <a:latin typeface="霞鹜文楷" panose="02020500000000000000" pitchFamily="18" charset="-120"/>
              <a:ea typeface="霞鹜文楷" panose="02020500000000000000" pitchFamily="18" charset="-120"/>
              <a:cs typeface="+mn-cs"/>
            </a:endParaRPr>
          </a:p>
        </p:txBody>
      </p:sp>
    </p:spTree>
    <p:extLst>
      <p:ext uri="{BB962C8B-B14F-4D97-AF65-F5344CB8AC3E}">
        <p14:creationId xmlns:p14="http://schemas.microsoft.com/office/powerpoint/2010/main" val="241905173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矩形 1"/>
          <p:cNvSpPr/>
          <p:nvPr/>
        </p:nvSpPr>
        <p:spPr>
          <a:xfrm>
            <a:off x="-1" y="251326"/>
            <a:ext cx="12192000" cy="6617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Google Shape;68;p13"/>
          <p:cNvSpPr txBox="1">
            <a:spLocks/>
          </p:cNvSpPr>
          <p:nvPr/>
        </p:nvSpPr>
        <p:spPr>
          <a:xfrm>
            <a:off x="280185" y="1143487"/>
            <a:ext cx="11631627" cy="4090624"/>
          </a:xfrm>
          <a:prstGeom prst="rect">
            <a:avLst/>
          </a:prstGeom>
          <a:effectLst>
            <a:outerShdw blurRad="50800" dist="38100" dir="2700000" algn="tl" rotWithShape="0">
              <a:prstClr val="black">
                <a:alpha val="40000"/>
              </a:prstClr>
            </a:outerShdw>
          </a:effectLst>
        </p:spPr>
        <p:txBody>
          <a:bodyPr spcFirstLastPara="1" vert="horz" wrap="square" lIns="121900" tIns="121900" rIns="121900" bIns="1219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altLang="zh-CN" sz="5400" b="1" dirty="0">
                <a:latin typeface="霞鹜文楷" panose="02020500000000000000" pitchFamily="18" charset="-120"/>
                <a:ea typeface="霞鹜文楷" panose="02020500000000000000" pitchFamily="18" charset="-120"/>
                <a:cs typeface="Lato"/>
                <a:sym typeface="Lato"/>
              </a:rPr>
              <a:t>Paper Sharing—Mixture of Experts</a:t>
            </a:r>
          </a:p>
          <a:p>
            <a:pPr>
              <a:spcBef>
                <a:spcPts val="0"/>
              </a:spcBef>
            </a:pPr>
            <a:endParaRPr lang="en-US" altLang="zh-CN" sz="3200" b="1"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2800" dirty="0">
              <a:latin typeface="霞鹜文楷" panose="02020500000000000000" pitchFamily="18" charset="-120"/>
              <a:ea typeface="霞鹜文楷" panose="02020500000000000000" pitchFamily="18" charset="-120"/>
              <a:cs typeface="Lato"/>
              <a:sym typeface="Lato"/>
            </a:endParaRPr>
          </a:p>
          <a:p>
            <a:pPr>
              <a:spcBef>
                <a:spcPts val="0"/>
              </a:spcBef>
            </a:pPr>
            <a:r>
              <a:rPr lang="en-US" altLang="zh-CN" sz="2800" dirty="0">
                <a:latin typeface="霞鹜文楷" panose="02020500000000000000" pitchFamily="18" charset="-120"/>
                <a:ea typeface="霞鹜文楷" panose="02020500000000000000" pitchFamily="18" charset="-120"/>
                <a:cs typeface="Lato"/>
                <a:sym typeface="Lato"/>
              </a:rPr>
              <a:t>· Go Wilder Instead of Deeper</a:t>
            </a:r>
          </a:p>
          <a:p>
            <a:pPr>
              <a:spcBef>
                <a:spcPts val="0"/>
              </a:spcBef>
            </a:pPr>
            <a:r>
              <a:rPr lang="en-US" altLang="zh-CN" sz="2800" dirty="0">
                <a:latin typeface="霞鹜文楷" panose="02020500000000000000" pitchFamily="18" charset="-120"/>
                <a:ea typeface="霞鹜文楷" panose="02020500000000000000" pitchFamily="18" charset="-120"/>
                <a:cs typeface="Lato"/>
              </a:rPr>
              <a:t>   ·Towards Being Parameter-Efficient: A Stratified Sparsely Activated Transformer with Dynamic Capacity</a:t>
            </a:r>
            <a:endParaRPr lang="en-US" altLang="zh-CN" sz="2800" dirty="0">
              <a:latin typeface="霞鹜文楷" panose="02020500000000000000" pitchFamily="18" charset="-120"/>
              <a:ea typeface="霞鹜文楷" panose="02020500000000000000" pitchFamily="18" charset="-120"/>
              <a:cs typeface="Lato"/>
              <a:sym typeface="Lato"/>
            </a:endParaRPr>
          </a:p>
          <a:p>
            <a:pPr>
              <a:spcBef>
                <a:spcPts val="0"/>
              </a:spcBef>
            </a:pPr>
            <a:r>
              <a:rPr lang="en-US" altLang="zh-CN" sz="2800" dirty="0">
                <a:latin typeface="霞鹜文楷" panose="02020500000000000000" pitchFamily="18" charset="-120"/>
                <a:ea typeface="霞鹜文楷" panose="02020500000000000000" pitchFamily="18" charset="-120"/>
                <a:cs typeface="Lato"/>
                <a:sym typeface="Lato"/>
              </a:rPr>
              <a:t>·</a:t>
            </a:r>
            <a:r>
              <a:rPr lang="en-US" altLang="zh-CN" sz="2800" dirty="0">
                <a:latin typeface="霞鹜文楷" panose="02020500000000000000" pitchFamily="18" charset="-120"/>
                <a:ea typeface="霞鹜文楷" panose="02020500000000000000" pitchFamily="18" charset="-120"/>
                <a:cs typeface="Lato"/>
              </a:rPr>
              <a:t>Mixture-of-Experts with Expert Choice Routing</a:t>
            </a:r>
          </a:p>
          <a:p>
            <a:pPr>
              <a:spcBef>
                <a:spcPts val="0"/>
              </a:spcBef>
            </a:pPr>
            <a:r>
              <a:rPr lang="en-US" altLang="zh-CN" sz="2800" dirty="0">
                <a:latin typeface="霞鹜文楷" panose="02020500000000000000" pitchFamily="18" charset="-120"/>
                <a:ea typeface="霞鹜文楷" panose="02020500000000000000" pitchFamily="18" charset="-120"/>
                <a:cs typeface="Lato"/>
              </a:rPr>
              <a:t>·Brainformers: Trading Simplicity for Efficiency</a:t>
            </a:r>
          </a:p>
          <a:p>
            <a:pPr>
              <a:spcBef>
                <a:spcPts val="0"/>
              </a:spcBef>
            </a:pPr>
            <a:endParaRPr lang="en-US" altLang="zh-CN" sz="3200" dirty="0">
              <a:latin typeface="霞鹜文楷" panose="02020500000000000000" pitchFamily="18" charset="-120"/>
              <a:ea typeface="霞鹜文楷" panose="02020500000000000000" pitchFamily="18" charset="-120"/>
              <a:cs typeface="Lato"/>
            </a:endParaRPr>
          </a:p>
          <a:p>
            <a:pPr>
              <a:spcBef>
                <a:spcPts val="0"/>
              </a:spcBef>
            </a:pPr>
            <a:endParaRPr lang="en-US" altLang="zh-CN" sz="3200" dirty="0">
              <a:latin typeface="霞鹜文楷" panose="02020500000000000000" pitchFamily="18" charset="-120"/>
              <a:ea typeface="霞鹜文楷" panose="02020500000000000000" pitchFamily="18" charset="-120"/>
              <a:cs typeface="Lato"/>
            </a:endParaRPr>
          </a:p>
          <a:p>
            <a:pPr>
              <a:spcBef>
                <a:spcPts val="0"/>
              </a:spcBef>
            </a:pPr>
            <a:r>
              <a:rPr lang="en-US" altLang="zh-CN" sz="3600" dirty="0">
                <a:latin typeface="霞鹜文楷" panose="02020500000000000000" pitchFamily="18" charset="-120"/>
                <a:ea typeface="霞鹜文楷" panose="02020500000000000000" pitchFamily="18" charset="-120"/>
                <a:cs typeface="Lato"/>
              </a:rPr>
              <a:t> </a:t>
            </a:r>
            <a:endParaRPr lang="en-US" altLang="zh-CN" sz="3600"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3600"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3600"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3600"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5400" b="1"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5400" b="1"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5400" b="1" dirty="0">
              <a:latin typeface="华文中宋" panose="02010600040101010101" pitchFamily="2" charset="-122"/>
              <a:ea typeface="华文中宋" panose="02010600040101010101" pitchFamily="2" charset="-122"/>
              <a:cs typeface="Lato"/>
              <a:sym typeface="Lato"/>
            </a:endParaRPr>
          </a:p>
          <a:p>
            <a:pPr>
              <a:spcBef>
                <a:spcPts val="0"/>
              </a:spcBef>
            </a:pPr>
            <a:endParaRPr lang="en-US" sz="11500" b="1" dirty="0">
              <a:latin typeface="华文中宋" panose="02010600040101010101" pitchFamily="2" charset="-122"/>
              <a:ea typeface="华文中宋" panose="02010600040101010101" pitchFamily="2" charset="-122"/>
              <a:cs typeface="Lato"/>
              <a:sym typeface="Lato"/>
            </a:endParaRPr>
          </a:p>
        </p:txBody>
      </p:sp>
      <p:sp>
        <p:nvSpPr>
          <p:cNvPr id="22" name="矩形 21">
            <a:extLst>
              <a:ext uri="{FF2B5EF4-FFF2-40B4-BE49-F238E27FC236}">
                <a16:creationId xmlns:a16="http://schemas.microsoft.com/office/drawing/2014/main" id="{2FC381D1-98F8-46AE-874C-7BD8737FB6A7}"/>
              </a:ext>
            </a:extLst>
          </p:cNvPr>
          <p:cNvSpPr/>
          <p:nvPr/>
        </p:nvSpPr>
        <p:spPr>
          <a:xfrm>
            <a:off x="0" y="5149109"/>
            <a:ext cx="12192000" cy="1235075"/>
          </a:xfrm>
          <a:prstGeom prst="rect">
            <a:avLst/>
          </a:prstGeom>
          <a:gradFill>
            <a:gsLst>
              <a:gs pos="0">
                <a:schemeClr val="bg1"/>
              </a:gs>
              <a:gs pos="49000">
                <a:schemeClr val="accent4">
                  <a:lumMod val="75000"/>
                </a:schemeClr>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3" name="副标题 6">
            <a:extLst>
              <a:ext uri="{FF2B5EF4-FFF2-40B4-BE49-F238E27FC236}">
                <a16:creationId xmlns:a16="http://schemas.microsoft.com/office/drawing/2014/main" id="{C71AF5C6-B357-4563-8B83-253B3B98DAB1}"/>
              </a:ext>
            </a:extLst>
          </p:cNvPr>
          <p:cNvSpPr txBox="1">
            <a:spLocks/>
          </p:cNvSpPr>
          <p:nvPr/>
        </p:nvSpPr>
        <p:spPr>
          <a:xfrm>
            <a:off x="1234750" y="5597418"/>
            <a:ext cx="9144000" cy="10399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2023</a:t>
            </a:r>
            <a:r>
              <a:rPr lang="zh-CN" altLang="en-US"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年</a:t>
            </a:r>
            <a:r>
              <a:rPr lang="en-US" altLang="zh-CN"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11</a:t>
            </a:r>
            <a:r>
              <a:rPr lang="zh-CN" altLang="en-US"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月</a:t>
            </a:r>
            <a:r>
              <a:rPr lang="en-US" altLang="zh-CN"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29</a:t>
            </a:r>
            <a:r>
              <a:rPr lang="zh-CN" altLang="en-US"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日     </a:t>
            </a:r>
            <a:r>
              <a:rPr lang="en-US" altLang="zh-CN"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182010629      </a:t>
            </a:r>
            <a:r>
              <a:rPr lang="zh-CN" altLang="en-US"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蓝杨松</a:t>
            </a:r>
          </a:p>
        </p:txBody>
      </p:sp>
      <p:pic>
        <p:nvPicPr>
          <p:cNvPr id="6" name="图片 5" descr="文本, 信件&#10;&#10;描述已自动生成">
            <a:extLst>
              <a:ext uri="{FF2B5EF4-FFF2-40B4-BE49-F238E27FC236}">
                <a16:creationId xmlns:a16="http://schemas.microsoft.com/office/drawing/2014/main" id="{23A3D8BA-4518-7F7F-0D7D-1512D897359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9413" b="32933"/>
          <a:stretch/>
        </p:blipFill>
        <p:spPr>
          <a:xfrm>
            <a:off x="8481527" y="0"/>
            <a:ext cx="3710473" cy="1164664"/>
          </a:xfrm>
          <a:prstGeom prst="rect">
            <a:avLst/>
          </a:prstGeom>
        </p:spPr>
      </p:pic>
    </p:spTree>
    <p:extLst>
      <p:ext uri="{BB962C8B-B14F-4D97-AF65-F5344CB8AC3E}">
        <p14:creationId xmlns:p14="http://schemas.microsoft.com/office/powerpoint/2010/main" val="207729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82D176-998B-4E62-BB43-54FB46966680}"/>
              </a:ext>
            </a:extLst>
          </p:cNvPr>
          <p:cNvSpPr txBox="1"/>
          <p:nvPr/>
        </p:nvSpPr>
        <p:spPr>
          <a:xfrm>
            <a:off x="142407" y="56503"/>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Brief Introduction</a:t>
            </a:r>
            <a:endParaRPr lang="zh-CN" altLang="en-US" sz="4000" b="1" dirty="0">
              <a:latin typeface="霞鹜文楷" panose="02020500000000000000" pitchFamily="18" charset="-120"/>
              <a:ea typeface="霞鹜文楷" panose="02020500000000000000" pitchFamily="18" charset="-120"/>
              <a:cs typeface="Lato"/>
            </a:endParaRPr>
          </a:p>
        </p:txBody>
      </p:sp>
      <p:pic>
        <p:nvPicPr>
          <p:cNvPr id="5" name="图片 4">
            <a:extLst>
              <a:ext uri="{FF2B5EF4-FFF2-40B4-BE49-F238E27FC236}">
                <a16:creationId xmlns:a16="http://schemas.microsoft.com/office/drawing/2014/main" id="{4710090C-EC5F-5579-F637-B7265B928669}"/>
              </a:ext>
            </a:extLst>
          </p:cNvPr>
          <p:cNvPicPr>
            <a:picLocks noChangeAspect="1"/>
          </p:cNvPicPr>
          <p:nvPr/>
        </p:nvPicPr>
        <p:blipFill>
          <a:blip r:embed="rId3"/>
          <a:stretch>
            <a:fillRect/>
          </a:stretch>
        </p:blipFill>
        <p:spPr>
          <a:xfrm>
            <a:off x="4278663" y="1530182"/>
            <a:ext cx="4664710" cy="4167877"/>
          </a:xfrm>
          <a:prstGeom prst="rect">
            <a:avLst/>
          </a:prstGeom>
        </p:spPr>
      </p:pic>
      <p:pic>
        <p:nvPicPr>
          <p:cNvPr id="7" name="图片 6">
            <a:extLst>
              <a:ext uri="{FF2B5EF4-FFF2-40B4-BE49-F238E27FC236}">
                <a16:creationId xmlns:a16="http://schemas.microsoft.com/office/drawing/2014/main" id="{6E57C4FA-57E6-8392-27AD-F7928C8BE7C8}"/>
              </a:ext>
            </a:extLst>
          </p:cNvPr>
          <p:cNvPicPr>
            <a:picLocks noChangeAspect="1"/>
          </p:cNvPicPr>
          <p:nvPr/>
        </p:nvPicPr>
        <p:blipFill>
          <a:blip r:embed="rId4"/>
          <a:stretch>
            <a:fillRect/>
          </a:stretch>
        </p:blipFill>
        <p:spPr>
          <a:xfrm>
            <a:off x="27993" y="1530182"/>
            <a:ext cx="3952090" cy="4105510"/>
          </a:xfrm>
          <a:prstGeom prst="rect">
            <a:avLst/>
          </a:prstGeom>
        </p:spPr>
      </p:pic>
      <p:pic>
        <p:nvPicPr>
          <p:cNvPr id="9" name="图片 8">
            <a:extLst>
              <a:ext uri="{FF2B5EF4-FFF2-40B4-BE49-F238E27FC236}">
                <a16:creationId xmlns:a16="http://schemas.microsoft.com/office/drawing/2014/main" id="{BED48BCB-38FF-F9E5-9FFE-0C6A7A08813D}"/>
              </a:ext>
            </a:extLst>
          </p:cNvPr>
          <p:cNvPicPr>
            <a:picLocks noChangeAspect="1"/>
          </p:cNvPicPr>
          <p:nvPr/>
        </p:nvPicPr>
        <p:blipFill>
          <a:blip r:embed="rId5"/>
          <a:stretch>
            <a:fillRect/>
          </a:stretch>
        </p:blipFill>
        <p:spPr>
          <a:xfrm>
            <a:off x="9316597" y="2565111"/>
            <a:ext cx="2178503" cy="863889"/>
          </a:xfrm>
          <a:prstGeom prst="rect">
            <a:avLst/>
          </a:prstGeom>
        </p:spPr>
      </p:pic>
      <p:pic>
        <p:nvPicPr>
          <p:cNvPr id="11" name="图片 10">
            <a:extLst>
              <a:ext uri="{FF2B5EF4-FFF2-40B4-BE49-F238E27FC236}">
                <a16:creationId xmlns:a16="http://schemas.microsoft.com/office/drawing/2014/main" id="{3B5E44BB-F019-E42D-AB58-F8DA3D16F908}"/>
              </a:ext>
            </a:extLst>
          </p:cNvPr>
          <p:cNvPicPr>
            <a:picLocks noChangeAspect="1"/>
          </p:cNvPicPr>
          <p:nvPr/>
        </p:nvPicPr>
        <p:blipFill>
          <a:blip r:embed="rId6"/>
          <a:stretch>
            <a:fillRect/>
          </a:stretch>
        </p:blipFill>
        <p:spPr>
          <a:xfrm>
            <a:off x="9316597" y="4086876"/>
            <a:ext cx="2092402" cy="662594"/>
          </a:xfrm>
          <a:prstGeom prst="rect">
            <a:avLst/>
          </a:prstGeom>
        </p:spPr>
      </p:pic>
    </p:spTree>
    <p:extLst>
      <p:ext uri="{BB962C8B-B14F-4D97-AF65-F5344CB8AC3E}">
        <p14:creationId xmlns:p14="http://schemas.microsoft.com/office/powerpoint/2010/main" val="211349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ACC8A0-3097-E437-E44D-257E0C339FB5}"/>
              </a:ext>
            </a:extLst>
          </p:cNvPr>
          <p:cNvSpPr txBox="1"/>
          <p:nvPr/>
        </p:nvSpPr>
        <p:spPr>
          <a:xfrm>
            <a:off x="142407" y="93827"/>
            <a:ext cx="7741960"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Go Wider Instead of Deeper</a:t>
            </a:r>
            <a:endParaRPr lang="zh-CN" altLang="en-US" sz="4000" b="1" dirty="0">
              <a:latin typeface="霞鹜文楷" panose="02020500000000000000" pitchFamily="18" charset="-120"/>
              <a:ea typeface="霞鹜文楷" panose="02020500000000000000" pitchFamily="18" charset="-120"/>
              <a:cs typeface="Lato"/>
            </a:endParaRPr>
          </a:p>
        </p:txBody>
      </p:sp>
      <p:sp>
        <p:nvSpPr>
          <p:cNvPr id="5" name="矩形 4">
            <a:extLst>
              <a:ext uri="{FF2B5EF4-FFF2-40B4-BE49-F238E27FC236}">
                <a16:creationId xmlns:a16="http://schemas.microsoft.com/office/drawing/2014/main" id="{51A09F19-B6AE-DB89-0B0F-24C8BB0B8A3A}"/>
              </a:ext>
            </a:extLst>
          </p:cNvPr>
          <p:cNvSpPr/>
          <p:nvPr/>
        </p:nvSpPr>
        <p:spPr>
          <a:xfrm>
            <a:off x="0" y="740158"/>
            <a:ext cx="1219200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pic>
        <p:nvPicPr>
          <p:cNvPr id="6" name="图片 5">
            <a:extLst>
              <a:ext uri="{FF2B5EF4-FFF2-40B4-BE49-F238E27FC236}">
                <a16:creationId xmlns:a16="http://schemas.microsoft.com/office/drawing/2014/main" id="{C35CC3BD-7AB6-8870-3D36-6F744A0A1CD8}"/>
              </a:ext>
            </a:extLst>
          </p:cNvPr>
          <p:cNvPicPr>
            <a:picLocks noChangeAspect="1"/>
          </p:cNvPicPr>
          <p:nvPr/>
        </p:nvPicPr>
        <p:blipFill>
          <a:blip r:embed="rId3"/>
          <a:stretch>
            <a:fillRect/>
          </a:stretch>
        </p:blipFill>
        <p:spPr>
          <a:xfrm>
            <a:off x="503521" y="801713"/>
            <a:ext cx="5514723" cy="2634066"/>
          </a:xfrm>
          <a:prstGeom prst="rect">
            <a:avLst/>
          </a:prstGeom>
        </p:spPr>
      </p:pic>
      <p:sp>
        <p:nvSpPr>
          <p:cNvPr id="8" name="文本框 7">
            <a:extLst>
              <a:ext uri="{FF2B5EF4-FFF2-40B4-BE49-F238E27FC236}">
                <a16:creationId xmlns:a16="http://schemas.microsoft.com/office/drawing/2014/main" id="{E0E59E4E-2724-D0F7-EC69-244E5B9738AE}"/>
              </a:ext>
            </a:extLst>
          </p:cNvPr>
          <p:cNvSpPr txBox="1"/>
          <p:nvPr/>
        </p:nvSpPr>
        <p:spPr>
          <a:xfrm>
            <a:off x="6655173" y="1056158"/>
            <a:ext cx="5434190" cy="5940088"/>
          </a:xfrm>
          <a:prstGeom prst="rect">
            <a:avLst/>
          </a:prstGeom>
          <a:noFill/>
        </p:spPr>
        <p:txBody>
          <a:bodyPr wrap="square">
            <a:spAutoFit/>
          </a:bodyPr>
          <a:lstStyle/>
          <a:p>
            <a:r>
              <a:rPr lang="en-US" altLang="zh-CN" sz="2000" dirty="0">
                <a:latin typeface="霞鹜文楷" panose="02020500000000000000" pitchFamily="18" charset="-120"/>
                <a:ea typeface="霞鹜文楷" panose="02020500000000000000" pitchFamily="18" charset="-120"/>
              </a:rPr>
              <a:t>• To improve the parameter efficiency, we propose sharing the MoE layer across transformer blocks. The shared experts can receive diversified token representations in different transformer blocks, which enables each expert to be fully trained.</a:t>
            </a:r>
          </a:p>
          <a:p>
            <a:endParaRPr lang="en-US" altLang="zh-CN" sz="2000" dirty="0">
              <a:latin typeface="霞鹜文楷" panose="02020500000000000000" pitchFamily="18" charset="-120"/>
              <a:ea typeface="霞鹜文楷" panose="02020500000000000000" pitchFamily="18" charset="-120"/>
            </a:endParaRPr>
          </a:p>
          <a:p>
            <a:r>
              <a:rPr lang="en-US" altLang="zh-CN" sz="2000" dirty="0">
                <a:latin typeface="霞鹜文楷" panose="02020500000000000000" pitchFamily="18" charset="-120"/>
                <a:ea typeface="霞鹜文楷" panose="02020500000000000000" pitchFamily="18" charset="-120"/>
              </a:rPr>
              <a:t>• We propose to keep individual normalization layer across transformer blocks. The individual normalization layers can transform input hidden vectors to semantic information by adding few trainable parameters. Then, diversified input can be fed into the same attention layer or stronger MoE layer to model different semantics.</a:t>
            </a:r>
          </a:p>
          <a:p>
            <a:endParaRPr lang="en-US" altLang="zh-CN" sz="2000" dirty="0">
              <a:latin typeface="霞鹜文楷" panose="02020500000000000000" pitchFamily="18" charset="-120"/>
              <a:ea typeface="霞鹜文楷" panose="02020500000000000000" pitchFamily="18" charset="-120"/>
            </a:endParaRPr>
          </a:p>
          <a:p>
            <a:endParaRPr lang="zh-CN" altLang="en-US" sz="2000" dirty="0">
              <a:latin typeface="霞鹜文楷" panose="02020500000000000000" pitchFamily="18" charset="-120"/>
              <a:ea typeface="霞鹜文楷" panose="02020500000000000000" pitchFamily="18" charset="-120"/>
            </a:endParaRPr>
          </a:p>
        </p:txBody>
      </p:sp>
      <p:pic>
        <p:nvPicPr>
          <p:cNvPr id="15" name="图片 14">
            <a:extLst>
              <a:ext uri="{FF2B5EF4-FFF2-40B4-BE49-F238E27FC236}">
                <a16:creationId xmlns:a16="http://schemas.microsoft.com/office/drawing/2014/main" id="{EEAFD857-A644-9249-01BA-786D47C5DA70}"/>
              </a:ext>
            </a:extLst>
          </p:cNvPr>
          <p:cNvPicPr>
            <a:picLocks noChangeAspect="1"/>
          </p:cNvPicPr>
          <p:nvPr/>
        </p:nvPicPr>
        <p:blipFill>
          <a:blip r:embed="rId4"/>
          <a:stretch>
            <a:fillRect/>
          </a:stretch>
        </p:blipFill>
        <p:spPr>
          <a:xfrm>
            <a:off x="581109" y="3429000"/>
            <a:ext cx="5685882" cy="2943808"/>
          </a:xfrm>
          <a:prstGeom prst="rect">
            <a:avLst/>
          </a:prstGeom>
        </p:spPr>
      </p:pic>
    </p:spTree>
    <p:extLst>
      <p:ext uri="{BB962C8B-B14F-4D97-AF65-F5344CB8AC3E}">
        <p14:creationId xmlns:p14="http://schemas.microsoft.com/office/powerpoint/2010/main" val="572859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BA6E86-E69B-B23E-CCB4-2FF87F32C75C}"/>
              </a:ext>
            </a:extLst>
          </p:cNvPr>
          <p:cNvSpPr txBox="1"/>
          <p:nvPr/>
        </p:nvSpPr>
        <p:spPr>
          <a:xfrm>
            <a:off x="437876" y="3075057"/>
            <a:ext cx="11754124"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Mixture-of-Experts with Expert Choice Routing</a:t>
            </a:r>
            <a:endParaRPr lang="zh-CN" altLang="en-US" sz="4000" b="1" dirty="0">
              <a:latin typeface="霞鹜文楷" panose="02020500000000000000" pitchFamily="18" charset="-120"/>
              <a:ea typeface="霞鹜文楷" panose="02020500000000000000" pitchFamily="18" charset="-120"/>
              <a:cs typeface="Lato"/>
            </a:endParaRPr>
          </a:p>
        </p:txBody>
      </p:sp>
    </p:spTree>
    <p:extLst>
      <p:ext uri="{BB962C8B-B14F-4D97-AF65-F5344CB8AC3E}">
        <p14:creationId xmlns:p14="http://schemas.microsoft.com/office/powerpoint/2010/main" val="295030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705FD2E2-E055-428B-83BC-C23C8102DA66}"/>
              </a:ext>
            </a:extLst>
          </p:cNvPr>
          <p:cNvSpPr txBox="1"/>
          <p:nvPr/>
        </p:nvSpPr>
        <p:spPr>
          <a:xfrm>
            <a:off x="189059" y="77804"/>
            <a:ext cx="11222279"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Towards Being Parameter-Efficient</a:t>
            </a:r>
            <a:r>
              <a:rPr lang="zh-CN" altLang="en-US" sz="4000" b="1" dirty="0">
                <a:latin typeface="霞鹜文楷" panose="02020500000000000000" pitchFamily="18" charset="-120"/>
                <a:ea typeface="霞鹜文楷" panose="02020500000000000000" pitchFamily="18" charset="-120"/>
                <a:cs typeface="Lato"/>
              </a:rPr>
              <a:t>：</a:t>
            </a:r>
            <a:r>
              <a:rPr lang="en-US" altLang="zh-CN" sz="4000" b="1" dirty="0">
                <a:latin typeface="霞鹜文楷" panose="02020500000000000000" pitchFamily="18" charset="-120"/>
                <a:ea typeface="霞鹜文楷" panose="02020500000000000000" pitchFamily="18" charset="-120"/>
                <a:cs typeface="Lato"/>
              </a:rPr>
              <a:t>…</a:t>
            </a:r>
            <a:endParaRPr lang="zh-CN" altLang="en-US" sz="4000" b="1" dirty="0">
              <a:latin typeface="霞鹜文楷" panose="02020500000000000000" pitchFamily="18" charset="-120"/>
              <a:ea typeface="霞鹜文楷" panose="02020500000000000000" pitchFamily="18" charset="-120"/>
              <a:cs typeface="Lato"/>
            </a:endParaRPr>
          </a:p>
        </p:txBody>
      </p:sp>
      <p:pic>
        <p:nvPicPr>
          <p:cNvPr id="4" name="图片 3">
            <a:extLst>
              <a:ext uri="{FF2B5EF4-FFF2-40B4-BE49-F238E27FC236}">
                <a16:creationId xmlns:a16="http://schemas.microsoft.com/office/drawing/2014/main" id="{BAD5A5BA-6AC5-17DA-F851-8323712DC5AB}"/>
              </a:ext>
            </a:extLst>
          </p:cNvPr>
          <p:cNvPicPr>
            <a:picLocks noChangeAspect="1"/>
          </p:cNvPicPr>
          <p:nvPr/>
        </p:nvPicPr>
        <p:blipFill>
          <a:blip r:embed="rId4"/>
          <a:stretch>
            <a:fillRect/>
          </a:stretch>
        </p:blipFill>
        <p:spPr>
          <a:xfrm>
            <a:off x="101860" y="1562100"/>
            <a:ext cx="5867400" cy="3733800"/>
          </a:xfrm>
          <a:prstGeom prst="rect">
            <a:avLst/>
          </a:prstGeom>
        </p:spPr>
      </p:pic>
      <p:sp>
        <p:nvSpPr>
          <p:cNvPr id="6" name="文本框 5">
            <a:extLst>
              <a:ext uri="{FF2B5EF4-FFF2-40B4-BE49-F238E27FC236}">
                <a16:creationId xmlns:a16="http://schemas.microsoft.com/office/drawing/2014/main" id="{D0C256FF-614A-F4F1-AC10-F25F5E11EF9A}"/>
              </a:ext>
            </a:extLst>
          </p:cNvPr>
          <p:cNvSpPr txBox="1"/>
          <p:nvPr/>
        </p:nvSpPr>
        <p:spPr>
          <a:xfrm>
            <a:off x="6096000" y="1112261"/>
            <a:ext cx="6170758" cy="5078313"/>
          </a:xfrm>
          <a:prstGeom prst="rect">
            <a:avLst/>
          </a:prstGeom>
          <a:noFill/>
        </p:spPr>
        <p:txBody>
          <a:bodyPr wrap="square">
            <a:spAutoFit/>
          </a:bodyPr>
          <a:lstStyle/>
          <a:p>
            <a:r>
              <a:rPr lang="en-US" altLang="zh-CN" dirty="0">
                <a:latin typeface="霞鹜文楷" panose="02020500000000000000" pitchFamily="18" charset="-120"/>
                <a:ea typeface="霞鹜文楷" panose="02020500000000000000" pitchFamily="18" charset="-120"/>
              </a:rPr>
              <a:t>• We introduce the concept of dynamic capacity for MoE models and propose a mixture-of-experts model with a stratified structure, namely </a:t>
            </a:r>
            <a:r>
              <a:rPr lang="en-US" altLang="zh-CN" dirty="0" err="1">
                <a:latin typeface="霞鹜文楷" panose="02020500000000000000" pitchFamily="18" charset="-120"/>
                <a:ea typeface="霞鹜文楷" panose="02020500000000000000" pitchFamily="18" charset="-120"/>
              </a:rPr>
              <a:t>SMoE</a:t>
            </a:r>
            <a:r>
              <a:rPr lang="en-US" altLang="zh-CN" dirty="0">
                <a:latin typeface="霞鹜文楷" panose="02020500000000000000" pitchFamily="18" charset="-120"/>
                <a:ea typeface="霞鹜文楷" panose="02020500000000000000" pitchFamily="18" charset="-120"/>
              </a:rPr>
              <a:t>, which can automatically assign dynamic capacity to different incoming tokens to make experts become more parameter-efficient. </a:t>
            </a:r>
          </a:p>
          <a:p>
            <a:endParaRPr lang="en-US" altLang="zh-CN" dirty="0">
              <a:latin typeface="霞鹜文楷" panose="02020500000000000000" pitchFamily="18" charset="-120"/>
              <a:ea typeface="霞鹜文楷" panose="02020500000000000000" pitchFamily="18" charset="-120"/>
            </a:endParaRPr>
          </a:p>
          <a:p>
            <a:r>
              <a:rPr lang="en-US" altLang="zh-CN" dirty="0">
                <a:latin typeface="霞鹜文楷" panose="02020500000000000000" pitchFamily="18" charset="-120"/>
                <a:ea typeface="霞鹜文楷" panose="02020500000000000000" pitchFamily="18" charset="-120"/>
              </a:rPr>
              <a:t>·We focus on the task of multilingual machine translation (MMT) and show that </a:t>
            </a:r>
            <a:r>
              <a:rPr lang="en-US" altLang="zh-CN" dirty="0" err="1">
                <a:latin typeface="霞鹜文楷" panose="02020500000000000000" pitchFamily="18" charset="-120"/>
                <a:ea typeface="霞鹜文楷" panose="02020500000000000000" pitchFamily="18" charset="-120"/>
              </a:rPr>
              <a:t>SMoE</a:t>
            </a:r>
            <a:r>
              <a:rPr lang="en-US" altLang="zh-CN" dirty="0">
                <a:latin typeface="霞鹜文楷" panose="02020500000000000000" pitchFamily="18" charset="-120"/>
                <a:ea typeface="霞鹜文楷" panose="02020500000000000000" pitchFamily="18" charset="-120"/>
              </a:rPr>
              <a:t> substantially outperforms numerous strong baselines with fewer than or the same number of parameters. For instance, we demonstrate that </a:t>
            </a:r>
            <a:r>
              <a:rPr lang="en-US" altLang="zh-CN" dirty="0" err="1">
                <a:latin typeface="霞鹜文楷" panose="02020500000000000000" pitchFamily="18" charset="-120"/>
                <a:ea typeface="霞鹜文楷" panose="02020500000000000000" pitchFamily="18" charset="-120"/>
              </a:rPr>
              <a:t>SMoE</a:t>
            </a:r>
            <a:r>
              <a:rPr lang="en-US" altLang="zh-CN" dirty="0">
                <a:latin typeface="霞鹜文楷" panose="02020500000000000000" pitchFamily="18" charset="-120"/>
                <a:ea typeface="霞鹜文楷" panose="02020500000000000000" pitchFamily="18" charset="-120"/>
              </a:rPr>
              <a:t> only needs half the number </a:t>
            </a:r>
            <a:r>
              <a:rPr lang="en-US" altLang="zh-CN" dirty="0" err="1">
                <a:latin typeface="霞鹜文楷" panose="02020500000000000000" pitchFamily="18" charset="-120"/>
                <a:ea typeface="霞鹜文楷" panose="02020500000000000000" pitchFamily="18" charset="-120"/>
              </a:rPr>
              <a:t>ofarameters</a:t>
            </a:r>
            <a:r>
              <a:rPr lang="en-US" altLang="zh-CN" dirty="0">
                <a:latin typeface="霞鹜文楷" panose="02020500000000000000" pitchFamily="18" charset="-120"/>
                <a:ea typeface="霞鹜文楷" panose="02020500000000000000" pitchFamily="18" charset="-120"/>
              </a:rPr>
              <a:t> to achieve a performance </a:t>
            </a:r>
            <a:r>
              <a:rPr lang="en-US" altLang="zh-CN" dirty="0" err="1">
                <a:latin typeface="霞鹜文楷" panose="02020500000000000000" pitchFamily="18" charset="-120"/>
                <a:ea typeface="霞鹜文楷" panose="02020500000000000000" pitchFamily="18" charset="-120"/>
              </a:rPr>
              <a:t>onpar</a:t>
            </a:r>
            <a:r>
              <a:rPr lang="en-US" altLang="zh-CN" dirty="0">
                <a:latin typeface="霞鹜文楷" panose="02020500000000000000" pitchFamily="18" charset="-120"/>
                <a:ea typeface="霞鹜文楷" panose="02020500000000000000" pitchFamily="18" charset="-120"/>
              </a:rPr>
              <a:t> with a naive MoE (</a:t>
            </a:r>
            <a:r>
              <a:rPr lang="en-US" altLang="zh-CN" dirty="0" err="1">
                <a:latin typeface="霞鹜文楷" panose="02020500000000000000" pitchFamily="18" charset="-120"/>
                <a:ea typeface="霞鹜文楷" panose="02020500000000000000" pitchFamily="18" charset="-120"/>
              </a:rPr>
              <a:t>Lepikhin</a:t>
            </a:r>
            <a:r>
              <a:rPr lang="en-US" altLang="zh-CN" dirty="0">
                <a:latin typeface="霞鹜文楷" panose="02020500000000000000" pitchFamily="18" charset="-120"/>
                <a:ea typeface="霞鹜文楷" panose="02020500000000000000" pitchFamily="18" charset="-120"/>
              </a:rPr>
              <a:t> et al., 2021). Furthermore, we carry out an </a:t>
            </a:r>
            <a:r>
              <a:rPr lang="en-US" altLang="zh-CN" dirty="0" err="1">
                <a:latin typeface="霞鹜文楷" panose="02020500000000000000" pitchFamily="18" charset="-120"/>
                <a:ea typeface="霞鹜文楷" panose="02020500000000000000" pitchFamily="18" charset="-120"/>
              </a:rPr>
              <a:t>indepth</a:t>
            </a:r>
            <a:r>
              <a:rPr lang="en-US" altLang="zh-CN" dirty="0">
                <a:latin typeface="霞鹜文楷" panose="02020500000000000000" pitchFamily="18" charset="-120"/>
                <a:ea typeface="霞鹜文楷" panose="02020500000000000000" pitchFamily="18" charset="-120"/>
              </a:rPr>
              <a:t> analysis to probe the factors that impact dynamic capacity assignment, including the language of tokens and the position of the </a:t>
            </a:r>
            <a:r>
              <a:rPr lang="en-US" altLang="zh-CN" dirty="0" err="1">
                <a:latin typeface="霞鹜文楷" panose="02020500000000000000" pitchFamily="18" charset="-120"/>
                <a:ea typeface="霞鹜文楷" panose="02020500000000000000" pitchFamily="18" charset="-120"/>
              </a:rPr>
              <a:t>SMoE</a:t>
            </a:r>
            <a:r>
              <a:rPr lang="en-US" altLang="zh-CN" dirty="0">
                <a:latin typeface="霞鹜文楷" panose="02020500000000000000" pitchFamily="18" charset="-120"/>
                <a:ea typeface="霞鹜文楷" panose="02020500000000000000" pitchFamily="18" charset="-120"/>
              </a:rPr>
              <a:t> block within the model’s architecture</a:t>
            </a:r>
            <a:endParaRPr lang="zh-CN" altLang="en-US" dirty="0">
              <a:latin typeface="霞鹜文楷" panose="02020500000000000000" pitchFamily="18" charset="-120"/>
              <a:ea typeface="霞鹜文楷" panose="02020500000000000000" pitchFamily="18" charset="-120"/>
            </a:endParaRPr>
          </a:p>
        </p:txBody>
      </p:sp>
    </p:spTree>
    <p:custDataLst>
      <p:tags r:id="rId1"/>
    </p:custDataLst>
    <p:extLst>
      <p:ext uri="{BB962C8B-B14F-4D97-AF65-F5344CB8AC3E}">
        <p14:creationId xmlns:p14="http://schemas.microsoft.com/office/powerpoint/2010/main" val="296501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C3031F-A809-B9B1-F351-E8D3ABD7B313}"/>
              </a:ext>
            </a:extLst>
          </p:cNvPr>
          <p:cNvSpPr txBox="1"/>
          <p:nvPr/>
        </p:nvSpPr>
        <p:spPr>
          <a:xfrm>
            <a:off x="142407" y="93827"/>
            <a:ext cx="12049593" cy="707886"/>
          </a:xfrm>
          <a:prstGeom prst="rect">
            <a:avLst/>
          </a:prstGeom>
          <a:noFill/>
        </p:spPr>
        <p:txBody>
          <a:bodyPr wrap="square" rtlCol="0">
            <a:spAutoFit/>
          </a:bodyPr>
          <a:lstStyle/>
          <a:p>
            <a:pPr>
              <a:spcBef>
                <a:spcPts val="0"/>
              </a:spcBef>
            </a:pPr>
            <a:r>
              <a:rPr lang="en-US" altLang="zh-CN" sz="4000" b="1" dirty="0">
                <a:latin typeface="霞鹜文楷" panose="02020500000000000000" pitchFamily="18" charset="-120"/>
                <a:ea typeface="霞鹜文楷" panose="02020500000000000000" pitchFamily="18" charset="-120"/>
                <a:cs typeface="Lato"/>
              </a:rPr>
              <a:t>Brainformers: Trading Simplicity for Efficiency</a:t>
            </a:r>
          </a:p>
        </p:txBody>
      </p:sp>
      <p:pic>
        <p:nvPicPr>
          <p:cNvPr id="3" name="图片 2">
            <a:extLst>
              <a:ext uri="{FF2B5EF4-FFF2-40B4-BE49-F238E27FC236}">
                <a16:creationId xmlns:a16="http://schemas.microsoft.com/office/drawing/2014/main" id="{A221EDE3-13AE-101B-5C81-FA701C3CABF0}"/>
              </a:ext>
            </a:extLst>
          </p:cNvPr>
          <p:cNvPicPr>
            <a:picLocks noChangeAspect="1"/>
          </p:cNvPicPr>
          <p:nvPr/>
        </p:nvPicPr>
        <p:blipFill>
          <a:blip r:embed="rId2"/>
          <a:stretch>
            <a:fillRect/>
          </a:stretch>
        </p:blipFill>
        <p:spPr>
          <a:xfrm>
            <a:off x="0" y="906386"/>
            <a:ext cx="5387464" cy="3365652"/>
          </a:xfrm>
          <a:prstGeom prst="rect">
            <a:avLst/>
          </a:prstGeom>
        </p:spPr>
      </p:pic>
      <p:pic>
        <p:nvPicPr>
          <p:cNvPr id="8" name="图片 7">
            <a:extLst>
              <a:ext uri="{FF2B5EF4-FFF2-40B4-BE49-F238E27FC236}">
                <a16:creationId xmlns:a16="http://schemas.microsoft.com/office/drawing/2014/main" id="{6BC9C178-1745-350A-C503-89A181AD8325}"/>
              </a:ext>
            </a:extLst>
          </p:cNvPr>
          <p:cNvPicPr>
            <a:picLocks noChangeAspect="1"/>
          </p:cNvPicPr>
          <p:nvPr/>
        </p:nvPicPr>
        <p:blipFill>
          <a:blip r:embed="rId3"/>
          <a:stretch>
            <a:fillRect/>
          </a:stretch>
        </p:blipFill>
        <p:spPr>
          <a:xfrm>
            <a:off x="142407" y="4559500"/>
            <a:ext cx="5245057" cy="1335300"/>
          </a:xfrm>
          <a:prstGeom prst="rect">
            <a:avLst/>
          </a:prstGeom>
        </p:spPr>
      </p:pic>
      <p:pic>
        <p:nvPicPr>
          <p:cNvPr id="10" name="图片 9">
            <a:extLst>
              <a:ext uri="{FF2B5EF4-FFF2-40B4-BE49-F238E27FC236}">
                <a16:creationId xmlns:a16="http://schemas.microsoft.com/office/drawing/2014/main" id="{94DCA4A6-D475-DC9F-DA54-E7BFB9D197C8}"/>
              </a:ext>
            </a:extLst>
          </p:cNvPr>
          <p:cNvPicPr>
            <a:picLocks noChangeAspect="1"/>
          </p:cNvPicPr>
          <p:nvPr/>
        </p:nvPicPr>
        <p:blipFill>
          <a:blip r:embed="rId4"/>
          <a:stretch>
            <a:fillRect/>
          </a:stretch>
        </p:blipFill>
        <p:spPr>
          <a:xfrm>
            <a:off x="5542384" y="1338462"/>
            <a:ext cx="6451226" cy="3144604"/>
          </a:xfrm>
          <a:prstGeom prst="rect">
            <a:avLst/>
          </a:prstGeom>
        </p:spPr>
      </p:pic>
      <p:sp>
        <p:nvSpPr>
          <p:cNvPr id="14" name="文本框 13">
            <a:extLst>
              <a:ext uri="{FF2B5EF4-FFF2-40B4-BE49-F238E27FC236}">
                <a16:creationId xmlns:a16="http://schemas.microsoft.com/office/drawing/2014/main" id="{1A94BAA9-9F8D-C803-0BB0-DB7C12F29610}"/>
              </a:ext>
            </a:extLst>
          </p:cNvPr>
          <p:cNvSpPr txBox="1"/>
          <p:nvPr/>
        </p:nvSpPr>
        <p:spPr>
          <a:xfrm>
            <a:off x="6267063" y="4934763"/>
            <a:ext cx="5525579" cy="584775"/>
          </a:xfrm>
          <a:prstGeom prst="rect">
            <a:avLst/>
          </a:prstGeom>
          <a:noFill/>
        </p:spPr>
        <p:txBody>
          <a:bodyPr wrap="square">
            <a:spAutoFit/>
          </a:bodyPr>
          <a:lstStyle/>
          <a:p>
            <a:r>
              <a:rPr lang="en-US" altLang="zh-CN" sz="3200" b="1" dirty="0">
                <a:latin typeface="霞鹜文楷" panose="02020500000000000000" pitchFamily="18" charset="-120"/>
                <a:ea typeface="霞鹜文楷" panose="02020500000000000000" pitchFamily="18" charset="-120"/>
                <a:cs typeface="Lato"/>
              </a:rPr>
              <a:t>Neural Architecture Search</a:t>
            </a:r>
            <a:endParaRPr lang="zh-CN" altLang="en-US" sz="3200" b="1" dirty="0">
              <a:latin typeface="霞鹜文楷" panose="02020500000000000000" pitchFamily="18" charset="-120"/>
              <a:ea typeface="霞鹜文楷" panose="02020500000000000000" pitchFamily="18" charset="-120"/>
              <a:cs typeface="Lato"/>
            </a:endParaRPr>
          </a:p>
        </p:txBody>
      </p:sp>
    </p:spTree>
    <p:extLst>
      <p:ext uri="{BB962C8B-B14F-4D97-AF65-F5344CB8AC3E}">
        <p14:creationId xmlns:p14="http://schemas.microsoft.com/office/powerpoint/2010/main" val="183034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矩形 1"/>
          <p:cNvSpPr/>
          <p:nvPr/>
        </p:nvSpPr>
        <p:spPr>
          <a:xfrm>
            <a:off x="-1" y="251326"/>
            <a:ext cx="12192000" cy="6617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Google Shape;68;p13"/>
          <p:cNvSpPr txBox="1">
            <a:spLocks/>
          </p:cNvSpPr>
          <p:nvPr/>
        </p:nvSpPr>
        <p:spPr>
          <a:xfrm>
            <a:off x="280185" y="1143487"/>
            <a:ext cx="11631627" cy="4090624"/>
          </a:xfrm>
          <a:prstGeom prst="rect">
            <a:avLst/>
          </a:prstGeom>
          <a:effectLst>
            <a:outerShdw blurRad="50800" dist="38100" dir="2700000" algn="tl" rotWithShape="0">
              <a:prstClr val="black">
                <a:alpha val="40000"/>
              </a:prstClr>
            </a:outerShdw>
          </a:effectLst>
        </p:spPr>
        <p:txBody>
          <a:bodyPr spcFirstLastPara="1" vert="horz" wrap="square" lIns="121900" tIns="121900" rIns="121900" bIns="1219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altLang="zh-CN" sz="5400" b="1" dirty="0">
                <a:latin typeface="霞鹜文楷" panose="02020500000000000000" pitchFamily="18" charset="-120"/>
                <a:ea typeface="霞鹜文楷" panose="02020500000000000000" pitchFamily="18" charset="-120"/>
                <a:cs typeface="Lato"/>
                <a:sym typeface="Lato"/>
              </a:rPr>
              <a:t>Thank you for  Listening </a:t>
            </a:r>
            <a:r>
              <a:rPr lang="zh-CN" altLang="en-US" sz="5400" b="1" dirty="0">
                <a:latin typeface="霞鹜文楷" panose="02020500000000000000" pitchFamily="18" charset="-120"/>
                <a:ea typeface="霞鹜文楷" panose="02020500000000000000" pitchFamily="18" charset="-120"/>
                <a:cs typeface="Lato"/>
                <a:sym typeface="Lato"/>
              </a:rPr>
              <a:t>！</a:t>
            </a:r>
            <a:endParaRPr lang="en-US" altLang="zh-CN" sz="3200" b="1"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2800" dirty="0">
              <a:latin typeface="霞鹜文楷" panose="02020500000000000000" pitchFamily="18" charset="-120"/>
              <a:ea typeface="霞鹜文楷" panose="02020500000000000000" pitchFamily="18" charset="-120"/>
              <a:cs typeface="Lato"/>
              <a:sym typeface="Lato"/>
            </a:endParaRPr>
          </a:p>
          <a:p>
            <a:pPr>
              <a:spcBef>
                <a:spcPts val="0"/>
              </a:spcBef>
            </a:pPr>
            <a:r>
              <a:rPr lang="en-US" altLang="zh-CN" sz="2800" dirty="0">
                <a:latin typeface="霞鹜文楷" panose="02020500000000000000" pitchFamily="18" charset="-120"/>
                <a:ea typeface="霞鹜文楷" panose="02020500000000000000" pitchFamily="18" charset="-120"/>
                <a:cs typeface="Lato"/>
                <a:sym typeface="Lato"/>
              </a:rPr>
              <a:t>· Go Wilder Instead of Deeper</a:t>
            </a:r>
          </a:p>
          <a:p>
            <a:pPr>
              <a:spcBef>
                <a:spcPts val="0"/>
              </a:spcBef>
            </a:pPr>
            <a:r>
              <a:rPr lang="en-US" altLang="zh-CN" sz="2800" dirty="0">
                <a:latin typeface="霞鹜文楷" panose="02020500000000000000" pitchFamily="18" charset="-120"/>
                <a:ea typeface="霞鹜文楷" panose="02020500000000000000" pitchFamily="18" charset="-120"/>
                <a:cs typeface="Lato"/>
              </a:rPr>
              <a:t>   ·Towards Being Parameter-Efficient: A Stratified Sparsely Activated Transformer with Dynamic Capacity</a:t>
            </a:r>
            <a:endParaRPr lang="en-US" altLang="zh-CN" sz="2800" dirty="0">
              <a:latin typeface="霞鹜文楷" panose="02020500000000000000" pitchFamily="18" charset="-120"/>
              <a:ea typeface="霞鹜文楷" panose="02020500000000000000" pitchFamily="18" charset="-120"/>
              <a:cs typeface="Lato"/>
              <a:sym typeface="Lato"/>
            </a:endParaRPr>
          </a:p>
          <a:p>
            <a:pPr>
              <a:spcBef>
                <a:spcPts val="0"/>
              </a:spcBef>
            </a:pPr>
            <a:r>
              <a:rPr lang="en-US" altLang="zh-CN" sz="2800" dirty="0">
                <a:latin typeface="霞鹜文楷" panose="02020500000000000000" pitchFamily="18" charset="-120"/>
                <a:ea typeface="霞鹜文楷" panose="02020500000000000000" pitchFamily="18" charset="-120"/>
                <a:cs typeface="Lato"/>
                <a:sym typeface="Lato"/>
              </a:rPr>
              <a:t>·</a:t>
            </a:r>
            <a:r>
              <a:rPr lang="en-US" altLang="zh-CN" sz="2800" dirty="0">
                <a:latin typeface="霞鹜文楷" panose="02020500000000000000" pitchFamily="18" charset="-120"/>
                <a:ea typeface="霞鹜文楷" panose="02020500000000000000" pitchFamily="18" charset="-120"/>
                <a:cs typeface="Lato"/>
              </a:rPr>
              <a:t>Mixture-of-Experts with Expert Choice Routing</a:t>
            </a:r>
          </a:p>
          <a:p>
            <a:pPr>
              <a:spcBef>
                <a:spcPts val="0"/>
              </a:spcBef>
            </a:pPr>
            <a:r>
              <a:rPr lang="en-US" altLang="zh-CN" sz="2800" dirty="0">
                <a:latin typeface="霞鹜文楷" panose="02020500000000000000" pitchFamily="18" charset="-120"/>
                <a:ea typeface="霞鹜文楷" panose="02020500000000000000" pitchFamily="18" charset="-120"/>
                <a:cs typeface="Lato"/>
              </a:rPr>
              <a:t>·Brainformers: Trading Simplicity for Efficiency</a:t>
            </a:r>
          </a:p>
          <a:p>
            <a:pPr>
              <a:spcBef>
                <a:spcPts val="0"/>
              </a:spcBef>
            </a:pPr>
            <a:endParaRPr lang="en-US" altLang="zh-CN" sz="3200" dirty="0">
              <a:latin typeface="霞鹜文楷" panose="02020500000000000000" pitchFamily="18" charset="-120"/>
              <a:ea typeface="霞鹜文楷" panose="02020500000000000000" pitchFamily="18" charset="-120"/>
              <a:cs typeface="Lato"/>
            </a:endParaRPr>
          </a:p>
          <a:p>
            <a:pPr>
              <a:spcBef>
                <a:spcPts val="0"/>
              </a:spcBef>
            </a:pPr>
            <a:endParaRPr lang="en-US" altLang="zh-CN" sz="3200" dirty="0">
              <a:latin typeface="霞鹜文楷" panose="02020500000000000000" pitchFamily="18" charset="-120"/>
              <a:ea typeface="霞鹜文楷" panose="02020500000000000000" pitchFamily="18" charset="-120"/>
              <a:cs typeface="Lato"/>
            </a:endParaRPr>
          </a:p>
          <a:p>
            <a:pPr>
              <a:spcBef>
                <a:spcPts val="0"/>
              </a:spcBef>
            </a:pPr>
            <a:r>
              <a:rPr lang="en-US" altLang="zh-CN" sz="3600" dirty="0">
                <a:latin typeface="霞鹜文楷" panose="02020500000000000000" pitchFamily="18" charset="-120"/>
                <a:ea typeface="霞鹜文楷" panose="02020500000000000000" pitchFamily="18" charset="-120"/>
                <a:cs typeface="Lato"/>
              </a:rPr>
              <a:t> </a:t>
            </a:r>
            <a:endParaRPr lang="en-US" altLang="zh-CN" sz="3600"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3600"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3600"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3600"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5400" b="1"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5400" b="1" dirty="0">
              <a:latin typeface="霞鹜文楷" panose="02020500000000000000" pitchFamily="18" charset="-120"/>
              <a:ea typeface="霞鹜文楷" panose="02020500000000000000" pitchFamily="18" charset="-120"/>
              <a:cs typeface="Lato"/>
              <a:sym typeface="Lato"/>
            </a:endParaRPr>
          </a:p>
          <a:p>
            <a:pPr>
              <a:spcBef>
                <a:spcPts val="0"/>
              </a:spcBef>
            </a:pPr>
            <a:endParaRPr lang="en-US" altLang="zh-CN" sz="5400" b="1" dirty="0">
              <a:latin typeface="华文中宋" panose="02010600040101010101" pitchFamily="2" charset="-122"/>
              <a:ea typeface="华文中宋" panose="02010600040101010101" pitchFamily="2" charset="-122"/>
              <a:cs typeface="Lato"/>
              <a:sym typeface="Lato"/>
            </a:endParaRPr>
          </a:p>
          <a:p>
            <a:pPr>
              <a:spcBef>
                <a:spcPts val="0"/>
              </a:spcBef>
            </a:pPr>
            <a:endParaRPr lang="en-US" sz="11500" b="1" dirty="0">
              <a:latin typeface="华文中宋" panose="02010600040101010101" pitchFamily="2" charset="-122"/>
              <a:ea typeface="华文中宋" panose="02010600040101010101" pitchFamily="2" charset="-122"/>
              <a:cs typeface="Lato"/>
              <a:sym typeface="Lato"/>
            </a:endParaRPr>
          </a:p>
        </p:txBody>
      </p:sp>
      <p:sp>
        <p:nvSpPr>
          <p:cNvPr id="22" name="矩形 21">
            <a:extLst>
              <a:ext uri="{FF2B5EF4-FFF2-40B4-BE49-F238E27FC236}">
                <a16:creationId xmlns:a16="http://schemas.microsoft.com/office/drawing/2014/main" id="{2FC381D1-98F8-46AE-874C-7BD8737FB6A7}"/>
              </a:ext>
            </a:extLst>
          </p:cNvPr>
          <p:cNvSpPr/>
          <p:nvPr/>
        </p:nvSpPr>
        <p:spPr>
          <a:xfrm>
            <a:off x="0" y="5149109"/>
            <a:ext cx="12192000" cy="1235075"/>
          </a:xfrm>
          <a:prstGeom prst="rect">
            <a:avLst/>
          </a:prstGeom>
          <a:gradFill>
            <a:gsLst>
              <a:gs pos="0">
                <a:schemeClr val="bg1"/>
              </a:gs>
              <a:gs pos="49000">
                <a:schemeClr val="accent4">
                  <a:lumMod val="75000"/>
                </a:schemeClr>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354"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3" name="副标题 6">
            <a:extLst>
              <a:ext uri="{FF2B5EF4-FFF2-40B4-BE49-F238E27FC236}">
                <a16:creationId xmlns:a16="http://schemas.microsoft.com/office/drawing/2014/main" id="{C71AF5C6-B357-4563-8B83-253B3B98DAB1}"/>
              </a:ext>
            </a:extLst>
          </p:cNvPr>
          <p:cNvSpPr txBox="1">
            <a:spLocks/>
          </p:cNvSpPr>
          <p:nvPr/>
        </p:nvSpPr>
        <p:spPr>
          <a:xfrm>
            <a:off x="1234750" y="5597418"/>
            <a:ext cx="9144000" cy="10399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2023</a:t>
            </a:r>
            <a:r>
              <a:rPr lang="zh-CN" altLang="en-US"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年</a:t>
            </a:r>
            <a:r>
              <a:rPr lang="en-US" altLang="zh-CN"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11</a:t>
            </a:r>
            <a:r>
              <a:rPr lang="zh-CN" altLang="en-US"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月</a:t>
            </a:r>
            <a:r>
              <a:rPr lang="en-US" altLang="zh-CN"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29</a:t>
            </a:r>
            <a:r>
              <a:rPr lang="zh-CN" altLang="en-US"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日     </a:t>
            </a:r>
            <a:r>
              <a:rPr lang="en-US" altLang="zh-CN"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182010629      </a:t>
            </a:r>
            <a:r>
              <a:rPr lang="zh-CN" altLang="en-US" dirty="0">
                <a:solidFill>
                  <a:schemeClr val="bg1"/>
                </a:solidFill>
                <a:latin typeface="方正北魏楷书简体" panose="02000000000000000000" pitchFamily="2" charset="-122"/>
                <a:ea typeface="方正北魏楷书简体" panose="02000000000000000000" pitchFamily="2" charset="-122"/>
                <a:cs typeface="Times New Roman" panose="02020603050405020304" pitchFamily="18" charset="0"/>
              </a:rPr>
              <a:t>蓝杨松</a:t>
            </a:r>
          </a:p>
        </p:txBody>
      </p:sp>
      <p:pic>
        <p:nvPicPr>
          <p:cNvPr id="6" name="图片 5" descr="文本, 信件&#10;&#10;描述已自动生成">
            <a:extLst>
              <a:ext uri="{FF2B5EF4-FFF2-40B4-BE49-F238E27FC236}">
                <a16:creationId xmlns:a16="http://schemas.microsoft.com/office/drawing/2014/main" id="{23A3D8BA-4518-7F7F-0D7D-1512D897359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9413" b="32933"/>
          <a:stretch/>
        </p:blipFill>
        <p:spPr>
          <a:xfrm>
            <a:off x="8481527" y="0"/>
            <a:ext cx="3710473" cy="1164664"/>
          </a:xfrm>
          <a:prstGeom prst="rect">
            <a:avLst/>
          </a:prstGeom>
        </p:spPr>
      </p:pic>
    </p:spTree>
    <p:extLst>
      <p:ext uri="{BB962C8B-B14F-4D97-AF65-F5344CB8AC3E}">
        <p14:creationId xmlns:p14="http://schemas.microsoft.com/office/powerpoint/2010/main" val="15422601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3.7|1.7|1.9"/>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26622</TotalTime>
  <Words>353</Words>
  <Application>Microsoft Office PowerPoint</Application>
  <PresentationFormat>宽屏</PresentationFormat>
  <Paragraphs>47</Paragraphs>
  <Slides>7</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等线</vt:lpstr>
      <vt:lpstr>方正北魏楷书简体</vt:lpstr>
      <vt:lpstr>华文中宋</vt:lpstr>
      <vt:lpstr>微软雅黑</vt:lpstr>
      <vt:lpstr>霞鹜文楷</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FDP</dc:creator>
  <cp:lastModifiedBy>杨松 蓝</cp:lastModifiedBy>
  <cp:revision>3255</cp:revision>
  <dcterms:created xsi:type="dcterms:W3CDTF">2018-11-21T04:48:40Z</dcterms:created>
  <dcterms:modified xsi:type="dcterms:W3CDTF">2023-11-29T07:21:34Z</dcterms:modified>
</cp:coreProperties>
</file>