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71" r:id="rId7"/>
    <p:sldId id="272" r:id="rId8"/>
    <p:sldId id="290" r:id="rId9"/>
    <p:sldId id="273" r:id="rId10"/>
    <p:sldId id="274" r:id="rId11"/>
    <p:sldId id="275" r:id="rId12"/>
    <p:sldId id="277" r:id="rId13"/>
    <p:sldId id="291" r:id="rId14"/>
    <p:sldId id="292" r:id="rId15"/>
    <p:sldId id="279" r:id="rId16"/>
    <p:sldId id="280" r:id="rId17"/>
    <p:sldId id="276" r:id="rId18"/>
    <p:sldId id="283" r:id="rId19"/>
    <p:sldId id="282" r:id="rId20"/>
    <p:sldId id="281" r:id="rId21"/>
    <p:sldId id="284" r:id="rId22"/>
    <p:sldId id="285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e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4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9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771515" y="5276850"/>
            <a:ext cx="956310" cy="16135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11425" y="1796415"/>
            <a:ext cx="10602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Attacking Black-box Recommendations via</a:t>
            </a:r>
            <a:endParaRPr lang="zh-CN" altLang="en-US" sz="3200"/>
          </a:p>
          <a:p>
            <a:r>
              <a:rPr lang="en-US" altLang="zh-CN" sz="3200"/>
              <a:t>    </a:t>
            </a:r>
            <a:r>
              <a:rPr lang="zh-CN" altLang="en-US" sz="3200"/>
              <a:t>Copying Cross-domain User Profiles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852930" y="3708400"/>
            <a:ext cx="795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2021 IEEE 37th International Conference on Data Engineering (ICDE)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52930" y="3106420"/>
            <a:ext cx="9971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Wenqi Fan, Tyler Derr, Xiangyu Zhao, Yao Ma, Hui Liu, Jianping Wang,Jiliang Tang, and Qing Li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90915" y="565975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</a:t>
            </a:r>
            <a:r>
              <a:rPr lang="zh-CN" altLang="en-US"/>
              <a:t>周文杰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90915" y="608266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汇报日期：</a:t>
            </a:r>
            <a:r>
              <a:rPr lang="en-US" altLang="zh-CN"/>
              <a:t>2021.10.28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pic>
        <p:nvPicPr>
          <p:cNvPr id="2" name="图片 1" descr="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2065655"/>
            <a:ext cx="1562100" cy="3543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225" y="908050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制作用户配置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4635" y="2200275"/>
            <a:ext cx="6635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随机选取</a:t>
            </a:r>
            <a:r>
              <a:rPr lang="en-US" altLang="zh-CN"/>
              <a:t>                         </a:t>
            </a:r>
            <a:r>
              <a:rPr lang="en-US" altLang="zh-CN">
                <a:latin typeface="Arial" panose="020B0604020202020204" pitchFamily="34" charset="0"/>
              </a:rPr>
              <a:t>×</a:t>
            </a:r>
            <a:r>
              <a:rPr lang="en-US" altLang="zh-CN"/>
              <a:t>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选择与目标节点最相似的节点</a:t>
            </a:r>
            <a:r>
              <a:rPr lang="en-US" altLang="zh-CN"/>
              <a:t>                 </a:t>
            </a:r>
            <a:r>
              <a:rPr lang="en-US" altLang="zh-CN">
                <a:latin typeface="Arial" panose="020B0604020202020204" pitchFamily="34" charset="0"/>
              </a:rPr>
              <a:t>×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在目标项目周围以窗口</a:t>
            </a:r>
            <a:r>
              <a:rPr lang="en-US" altLang="zh-CN">
                <a:latin typeface="Arial" panose="020B0604020202020204" pitchFamily="34" charset="0"/>
              </a:rPr>
              <a:t>w</a:t>
            </a:r>
            <a:r>
              <a:rPr lang="zh-CN" altLang="en-US">
                <a:latin typeface="Arial" panose="020B0604020202020204" pitchFamily="34" charset="0"/>
              </a:rPr>
              <a:t>大小来剪切用户配置文件</a:t>
            </a:r>
            <a:r>
              <a:rPr lang="en-US" altLang="zh-CN">
                <a:latin typeface="Arial" panose="020B0604020202020204" pitchFamily="34" charset="0"/>
              </a:rPr>
              <a:t>    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pic>
        <p:nvPicPr>
          <p:cNvPr id="2" name="图片 1" descr="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2065655"/>
            <a:ext cx="1562100" cy="3543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225" y="908050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制作用户配置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8" name="图片 7" descr="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2183765"/>
            <a:ext cx="3310255" cy="670560"/>
          </a:xfrm>
          <a:prstGeom prst="rect">
            <a:avLst/>
          </a:prstGeom>
        </p:spPr>
      </p:pic>
      <p:pic>
        <p:nvPicPr>
          <p:cNvPr id="9" name="图片 8" descr="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70" y="2282190"/>
            <a:ext cx="2050415" cy="47307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7008495" y="2519045"/>
            <a:ext cx="199072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08875" y="2150745"/>
            <a:ext cx="118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/>
              <a:t>l</a:t>
            </a:r>
            <a:r>
              <a:rPr lang="en-US" altLang="zh-CN"/>
              <a:t>=50%</a:t>
            </a:r>
            <a:endParaRPr lang="en-US" altLang="zh-CN"/>
          </a:p>
        </p:txBody>
      </p:sp>
      <p:pic>
        <p:nvPicPr>
          <p:cNvPr id="12" name="图片 11" descr="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380" y="3587750"/>
            <a:ext cx="3969385" cy="5003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99380" y="4612640"/>
            <a:ext cx="6621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模型剪切操作的状态由用户和目标项目决定</a:t>
            </a:r>
            <a:endParaRPr lang="zh-CN" altLang="en-US" sz="140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3225" y="908050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注入攻击</a:t>
            </a:r>
            <a:r>
              <a:rPr lang="zh-CN" altLang="en-US"/>
              <a:t>和查询</a:t>
            </a:r>
            <a:endParaRPr lang="zh-CN" altLang="en-US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270760"/>
            <a:ext cx="5768340" cy="3318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47205" y="2553335"/>
            <a:ext cx="4835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注入</a:t>
            </a:r>
            <a:r>
              <a:rPr lang="zh-CN" altLang="en-US"/>
              <a:t>过后，攻击者就可以利用他们已经在目标域中建立的间谍用户U</a:t>
            </a:r>
            <a:r>
              <a:rPr lang="en-US" altLang="zh-CN"/>
              <a:t>*</a:t>
            </a:r>
            <a:r>
              <a:rPr lang="zh-CN" altLang="en-US"/>
              <a:t>集来评估注入的用户配置文件的有效性，并定义相应的奖励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9300" y="1205230"/>
            <a:ext cx="363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8285" y="1809750"/>
            <a:ext cx="8369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MovieLen10M1&amp;Flixster2(ML10M-FX)</a:t>
            </a:r>
            <a:r>
              <a:rPr lang="en-US" altLang="zh-CN"/>
              <a:t>:       FX</a:t>
            </a:r>
            <a:r>
              <a:rPr lang="zh-CN" altLang="en-US"/>
              <a:t>作为源域，</a:t>
            </a:r>
            <a:r>
              <a:rPr lang="en-US" altLang="zh-CN"/>
              <a:t>ML10M</a:t>
            </a:r>
            <a:r>
              <a:rPr lang="zh-CN" altLang="en-US"/>
              <a:t>作为目标</a:t>
            </a:r>
            <a:r>
              <a:rPr lang="zh-CN" altLang="en-US"/>
              <a:t>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6230" y="2659380"/>
            <a:ext cx="8061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MovieLen20M3&amp;Netflix4(ML20M-NF)：</a:t>
            </a:r>
            <a:r>
              <a:rPr lang="en-US" altLang="zh-CN"/>
              <a:t>      NF</a:t>
            </a:r>
            <a:r>
              <a:rPr lang="zh-CN" altLang="en-US"/>
              <a:t>作为源域，</a:t>
            </a:r>
            <a:r>
              <a:rPr lang="en-US" altLang="zh-CN"/>
              <a:t>ML20M</a:t>
            </a:r>
            <a:r>
              <a:rPr lang="zh-CN" altLang="en-US"/>
              <a:t>作为目标域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8" name="图片 7" descr="4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0385" y="3390265"/>
            <a:ext cx="4695190" cy="1806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66440" y="5575935"/>
            <a:ext cx="807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ps: </a:t>
            </a:r>
            <a:r>
              <a:rPr lang="zh-CN" altLang="en-US" sz="1400"/>
              <a:t>在这里，作者仅仅选取两个域中重叠的项目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2795" y="1063625"/>
            <a:ext cx="486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</a:t>
            </a:r>
            <a:r>
              <a:rPr lang="zh-CN" altLang="en-US"/>
              <a:t>指标：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94535" y="18973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Hit Rate (HR@K)：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20240" y="2324735"/>
            <a:ext cx="6527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Normalized Discounted Cumulative</a:t>
            </a:r>
            <a:r>
              <a:rPr lang="en-US" altLang="zh-CN"/>
              <a:t> Gain (NDCG@K)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2030" y="1816735"/>
          <a:ext cx="255714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0" imgH="393700" progId="Equation.KSEE3">
                  <p:embed/>
                </p:oleObj>
              </mc:Choice>
              <mc:Fallback>
                <p:oleObj name="" r:id="rId1" imgW="1905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2030" y="1816735"/>
                        <a:ext cx="255714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91475" y="2501265"/>
          <a:ext cx="120523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862965" imgH="431800" progId="Equation.KSEE3">
                  <p:embed/>
                </p:oleObj>
              </mc:Choice>
              <mc:Fallback>
                <p:oleObj name="" r:id="rId3" imgW="862965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1475" y="2501265"/>
                        <a:ext cx="120523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94535" y="3028950"/>
            <a:ext cx="849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将每个推荐结果相关性的分值累加后作为整个推荐列表的得分</a:t>
            </a:r>
            <a:endParaRPr lang="en-US" altLang="zh-CN" sz="1600"/>
          </a:p>
          <a:p>
            <a:r>
              <a:rPr lang="en-US" altLang="zh-CN" sz="1600"/>
              <a:t>rel</a:t>
            </a:r>
            <a:r>
              <a:rPr lang="en-US" altLang="zh-CN" sz="1600" baseline="-25000"/>
              <a:t>i</a:t>
            </a:r>
            <a:r>
              <a:rPr lang="zh-CN" altLang="en-US" sz="1600"/>
              <a:t>表示位置</a:t>
            </a:r>
            <a:r>
              <a:rPr lang="en-US" altLang="zh-CN" sz="1600"/>
              <a:t>i</a:t>
            </a:r>
            <a:r>
              <a:rPr lang="zh-CN" altLang="en-US" sz="1600"/>
              <a:t>的推荐结果的相关性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772795" y="4375785"/>
            <a:ext cx="8960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攻击场景：</a:t>
            </a:r>
            <a:r>
              <a:rPr lang="en-US" altLang="zh-CN"/>
              <a:t> Evasion Attack                 </a:t>
            </a:r>
            <a:r>
              <a:rPr lang="zh-CN" altLang="en-US"/>
              <a:t>采用了基于图神经网络的推荐系统（</a:t>
            </a:r>
            <a:r>
              <a:rPr lang="en-US" altLang="zh-CN"/>
              <a:t>GNNs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Poisoning Attack              </a:t>
            </a:r>
            <a:r>
              <a:rPr lang="zh-CN" altLang="en-US"/>
              <a:t>采用</a:t>
            </a:r>
            <a:r>
              <a:rPr lang="en-US" altLang="zh-CN"/>
              <a:t>NeuMF</a:t>
            </a:r>
            <a:r>
              <a:rPr lang="zh-CN" altLang="en-US"/>
              <a:t>作为目标推荐</a:t>
            </a:r>
            <a:r>
              <a:rPr lang="zh-CN" altLang="en-US"/>
              <a:t>系统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8165" y="846455"/>
            <a:ext cx="319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实验结果（</a:t>
            </a:r>
            <a:r>
              <a:rPr lang="en-US" altLang="zh-CN">
                <a:sym typeface="+mn-ea"/>
              </a:rPr>
              <a:t>Evasion Attack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035" y="1440180"/>
            <a:ext cx="8573135" cy="427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3410" y="828040"/>
            <a:ext cx="400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实验结果（</a:t>
            </a:r>
            <a:r>
              <a:rPr lang="en-US" altLang="zh-CN">
                <a:sym typeface="+mn-ea"/>
              </a:rPr>
              <a:t>Poisoning Attack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 descr="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215" y="2077720"/>
            <a:ext cx="5152390" cy="2176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5640" y="741045"/>
            <a:ext cx="418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对假用户配置文件的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8620" y="1353185"/>
            <a:ext cx="7253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使用训练过后的</a:t>
            </a:r>
            <a:r>
              <a:rPr lang="en-US" altLang="zh-CN"/>
              <a:t>SVM</a:t>
            </a:r>
            <a:r>
              <a:rPr lang="zh-CN" altLang="en-US"/>
              <a:t>分类器来检测假用户</a:t>
            </a:r>
            <a:r>
              <a:rPr lang="zh-CN" altLang="en-US"/>
              <a:t>配置文件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衡量指标：</a:t>
            </a:r>
            <a:r>
              <a:rPr lang="en-US" altLang="zh-CN"/>
              <a:t> FNR</a:t>
            </a:r>
            <a:r>
              <a:rPr lang="zh-CN" altLang="en-US"/>
              <a:t>（假阴性率）即被预测为正常的假用户</a:t>
            </a:r>
            <a:r>
              <a:rPr lang="zh-CN" altLang="en-US"/>
              <a:t>配置文件</a:t>
            </a:r>
            <a:endParaRPr lang="zh-CN" altLang="en-US"/>
          </a:p>
        </p:txBody>
      </p:sp>
      <p:pic>
        <p:nvPicPr>
          <p:cNvPr id="6" name="图片 5" descr="7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7565" y="3185795"/>
            <a:ext cx="5191760" cy="1680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8830" y="889635"/>
            <a:ext cx="390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层次聚类树深度的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3" name="图片 2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025" y="2010410"/>
            <a:ext cx="7730490" cy="1990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8830" y="88963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预算（假用户配置文件的</a:t>
            </a:r>
            <a:r>
              <a:rPr lang="zh-CN" altLang="en-US"/>
              <a:t>数量）的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4" name="图片 3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930" y="1301115"/>
            <a:ext cx="5916295" cy="3753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85715" y="367665"/>
            <a:ext cx="20212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·2021</a:t>
            </a:r>
            <a:r>
              <a:rPr lang="zh-CN" altLang="en-US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年</a:t>
            </a:r>
            <a:r>
              <a: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10</a:t>
            </a:r>
            <a:r>
              <a:rPr lang="zh-CN" altLang="en-US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月</a:t>
            </a:r>
            <a:r>
              <a: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28</a:t>
            </a:r>
            <a:r>
              <a:rPr lang="zh-CN" altLang="en-US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日</a:t>
            </a:r>
            <a:r>
              <a: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rPr>
              <a:t>·</a:t>
            </a:r>
            <a:endParaRPr lang="en-US" altLang="zh-CN" sz="900"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0550" y="6025515"/>
            <a:ext cx="925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">
                <a:latin typeface="庞门正道标题体" panose="02010600030101010101" charset="-122"/>
                <a:ea typeface="庞门正道标题体" panose="02010600030101010101" charset="-122"/>
              </a:rPr>
              <a:t>-next</a:t>
            </a:r>
            <a:r>
              <a:rPr lang="en-US" altLang="zh-CN" sz="1200">
                <a:latin typeface="庞门正道标题体" panose="02010600030101010101" charset="-122"/>
                <a:ea typeface="庞门正道标题体" panose="02010600030101010101" charset="-122"/>
              </a:rPr>
              <a:t>-</a:t>
            </a:r>
            <a:endParaRPr lang="en-US" altLang="zh-CN" sz="1200">
              <a:latin typeface="庞门正道标题体" panose="02010600030101010101" charset="-122"/>
              <a:ea typeface="庞门正道标题体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940" y="1367155"/>
            <a:ext cx="10499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本文背景：</a:t>
            </a:r>
            <a:r>
              <a:rPr lang="en-US" altLang="zh-CN"/>
              <a:t>a.</a:t>
            </a:r>
            <a:r>
              <a:rPr lang="zh-CN" altLang="en-US"/>
              <a:t>基于深层神经网络的推荐系统易于遭受数据中毒攻击，这些攻击会产生虚假用户来推广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</a:t>
            </a:r>
            <a:r>
              <a:rPr lang="zh-CN" altLang="en-US"/>
              <a:t>选定的项目，但有效的防御策略已经被开发出来，可以检测的这些伪造的</a:t>
            </a:r>
            <a:r>
              <a:rPr lang="zh-CN" altLang="en-US"/>
              <a:t>用户。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b.</a:t>
            </a:r>
            <a:r>
              <a:rPr lang="zh-CN" altLang="en-US"/>
              <a:t>现有的大多数对推荐系统的攻击都是基于白盒攻击，攻击环境受实际环境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4755" y="3468370"/>
            <a:ext cx="10454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本文工作：</a:t>
            </a:r>
            <a:r>
              <a:rPr lang="en-US" altLang="zh-CN"/>
              <a:t>a. 引入了一种新策略，通过复制跨域用户配置文件来攻击目标推荐系统，从而获得真实的  </a:t>
            </a:r>
            <a:endParaRPr lang="en-US" altLang="zh-CN"/>
          </a:p>
          <a:p>
            <a:r>
              <a:rPr lang="en-US" altLang="zh-CN"/>
              <a:t>                      用户配置文件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b. 提出了一个新的框架（CopyAttack），通过强化学习在黑盒设置下攻击推荐，该框架可</a:t>
            </a:r>
            <a:endParaRPr lang="en-US" altLang="zh-CN"/>
          </a:p>
          <a:p>
            <a:r>
              <a:rPr lang="en-US" altLang="zh-CN"/>
              <a:t>                      以有效地从源域中选择跨域用户配置文件来攻击目标域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c. 在两个真实数据集上进行了综合实验，以证明所提出的攻击黑盒框架的有效性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8830" y="889635"/>
            <a:ext cx="390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受欢迎项目</a:t>
            </a:r>
            <a:r>
              <a:rPr lang="zh-CN" altLang="en-US"/>
              <a:t>的影响</a:t>
            </a:r>
            <a:endParaRPr lang="zh-CN" altLang="en-US"/>
          </a:p>
        </p:txBody>
      </p:sp>
      <p:pic>
        <p:nvPicPr>
          <p:cNvPr id="4" name="图片 3" descr="捕获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1815465"/>
            <a:ext cx="8409305" cy="2127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593080" y="2161540"/>
            <a:ext cx="1005840" cy="2535555"/>
            <a:chOff x="8818" y="3539"/>
            <a:chExt cx="1584" cy="3993"/>
          </a:xfrm>
        </p:grpSpPr>
        <p:sp>
          <p:nvSpPr>
            <p:cNvPr id="2" name="文本框 1"/>
            <p:cNvSpPr txBox="1"/>
            <p:nvPr/>
          </p:nvSpPr>
          <p:spPr>
            <a:xfrm>
              <a:off x="9117" y="3956"/>
              <a:ext cx="966" cy="3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dist"/>
              <a:r>
                <a:rPr lang="zh-CN" altLang="en-US" sz="2800">
                  <a:latin typeface="中華民國字體" charset="-122"/>
                  <a:ea typeface="中華民國字體" charset="-122"/>
                </a:rPr>
                <a:t>谢谢</a:t>
              </a:r>
              <a:r>
                <a:rPr lang="zh-CN" altLang="en-US" sz="2800">
                  <a:latin typeface="中華民國字體" charset="-122"/>
                  <a:ea typeface="中華民國字體" charset="-122"/>
                </a:rPr>
                <a:t>聆听</a:t>
              </a:r>
              <a:endParaRPr lang="zh-CN" altLang="en-US" sz="2800">
                <a:latin typeface="中華民國字體" charset="-122"/>
                <a:ea typeface="中華民國字體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818" y="3539"/>
              <a:ext cx="1071" cy="1071"/>
              <a:chOff x="9012" y="3583"/>
              <a:chExt cx="1071" cy="1071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V="1">
                <a:off x="9012" y="3777"/>
                <a:ext cx="1071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 rot="16200000" flipV="1">
                <a:off x="8678" y="4111"/>
                <a:ext cx="1071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 flipH="1" flipV="1">
              <a:off x="9331" y="6461"/>
              <a:ext cx="1071" cy="1071"/>
              <a:chOff x="9012" y="3583"/>
              <a:chExt cx="1071" cy="1071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9012" y="3777"/>
                <a:ext cx="1071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16200000" flipV="1">
                <a:off x="8678" y="4111"/>
                <a:ext cx="1071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395" y="895985"/>
            <a:ext cx="358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推荐系统相关的基本</a:t>
            </a:r>
            <a:r>
              <a:rPr lang="zh-CN" altLang="en-US"/>
              <a:t>定义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1662430"/>
          <a:ext cx="1282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228600" progId="Equation.KSEE3">
                  <p:embed/>
                </p:oleObj>
              </mc:Choice>
              <mc:Fallback>
                <p:oleObj name="" r:id="rId1" imgW="1282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4535" y="1662430"/>
                        <a:ext cx="1282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2272030"/>
          <a:ext cx="1282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82700" imgH="228600" progId="Equation.KSEE3">
                  <p:embed/>
                </p:oleObj>
              </mc:Choice>
              <mc:Fallback>
                <p:oleObj name="" r:id="rId3" imgW="1282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4535" y="2272030"/>
                        <a:ext cx="1282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2881630"/>
          <a:ext cx="109474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762000" imgH="215900" progId="Equation.KSEE3">
                  <p:embed/>
                </p:oleObj>
              </mc:Choice>
              <mc:Fallback>
                <p:oleObj name="" r:id="rId5" imgW="762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4535" y="2881630"/>
                        <a:ext cx="1094740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4855" y="3533140"/>
          <a:ext cx="1701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701800" imgH="254000" progId="Equation.KSEE3">
                  <p:embed/>
                </p:oleObj>
              </mc:Choice>
              <mc:Fallback>
                <p:oleObj name="" r:id="rId7" imgW="17018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4855" y="3533140"/>
                        <a:ext cx="1701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4855" y="4128135"/>
          <a:ext cx="1308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308100" imgH="254000" progId="Equation.KSEE3">
                  <p:embed/>
                </p:oleObj>
              </mc:Choice>
              <mc:Fallback>
                <p:oleObj name="" r:id="rId9" imgW="1308100" imgH="254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4855" y="4128135"/>
                        <a:ext cx="1308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4855" y="4631690"/>
          <a:ext cx="196977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308100" imgH="266700" progId="Equation.KSEE3">
                  <p:embed/>
                </p:oleObj>
              </mc:Choice>
              <mc:Fallback>
                <p:oleObj name="" r:id="rId11" imgW="1308100" imgH="266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4855" y="4631690"/>
                        <a:ext cx="196977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5219065"/>
          <a:ext cx="2336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2336800" imgH="254000" progId="Equation.KSEE3">
                  <p:embed/>
                </p:oleObj>
              </mc:Choice>
              <mc:Fallback>
                <p:oleObj name="" r:id="rId13" imgW="23368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64535" y="5219065"/>
                        <a:ext cx="2336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770245" y="1606550"/>
            <a:ext cx="4396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用户集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5770245" y="2202180"/>
            <a:ext cx="1125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项目集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770245" y="2852420"/>
            <a:ext cx="2114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</a:t>
            </a:r>
            <a:r>
              <a:rPr lang="en-US" altLang="zh-CN" sz="1400"/>
              <a:t>-</a:t>
            </a:r>
            <a:r>
              <a:rPr lang="zh-CN" altLang="en-US" sz="1400"/>
              <a:t>项目交互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770245" y="3528695"/>
            <a:ext cx="346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</a:t>
            </a:r>
            <a:r>
              <a:rPr lang="en-US" altLang="zh-CN" sz="1400"/>
              <a:t>i</a:t>
            </a:r>
            <a:r>
              <a:rPr lang="zh-CN" altLang="en-US" sz="1400"/>
              <a:t>与一组项目的交互（用户配置</a:t>
            </a:r>
            <a:r>
              <a:rPr lang="zh-CN" altLang="en-US" sz="1400"/>
              <a:t>文件）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5770245" y="4070350"/>
            <a:ext cx="3202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目标域中所有用户的配置文件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5770245" y="4593590"/>
            <a:ext cx="3530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定义用户</a:t>
            </a:r>
            <a:r>
              <a:rPr lang="en-US" altLang="zh-CN" sz="1400"/>
              <a:t>u</a:t>
            </a:r>
            <a:r>
              <a:rPr lang="en-US" altLang="zh-CN" sz="1400" baseline="-25000"/>
              <a:t>i</a:t>
            </a:r>
            <a:r>
              <a:rPr lang="zh-CN" altLang="en-US" sz="1400"/>
              <a:t>与项目</a:t>
            </a:r>
            <a:r>
              <a:rPr lang="en-US" altLang="zh-CN" sz="1400"/>
              <a:t>v</a:t>
            </a:r>
            <a:r>
              <a:rPr lang="en-US" altLang="zh-CN" sz="1400" baseline="-25000"/>
              <a:t>j</a:t>
            </a:r>
            <a:r>
              <a:rPr lang="zh-CN" altLang="en-US" sz="1400"/>
              <a:t>的交互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5770245" y="5147310"/>
            <a:ext cx="3623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对于用户</a:t>
            </a:r>
            <a:r>
              <a:rPr lang="en-US" altLang="zh-CN" sz="1400"/>
              <a:t>ui</a:t>
            </a:r>
            <a:r>
              <a:rPr lang="zh-CN" altLang="en-US" sz="1400"/>
              <a:t>前</a:t>
            </a:r>
            <a:r>
              <a:rPr lang="en-US" altLang="zh-CN" sz="1400"/>
              <a:t>top-k</a:t>
            </a:r>
            <a:r>
              <a:rPr lang="zh-CN" altLang="en-US" sz="1400"/>
              <a:t>的推荐</a:t>
            </a:r>
            <a:endParaRPr lang="zh-CN" altLang="en-US" sz="1400"/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pic>
        <p:nvPicPr>
          <p:cNvPr id="3" name="图片 2" descr="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5175" y="1369060"/>
            <a:ext cx="4549775" cy="3649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810" y="840105"/>
            <a:ext cx="4019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Copy cross-domain user profiles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5455" y="1007110"/>
            <a:ext cx="332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CopyAttack framework</a:t>
            </a:r>
            <a:endParaRPr lang="en-US" altLang="zh-CN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516380"/>
            <a:ext cx="7753985" cy="4459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62035" y="1619885"/>
            <a:ext cx="3430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三个组件：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a.</a:t>
            </a:r>
            <a:r>
              <a:rPr lang="zh-CN" altLang="en-US"/>
              <a:t>用户配置文件</a:t>
            </a:r>
            <a:r>
              <a:rPr lang="zh-CN" altLang="en-US"/>
              <a:t>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b.</a:t>
            </a:r>
            <a:r>
              <a:rPr lang="zh-CN" altLang="en-US"/>
              <a:t>用户配置文件</a:t>
            </a:r>
            <a:r>
              <a:rPr lang="zh-CN" altLang="en-US"/>
              <a:t>制作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c.</a:t>
            </a:r>
            <a:r>
              <a:rPr lang="zh-CN" altLang="en-US"/>
              <a:t>注入攻击</a:t>
            </a:r>
            <a:r>
              <a:rPr lang="zh-CN" altLang="en-US"/>
              <a:t>和查询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5455" y="1007110"/>
            <a:ext cx="332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CopyAttack framework</a:t>
            </a:r>
            <a:endParaRPr lang="en-US" altLang="zh-CN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2295525"/>
            <a:ext cx="4162425" cy="2394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9015" y="963930"/>
            <a:ext cx="6653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黑盒攻击框架被建模为了一个马尔可夫决策过程</a:t>
            </a:r>
            <a:r>
              <a:rPr lang="en-US" altLang="zh-CN"/>
              <a:t>(MDP)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</a:t>
            </a:r>
            <a:r>
              <a:rPr lang="zh-CN" altLang="en-US"/>
              <a:t>(S, A, P, R, γ)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2380" y="2379980"/>
            <a:ext cx="64560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zh-CN" altLang="en-US"/>
              <a:t>：状态空间</a:t>
            </a:r>
            <a:r>
              <a:rPr lang="en-US" altLang="zh-CN"/>
              <a:t>         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：动作空间</a:t>
            </a:r>
            <a:r>
              <a:rPr lang="en-US" altLang="zh-CN"/>
              <a:t>               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P</a:t>
            </a:r>
            <a:r>
              <a:rPr lang="zh-CN" altLang="en-US"/>
              <a:t>：转移概率</a:t>
            </a:r>
            <a:r>
              <a:rPr lang="en-US" altLang="zh-CN"/>
              <a:t>                   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zh-CN" altLang="en-US"/>
              <a:t>奖励函数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γ</a:t>
            </a:r>
            <a:r>
              <a:rPr lang="zh-CN" altLang="en-US"/>
              <a:t>：折扣因子</a:t>
            </a:r>
            <a:r>
              <a:rPr lang="en-US" altLang="zh-CN"/>
              <a:t>               </a:t>
            </a:r>
            <a:r>
              <a:rPr lang="en-US" altLang="zh-CN" sz="1400"/>
              <a:t>未来回报对当前回报的影响程度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2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25" y="3877310"/>
            <a:ext cx="2038350" cy="7321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85900" y="5440680"/>
            <a:ext cx="884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这里的转移概率与马尔可夫随机过程不同，这里的转移概率是加入了动作后的概率，当前状态采用不同的动作，下一个状态也不一样，转移概率</a:t>
            </a:r>
            <a:r>
              <a:rPr lang="zh-CN" altLang="en-US"/>
              <a:t>也不一样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2530" y="3011805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206500" imgH="241300" progId="Equation.KSEE3">
                  <p:embed/>
                </p:oleObj>
              </mc:Choice>
              <mc:Fallback>
                <p:oleObj name="" r:id="rId3" imgW="12065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2530" y="3011805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0315" y="3549015"/>
          <a:ext cx="109093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825500" imgH="228600" progId="Equation.KSEE3">
                  <p:embed/>
                </p:oleObj>
              </mc:Choice>
              <mc:Fallback>
                <p:oleObj name="" r:id="rId5" imgW="8255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0315" y="3549015"/>
                        <a:ext cx="109093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8185" y="100012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用户配置文件选择：</a:t>
            </a:r>
            <a:endParaRPr lang="zh-CN" altLang="en-US"/>
          </a:p>
        </p:txBody>
      </p:sp>
      <p:pic>
        <p:nvPicPr>
          <p:cNvPr id="3" name="图片 2" descr="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948180"/>
            <a:ext cx="2830195" cy="3644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64380" y="1823720"/>
            <a:ext cx="6282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构建了一个具有层次结构的聚类树（大部分现有的</a:t>
            </a:r>
            <a:r>
              <a:rPr lang="en-US" altLang="zh-CN"/>
              <a:t>RL</a:t>
            </a:r>
            <a:r>
              <a:rPr lang="zh-CN" altLang="en-US"/>
              <a:t>都不能处理大规模的离散</a:t>
            </a:r>
            <a:r>
              <a:rPr lang="zh-CN" altLang="en-US"/>
              <a:t>空间问题）：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</a:t>
            </a:r>
            <a:r>
              <a:rPr lang="zh-CN" altLang="en-US"/>
              <a:t>叶子节点：表示单个用户的</a:t>
            </a:r>
            <a:r>
              <a:rPr lang="zh-CN" altLang="en-US"/>
              <a:t>配置文件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</a:t>
            </a:r>
            <a:r>
              <a:rPr lang="zh-CN" altLang="en-US"/>
              <a:t>非叶子节点：表示的是一个策略梯度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64380" y="3777615"/>
            <a:ext cx="7358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构建步骤：</a:t>
            </a:r>
            <a:r>
              <a:rPr lang="en-US" altLang="zh-CN"/>
              <a:t>  step1</a:t>
            </a:r>
            <a:r>
              <a:rPr lang="zh-CN" altLang="en-US"/>
              <a:t>：首先对当前用户集进行</a:t>
            </a:r>
            <a:r>
              <a:rPr lang="en-US" altLang="zh-CN"/>
              <a:t>k-means</a:t>
            </a:r>
            <a:r>
              <a:rPr lang="zh-CN" altLang="en-US"/>
              <a:t>聚类获得</a:t>
            </a:r>
            <a:r>
              <a:rPr lang="en-US" altLang="zh-CN"/>
              <a:t>c</a:t>
            </a:r>
            <a:r>
              <a:rPr lang="zh-CN" altLang="en-US"/>
              <a:t>个</a:t>
            </a:r>
            <a:r>
              <a:rPr lang="zh-CN" altLang="en-US"/>
              <a:t>质心</a:t>
            </a:r>
            <a:endParaRPr lang="zh-CN" altLang="en-US"/>
          </a:p>
          <a:p>
            <a:r>
              <a:rPr lang="en-US" altLang="zh-CN"/>
              <a:t>                    step2</a:t>
            </a:r>
            <a:r>
              <a:rPr lang="zh-CN" altLang="en-US"/>
              <a:t>：将质心设置为聚类树中相同数量的</a:t>
            </a:r>
            <a:r>
              <a:rPr lang="zh-CN" altLang="en-US"/>
              <a:t>子节点数</a:t>
            </a:r>
            <a:endParaRPr lang="zh-CN" altLang="en-US"/>
          </a:p>
          <a:p>
            <a:r>
              <a:rPr lang="en-US" altLang="zh-CN"/>
              <a:t>                    step3:   </a:t>
            </a:r>
            <a:r>
              <a:rPr lang="zh-CN" altLang="en-US"/>
              <a:t>根据欧几里得距离，将用户重新分配给质心，确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      </a:t>
            </a:r>
            <a:r>
              <a:rPr lang="zh-CN" altLang="en-US"/>
              <a:t>保得到平衡的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48680" y="5104765"/>
            <a:ext cx="543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即构建了一个</a:t>
            </a:r>
            <a:r>
              <a:rPr lang="en-US" altLang="zh-CN"/>
              <a:t>c</a:t>
            </a:r>
            <a:r>
              <a:rPr lang="zh-CN" altLang="en-US"/>
              <a:t>阶的</a:t>
            </a:r>
            <a:r>
              <a:rPr lang="en-US" altLang="zh-CN"/>
              <a:t>B</a:t>
            </a:r>
            <a:r>
              <a:rPr lang="zh-CN" altLang="en-US"/>
              <a:t>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pic>
        <p:nvPicPr>
          <p:cNvPr id="3" name="图片 2" descr="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948180"/>
            <a:ext cx="2830195" cy="3644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8185" y="100012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用户配置文件选择：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46600" y="1579880"/>
            <a:ext cx="393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掩蔽机制（Masking Mechanism）: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33720" y="2355215"/>
            <a:ext cx="574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由于查询有限，不是所有的用户配置文件都对特定的攻击目标有用，因此需要采用</a:t>
            </a:r>
            <a:r>
              <a:rPr lang="zh-CN" altLang="en-US"/>
              <a:t>一种方法来屏蔽目标项的跨域用户配置</a:t>
            </a:r>
            <a:r>
              <a:rPr lang="zh-CN" altLang="en-US"/>
              <a:t>文件。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5085715" y="367665"/>
            <a:ext cx="2021205" cy="6170295"/>
            <a:chOff x="8009" y="579"/>
            <a:chExt cx="3183" cy="9717"/>
          </a:xfrm>
        </p:grpSpPr>
        <p:sp>
          <p:nvSpPr>
            <p:cNvPr id="5" name="文本框 4"/>
            <p:cNvSpPr txBox="1"/>
            <p:nvPr/>
          </p:nvSpPr>
          <p:spPr>
            <a:xfrm>
              <a:off x="8009" y="579"/>
              <a:ext cx="318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·2021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年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10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月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28</a:t>
              </a:r>
              <a:r>
                <a:rPr lang="zh-CN" altLang="en-US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日</a:t>
              </a:r>
              <a:r>
                <a:rPr lang="en-US" altLang="zh-CN" sz="900"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</a:rPr>
                <a:t>·</a:t>
              </a:r>
              <a:endParaRPr lang="en-US" altLang="zh-CN" sz="900"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72" y="9862"/>
              <a:ext cx="14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-next</a:t>
              </a:r>
              <a:r>
                <a:rPr lang="en-US" altLang="zh-CN" sz="1200">
                  <a:latin typeface="庞门正道标题体" panose="02010600030101010101" charset="-122"/>
                  <a:ea typeface="庞门正道标题体" panose="02010600030101010101" charset="-122"/>
                </a:rPr>
                <a:t>-</a:t>
              </a:r>
              <a:endParaRPr lang="en-US" altLang="zh-CN" sz="1200">
                <a:latin typeface="庞门正道标题体" panose="02010600030101010101" charset="-122"/>
                <a:ea typeface="庞门正道标题体" panose="02010600030101010101" charset="-122"/>
              </a:endParaRPr>
            </a:p>
          </p:txBody>
        </p:sp>
      </p:grpSp>
      <p:pic>
        <p:nvPicPr>
          <p:cNvPr id="3" name="图片 2" descr="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1905000"/>
            <a:ext cx="2830195" cy="3644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1650" y="76517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用户配置文件选择：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2495" y="127190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层次</a:t>
            </a:r>
            <a:r>
              <a:rPr lang="zh-CN" altLang="en-US"/>
              <a:t>结构策略</a:t>
            </a:r>
            <a:r>
              <a:rPr lang="zh-CN" altLang="en-US"/>
              <a:t>梯度：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41825" y="1865630"/>
            <a:ext cx="698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非叶子节点都是一个策略梯度网络，被构建为一个多层</a:t>
            </a:r>
            <a:r>
              <a:rPr lang="zh-CN" altLang="en-US"/>
              <a:t>感知机</a:t>
            </a:r>
            <a:endParaRPr lang="zh-CN" altLang="en-US"/>
          </a:p>
        </p:txBody>
      </p:sp>
      <p:pic>
        <p:nvPicPr>
          <p:cNvPr id="7" name="图片 6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729230"/>
            <a:ext cx="2641600" cy="490220"/>
          </a:xfrm>
          <a:prstGeom prst="rect">
            <a:avLst/>
          </a:prstGeom>
        </p:spPr>
      </p:pic>
      <p:pic>
        <p:nvPicPr>
          <p:cNvPr id="8" name="图片 7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15" y="3703955"/>
            <a:ext cx="4828540" cy="847090"/>
          </a:xfrm>
          <a:prstGeom prst="rect">
            <a:avLst/>
          </a:prstGeom>
        </p:spPr>
      </p:pic>
      <p:pic>
        <p:nvPicPr>
          <p:cNvPr id="9" name="图片 8" descr="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55" y="4982210"/>
            <a:ext cx="3811905" cy="6896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PLACING_PICTURE_USER_VIEWPORT" val="{&quot;height&quot;:4460,&quot;width&quot;:556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2683</Words>
  <Application>WPS 演示</Application>
  <PresentationFormat>宽屏</PresentationFormat>
  <Paragraphs>237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庞门正道标题体</vt:lpstr>
      <vt:lpstr>Arial Unicode MS</vt:lpstr>
      <vt:lpstr>中華民國字體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大头＆头大</cp:lastModifiedBy>
  <cp:revision>38</cp:revision>
  <dcterms:created xsi:type="dcterms:W3CDTF">2019-06-19T02:08:00Z</dcterms:created>
  <dcterms:modified xsi:type="dcterms:W3CDTF">2021-10-28T07:22:44Z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v1.0_mb_mPRAuE9P/LcGSEFF1098dQ==</vt:lpwstr>
  </property>
  <property fmtid="{D5CDD505-2E9C-101B-9397-08002B2CF9AE}" pid="4" name="ICV">
    <vt:lpwstr>FB7B46BF6FA64FDC96B297DB54CE875F</vt:lpwstr>
  </property>
</Properties>
</file>