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0" r:id="rId3"/>
    <p:sldId id="258" r:id="rId4"/>
    <p:sldId id="261" r:id="rId5"/>
    <p:sldId id="277" r:id="rId6"/>
    <p:sldId id="302" r:id="rId7"/>
    <p:sldId id="276" r:id="rId8"/>
    <p:sldId id="279" r:id="rId9"/>
    <p:sldId id="282" r:id="rId10"/>
    <p:sldId id="281" r:id="rId11"/>
    <p:sldId id="284" r:id="rId12"/>
    <p:sldId id="286" r:id="rId13"/>
    <p:sldId id="273" r:id="rId14"/>
    <p:sldId id="290" r:id="rId15"/>
    <p:sldId id="288" r:id="rId16"/>
    <p:sldId id="289" r:id="rId17"/>
    <p:sldId id="260" r:id="rId18"/>
    <p:sldId id="292" r:id="rId19"/>
    <p:sldId id="304" r:id="rId20"/>
    <p:sldId id="297" r:id="rId21"/>
    <p:sldId id="298" r:id="rId22"/>
    <p:sldId id="299" r:id="rId23"/>
    <p:sldId id="301" r:id="rId24"/>
    <p:sldId id="325" r:id="rId25"/>
    <p:sldId id="300" r:id="rId26"/>
    <p:sldId id="326" r:id="rId27"/>
    <p:sldId id="327" r:id="rId28"/>
    <p:sldId id="328" r:id="rId29"/>
    <p:sldId id="332" r:id="rId30"/>
    <p:sldId id="331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8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38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7.png"/><Relationship Id="rId1" Type="http://schemas.openxmlformats.org/officeDocument/2006/relationships/tags" Target="../tags/tag8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2" Type="http://schemas.openxmlformats.org/officeDocument/2006/relationships/image" Target="../media/image7.png"/><Relationship Id="rId1" Type="http://schemas.openxmlformats.org/officeDocument/2006/relationships/tags" Target="../tags/tag8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2" Type="http://schemas.openxmlformats.org/officeDocument/2006/relationships/image" Target="../media/image7.png"/><Relationship Id="rId1" Type="http://schemas.openxmlformats.org/officeDocument/2006/relationships/tags" Target="../tags/tag8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4.xml"/><Relationship Id="rId6" Type="http://schemas.openxmlformats.org/officeDocument/2006/relationships/image" Target="../media/image7.png"/><Relationship Id="rId5" Type="http://schemas.openxmlformats.org/officeDocument/2006/relationships/tags" Target="../tags/tag93.xml"/><Relationship Id="rId4" Type="http://schemas.openxmlformats.org/officeDocument/2006/relationships/image" Target="../media/image13.png"/><Relationship Id="rId3" Type="http://schemas.openxmlformats.org/officeDocument/2006/relationships/tags" Target="../tags/tag92.xml"/><Relationship Id="rId2" Type="http://schemas.openxmlformats.org/officeDocument/2006/relationships/image" Target="../media/image12.png"/><Relationship Id="rId1" Type="http://schemas.openxmlformats.org/officeDocument/2006/relationships/tags" Target="../tags/tag9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99.xml"/><Relationship Id="rId7" Type="http://schemas.openxmlformats.org/officeDocument/2006/relationships/image" Target="../media/image15.png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image" Target="../media/image7.png"/><Relationship Id="rId3" Type="http://schemas.openxmlformats.org/officeDocument/2006/relationships/tags" Target="../tags/tag96.xml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9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1.xml"/><Relationship Id="rId2" Type="http://schemas.openxmlformats.org/officeDocument/2006/relationships/image" Target="../media/image7.png"/><Relationship Id="rId1" Type="http://schemas.openxmlformats.org/officeDocument/2006/relationships/tags" Target="../tags/tag1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tags" Target="../tags/tag10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tags" Target="../tags/tag107.xml"/><Relationship Id="rId3" Type="http://schemas.openxmlformats.org/officeDocument/2006/relationships/image" Target="../media/image7.png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image" Target="../media/image1.png"/><Relationship Id="rId1" Type="http://schemas.openxmlformats.org/officeDocument/2006/relationships/tags" Target="../tags/tag108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image" Target="../media/image1.png"/><Relationship Id="rId1" Type="http://schemas.openxmlformats.org/officeDocument/2006/relationships/tags" Target="../tags/tag11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image" Target="../media/image1.png"/><Relationship Id="rId1" Type="http://schemas.openxmlformats.org/officeDocument/2006/relationships/tags" Target="../tags/tag11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image" Target="../media/image1.png"/><Relationship Id="rId1" Type="http://schemas.openxmlformats.org/officeDocument/2006/relationships/tags" Target="../tags/tag11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1.xml"/><Relationship Id="rId2" Type="http://schemas.openxmlformats.org/officeDocument/2006/relationships/image" Target="../media/image1.png"/><Relationship Id="rId1" Type="http://schemas.openxmlformats.org/officeDocument/2006/relationships/tags" Target="../tags/tag120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image" Target="../media/image1.png"/><Relationship Id="rId1" Type="http://schemas.openxmlformats.org/officeDocument/2006/relationships/tags" Target="../tags/tag12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image" Target="../media/image1.png"/><Relationship Id="rId1" Type="http://schemas.openxmlformats.org/officeDocument/2006/relationships/tags" Target="../tags/tag125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image" Target="../media/image1.png"/><Relationship Id="rId1" Type="http://schemas.openxmlformats.org/officeDocument/2006/relationships/tags" Target="../tags/tag12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image" Target="../media/image1.png"/><Relationship Id="rId1" Type="http://schemas.openxmlformats.org/officeDocument/2006/relationships/tags" Target="../tags/tag13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image" Target="../media/image1.png"/><Relationship Id="rId1" Type="http://schemas.openxmlformats.org/officeDocument/2006/relationships/tags" Target="../tags/tag13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1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4.xm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tags" Target="../tags/tag76.xml"/><Relationship Id="rId2" Type="http://schemas.openxmlformats.org/officeDocument/2006/relationships/image" Target="../media/image6.png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7.png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3.xm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tags" Target="../tags/tag82.xml"/><Relationship Id="rId2" Type="http://schemas.openxmlformats.org/officeDocument/2006/relationships/image" Target="../media/image10.png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64905" y="4704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Xinyan </a:t>
            </a:r>
            <a:r>
              <a:rPr lang="en-US" altLang="zh-CN"/>
              <a:t>Shi 2023.10.11</a:t>
            </a:r>
            <a:endParaRPr lang="en-US" altLang="zh-CN"/>
          </a:p>
        </p:txBody>
      </p:sp>
      <p:pic>
        <p:nvPicPr>
          <p:cNvPr id="5" name="图片 4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01950" y="2378710"/>
            <a:ext cx="6388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Knowledge Editing</a:t>
            </a:r>
            <a:endParaRPr lang="en-US" altLang="zh-CN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·</a:t>
            </a:r>
            <a:r>
              <a:rPr lang="en-US" altLang="zh-CN" b="1"/>
              <a:t>MemPrompt Implementation</a:t>
            </a:r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Approach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 descr="SDDNLH%3ID85}G(~CMW9)VA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27095" y="1995170"/>
            <a:ext cx="4565650" cy="4045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·</a:t>
            </a:r>
            <a:r>
              <a:rPr lang="en-US" altLang="zh-CN" b="1"/>
              <a:t>MemPrompt Implementation</a:t>
            </a:r>
            <a:endParaRPr lang="en-US" altLang="zh-CN" b="1"/>
          </a:p>
          <a:p>
            <a:endParaRPr lang="en-US" altLang="zh-CN"/>
          </a:p>
          <a:p>
            <a:r>
              <a:rPr lang="en-US" altLang="zh-CN"/>
              <a:t>·Implementation of retriever M(x): transforming x,</a:t>
            </a:r>
            <a:r>
              <a:rPr lang="zh-CN" altLang="en-US"/>
              <a:t>followed by a similarity lookup of the transformed</a:t>
            </a:r>
            <a:r>
              <a:rPr lang="en-US" altLang="zh-CN"/>
              <a:t> </a:t>
            </a:r>
            <a:r>
              <a:rPr lang="zh-CN" altLang="en-US"/>
              <a:t>x in M</a:t>
            </a:r>
            <a:endParaRPr lang="zh-CN" altLang="en-US"/>
          </a:p>
          <a:p>
            <a:r>
              <a:rPr lang="zh-CN" altLang="en-US"/>
              <a:t>design a novel</a:t>
            </a:r>
            <a:r>
              <a:rPr lang="en-US" altLang="zh-CN"/>
              <a:t> </a:t>
            </a:r>
            <a:r>
              <a:rPr lang="zh-CN" altLang="en-US"/>
              <a:t>SEQ2SEQ based transformation called GUD-IR.</a:t>
            </a:r>
            <a:endParaRPr lang="zh-CN" altLang="en-US"/>
          </a:p>
          <a:p>
            <a:r>
              <a:rPr lang="zh-CN" altLang="en-US"/>
              <a:t>compute similarity based on a fine-tuned Sentence transformers 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·Implementation of combiner C:concatenates x with relevant fb retrieved by M(x)</a:t>
            </a:r>
            <a:endParaRPr lang="en-US" altLang="zh-CN"/>
          </a:p>
          <a:p>
            <a:r>
              <a:rPr lang="en-US" altLang="zh-CN"/>
              <a:t>use a threshold on the similarity score(need further work)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Approach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·Baselines</a:t>
            </a:r>
            <a:endParaRPr lang="en-US" altLang="zh-CN" b="1"/>
          </a:p>
          <a:p>
            <a:endParaRPr lang="en-US" altLang="zh-CN"/>
          </a:p>
          <a:p>
            <a:r>
              <a:rPr lang="en-US" altLang="zh-CN"/>
              <a:t>NO-MEM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GROW-PROMPT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·Metrics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·Acc(y): % of cases where answer matched the ground truth.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·Acc(u): % of cases where the model’s understanding of user’s intent is correct. Acc(u) is also referred to as instruction accuracy.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·</a:t>
            </a:r>
            <a:r>
              <a:rPr lang="en-US" altLang="zh-CN" b="1"/>
              <a:t>Clarification probability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Experiments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Experiments</a:t>
            </a:r>
            <a:endParaRPr lang="en-US" altLang="zh-CN" sz="2400" b="1"/>
          </a:p>
        </p:txBody>
      </p:sp>
      <p:pic>
        <p:nvPicPr>
          <p:cNvPr id="4" name="图片 3" descr="]V}$UIMRM~UW0}N1P4O7Z6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3365" y="1892935"/>
            <a:ext cx="3705225" cy="3524250"/>
          </a:xfrm>
          <a:prstGeom prst="rect">
            <a:avLst/>
          </a:prstGeom>
        </p:spPr>
      </p:pic>
      <p:pic>
        <p:nvPicPr>
          <p:cNvPr id="5" name="图片 4" descr="A2QFBJ`[(GV2{Q5ORSV_U5T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85180" y="1520190"/>
            <a:ext cx="3820795" cy="4925060"/>
          </a:xfrm>
          <a:prstGeom prst="rect">
            <a:avLst/>
          </a:prstGeom>
        </p:spPr>
      </p:pic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794240" y="227584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mproving model</a:t>
            </a:r>
            <a:r>
              <a:rPr lang="en-US" altLang="zh-CN"/>
              <a:t>’</a:t>
            </a:r>
            <a:r>
              <a:rPr lang="zh-CN" altLang="en-US"/>
              <a:t>s </a:t>
            </a:r>
            <a:endParaRPr lang="zh-CN" altLang="en-US"/>
          </a:p>
          <a:p>
            <a:r>
              <a:rPr lang="zh-CN" altLang="en-US"/>
              <a:t>understanding of a</a:t>
            </a:r>
            <a:endParaRPr lang="zh-CN" altLang="en-US"/>
          </a:p>
          <a:p>
            <a:r>
              <a:rPr lang="zh-CN" altLang="en-US"/>
              <a:t>task might lead to </a:t>
            </a:r>
            <a:endParaRPr lang="zh-CN" altLang="en-US"/>
          </a:p>
          <a:p>
            <a:r>
              <a:rPr lang="zh-CN" altLang="en-US"/>
              <a:t>an improved </a:t>
            </a:r>
            <a:endParaRPr lang="zh-CN" altLang="en-US"/>
          </a:p>
          <a:p>
            <a:r>
              <a:rPr lang="zh-CN" altLang="en-US"/>
              <a:t>performance.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Experiments</a:t>
            </a:r>
            <a:endParaRPr lang="en-US" altLang="zh-CN" sz="2400" b="1"/>
          </a:p>
        </p:txBody>
      </p:sp>
      <p:pic>
        <p:nvPicPr>
          <p:cNvPr id="2" name="图片 1" descr="]C$`G`P8)}MEC@[6HE6G7]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9935" y="2425700"/>
            <a:ext cx="3902710" cy="1678940"/>
          </a:xfrm>
          <a:prstGeom prst="rect">
            <a:avLst/>
          </a:prstGeom>
        </p:spPr>
      </p:pic>
      <p:pic>
        <p:nvPicPr>
          <p:cNvPr id="4" name="图片 3" descr="3b333633373933323bc8b1b6d4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5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 descr="USZ%M$($ULFB[]YLW_D~ISO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745355" y="2022475"/>
            <a:ext cx="3439795" cy="2992120"/>
          </a:xfrm>
          <a:prstGeom prst="rect">
            <a:avLst/>
          </a:prstGeom>
        </p:spPr>
      </p:pic>
      <p:pic>
        <p:nvPicPr>
          <p:cNvPr id="8" name="图片 7" descr="THZ26WT@ZT4U]N%5ZY%APT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339455" y="1954530"/>
            <a:ext cx="3019425" cy="30600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45355" y="5197475"/>
            <a:ext cx="61315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MemPrompt effectively incorporates feedback,improving accuracy over time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·Using dynamic prefix in prompts</a:t>
            </a:r>
            <a:endParaRPr lang="en-US" altLang="zh-CN" b="1"/>
          </a:p>
          <a:p>
            <a:endParaRPr lang="en-US" altLang="zh-CN"/>
          </a:p>
          <a:p>
            <a:r>
              <a:rPr lang="en-US" altLang="zh-CN" b="1"/>
              <a:t>·MemPrompt with label feedback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·Using MemPrompt for language and dialects based personalization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Limitations</a:t>
            </a:r>
            <a:r>
              <a:rPr lang="zh-CN" altLang="en-US" b="1"/>
              <a:t>：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·Scaling </a:t>
            </a:r>
            <a:r>
              <a:rPr lang="en-US" altLang="zh-CN" b="1"/>
              <a:t> </a:t>
            </a:r>
            <a:r>
              <a:rPr lang="zh-CN" altLang="en-US"/>
              <a:t>memory, users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·Ethical concerns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Experiments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AG0]4@H%~S`UVNJ6FYR$3N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1660" y="1096010"/>
            <a:ext cx="83439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854964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·</a:t>
            </a:r>
            <a:r>
              <a:rPr lang="en-US" altLang="zh-CN"/>
              <a:t>Current model editors, which adjust specific behaviors of pre-trained models, degrade model performance over multiple edits.</a:t>
            </a:r>
            <a:endParaRPr lang="en-US" altLang="zh-CN"/>
          </a:p>
          <a:p>
            <a:endParaRPr lang="en-US" altLang="zh-CN"/>
          </a:p>
          <a:p>
            <a:r>
              <a:rPr lang="en-US"/>
              <a:t>·</a:t>
            </a:r>
            <a:r>
              <a:t>We propose GRACE, a Lifelong Model Editing method, ensuring minimal impact on unrelated inputs.GRACE writes new mappings into a pre-trained model’s latent space, creatinga discrete, local codebook of edits without altering model weights. </a:t>
            </a:r>
          </a:p>
          <a:p/>
          <a:p>
            <a:r>
              <a:rPr lang="en-US" altLang="zh-CN">
                <a:sym typeface="+mn-ea"/>
              </a:rPr>
              <a:t>·establish key metrics and comparisons for lifelong model editing</a:t>
            </a:r>
            <a:endParaRPr lang="en-US" altLang="zh-CN">
              <a:sym typeface="+mn-ea"/>
            </a:endParaRPr>
          </a:p>
          <a:p/>
          <a:p>
            <a:r>
              <a:rPr lang="en-US"/>
              <a:t>·</a:t>
            </a:r>
            <a:r>
              <a:t>T5, BERT, and GPT models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Introductions</a:t>
            </a:r>
            <a:endParaRPr lang="en-US" altLang="zh-CN" sz="2400" b="1"/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Introductions</a:t>
            </a:r>
            <a:endParaRPr lang="en-US" altLang="zh-CN" sz="2400" b="1"/>
          </a:p>
        </p:txBody>
      </p: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pic>
        <p:nvPicPr>
          <p:cNvPr id="3" name="图片 2" descr="_5YH[JC{F~$L%DMYX@}LYNN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3710" y="1892935"/>
            <a:ext cx="11104245" cy="38944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4189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·</a:t>
            </a:r>
            <a:r>
              <a:rPr lang="en-US" altLang="zh-CN" b="1"/>
              <a:t>A GRACE adapter at model f’s layer l contains two components: </a:t>
            </a:r>
            <a:endParaRPr lang="en-US" altLang="zh-CN" b="1"/>
          </a:p>
          <a:p>
            <a:r>
              <a:rPr lang="en-US" altLang="zh-CN"/>
              <a:t>(1) a discrete codebook </a:t>
            </a:r>
            <a:r>
              <a:rPr lang="en-US" altLang="zh-CN" i="1">
                <a:latin typeface="Bookman Old Style" panose="02050604050505020204" charset="0"/>
                <a:cs typeface="Bookman Old Style" panose="02050604050505020204" charset="0"/>
              </a:rPr>
              <a:t>C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(2) a deferral mechanism to decide whether to use </a:t>
            </a:r>
            <a:r>
              <a:rPr lang="en-US" altLang="zh-CN" i="1">
                <a:latin typeface="Bookman Old Style" panose="02050604050505020204" charset="0"/>
                <a:cs typeface="Bookman Old Style" panose="02050604050505020204" charset="0"/>
              </a:rPr>
              <a:t>C</a:t>
            </a:r>
            <a:r>
              <a:rPr lang="en-US" altLang="zh-CN"/>
              <a:t>  for a given input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GRACE codebook:</a:t>
            </a:r>
            <a:endParaRPr lang="en-US" altLang="zh-CN" b="1"/>
          </a:p>
          <a:p>
            <a:r>
              <a:rPr lang="en-US" altLang="zh-CN"/>
              <a:t>·</a:t>
            </a:r>
            <a:r>
              <a:rPr lang="zh-CN" altLang="en-US"/>
              <a:t>Keys (K): Set of keys, where each key is a cached activation  </a:t>
            </a:r>
            <a:r>
              <a:rPr lang="en-US" altLang="zh-CN"/>
              <a:t>        </a:t>
            </a:r>
            <a:r>
              <a:rPr lang="zh-CN" altLang="en-US"/>
              <a:t>predicted by layer </a:t>
            </a:r>
            <a:r>
              <a:rPr lang="zh-CN" altLang="en-US" i="1">
                <a:latin typeface="Bookman Old Style" panose="02050604050505020204" charset="0"/>
                <a:cs typeface="Bookman Old Style" panose="02050604050505020204" charset="0"/>
              </a:rPr>
              <a:t>l−1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Values (V): Set of values that are randomly initialized and are updated using finetuning loss</a:t>
            </a:r>
            <a:r>
              <a:rPr lang="en-US" altLang="zh-CN"/>
              <a:t> </a:t>
            </a:r>
            <a:r>
              <a:rPr lang="zh-CN" altLang="en-US"/>
              <a:t>on edit examples. Each key maps to a single, corresponding value.</a:t>
            </a:r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Deferral radii (</a:t>
            </a:r>
            <a:r>
              <a:rPr lang="zh-CN" altLang="en-US" i="1"/>
              <a:t>ε</a:t>
            </a:r>
            <a:r>
              <a:rPr lang="zh-CN" altLang="en-US"/>
              <a:t>): Each key has a deferral radius ϵ, which serves as a threshold for similarity</a:t>
            </a:r>
            <a:r>
              <a:rPr lang="en-US" altLang="zh-CN"/>
              <a:t> </a:t>
            </a:r>
            <a:r>
              <a:rPr lang="zh-CN" altLang="en-US"/>
              <a:t>matching.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Approach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 descr="17H54NRNC5$T%}EA1K5S00A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02930" y="3018790"/>
            <a:ext cx="42862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_171`D8)VNC@@JN~Q~7S}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8525" y="1540510"/>
            <a:ext cx="10683240" cy="3163570"/>
          </a:xfrm>
          <a:prstGeom prst="rect">
            <a:avLst/>
          </a:prstGeom>
        </p:spPr>
      </p:pic>
      <p:pic>
        <p:nvPicPr>
          <p:cNvPr id="5" name="图片 4" descr="3b333633373933323bc8b1b6d4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Deferral mechanism:</a:t>
            </a:r>
            <a:endParaRPr lang="en-US" altLang="zh-CN" b="1"/>
          </a:p>
          <a:p>
            <a:endParaRPr lang="zh-CN" altLang="en-US"/>
          </a:p>
          <a:p>
            <a:r>
              <a:rPr lang="zh-CN" altLang="en-US"/>
              <a:t>layer </a:t>
            </a:r>
            <a:r>
              <a:rPr lang="zh-CN" altLang="en-US" i="1">
                <a:latin typeface="Bookman Old Style" panose="02050604050505020204" charset="0"/>
                <a:cs typeface="Bookman Old Style" panose="02050604050505020204" charset="0"/>
              </a:rPr>
              <a:t>l </a:t>
            </a:r>
            <a:r>
              <a:rPr lang="zh-CN" altLang="en-US">
                <a:latin typeface="Bookman Old Style" panose="02050604050505020204" charset="0"/>
                <a:cs typeface="Bookman Old Style" panose="02050604050505020204" charset="0"/>
              </a:rPr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Through explicit similarity search, we use the fact that large models encode semantic similarity with</a:t>
            </a:r>
            <a:r>
              <a:rPr lang="en-US" altLang="zh-CN"/>
              <a:t> </a:t>
            </a:r>
            <a:r>
              <a:rPr lang="zh-CN" altLang="en-US"/>
              <a:t>respect to their tasks in their latent spaces. This allows GRACE edits to inherently generalize to</a:t>
            </a:r>
            <a:r>
              <a:rPr lang="en-US" altLang="zh-CN"/>
              <a:t> </a:t>
            </a:r>
            <a:r>
              <a:rPr lang="zh-CN" altLang="en-US"/>
              <a:t>similar inputs in the future.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Approach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 descr="KF~EDE$_$@B5WL9PED]J%UJ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30195" y="2019300"/>
            <a:ext cx="755332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Codebook maintenance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Approach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)2{D$FKGY`Z0I0ECTZ{U5E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15840" y="1510030"/>
            <a:ext cx="4248150" cy="5086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Example</a:t>
            </a:r>
            <a:endParaRPr lang="en-US" altLang="zh-CN" b="1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Approach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~~OUCDNED(2)0QTF~$MIZZJ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14220" y="2509520"/>
            <a:ext cx="816292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Metrics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Edit Success (ES)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Test Retention Rate (TRR)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Edit Retention Rate (ERR)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number of edits (#E)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Experiments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Experiments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(}MLPFTC6)2J]@~2M98}CKB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b="38489"/>
          <a:stretch>
            <a:fillRect/>
          </a:stretch>
        </p:blipFill>
        <p:spPr>
          <a:xfrm>
            <a:off x="1544955" y="2199640"/>
            <a:ext cx="8258175" cy="2689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Experiments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 descr="VJXUA(7)86CFVM37{XDC(FA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8820" y="2131695"/>
            <a:ext cx="10929620" cy="36226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Experiments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 descr="NFQPEQ~J`TKPK@ERPIY)J}R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98675" y="1546225"/>
            <a:ext cx="753173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Limitations</a:t>
            </a:r>
            <a:endParaRPr lang="en-US" altLang="zh-CN" sz="2400" b="1">
              <a:sym typeface="+mn-ea"/>
            </a:endParaRPr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821180" y="1625600"/>
            <a:ext cx="92132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/>
          </a:p>
          <a:p>
            <a:r>
              <a:rPr lang="en-US" altLang="zh-CN"/>
              <a:t>slow down inference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behaviors are edited in isolation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Conclusion</a:t>
            </a:r>
            <a:endParaRPr lang="en-US" altLang="zh-CN" sz="2400" b="1">
              <a:sym typeface="+mn-ea"/>
            </a:endParaRPr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821180" y="1625600"/>
            <a:ext cx="92132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/>
          </a:p>
          <a:p>
            <a:r>
              <a:rPr lang="en-US" altLang="zh-CN"/>
              <a:t>·</a:t>
            </a:r>
            <a:r>
              <a:rPr lang="zh-CN" altLang="en-US"/>
              <a:t>寻找入手点的方式可以</a:t>
            </a:r>
            <a:r>
              <a:rPr lang="zh-CN" altLang="en-US"/>
              <a:t>参考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第一篇的架构</a:t>
            </a:r>
            <a:r>
              <a:rPr lang="zh-CN" altLang="en-US"/>
              <a:t>细节和实验有些</a:t>
            </a:r>
            <a:r>
              <a:rPr lang="zh-CN" altLang="en-US"/>
              <a:t>粗糙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·</a:t>
            </a:r>
            <a:r>
              <a:rPr lang="zh-CN" altLang="en-US"/>
              <a:t>方法的共性与</a:t>
            </a:r>
            <a:r>
              <a:rPr lang="zh-CN" altLang="en-US"/>
              <a:t>区别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64905" y="4704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Xinyan </a:t>
            </a:r>
            <a:r>
              <a:rPr lang="en-US" altLang="zh-CN"/>
              <a:t>Shi 2023.10.11</a:t>
            </a:r>
            <a:endParaRPr lang="en-US" altLang="zh-CN"/>
          </a:p>
        </p:txBody>
      </p:sp>
      <p:pic>
        <p:nvPicPr>
          <p:cNvPr id="5" name="图片 4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45635" y="2378710"/>
            <a:ext cx="6388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Thanks</a:t>
            </a:r>
            <a:r>
              <a:rPr lang="zh-CN" altLang="en-US" sz="5400"/>
              <a:t>！</a:t>
            </a:r>
            <a:endParaRPr lang="zh-CN" altLang="en-US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87083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·Backgrounds:</a:t>
            </a:r>
            <a:r>
              <a:rPr>
                <a:sym typeface="+mn-ea"/>
              </a:rPr>
              <a:t>For example, GPT-3 would mistakenly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interpret "What word is similar to good?" to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mean a homophone, while the user intended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synonym.</a:t>
            </a:r>
            <a:r>
              <a:rPr lang="en-US">
                <a:sym typeface="+mn-ea"/>
              </a:rPr>
              <a:t> (</a:t>
            </a:r>
            <a:r>
              <a:rPr lang="en-US" altLang="zh-CN">
                <a:sym typeface="+mn-ea"/>
              </a:rPr>
              <a:t>misunderstand user’s intent</a:t>
            </a:r>
            <a:r>
              <a:rPr lang="en-US">
                <a:sym typeface="+mn-ea"/>
              </a:rPr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·MemPrompt, pairs GPT-3 with a growing memory of cases where the model misunderstood user’s intent and was provided with corrective feedback.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Contribution</a:t>
            </a:r>
            <a:r>
              <a:rPr lang="en-US" altLang="zh-CN" sz="2400" b="1"/>
              <a:t>s</a:t>
            </a:r>
            <a:endParaRPr lang="en-US" altLang="zh-CN" sz="2400" b="1"/>
          </a:p>
        </p:txBody>
      </p:sp>
      <p:pic>
        <p:nvPicPr>
          <p:cNvPr id="2" name="图片 1" descr="XRNGJM46N{H)D5R(QIYNLV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60420" y="3295015"/>
            <a:ext cx="4874260" cy="2703830"/>
          </a:xfrm>
          <a:prstGeom prst="rect">
            <a:avLst/>
          </a:prstGeom>
        </p:spPr>
      </p:pic>
      <p:pic>
        <p:nvPicPr>
          <p:cNvPr id="4" name="图片 3" descr="3b333633373933323bc8b1b6d4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·</a:t>
            </a:r>
            <a:r>
              <a:rPr lang="en-US" altLang="zh-CN" b="1"/>
              <a:t>Memory enhanced GPT-3 architecture</a:t>
            </a:r>
            <a:endParaRPr lang="en-US" altLang="zh-CN" b="1"/>
          </a:p>
          <a:p>
            <a:endParaRPr lang="en-US" altLang="zh-CN"/>
          </a:p>
          <a:p>
            <a:r>
              <a:rPr lang="en-US" altLang="zh-CN"/>
              <a:t>·Memory M : M is a growing table of key (xi)- value (fbi) pairs.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·Lookup M(x) : The memory allows lookup operations, denoted as M(x), that matches the</a:t>
            </a:r>
            <a:endParaRPr lang="en-US" altLang="zh-CN"/>
          </a:p>
          <a:p>
            <a:r>
              <a:rPr lang="en-US" altLang="zh-CN"/>
              <a:t>query=x against all the keys of M.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·Combiner C(x,M(x)) : A gating function allowing irrelevant, retrieved feedback to be ignored.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Approach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The underlying assumption here is that for a fixed model, similar inputs will incur similar errors.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Steps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(1)few-shot prompting with GPT-3:input </a:t>
            </a:r>
            <a:r>
              <a:rPr lang="en-US" altLang="zh-CN">
                <a:latin typeface="Bookman Old Style" panose="02050604050505020204" charset="0"/>
                <a:cs typeface="Bookman Old Style" panose="02050604050505020204" charset="0"/>
              </a:rPr>
              <a:t>x-&gt;</a:t>
            </a:r>
            <a:r>
              <a:rPr lang="en-US" altLang="zh-CN"/>
              <a:t>output </a:t>
            </a:r>
            <a:r>
              <a:rPr lang="en-US" altLang="zh-CN">
                <a:latin typeface="Bookman Old Style" panose="02050604050505020204" charset="0"/>
                <a:cs typeface="Bookman Old Style" panose="02050604050505020204" charset="0"/>
              </a:rPr>
              <a:t>y</a:t>
            </a:r>
            <a:r>
              <a:rPr lang="en-US" altLang="zh-CN"/>
              <a:t>,a sentence </a:t>
            </a:r>
            <a:r>
              <a:rPr lang="en-US" altLang="zh-CN">
                <a:latin typeface="Bookman Old Style" panose="02050604050505020204" charset="0"/>
                <a:cs typeface="Bookman Old Style" panose="02050604050505020204" charset="0"/>
              </a:rPr>
              <a:t>u</a:t>
            </a:r>
            <a:r>
              <a:rPr lang="en-US" altLang="zh-CN"/>
              <a:t> expressing its understanding of the task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(2)User can then critique </a:t>
            </a:r>
            <a:r>
              <a:rPr lang="en-US" altLang="zh-CN">
                <a:latin typeface="Bookman Old Style" panose="02050604050505020204" charset="0"/>
                <a:cs typeface="Bookman Old Style" panose="02050604050505020204" charset="0"/>
              </a:rPr>
              <a:t>u</a:t>
            </a:r>
            <a:r>
              <a:rPr lang="en-US" altLang="zh-CN"/>
              <a:t> by providing natural language feedback </a:t>
            </a:r>
            <a:r>
              <a:rPr lang="en-US" altLang="zh-CN">
                <a:latin typeface="Bookman Old Style" panose="02050604050505020204" charset="0"/>
                <a:cs typeface="Bookman Old Style" panose="02050604050505020204" charset="0"/>
              </a:rPr>
              <a:t>fb.</a:t>
            </a:r>
            <a:endParaRPr lang="en-US" altLang="zh-CN">
              <a:latin typeface="Bookman Old Style" panose="02050604050505020204" charset="0"/>
              <a:cs typeface="Bookman Old Style" panose="02050604050505020204" charset="0"/>
            </a:endParaRPr>
          </a:p>
          <a:p>
            <a:endParaRPr lang="en-US" altLang="zh-CN">
              <a:latin typeface="Bookman Old Style" panose="02050604050505020204" charset="0"/>
              <a:cs typeface="Bookman Old Style" panose="02050604050505020204" charset="0"/>
            </a:endParaRPr>
          </a:p>
          <a:p>
            <a:r>
              <a:rPr lang="en-US" altLang="zh-CN"/>
              <a:t>(3)MemPrompt uses </a:t>
            </a:r>
            <a:r>
              <a:rPr lang="en-US" altLang="zh-CN">
                <a:latin typeface="Bookman Old Style" panose="02050604050505020204" charset="0"/>
                <a:cs typeface="Bookman Old Style" panose="02050604050505020204" charset="0"/>
              </a:rPr>
              <a:t>fb</a:t>
            </a:r>
            <a:r>
              <a:rPr lang="en-US" altLang="zh-CN"/>
              <a:t> from similar, prior queries to enrich the (few-shot) prompt </a:t>
            </a:r>
            <a:r>
              <a:rPr lang="en-US" altLang="zh-CN">
                <a:latin typeface="Bookman Old Style" panose="02050604050505020204" charset="0"/>
                <a:cs typeface="Bookman Old Style" panose="02050604050505020204" charset="0"/>
              </a:rPr>
              <a:t>p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Approach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·</a:t>
            </a:r>
            <a:r>
              <a:rPr lang="en-US" altLang="zh-CN" b="1"/>
              <a:t>Memory enhanced GPT-3 architecture</a:t>
            </a:r>
            <a:endParaRPr lang="en-US" altLang="zh-CN" b="1"/>
          </a:p>
          <a:p>
            <a:endParaRPr lang="en-US" altLang="zh-CN"/>
          </a:p>
          <a:p>
            <a:r>
              <a:rPr lang="en-US" altLang="zh-CN"/>
              <a:t>·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Approach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58290" y="2160270"/>
            <a:ext cx="9241155" cy="3895090"/>
          </a:xfrm>
          <a:prstGeom prst="rect">
            <a:avLst/>
          </a:prstGeom>
        </p:spPr>
      </p:pic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60452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·</a:t>
            </a:r>
            <a:r>
              <a:rPr lang="en-US" altLang="zh-CN" b="1"/>
              <a:t>Verbalizing Task Understanding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Our experiments demonstrate that GPT-3 </a:t>
            </a:r>
            <a:endParaRPr lang="en-US" altLang="zh-CN"/>
          </a:p>
          <a:p>
            <a:r>
              <a:rPr lang="en-US" altLang="zh-CN"/>
              <a:t>models are able to generate this additional </a:t>
            </a:r>
            <a:endParaRPr lang="en-US" altLang="zh-CN"/>
          </a:p>
          <a:p>
            <a:r>
              <a:rPr lang="en-US" altLang="zh-CN"/>
              <a:t>information in all tasks presented.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·</a:t>
            </a:r>
            <a:r>
              <a:rPr b="1">
                <a:sym typeface="+mn-ea"/>
              </a:rPr>
              <a:t>Allowing GPT-3 to react to feedback</a:t>
            </a:r>
            <a:endParaRPr b="1">
              <a:sym typeface="+mn-ea"/>
            </a:endParaRPr>
          </a:p>
          <a:p>
            <a:endParaRPr b="1">
              <a:sym typeface="+mn-ea"/>
            </a:endParaRPr>
          </a:p>
          <a:p>
            <a:r>
              <a:rPr lang="en-US" altLang="zh-CN">
                <a:sym typeface="+mn-ea"/>
              </a:rPr>
              <a:t>adding a few examples of the form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x,fb → u, y in the prompt and setting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fb = u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Approach</a:t>
            </a:r>
            <a:endParaRPr lang="en-US" altLang="zh-CN" sz="2400" b="1"/>
          </a:p>
        </p:txBody>
      </p:sp>
      <p:pic>
        <p:nvPicPr>
          <p:cNvPr id="2" name="图片 1" descr="3$}73_R%PYYI2`9P2%48T$V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47765" y="1729105"/>
            <a:ext cx="4184650" cy="4024630"/>
          </a:xfrm>
          <a:prstGeom prst="rect">
            <a:avLst/>
          </a:prstGeom>
        </p:spPr>
      </p:pic>
      <p:pic>
        <p:nvPicPr>
          <p:cNvPr id="3" name="图片 2" descr="3b333633373933323bc8b1b6d4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T7GT`Y%MGU8]MTJ4W0FA6DK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16405" y="4653915"/>
            <a:ext cx="4274185" cy="1936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·</a:t>
            </a:r>
            <a:r>
              <a:rPr lang="en-US" altLang="zh-CN" b="1"/>
              <a:t>Tasks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Lexical Relations</a:t>
            </a:r>
            <a:endParaRPr lang="en-US" altLang="zh-CN" b="1"/>
          </a:p>
          <a:p>
            <a:r>
              <a:rPr lang="en-US" altLang="zh-CN"/>
              <a:t>·Lexical Relations:synonym (syn), antonym (ant),homophone (hom)...</a:t>
            </a:r>
            <a:endParaRPr lang="en-US" altLang="zh-CN"/>
          </a:p>
          <a:p>
            <a:r>
              <a:rPr lang="en-US" altLang="zh-CN"/>
              <a:t>·Word Scrambling</a:t>
            </a:r>
            <a:r>
              <a:rPr lang="zh-CN" altLang="en-US"/>
              <a:t>：reversal of words (rev,yppup → puppy), cycle letters in word (cyc, atc →cat))</a:t>
            </a:r>
            <a:r>
              <a:rPr lang="en-US" altLang="zh-CN"/>
              <a:t>...</a:t>
            </a:r>
            <a:endParaRPr lang="en-US" altLang="zh-CN"/>
          </a:p>
          <a:p>
            <a:endParaRPr lang="en-US" altLang="zh-CN"/>
          </a:p>
          <a:p>
            <a:r>
              <a:rPr lang="en-US" altLang="zh-CN" b="1">
                <a:sym typeface="+mn-ea"/>
              </a:rPr>
              <a:t>Ethical Reasoning:</a:t>
            </a:r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·Categorical feedback (ERT-CAT)</a:t>
            </a:r>
            <a:endParaRPr lang="en-US" altLang="zh-CN">
              <a:sym typeface="+mn-ea"/>
            </a:endParaRPr>
          </a:p>
          <a:p>
            <a:r>
              <a:rPr lang="en-US" altLang="zh-CN"/>
              <a:t>·Natural language feedback (ERT-NL)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Approach</a:t>
            </a:r>
            <a:endParaRPr lang="en-US" altLang="zh-CN" sz="2400" b="1"/>
          </a:p>
        </p:txBody>
      </p:sp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821180" y="1625600"/>
            <a:ext cx="92132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·</a:t>
            </a:r>
            <a:r>
              <a:rPr lang="en-US" altLang="zh-CN" b="1"/>
              <a:t>Feedback on model’s understanding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/>
              <a:t>two modes of failure:task instruction understanding and task nuanced understanding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21180" y="760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Approach</a:t>
            </a:r>
            <a:endParaRPr lang="en-US" altLang="zh-CN" sz="2400" b="1"/>
          </a:p>
        </p:txBody>
      </p:sp>
      <p:pic>
        <p:nvPicPr>
          <p:cNvPr id="3" name="图片 2" descr="U_SF5YWA1{HL`I}UT2OWH%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6235" y="2651125"/>
            <a:ext cx="9386570" cy="3023235"/>
          </a:xfrm>
          <a:prstGeom prst="rect">
            <a:avLst/>
          </a:prstGeom>
        </p:spPr>
      </p:pic>
      <p:pic>
        <p:nvPicPr>
          <p:cNvPr id="2" name="图片 1" descr="3b333633373933323bc8b1b6d4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10" y="534035"/>
            <a:ext cx="914400" cy="914400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>
          <a:xfrm>
            <a:off x="1398905" y="1432560"/>
            <a:ext cx="9959340" cy="0"/>
          </a:xfrm>
          <a:prstGeom prst="line">
            <a:avLst/>
          </a:prstGeom>
          <a:ln w="31750" cap="rnd">
            <a:solidFill>
              <a:schemeClr val="accent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commondata" val="eyJoZGlkIjoiYmMyODdjMmI5ZDcyYjQ2ZTYxZDYxMzUyMmFhMDk3ZGQ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4449</Words>
  <Application>WPS 演示</Application>
  <PresentationFormat>宽屏</PresentationFormat>
  <Paragraphs>214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Bookman Old Style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動物園</cp:lastModifiedBy>
  <cp:revision>210</cp:revision>
  <dcterms:created xsi:type="dcterms:W3CDTF">2019-06-19T02:08:00Z</dcterms:created>
  <dcterms:modified xsi:type="dcterms:W3CDTF">2023-10-11T08:36:17Z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DE1C254DE1FD49E58035B21B2D3273C8_11</vt:lpwstr>
  </property>
</Properties>
</file>