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4" r:id="rId11"/>
    <p:sldId id="265" r:id="rId12"/>
    <p:sldId id="267" r:id="rId13"/>
    <p:sldId id="268" r:id="rId14"/>
    <p:sldId id="269" r:id="rId15"/>
    <p:sldId id="270" r:id="rId16"/>
    <p:sldId id="272" r:id="rId17"/>
    <p:sldId id="271" r:id="rId18"/>
    <p:sldId id="273" r:id="rId19"/>
    <p:sldId id="27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0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8.png"/><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9.png"/><Relationship Id="rId2" Type="http://schemas.openxmlformats.org/officeDocument/2006/relationships/tags" Target="../tags/tag85.xml"/><Relationship Id="rId1" Type="http://schemas.openxmlformats.org/officeDocument/2006/relationships/tags" Target="../tags/tag8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0.png"/><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11.png"/><Relationship Id="rId1" Type="http://schemas.openxmlformats.org/officeDocument/2006/relationships/tags" Target="../tags/tag89.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image" Target="../media/image13.png"/><Relationship Id="rId3" Type="http://schemas.openxmlformats.org/officeDocument/2006/relationships/tags" Target="../tags/tag92.xml"/><Relationship Id="rId2" Type="http://schemas.openxmlformats.org/officeDocument/2006/relationships/image" Target="../media/image12.png"/><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image" Target="../media/image15.png"/><Relationship Id="rId3" Type="http://schemas.openxmlformats.org/officeDocument/2006/relationships/tags" Target="../tags/tag96.xml"/><Relationship Id="rId2" Type="http://schemas.openxmlformats.org/officeDocument/2006/relationships/image" Target="../media/image14.png"/><Relationship Id="rId1" Type="http://schemas.openxmlformats.org/officeDocument/2006/relationships/tags" Target="../tags/tag9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01.xml"/><Relationship Id="rId6" Type="http://schemas.openxmlformats.org/officeDocument/2006/relationships/image" Target="../media/image18.png"/><Relationship Id="rId5" Type="http://schemas.openxmlformats.org/officeDocument/2006/relationships/tags" Target="../tags/tag100.xml"/><Relationship Id="rId4" Type="http://schemas.openxmlformats.org/officeDocument/2006/relationships/image" Target="../media/image17.png"/><Relationship Id="rId3" Type="http://schemas.openxmlformats.org/officeDocument/2006/relationships/tags" Target="../tags/tag99.xml"/><Relationship Id="rId2" Type="http://schemas.openxmlformats.org/officeDocument/2006/relationships/image" Target="../media/image16.png"/><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19.png"/><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3.png"/><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1.xml"/><Relationship Id="rId6" Type="http://schemas.openxmlformats.org/officeDocument/2006/relationships/image" Target="../media/image7.png"/><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image" Target="../media/image5.png"/><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paper </a:t>
            </a:r>
            <a:r>
              <a:rPr lang="en-US" altLang="zh-CN"/>
              <a:t>sharing</a:t>
            </a:r>
            <a:endParaRPr lang="en-US" altLang="zh-CN"/>
          </a:p>
        </p:txBody>
      </p:sp>
      <p:sp>
        <p:nvSpPr>
          <p:cNvPr id="3" name="副标题 2"/>
          <p:cNvSpPr>
            <a:spLocks noGrp="1"/>
          </p:cNvSpPr>
          <p:nvPr>
            <p:ph type="subTitle" idx="1"/>
            <p:custDataLst>
              <p:tags r:id="rId2"/>
            </p:custDataLst>
          </p:nvPr>
        </p:nvSpPr>
        <p:spPr/>
        <p:txBody>
          <a:bodyPr>
            <a:normAutofit lnSpcReduction="20000"/>
          </a:bodyPr>
          <a:p>
            <a:pPr algn="ctr"/>
            <a:r>
              <a:rPr lang="en-US" altLang="zh-CN" sz="3200"/>
              <a:t>Hallucination</a:t>
            </a:r>
            <a:endParaRPr lang="zh-CN" altLang="en-US"/>
          </a:p>
          <a:p>
            <a:pPr algn="r"/>
            <a:endParaRPr lang="zh-CN" altLang="en-US"/>
          </a:p>
          <a:p>
            <a:pPr algn="r"/>
            <a:r>
              <a:rPr lang="zh-CN" altLang="en-US"/>
              <a:t>袁凡</a:t>
            </a:r>
            <a:r>
              <a:rPr lang="en-US" altLang="zh-CN"/>
              <a:t> 2023/9/27</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RESULTS</a:t>
            </a:r>
            <a:endParaRPr lang="en-US" altLang="zh-CN"/>
          </a:p>
        </p:txBody>
      </p:sp>
      <p:sp>
        <p:nvSpPr>
          <p:cNvPr id="3" name="内容占位符 2"/>
          <p:cNvSpPr>
            <a:spLocks noGrp="1"/>
          </p:cNvSpPr>
          <p:nvPr>
            <p:ph idx="1"/>
          </p:nvPr>
        </p:nvSpPr>
        <p:spPr>
          <a:xfrm>
            <a:off x="608400" y="1313870"/>
            <a:ext cx="10969200" cy="4759200"/>
          </a:xfrm>
        </p:spPr>
        <p:txBody>
          <a:bodyPr>
            <a:normAutofit lnSpcReduction="20000"/>
          </a:bodyPr>
          <a:p>
            <a:pPr marL="0" lvl="0" indent="0">
              <a:buNone/>
            </a:pPr>
            <a:r>
              <a:rPr lang="en-US" altLang="zh-CN">
                <a:solidFill>
                  <a:schemeClr val="tx1"/>
                </a:solidFill>
              </a:rPr>
              <a:t>4. LLM-based verification questions outperforms heuristics;</a:t>
            </a:r>
            <a:endParaRPr lang="en-US" altLang="zh-CN">
              <a:solidFill>
                <a:schemeClr val="tx1"/>
              </a:solidFill>
            </a:endParaRPr>
          </a:p>
          <a:p>
            <a:pPr marL="0" lvl="0" indent="0">
              <a:buNone/>
            </a:pPr>
            <a:r>
              <a:rPr lang="en-US" altLang="zh-CN">
                <a:solidFill>
                  <a:schemeClr val="tx1"/>
                </a:solidFill>
              </a:rPr>
              <a:t>5. Open verification questions outperform yes/no-based questions.</a:t>
            </a:r>
            <a:endParaRPr lang="en-US" altLang="zh-CN">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1943100" y="2773680"/>
            <a:ext cx="8305800" cy="273367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r>
              <a:rPr lang="en-US" altLang="zh-CN" sz="3200"/>
              <a:t>Evaluation and Analysis of Hallucination in Large Vision-Language Models</a:t>
            </a:r>
            <a:endParaRPr lang="en-US" altLang="zh-CN" sz="3200"/>
          </a:p>
        </p:txBody>
      </p:sp>
      <p:pic>
        <p:nvPicPr>
          <p:cNvPr id="3" name="图片 2"/>
          <p:cNvPicPr>
            <a:picLocks noChangeAspect="1"/>
          </p:cNvPicPr>
          <p:nvPr>
            <p:custDataLst>
              <p:tags r:id="rId2"/>
            </p:custDataLst>
          </p:nvPr>
        </p:nvPicPr>
        <p:blipFill>
          <a:blip r:embed="rId3"/>
          <a:stretch>
            <a:fillRect/>
          </a:stretch>
        </p:blipFill>
        <p:spPr>
          <a:xfrm>
            <a:off x="2133600" y="3484880"/>
            <a:ext cx="7924800" cy="165735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a:xfrm>
            <a:off x="608330" y="1490345"/>
            <a:ext cx="4853940" cy="4759325"/>
          </a:xfrm>
        </p:spPr>
        <p:txBody>
          <a:bodyPr/>
          <a:p>
            <a:r>
              <a:rPr lang="en-US" altLang="zh-CN" b="1">
                <a:solidFill>
                  <a:schemeClr val="tx1"/>
                </a:solidFill>
              </a:rPr>
              <a:t> LVLMs suffer from hallucination which refers to the </a:t>
            </a:r>
            <a:r>
              <a:rPr lang="en-US" altLang="zh-CN" b="1">
                <a:solidFill>
                  <a:srgbClr val="FF0000"/>
                </a:solidFill>
              </a:rPr>
              <a:t>generation of incorrect information that does not align with the visual input</a:t>
            </a:r>
            <a:r>
              <a:rPr lang="en-US" altLang="zh-CN" b="1">
                <a:solidFill>
                  <a:schemeClr val="tx1"/>
                </a:solidFill>
              </a:rPr>
              <a:t>.</a:t>
            </a:r>
            <a:endParaRPr lang="en-US" altLang="zh-CN" b="1">
              <a:solidFill>
                <a:schemeClr val="tx1"/>
              </a:solidFill>
            </a:endParaRPr>
          </a:p>
          <a:p>
            <a:endParaRPr lang="en-US" altLang="zh-CN" b="1">
              <a:solidFill>
                <a:schemeClr val="tx1"/>
              </a:solidFill>
            </a:endParaRPr>
          </a:p>
          <a:p>
            <a:r>
              <a:rPr lang="en-US" altLang="zh-CN" b="1">
                <a:solidFill>
                  <a:schemeClr val="tx1"/>
                </a:solidFill>
              </a:rPr>
              <a:t>LVLMs combine the strengths of both LLMs and VLPMs, they inherently </a:t>
            </a:r>
            <a:r>
              <a:rPr lang="en-US" altLang="zh-CN" b="1">
                <a:solidFill>
                  <a:srgbClr val="FF0000"/>
                </a:solidFill>
              </a:rPr>
              <a:t>inherit both two pathways of hallucination generation</a:t>
            </a:r>
            <a:r>
              <a:rPr lang="en-US" altLang="zh-CN" b="1">
                <a:solidFill>
                  <a:schemeClr val="tx1"/>
                </a:solidFill>
              </a:rPr>
              <a:t>.</a:t>
            </a:r>
            <a:endParaRPr lang="en-US" altLang="zh-CN" b="1">
              <a:solidFill>
                <a:schemeClr val="tx1"/>
              </a:solidFill>
            </a:endParaRPr>
          </a:p>
          <a:p>
            <a:endParaRPr lang="en-US" altLang="zh-CN" b="1">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5462270" y="1315720"/>
            <a:ext cx="6447155" cy="48482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a:xfrm>
            <a:off x="608330" y="1490345"/>
            <a:ext cx="4853940" cy="4759325"/>
          </a:xfrm>
        </p:spPr>
        <p:txBody>
          <a:bodyPr>
            <a:normAutofit lnSpcReduction="20000"/>
          </a:bodyPr>
          <a:p>
            <a:r>
              <a:rPr lang="en-US" altLang="zh-CN" b="1">
                <a:solidFill>
                  <a:schemeClr val="tx1"/>
                </a:solidFill>
              </a:rPr>
              <a:t>LVLMs exhibit a response of "yes" to </a:t>
            </a:r>
            <a:r>
              <a:rPr lang="en-US" altLang="zh-CN" b="1">
                <a:solidFill>
                  <a:srgbClr val="FF0000"/>
                </a:solidFill>
              </a:rPr>
              <a:t>over 80%</a:t>
            </a:r>
            <a:r>
              <a:rPr lang="en-US" altLang="zh-CN" b="1">
                <a:solidFill>
                  <a:schemeClr val="tx1"/>
                </a:solidFill>
              </a:rPr>
              <a:t> of queries about non-existent objects.</a:t>
            </a:r>
            <a:endParaRPr lang="en-US" altLang="zh-CN" b="1">
              <a:solidFill>
                <a:schemeClr val="tx1"/>
              </a:solidFill>
            </a:endParaRPr>
          </a:p>
          <a:p>
            <a:endParaRPr lang="en-US" altLang="zh-CN" b="1">
              <a:solidFill>
                <a:schemeClr val="tx1"/>
              </a:solidFill>
            </a:endParaRPr>
          </a:p>
          <a:p>
            <a:r>
              <a:rPr lang="en-US" altLang="zh-CN" b="1">
                <a:solidFill>
                  <a:schemeClr val="tx1"/>
                </a:solidFill>
              </a:rPr>
              <a:t>when the prompt "Describe the image" is adopted, </a:t>
            </a:r>
            <a:r>
              <a:rPr lang="en-US" altLang="zh-CN" b="1">
                <a:solidFill>
                  <a:srgbClr val="FF0000"/>
                </a:solidFill>
              </a:rPr>
              <a:t>less than 10%</a:t>
            </a:r>
            <a:r>
              <a:rPr lang="en-US" altLang="zh-CN" b="1">
                <a:solidFill>
                  <a:schemeClr val="tx1"/>
                </a:solidFill>
              </a:rPr>
              <a:t> of the responses included the hallucination objects.</a:t>
            </a:r>
            <a:endParaRPr lang="en-US" altLang="zh-CN" b="1">
              <a:solidFill>
                <a:schemeClr val="tx1"/>
              </a:solidFill>
            </a:endParaRPr>
          </a:p>
          <a:p>
            <a:endParaRPr lang="en-US" altLang="zh-CN" b="1">
              <a:solidFill>
                <a:schemeClr val="tx1"/>
              </a:solidFill>
            </a:endParaRPr>
          </a:p>
          <a:p>
            <a:r>
              <a:rPr lang="en-US" altLang="zh-CN" b="1">
                <a:solidFill>
                  <a:schemeClr val="tx1"/>
                </a:solidFill>
              </a:rPr>
              <a:t>This discrepancy underscores the </a:t>
            </a:r>
            <a:r>
              <a:rPr lang="en-US" altLang="zh-CN" b="1">
                <a:solidFill>
                  <a:srgbClr val="FF0000"/>
                </a:solidFill>
              </a:rPr>
              <a:t>weak correlation between object-based hallucination evaluation and the actual hallucination</a:t>
            </a:r>
            <a:r>
              <a:rPr lang="en-US" altLang="zh-CN" b="1">
                <a:solidFill>
                  <a:schemeClr val="tx1"/>
                </a:solidFill>
              </a:rPr>
              <a:t> of LVLMs.</a:t>
            </a:r>
            <a:endParaRPr lang="en-US" altLang="zh-CN" b="1">
              <a:solidFill>
                <a:schemeClr val="tx1"/>
              </a:solidFill>
            </a:endParaRPr>
          </a:p>
        </p:txBody>
      </p:sp>
      <p:pic>
        <p:nvPicPr>
          <p:cNvPr id="5" name="图片 4"/>
          <p:cNvPicPr>
            <a:picLocks noChangeAspect="1"/>
          </p:cNvPicPr>
          <p:nvPr>
            <p:custDataLst>
              <p:tags r:id="rId1"/>
            </p:custDataLst>
          </p:nvPr>
        </p:nvPicPr>
        <p:blipFill>
          <a:blip r:embed="rId2"/>
          <a:stretch>
            <a:fillRect/>
          </a:stretch>
        </p:blipFill>
        <p:spPr>
          <a:xfrm>
            <a:off x="6804025" y="774065"/>
            <a:ext cx="4362450" cy="4953000"/>
          </a:xfrm>
          <a:prstGeom prst="rect">
            <a:avLst/>
          </a:prstGeom>
        </p:spPr>
      </p:pic>
      <p:sp>
        <p:nvSpPr>
          <p:cNvPr id="6" name="文本框 5"/>
          <p:cNvSpPr txBox="1"/>
          <p:nvPr/>
        </p:nvSpPr>
        <p:spPr>
          <a:xfrm>
            <a:off x="6582410" y="5995670"/>
            <a:ext cx="5229225" cy="521970"/>
          </a:xfrm>
          <a:prstGeom prst="rect">
            <a:avLst/>
          </a:prstGeom>
          <a:noFill/>
        </p:spPr>
        <p:txBody>
          <a:bodyPr wrap="square" rtlCol="0" anchor="t">
            <a:spAutoFit/>
          </a:bodyPr>
          <a:p>
            <a:r>
              <a:rPr lang="zh-CN" altLang="en-US" sz="1400"/>
              <a:t>Evaluating object hallucination in large vision-language</a:t>
            </a:r>
            <a:r>
              <a:rPr lang="en-US" altLang="zh-CN" sz="1400"/>
              <a:t> </a:t>
            </a:r>
            <a:r>
              <a:rPr lang="zh-CN" altLang="en-US" sz="1400"/>
              <a:t>models. </a:t>
            </a:r>
            <a:endParaRPr lang="zh-CN" altLang="en-US" sz="1400"/>
          </a:p>
          <a:p>
            <a:r>
              <a:rPr lang="zh-CN" altLang="en-US" sz="1400"/>
              <a:t>arXiv preprint arXiv:2305.10355.</a:t>
            </a:r>
            <a:endParaRPr lang="zh-CN" altLang="en-US" sz="140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HaELM</a:t>
            </a:r>
            <a:endParaRPr lang="en-US" altLang="zh-CN"/>
          </a:p>
        </p:txBody>
      </p:sp>
      <p:sp>
        <p:nvSpPr>
          <p:cNvPr id="3" name="内容占位符 2"/>
          <p:cNvSpPr>
            <a:spLocks noGrp="1"/>
          </p:cNvSpPr>
          <p:nvPr>
            <p:ph idx="1"/>
          </p:nvPr>
        </p:nvSpPr>
        <p:spPr>
          <a:xfrm>
            <a:off x="608330" y="1118870"/>
            <a:ext cx="5149850" cy="4759325"/>
          </a:xfrm>
        </p:spPr>
        <p:txBody>
          <a:bodyPr/>
          <a:p>
            <a:r>
              <a:rPr lang="en-US" altLang="zh-CN" b="1">
                <a:solidFill>
                  <a:schemeClr val="tx1"/>
                </a:solidFill>
              </a:rPr>
              <a:t>Data Collection</a:t>
            </a:r>
            <a:endParaRPr lang="en-US" altLang="zh-CN" b="1">
              <a:solidFill>
                <a:schemeClr val="tx1"/>
              </a:solidFill>
            </a:endParaRPr>
          </a:p>
          <a:p>
            <a:pPr marL="457200" lvl="1" indent="0">
              <a:buNone/>
            </a:pPr>
            <a:r>
              <a:rPr lang="en-US" altLang="zh-CN" b="1">
                <a:solidFill>
                  <a:schemeClr val="tx1"/>
                </a:solidFill>
              </a:rPr>
              <a:t>1. query the LVLMs with "Describe this image" and manually annotated the responses to get the realistic hallucination collection;</a:t>
            </a:r>
            <a:endParaRPr lang="en-US" altLang="zh-CN" b="1">
              <a:solidFill>
                <a:schemeClr val="tx1"/>
              </a:solidFill>
            </a:endParaRPr>
          </a:p>
          <a:p>
            <a:pPr marL="457200" lvl="1" indent="0">
              <a:buNone/>
            </a:pPr>
            <a:endParaRPr lang="en-US" altLang="zh-CN" b="1">
              <a:solidFill>
                <a:schemeClr val="tx1"/>
              </a:solidFill>
            </a:endParaRPr>
          </a:p>
          <a:p>
            <a:pPr marL="457200" lvl="1" indent="0">
              <a:buNone/>
            </a:pPr>
            <a:r>
              <a:rPr lang="en-US" altLang="zh-CN" b="1">
                <a:solidFill>
                  <a:schemeClr val="tx1"/>
                </a:solidFill>
              </a:rPr>
              <a:t>2. </a:t>
            </a:r>
            <a:r>
              <a:rPr lang="en-US" altLang="zh-CN" b="1">
                <a:solidFill>
                  <a:schemeClr val="tx1"/>
                </a:solidFill>
                <a:sym typeface="+mn-ea"/>
              </a:rPr>
              <a:t>generate</a:t>
            </a:r>
            <a:r>
              <a:rPr lang="en-US" altLang="zh-CN" b="1">
                <a:solidFill>
                  <a:schemeClr val="tx1"/>
                </a:solidFill>
              </a:rPr>
              <a:t>hallucination data by ChatGPT with realistic hallucination data by human similarity assessment;</a:t>
            </a:r>
            <a:endParaRPr lang="en-US" altLang="zh-CN" b="1">
              <a:solidFill>
                <a:schemeClr val="tx1"/>
              </a:solidFill>
            </a:endParaRPr>
          </a:p>
          <a:p>
            <a:pPr marL="457200" lvl="1" indent="0">
              <a:buNone/>
            </a:pPr>
            <a:endParaRPr lang="en-US" altLang="zh-CN" b="1">
              <a:solidFill>
                <a:schemeClr val="tx1"/>
              </a:solidFill>
            </a:endParaRPr>
          </a:p>
          <a:p>
            <a:pPr marL="457200" lvl="1" indent="0">
              <a:buNone/>
            </a:pPr>
            <a:r>
              <a:rPr lang="en-US" altLang="zh-CN" b="1">
                <a:solidFill>
                  <a:schemeClr val="tx1"/>
                </a:solidFill>
              </a:rPr>
              <a:t>3. by requesting ChatGPT to generate detailed descriptions based on reference captions tocollect the non-hallucination data.</a:t>
            </a:r>
            <a:endParaRPr lang="en-US" altLang="zh-CN" b="1">
              <a:solidFill>
                <a:schemeClr val="tx1"/>
              </a:solidFill>
            </a:endParaRPr>
          </a:p>
        </p:txBody>
      </p:sp>
      <p:pic>
        <p:nvPicPr>
          <p:cNvPr id="5" name="图片 4"/>
          <p:cNvPicPr>
            <a:picLocks noChangeAspect="1"/>
          </p:cNvPicPr>
          <p:nvPr>
            <p:custDataLst>
              <p:tags r:id="rId1"/>
            </p:custDataLst>
          </p:nvPr>
        </p:nvPicPr>
        <p:blipFill>
          <a:blip r:embed="rId2"/>
          <a:stretch>
            <a:fillRect/>
          </a:stretch>
        </p:blipFill>
        <p:spPr>
          <a:xfrm>
            <a:off x="5758180" y="177800"/>
            <a:ext cx="6179820" cy="310769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758180" y="3284855"/>
            <a:ext cx="6179185" cy="350139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HaELM</a:t>
            </a:r>
            <a:endParaRPr lang="en-US" altLang="zh-CN"/>
          </a:p>
        </p:txBody>
      </p:sp>
      <p:sp>
        <p:nvSpPr>
          <p:cNvPr id="3" name="内容占位符 2"/>
          <p:cNvSpPr>
            <a:spLocks noGrp="1"/>
          </p:cNvSpPr>
          <p:nvPr>
            <p:ph idx="1"/>
          </p:nvPr>
        </p:nvSpPr>
        <p:spPr>
          <a:xfrm>
            <a:off x="608330" y="1118870"/>
            <a:ext cx="10968990" cy="4759325"/>
          </a:xfrm>
        </p:spPr>
        <p:txBody>
          <a:bodyPr/>
          <a:p>
            <a:r>
              <a:rPr lang="en-US" altLang="zh-CN" b="1">
                <a:solidFill>
                  <a:schemeClr val="tx1"/>
                </a:solidFill>
              </a:rPr>
              <a:t>Training and Inference(lora + llama)</a:t>
            </a:r>
            <a:endParaRPr lang="en-US" altLang="zh-CN" b="1">
              <a:solidFill>
                <a:schemeClr val="tx1"/>
              </a:solidFill>
            </a:endParaRPr>
          </a:p>
          <a:p>
            <a:pPr lvl="1"/>
            <a:r>
              <a:rPr lang="en-US" altLang="zh-CN" b="1">
                <a:solidFill>
                  <a:schemeClr val="tx1"/>
                </a:solidFill>
              </a:rPr>
              <a:t>During the training phase, employ a consistent format prompt that corresponds to the data distribution of LLMs and instruction fine-tuning. The collected data from the preceding step is seamlessly integrated into the prompt.</a:t>
            </a:r>
            <a:endParaRPr lang="en-US" altLang="zh-CN" b="1">
              <a:solidFill>
                <a:schemeClr val="tx1"/>
              </a:solidFill>
            </a:endParaRPr>
          </a:p>
          <a:p>
            <a:pPr lvl="1"/>
            <a:endParaRPr lang="en-US" altLang="zh-CN" b="1">
              <a:solidFill>
                <a:schemeClr val="tx1"/>
              </a:solidFill>
            </a:endParaRPr>
          </a:p>
          <a:p>
            <a:pPr marL="457200" lvl="1" indent="0">
              <a:buNone/>
            </a:pPr>
            <a:r>
              <a:rPr lang="en-US" altLang="zh-CN" b="1">
                <a:solidFill>
                  <a:schemeClr val="tx1"/>
                </a:solidFill>
              </a:rPr>
              <a:t>   training data outputs were explicitly limited to "yes" or "no" responses,effectively              benefiting the automated evaluation.</a:t>
            </a:r>
            <a:endParaRPr lang="en-US" altLang="zh-CN" b="1">
              <a:solidFill>
                <a:schemeClr val="tx1"/>
              </a:solidFill>
            </a:endParaRPr>
          </a:p>
          <a:p>
            <a:pPr lvl="1"/>
            <a:endParaRPr lang="en-US" altLang="zh-CN" b="1">
              <a:solidFill>
                <a:schemeClr val="tx1"/>
              </a:solidFill>
            </a:endParaRPr>
          </a:p>
          <a:p>
            <a:pPr marL="457200" lvl="1" indent="0">
              <a:buNone/>
            </a:pPr>
            <a:endParaRPr lang="en-US" altLang="zh-CN" b="1">
              <a:solidFill>
                <a:schemeClr val="tx1"/>
              </a:solidFill>
            </a:endParaRPr>
          </a:p>
          <a:p>
            <a:pPr lvl="1"/>
            <a:r>
              <a:rPr lang="en-US" altLang="zh-CN" b="1">
                <a:solidFill>
                  <a:schemeClr val="tx1"/>
                </a:solidFill>
              </a:rPr>
              <a:t>During the inference phase, incorporate the reference captions and responses from the LVLMs under evaluation into the prompt.</a:t>
            </a:r>
            <a:endParaRPr lang="en-US" altLang="zh-CN" b="1">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Experiments</a:t>
            </a:r>
            <a:endParaRPr lang="en-US" altLang="zh-CN"/>
          </a:p>
        </p:txBody>
      </p:sp>
      <p:sp>
        <p:nvSpPr>
          <p:cNvPr id="3" name="内容占位符 2"/>
          <p:cNvSpPr>
            <a:spLocks noGrp="1"/>
          </p:cNvSpPr>
          <p:nvPr>
            <p:ph idx="1"/>
          </p:nvPr>
        </p:nvSpPr>
        <p:spPr>
          <a:xfrm>
            <a:off x="489585" y="1137920"/>
            <a:ext cx="4594860" cy="4759325"/>
          </a:xfrm>
        </p:spPr>
        <p:txBody>
          <a:bodyPr/>
          <a:p>
            <a:r>
              <a:rPr lang="en-US" altLang="zh-CN" b="1">
                <a:solidFill>
                  <a:schemeClr val="tx1"/>
                </a:solidFill>
              </a:rPr>
              <a:t>Evaluation on HaELM</a:t>
            </a:r>
            <a:endParaRPr lang="en-US" altLang="zh-CN" sz="1400" b="1">
              <a:solidFill>
                <a:schemeClr val="tx1"/>
              </a:solidFill>
            </a:endParaRPr>
          </a:p>
          <a:p>
            <a:pPr marL="457200" lvl="1" indent="0">
              <a:buNone/>
            </a:pPr>
            <a:r>
              <a:rPr lang="en-US" altLang="zh-CN" sz="1400" b="1">
                <a:solidFill>
                  <a:schemeClr val="tx1"/>
                </a:solidFill>
              </a:rPr>
              <a:t>HaELM demonstrates an impressive capability, reaching 95% of ChatGPT’s level.</a:t>
            </a:r>
            <a:endParaRPr lang="en-US" altLang="zh-CN" sz="1400" b="1">
              <a:solidFill>
                <a:schemeClr val="tx1"/>
              </a:solidFill>
            </a:endParaRPr>
          </a:p>
          <a:p>
            <a:pPr marL="457200" lvl="1" indent="0">
              <a:buNone/>
            </a:pPr>
            <a:endParaRPr lang="en-US" altLang="zh-CN" sz="1400" b="1">
              <a:solidFill>
                <a:schemeClr val="tx1"/>
              </a:solidFill>
            </a:endParaRPr>
          </a:p>
          <a:p>
            <a:pPr marL="457200" lvl="1" indent="0">
              <a:buNone/>
            </a:pPr>
            <a:r>
              <a:rPr lang="en-US" altLang="zh-CN" sz="1400" b="1">
                <a:solidFill>
                  <a:schemeClr val="tx1"/>
                </a:solidFill>
              </a:rPr>
              <a:t>Simulated hallucination responses cannot fully match the distribution of actual hallucination responses.</a:t>
            </a:r>
            <a:endParaRPr lang="en-US" altLang="zh-CN" sz="1400" b="1">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4982210" y="1137920"/>
            <a:ext cx="6927850" cy="4835525"/>
          </a:xfrm>
          <a:prstGeom prst="rect">
            <a:avLst/>
          </a:prstGeom>
        </p:spPr>
      </p:pic>
      <p:sp>
        <p:nvSpPr>
          <p:cNvPr id="6" name="文本框 5"/>
          <p:cNvSpPr txBox="1"/>
          <p:nvPr/>
        </p:nvSpPr>
        <p:spPr>
          <a:xfrm>
            <a:off x="5202555" y="615950"/>
            <a:ext cx="6565265" cy="521970"/>
          </a:xfrm>
          <a:prstGeom prst="rect">
            <a:avLst/>
          </a:prstGeom>
          <a:noFill/>
        </p:spPr>
        <p:txBody>
          <a:bodyPr wrap="square" rtlCol="0">
            <a:spAutoFit/>
          </a:bodyPr>
          <a:p>
            <a:pPr marL="0" lvl="1"/>
            <a:r>
              <a:rPr lang="en-US" altLang="zh-CN" sz="1400" b="1">
                <a:solidFill>
                  <a:srgbClr val="FF0000"/>
                </a:solidFill>
                <a:sym typeface="+mn-ea"/>
              </a:rPr>
              <a:t>use data from the data collection phase as the evaluation benchmark</a:t>
            </a:r>
            <a:endParaRPr lang="en-US" altLang="zh-CN" sz="1400" b="1">
              <a:solidFill>
                <a:srgbClr val="FF0000"/>
              </a:solidFill>
            </a:endParaRPr>
          </a:p>
          <a:p>
            <a:endParaRPr lang="en-US" altLang="zh-CN" sz="1400" b="1">
              <a:solidFill>
                <a:srgbClr val="FF0000"/>
              </a:solidFill>
            </a:endParaRPr>
          </a:p>
        </p:txBody>
      </p:sp>
      <p:pic>
        <p:nvPicPr>
          <p:cNvPr id="8" name="图片 7"/>
          <p:cNvPicPr>
            <a:picLocks noChangeAspect="1"/>
          </p:cNvPicPr>
          <p:nvPr>
            <p:custDataLst>
              <p:tags r:id="rId3"/>
            </p:custDataLst>
          </p:nvPr>
        </p:nvPicPr>
        <p:blipFill>
          <a:blip r:embed="rId4"/>
          <a:stretch>
            <a:fillRect/>
          </a:stretch>
        </p:blipFill>
        <p:spPr>
          <a:xfrm>
            <a:off x="489585" y="3848735"/>
            <a:ext cx="4438650" cy="2276475"/>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Experiments</a:t>
            </a:r>
            <a:endParaRPr lang="en-US" altLang="zh-CN"/>
          </a:p>
        </p:txBody>
      </p:sp>
      <p:sp>
        <p:nvSpPr>
          <p:cNvPr id="3" name="内容占位符 2"/>
          <p:cNvSpPr>
            <a:spLocks noGrp="1"/>
          </p:cNvSpPr>
          <p:nvPr>
            <p:ph idx="1"/>
          </p:nvPr>
        </p:nvSpPr>
        <p:spPr>
          <a:xfrm>
            <a:off x="489585" y="1137920"/>
            <a:ext cx="11087735" cy="4759325"/>
          </a:xfrm>
        </p:spPr>
        <p:txBody>
          <a:bodyPr/>
          <a:p>
            <a:r>
              <a:rPr lang="en-US" altLang="zh-CN" b="1">
                <a:solidFill>
                  <a:schemeClr val="tx1"/>
                </a:solidFill>
              </a:rPr>
              <a:t>Evaluation on Hallucination</a:t>
            </a:r>
            <a:endParaRPr lang="en-US" altLang="zh-CN" b="1">
              <a:solidFill>
                <a:schemeClr val="tx1"/>
              </a:solidFill>
            </a:endParaRPr>
          </a:p>
          <a:p>
            <a:pPr lvl="1"/>
            <a:r>
              <a:rPr lang="en-US" altLang="zh-CN" sz="1240" b="1">
                <a:solidFill>
                  <a:schemeClr val="tx1"/>
                </a:solidFill>
              </a:rPr>
              <a:t>Comparison on LVLMs</a:t>
            </a:r>
            <a:endParaRPr lang="en-US" altLang="zh-CN" sz="1240" b="1">
              <a:solidFill>
                <a:schemeClr val="tx1"/>
              </a:solidFill>
            </a:endParaRPr>
          </a:p>
          <a:p>
            <a:pPr lvl="1"/>
            <a:endParaRPr lang="en-US" altLang="zh-CN" sz="1240" b="1">
              <a:solidFill>
                <a:schemeClr val="tx1"/>
              </a:solidFill>
            </a:endParaRPr>
          </a:p>
          <a:p>
            <a:pPr lvl="1"/>
            <a:endParaRPr lang="en-US" altLang="zh-CN" sz="1240" b="1">
              <a:solidFill>
                <a:schemeClr val="tx1"/>
              </a:solidFill>
            </a:endParaRPr>
          </a:p>
          <a:p>
            <a:pPr lvl="1"/>
            <a:r>
              <a:rPr lang="en-US" altLang="zh-CN" sz="1240" b="1">
                <a:solidFill>
                  <a:schemeClr val="tx1"/>
                </a:solidFill>
              </a:rPr>
              <a:t>Comparison on Generation Length</a:t>
            </a:r>
            <a:endParaRPr lang="en-US" altLang="zh-CN" sz="1240" b="1">
              <a:solidFill>
                <a:schemeClr val="tx1"/>
              </a:solidFill>
            </a:endParaRPr>
          </a:p>
          <a:p>
            <a:pPr lvl="1"/>
            <a:endParaRPr lang="en-US" altLang="zh-CN" sz="1240" b="1">
              <a:solidFill>
                <a:schemeClr val="tx1"/>
              </a:solidFill>
            </a:endParaRPr>
          </a:p>
          <a:p>
            <a:pPr lvl="1"/>
            <a:endParaRPr lang="en-US" altLang="zh-CN" sz="1240" b="1">
              <a:solidFill>
                <a:schemeClr val="tx1"/>
              </a:solidFill>
            </a:endParaRPr>
          </a:p>
          <a:p>
            <a:pPr lvl="1"/>
            <a:endParaRPr lang="en-US" altLang="zh-CN" sz="1240" b="1">
              <a:solidFill>
                <a:schemeClr val="tx1"/>
              </a:solidFill>
            </a:endParaRPr>
          </a:p>
          <a:p>
            <a:pPr lvl="1"/>
            <a:endParaRPr lang="en-US" altLang="zh-CN" sz="1240" b="1">
              <a:solidFill>
                <a:schemeClr val="tx1"/>
              </a:solidFill>
            </a:endParaRPr>
          </a:p>
          <a:p>
            <a:pPr lvl="1"/>
            <a:endParaRPr lang="en-US" altLang="zh-CN" sz="1240" b="1">
              <a:solidFill>
                <a:schemeClr val="tx1"/>
              </a:solidFill>
            </a:endParaRPr>
          </a:p>
          <a:p>
            <a:pPr lvl="1"/>
            <a:r>
              <a:rPr lang="en-US" altLang="zh-CN" sz="1240" b="1">
                <a:solidFill>
                  <a:schemeClr val="tx1"/>
                </a:solidFill>
              </a:rPr>
              <a:t>Comparison on Sampling</a:t>
            </a:r>
            <a:endParaRPr lang="en-US" altLang="zh-CN" sz="1240" b="1">
              <a:solidFill>
                <a:schemeClr val="tx1"/>
              </a:solidFill>
            </a:endParaRPr>
          </a:p>
          <a:p>
            <a:pPr marL="457200" lvl="1" indent="0">
              <a:buNone/>
            </a:pPr>
            <a:endParaRPr lang="en-US" altLang="zh-CN" sz="1400" b="1">
              <a:solidFill>
                <a:schemeClr val="tx1"/>
              </a:solidFill>
            </a:endParaRPr>
          </a:p>
        </p:txBody>
      </p:sp>
      <p:pic>
        <p:nvPicPr>
          <p:cNvPr id="5" name="图片 4"/>
          <p:cNvPicPr>
            <a:picLocks noChangeAspect="1"/>
          </p:cNvPicPr>
          <p:nvPr>
            <p:custDataLst>
              <p:tags r:id="rId1"/>
            </p:custDataLst>
          </p:nvPr>
        </p:nvPicPr>
        <p:blipFill>
          <a:blip r:embed="rId2"/>
          <a:stretch>
            <a:fillRect/>
          </a:stretch>
        </p:blipFill>
        <p:spPr>
          <a:xfrm>
            <a:off x="6504940" y="1431290"/>
            <a:ext cx="3594735" cy="399605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1069975" y="3089275"/>
            <a:ext cx="3354070" cy="85725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073150" y="4791075"/>
            <a:ext cx="3350895" cy="868045"/>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Discussion</a:t>
            </a:r>
            <a:endParaRPr lang="en-US" altLang="zh-CN"/>
          </a:p>
        </p:txBody>
      </p:sp>
      <p:sp>
        <p:nvSpPr>
          <p:cNvPr id="3" name="内容占位符 2"/>
          <p:cNvSpPr>
            <a:spLocks noGrp="1"/>
          </p:cNvSpPr>
          <p:nvPr>
            <p:ph idx="1"/>
          </p:nvPr>
        </p:nvSpPr>
        <p:spPr>
          <a:xfrm>
            <a:off x="489585" y="5665470"/>
            <a:ext cx="11087735" cy="767715"/>
          </a:xfrm>
        </p:spPr>
        <p:txBody>
          <a:bodyPr/>
          <a:p>
            <a:pPr marL="457200" lvl="1" indent="0">
              <a:buNone/>
            </a:pPr>
            <a:r>
              <a:rPr lang="en-US" altLang="zh-CN" sz="1400" b="1">
                <a:solidFill>
                  <a:schemeClr val="tx1"/>
                </a:solidFill>
              </a:rPr>
              <a:t>It demonstrates that one possible approach to addressing hallucinations could be to </a:t>
            </a:r>
            <a:r>
              <a:rPr lang="en-US" altLang="zh-CN" sz="1400" b="1">
                <a:solidFill>
                  <a:srgbClr val="FF0000"/>
                </a:solidFill>
              </a:rPr>
              <a:t>penalize attention that deviates from the image</a:t>
            </a:r>
            <a:r>
              <a:rPr lang="en-US" altLang="zh-CN" sz="1400" b="1">
                <a:solidFill>
                  <a:schemeClr val="tx1"/>
                </a:solidFill>
              </a:rPr>
              <a:t>. </a:t>
            </a:r>
            <a:endParaRPr lang="en-US" altLang="zh-CN" sz="1400" b="1">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2818130" y="1313815"/>
            <a:ext cx="6555740" cy="417322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r>
              <a:rPr lang="en-US" altLang="zh-CN" sz="3200"/>
              <a:t>CHAIN-OF-VERIFICATION REDUCES HALLUCINATION</a:t>
            </a:r>
            <a:br>
              <a:rPr lang="en-US" altLang="zh-CN" sz="3200"/>
            </a:br>
            <a:r>
              <a:rPr lang="en-US" altLang="zh-CN" sz="3200"/>
              <a:t>IN LARGE LANGUAGE MODELS</a:t>
            </a:r>
            <a:endParaRPr lang="en-US" altLang="zh-CN" sz="3200"/>
          </a:p>
        </p:txBody>
      </p:sp>
      <p:pic>
        <p:nvPicPr>
          <p:cNvPr id="4" name="图片 3"/>
          <p:cNvPicPr>
            <a:picLocks noChangeAspect="1"/>
          </p:cNvPicPr>
          <p:nvPr>
            <p:custDataLst>
              <p:tags r:id="rId2"/>
            </p:custDataLst>
          </p:nvPr>
        </p:nvPicPr>
        <p:blipFill>
          <a:blip r:embed="rId3"/>
          <a:stretch>
            <a:fillRect/>
          </a:stretch>
        </p:blipFill>
        <p:spPr>
          <a:xfrm>
            <a:off x="2041525" y="3560445"/>
            <a:ext cx="8267700" cy="163830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p:txBody>
          <a:bodyPr/>
          <a:p>
            <a:r>
              <a:rPr lang="en-US" altLang="zh-CN" b="1">
                <a:solidFill>
                  <a:schemeClr val="tx1"/>
                </a:solidFill>
              </a:rPr>
              <a:t>E</a:t>
            </a:r>
            <a:r>
              <a:rPr lang="zh-CN" altLang="en-US" b="1">
                <a:solidFill>
                  <a:schemeClr val="tx1"/>
                </a:solidFill>
              </a:rPr>
              <a:t>ven the largest models can</a:t>
            </a:r>
            <a:r>
              <a:rPr lang="en-US" altLang="zh-CN" b="1">
                <a:solidFill>
                  <a:schemeClr val="tx1"/>
                </a:solidFill>
              </a:rPr>
              <a:t> </a:t>
            </a:r>
            <a:r>
              <a:rPr lang="zh-CN" altLang="en-US" b="1">
                <a:solidFill>
                  <a:schemeClr val="tx1"/>
                </a:solidFill>
              </a:rPr>
              <a:t>still </a:t>
            </a:r>
            <a:r>
              <a:rPr lang="zh-CN" altLang="en-US" b="1">
                <a:solidFill>
                  <a:srgbClr val="FF0000"/>
                </a:solidFill>
              </a:rPr>
              <a:t>fail</a:t>
            </a:r>
            <a:r>
              <a:rPr lang="en-US" altLang="zh-CN" b="1">
                <a:solidFill>
                  <a:srgbClr val="FF0000"/>
                </a:solidFill>
              </a:rPr>
              <a:t> to generate more correct </a:t>
            </a:r>
            <a:r>
              <a:rPr lang="zh-CN" altLang="en-US" b="1">
                <a:solidFill>
                  <a:srgbClr val="FF0000"/>
                </a:solidFill>
              </a:rPr>
              <a:t>factual statements</a:t>
            </a:r>
            <a:r>
              <a:rPr lang="zh-CN" altLang="en-US" b="1">
                <a:solidFill>
                  <a:schemeClr val="tx1"/>
                </a:solidFill>
              </a:rPr>
              <a:t>, particularly on lesser known torso and tail distribution facts</a:t>
            </a:r>
            <a:r>
              <a:rPr lang="en-US" altLang="zh-CN" b="1">
                <a:solidFill>
                  <a:schemeClr val="tx1"/>
                </a:solidFill>
              </a:rPr>
              <a:t>.</a:t>
            </a:r>
            <a:endParaRPr lang="en-US" altLang="zh-CN" b="1">
              <a:solidFill>
                <a:schemeClr val="tx1"/>
              </a:solidFill>
            </a:endParaRPr>
          </a:p>
          <a:p>
            <a:r>
              <a:rPr lang="en-US" altLang="zh-CN" b="1">
                <a:solidFill>
                  <a:schemeClr val="tx1"/>
                </a:solidFill>
              </a:rPr>
              <a:t>In those cases where the model is incorrect, they instead generate an alternative response which is typically </a:t>
            </a:r>
            <a:r>
              <a:rPr lang="en-US" altLang="zh-CN" b="1">
                <a:solidFill>
                  <a:srgbClr val="FF0000"/>
                </a:solidFill>
              </a:rPr>
              <a:t>plausible looking</a:t>
            </a:r>
            <a:r>
              <a:rPr lang="en-US" altLang="zh-CN" b="1">
                <a:solidFill>
                  <a:schemeClr val="tx1"/>
                </a:solidFill>
              </a:rPr>
              <a:t> (e.g., a similar entity, but an incorrect one).</a:t>
            </a:r>
            <a:endParaRPr lang="en-US" altLang="zh-CN" b="1">
              <a:solidFill>
                <a:schemeClr val="tx1"/>
              </a:solidFill>
            </a:endParaRPr>
          </a:p>
          <a:p>
            <a:r>
              <a:rPr lang="en-US" altLang="zh-CN" b="1">
                <a:solidFill>
                  <a:schemeClr val="tx1"/>
                </a:solidFill>
              </a:rPr>
              <a:t>In longform tasks consisting of generating multiple sentences or paragraphs, the hallucination problem can be exacerbated due to the issue of </a:t>
            </a:r>
            <a:r>
              <a:rPr lang="en-US" altLang="zh-CN" b="1">
                <a:solidFill>
                  <a:srgbClr val="FF0000"/>
                </a:solidFill>
              </a:rPr>
              <a:t>exposure bias</a:t>
            </a:r>
            <a:r>
              <a:rPr lang="en-US" altLang="zh-CN" b="1">
                <a:solidFill>
                  <a:schemeClr val="tx1"/>
                </a:solidFill>
              </a:rPr>
              <a:t>.</a:t>
            </a:r>
            <a:endParaRPr lang="en-US" altLang="zh-CN" b="1">
              <a:solidFill>
                <a:schemeClr val="tx1"/>
              </a:solidFill>
            </a:endParaRPr>
          </a:p>
          <a:p>
            <a:endParaRPr lang="en-US" altLang="zh-CN" b="1">
              <a:solidFill>
                <a:schemeClr val="tx1"/>
              </a:solidFill>
            </a:endParaRPr>
          </a:p>
          <a:p>
            <a:r>
              <a:rPr lang="en-US" altLang="zh-CN" b="1">
                <a:solidFill>
                  <a:schemeClr val="tx1"/>
                </a:solidFill>
              </a:rPr>
              <a:t>They find that </a:t>
            </a:r>
            <a:r>
              <a:rPr lang="en-US" altLang="zh-CN" b="1">
                <a:solidFill>
                  <a:srgbClr val="FF0000"/>
                </a:solidFill>
              </a:rPr>
              <a:t>independent verification questions tend to provide more accurate facts than those in the original longform answer</a:t>
            </a:r>
            <a:r>
              <a:rPr lang="en-US" altLang="zh-CN" b="1">
                <a:solidFill>
                  <a:schemeClr val="tx1"/>
                </a:solidFill>
              </a:rPr>
              <a:t>, and hence improve the correctness of the overall response. </a:t>
            </a:r>
            <a:endParaRPr lang="en-US" altLang="zh-CN" b="1">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a:t>
            </a:r>
            <a:endParaRPr lang="en-US" altLang="zh-CN"/>
          </a:p>
        </p:txBody>
      </p:sp>
      <p:sp>
        <p:nvSpPr>
          <p:cNvPr id="3" name="内容占位符 2"/>
          <p:cNvSpPr>
            <a:spLocks noGrp="1"/>
          </p:cNvSpPr>
          <p:nvPr>
            <p:ph idx="1"/>
          </p:nvPr>
        </p:nvSpPr>
        <p:spPr>
          <a:xfrm>
            <a:off x="608400" y="1118925"/>
            <a:ext cx="10969200" cy="4759200"/>
          </a:xfrm>
        </p:spPr>
        <p:txBody>
          <a:bodyPr/>
          <a:p>
            <a:r>
              <a:rPr lang="en-US" altLang="zh-CN" b="1">
                <a:solidFill>
                  <a:schemeClr val="tx1"/>
                </a:solidFill>
              </a:rPr>
              <a:t>A key assumption of is that this language model, when suitably prompted, can both generate and execute a plan of how to verify itself in order to check its own work, and finally incorporate this analysis into an improved response.</a:t>
            </a:r>
            <a:endParaRPr lang="en-US" altLang="zh-CN" b="1">
              <a:solidFill>
                <a:schemeClr val="tx1"/>
              </a:solidFill>
            </a:endParaRPr>
          </a:p>
          <a:p>
            <a:endParaRPr lang="en-US" altLang="zh-CN" b="1">
              <a:solidFill>
                <a:schemeClr val="tx1"/>
              </a:solidFill>
            </a:endParaRPr>
          </a:p>
          <a:p>
            <a:endParaRPr lang="en-US" altLang="zh-CN" b="1">
              <a:solidFill>
                <a:schemeClr val="tx1"/>
              </a:solidFill>
            </a:endParaRPr>
          </a:p>
          <a:p>
            <a:r>
              <a:rPr lang="en-US" altLang="zh-CN" b="1">
                <a:solidFill>
                  <a:schemeClr val="tx1"/>
                </a:solidFill>
              </a:rPr>
              <a:t>Chain-of-Verification (CoVe):</a:t>
            </a:r>
            <a:endParaRPr lang="en-US" altLang="zh-CN" b="1">
              <a:solidFill>
                <a:schemeClr val="tx1"/>
              </a:solidFill>
            </a:endParaRPr>
          </a:p>
          <a:p>
            <a:pPr marL="457200" lvl="1" indent="0">
              <a:buNone/>
            </a:pPr>
            <a:r>
              <a:rPr lang="en-US" altLang="zh-CN" b="1">
                <a:solidFill>
                  <a:schemeClr val="tx1"/>
                </a:solidFill>
              </a:rPr>
              <a:t>1. Generate Baseline Response;</a:t>
            </a:r>
            <a:endParaRPr lang="en-US" altLang="zh-CN" b="1">
              <a:solidFill>
                <a:schemeClr val="tx1"/>
              </a:solidFill>
            </a:endParaRPr>
          </a:p>
          <a:p>
            <a:pPr marL="457200" lvl="1" indent="0">
              <a:buNone/>
            </a:pPr>
            <a:r>
              <a:rPr lang="en-US" altLang="zh-CN" b="1">
                <a:solidFill>
                  <a:schemeClr val="tx1"/>
                </a:solidFill>
              </a:rPr>
              <a:t>2. </a:t>
            </a:r>
            <a:r>
              <a:rPr lang="en-US" altLang="zh-CN" b="1">
                <a:solidFill>
                  <a:srgbClr val="FF0000"/>
                </a:solidFill>
              </a:rPr>
              <a:t>Plan Verifications</a:t>
            </a:r>
            <a:r>
              <a:rPr lang="en-US" altLang="zh-CN" b="1">
                <a:solidFill>
                  <a:schemeClr val="tx1"/>
                </a:solidFill>
              </a:rPr>
              <a:t>;</a:t>
            </a:r>
            <a:endParaRPr lang="en-US" altLang="zh-CN" b="1">
              <a:solidFill>
                <a:schemeClr val="tx1"/>
              </a:solidFill>
            </a:endParaRPr>
          </a:p>
          <a:p>
            <a:pPr marL="457200" lvl="1" indent="0">
              <a:buNone/>
            </a:pPr>
            <a:r>
              <a:rPr lang="en-US" altLang="zh-CN" b="1">
                <a:solidFill>
                  <a:schemeClr val="tx1"/>
                </a:solidFill>
              </a:rPr>
              <a:t>3. </a:t>
            </a:r>
            <a:r>
              <a:rPr lang="en-US" altLang="zh-CN" b="1">
                <a:solidFill>
                  <a:srgbClr val="FF0000"/>
                </a:solidFill>
              </a:rPr>
              <a:t>Execute Verifications</a:t>
            </a:r>
            <a:r>
              <a:rPr lang="en-US" altLang="zh-CN" b="1">
                <a:solidFill>
                  <a:schemeClr val="tx1"/>
                </a:solidFill>
              </a:rPr>
              <a:t>;</a:t>
            </a:r>
            <a:endParaRPr lang="en-US" altLang="zh-CN" b="1">
              <a:solidFill>
                <a:schemeClr val="tx1"/>
              </a:solidFill>
            </a:endParaRPr>
          </a:p>
          <a:p>
            <a:pPr marL="457200" lvl="1" indent="0">
              <a:buNone/>
            </a:pPr>
            <a:r>
              <a:rPr lang="en-US" altLang="zh-CN" b="1">
                <a:solidFill>
                  <a:schemeClr val="tx1"/>
                </a:solidFill>
              </a:rPr>
              <a:t>4. Generate Final Verified Response.</a:t>
            </a:r>
            <a:endParaRPr lang="en-US" altLang="zh-CN" b="1">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5354955" y="2278380"/>
            <a:ext cx="6434455" cy="416052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PLAN VERIFICATIONS</a:t>
            </a:r>
            <a:endParaRPr lang="en-US" altLang="zh-CN"/>
          </a:p>
        </p:txBody>
      </p:sp>
      <p:sp>
        <p:nvSpPr>
          <p:cNvPr id="3" name="内容占位符 2"/>
          <p:cNvSpPr>
            <a:spLocks noGrp="1"/>
          </p:cNvSpPr>
          <p:nvPr>
            <p:ph idx="1"/>
          </p:nvPr>
        </p:nvSpPr>
        <p:spPr>
          <a:xfrm>
            <a:off x="608400" y="1313870"/>
            <a:ext cx="10969200" cy="4759200"/>
          </a:xfrm>
        </p:spPr>
        <p:txBody>
          <a:bodyPr/>
          <a:p>
            <a:r>
              <a:rPr lang="en-US" altLang="zh-CN" b="1">
                <a:solidFill>
                  <a:schemeClr val="tx1"/>
                </a:solidFill>
              </a:rPr>
              <a:t>Perform verification planning by providing a few-shot prompt of (response, verification) demonstrations to LLM.</a:t>
            </a:r>
            <a:endParaRPr lang="en-US" altLang="zh-CN" b="1">
              <a:solidFill>
                <a:schemeClr val="tx1"/>
              </a:solidFill>
            </a:endParaRPr>
          </a:p>
          <a:p>
            <a:endParaRPr lang="en-US" altLang="zh-CN" b="1">
              <a:solidFill>
                <a:schemeClr val="tx1"/>
              </a:solidFill>
            </a:endParaRPr>
          </a:p>
          <a:p>
            <a:endParaRPr lang="en-US" altLang="zh-CN" b="1">
              <a:solidFill>
                <a:schemeClr val="tx1"/>
              </a:solidFill>
            </a:endParaRPr>
          </a:p>
        </p:txBody>
      </p:sp>
      <p:pic>
        <p:nvPicPr>
          <p:cNvPr id="6" name="图片 5"/>
          <p:cNvPicPr>
            <a:picLocks noChangeAspect="1"/>
          </p:cNvPicPr>
          <p:nvPr>
            <p:custDataLst>
              <p:tags r:id="rId1"/>
            </p:custDataLst>
          </p:nvPr>
        </p:nvPicPr>
        <p:blipFill>
          <a:blip r:embed="rId2"/>
          <a:stretch>
            <a:fillRect/>
          </a:stretch>
        </p:blipFill>
        <p:spPr>
          <a:xfrm>
            <a:off x="2429510" y="2171065"/>
            <a:ext cx="5831205" cy="436118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EXECUTE VERIFICATIONS</a:t>
            </a:r>
            <a:endParaRPr lang="en-US" altLang="zh-CN"/>
          </a:p>
        </p:txBody>
      </p:sp>
      <p:sp>
        <p:nvSpPr>
          <p:cNvPr id="3" name="内容占位符 2"/>
          <p:cNvSpPr>
            <a:spLocks noGrp="1"/>
          </p:cNvSpPr>
          <p:nvPr>
            <p:ph idx="1"/>
          </p:nvPr>
        </p:nvSpPr>
        <p:spPr>
          <a:xfrm>
            <a:off x="608400" y="1313870"/>
            <a:ext cx="10969200" cy="4759200"/>
          </a:xfrm>
        </p:spPr>
        <p:txBody>
          <a:bodyPr/>
          <a:p>
            <a:pPr marL="0" indent="0">
              <a:buNone/>
            </a:pPr>
            <a:r>
              <a:rPr lang="en-US" altLang="zh-CN" b="1">
                <a:solidFill>
                  <a:schemeClr val="tx1"/>
                </a:solidFill>
              </a:rPr>
              <a:t>1. Joint: </a:t>
            </a:r>
            <a:r>
              <a:rPr lang="en-US" altLang="zh-CN">
                <a:solidFill>
                  <a:schemeClr val="tx1"/>
                </a:solidFill>
              </a:rPr>
              <a:t>The steps 2 and 3 are accomplished by using a single prompt, whereby the few-shot demonstrations include both verification questions and their answers immediately after the questions.</a:t>
            </a:r>
            <a:endParaRPr lang="en-US" altLang="zh-CN">
              <a:solidFill>
                <a:schemeClr val="tx1"/>
              </a:solidFill>
            </a:endParaRPr>
          </a:p>
          <a:p>
            <a:pPr marL="0" indent="0">
              <a:buNone/>
            </a:pPr>
            <a:endParaRPr lang="en-US" altLang="zh-CN">
              <a:solidFill>
                <a:schemeClr val="tx1"/>
              </a:solidFill>
            </a:endParaRPr>
          </a:p>
          <a:p>
            <a:pPr marL="0" indent="0">
              <a:buNone/>
            </a:pPr>
            <a:r>
              <a:rPr lang="en-US" altLang="zh-CN" b="1">
                <a:solidFill>
                  <a:schemeClr val="tx1"/>
                </a:solidFill>
              </a:rPr>
              <a:t>2. 2-Step: </a:t>
            </a:r>
            <a:r>
              <a:rPr lang="en-US" altLang="zh-CN">
                <a:solidFill>
                  <a:schemeClr val="tx1"/>
                </a:solidFill>
              </a:rPr>
              <a:t>The planning prompt conditions on the baseline response in the first step. The verification questions generated from planning are answered in the second step, where crucially the context given to the LLM prompt only contains the questions, and not the original baseline response and hence cannot repeat those answers directly.</a:t>
            </a:r>
            <a:endParaRPr lang="en-US" altLang="zh-CN">
              <a:solidFill>
                <a:schemeClr val="tx1"/>
              </a:solidFill>
            </a:endParaRPr>
          </a:p>
          <a:p>
            <a:pPr marL="0" indent="0">
              <a:buNone/>
            </a:pPr>
            <a:endParaRPr lang="en-US" altLang="zh-CN">
              <a:solidFill>
                <a:schemeClr val="tx1"/>
              </a:solidFill>
            </a:endParaRPr>
          </a:p>
          <a:p>
            <a:pPr marL="0" indent="0">
              <a:buNone/>
            </a:pPr>
            <a:r>
              <a:rPr lang="en-US" altLang="zh-CN" b="1">
                <a:solidFill>
                  <a:schemeClr val="tx1"/>
                </a:solidFill>
              </a:rPr>
              <a:t>3. Factored: </a:t>
            </a:r>
            <a:r>
              <a:rPr lang="en-US" altLang="zh-CN">
                <a:solidFill>
                  <a:schemeClr val="tx1"/>
                </a:solidFill>
              </a:rPr>
              <a:t>Another, more sophisticated approach, is to answer all questions independently as separate prompts.</a:t>
            </a:r>
            <a:endParaRPr lang="en-US" altLang="zh-CN">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EXECUTE VERIFICATIONS</a:t>
            </a:r>
            <a:endParaRPr lang="en-US" altLang="zh-CN"/>
          </a:p>
        </p:txBody>
      </p:sp>
      <p:sp>
        <p:nvSpPr>
          <p:cNvPr id="3" name="内容占位符 2"/>
          <p:cNvSpPr>
            <a:spLocks noGrp="1"/>
          </p:cNvSpPr>
          <p:nvPr>
            <p:ph idx="1"/>
          </p:nvPr>
        </p:nvSpPr>
        <p:spPr>
          <a:xfrm>
            <a:off x="608400" y="1313870"/>
            <a:ext cx="10969200" cy="4759200"/>
          </a:xfrm>
        </p:spPr>
        <p:txBody>
          <a:bodyPr/>
          <a:p>
            <a:pPr marL="0" indent="0">
              <a:buNone/>
            </a:pPr>
            <a:r>
              <a:rPr lang="en-US" altLang="zh-CN" b="1">
                <a:solidFill>
                  <a:schemeClr val="tx1"/>
                </a:solidFill>
              </a:rPr>
              <a:t>4. Factor+Revise: </a:t>
            </a:r>
            <a:r>
              <a:rPr lang="en-US" altLang="zh-CN">
                <a:solidFill>
                  <a:schemeClr val="tx1"/>
                </a:solidFill>
              </a:rPr>
              <a:t>After answering the verification questions, the overall CoVe pipeline then has to either implicitly or explicitly cross-check whether those answers indicate an inconsistency with the original responses.</a:t>
            </a:r>
            <a:endParaRPr lang="en-US" altLang="zh-CN">
              <a:solidFill>
                <a:schemeClr val="tx1"/>
              </a:solidFill>
            </a:endParaRPr>
          </a:p>
          <a:p>
            <a:pPr marL="0" indent="0">
              <a:buNone/>
            </a:pPr>
            <a:r>
              <a:rPr lang="en-US" altLang="zh-CN">
                <a:solidFill>
                  <a:schemeClr val="tx1"/>
                </a:solidFill>
              </a:rPr>
              <a:t>Differently to answering the verification questions, the cross-checking phase needs to condition on both the baseline response and the verification question and answer.</a:t>
            </a:r>
            <a:endParaRPr lang="en-US" altLang="zh-CN">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2683510" y="3230880"/>
            <a:ext cx="6467475" cy="333375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EXPERIMENTS</a:t>
            </a:r>
            <a:endParaRPr lang="en-US" altLang="zh-CN"/>
          </a:p>
        </p:txBody>
      </p:sp>
      <p:sp>
        <p:nvSpPr>
          <p:cNvPr id="3" name="内容占位符 2"/>
          <p:cNvSpPr>
            <a:spLocks noGrp="1"/>
          </p:cNvSpPr>
          <p:nvPr>
            <p:ph idx="1"/>
          </p:nvPr>
        </p:nvSpPr>
        <p:spPr>
          <a:xfrm>
            <a:off x="608400" y="1313870"/>
            <a:ext cx="10969200" cy="4759200"/>
          </a:xfrm>
        </p:spPr>
        <p:txBody>
          <a:bodyPr/>
          <a:p>
            <a:pPr marL="0" indent="0">
              <a:buNone/>
            </a:pPr>
            <a:r>
              <a:rPr lang="en-US" altLang="zh-CN" b="1">
                <a:solidFill>
                  <a:schemeClr val="tx1"/>
                </a:solidFill>
              </a:rPr>
              <a:t>Tasks</a:t>
            </a:r>
            <a:r>
              <a:rPr lang="zh-CN" altLang="en-US">
                <a:solidFill>
                  <a:schemeClr val="tx1"/>
                </a:solidFill>
              </a:rPr>
              <a:t>：</a:t>
            </a:r>
            <a:endParaRPr lang="zh-CN" altLang="en-US">
              <a:solidFill>
                <a:schemeClr val="tx1"/>
              </a:solidFill>
            </a:endParaRPr>
          </a:p>
          <a:p>
            <a:pPr marL="0" indent="0">
              <a:buNone/>
            </a:pPr>
            <a:r>
              <a:rPr lang="en-US" altLang="zh-CN">
                <a:solidFill>
                  <a:schemeClr val="tx1"/>
                </a:solidFill>
              </a:rPr>
              <a:t>1. WIKIDATA</a:t>
            </a:r>
            <a:r>
              <a:rPr lang="zh-CN" altLang="en-US">
                <a:solidFill>
                  <a:schemeClr val="tx1"/>
                </a:solidFill>
              </a:rPr>
              <a:t>：</a:t>
            </a:r>
            <a:r>
              <a:rPr lang="en-US" altLang="zh-CN">
                <a:solidFill>
                  <a:schemeClr val="tx1"/>
                </a:solidFill>
              </a:rPr>
              <a:t>list-based questions where the required answer is a set of entities.</a:t>
            </a:r>
            <a:endParaRPr lang="en-US" altLang="zh-CN">
              <a:solidFill>
                <a:schemeClr val="tx1"/>
              </a:solidFill>
            </a:endParaRPr>
          </a:p>
          <a:p>
            <a:pPr marL="0" indent="0">
              <a:buNone/>
            </a:pPr>
            <a:r>
              <a:rPr lang="en-US" altLang="zh-CN">
                <a:solidFill>
                  <a:schemeClr val="tx1"/>
                </a:solidFill>
              </a:rPr>
              <a:t>2. WIKI-CATEGORY LIST:  a harder set-generation task.</a:t>
            </a:r>
            <a:endParaRPr lang="en-US" altLang="zh-CN">
              <a:solidFill>
                <a:schemeClr val="tx1"/>
              </a:solidFill>
            </a:endParaRPr>
          </a:p>
          <a:p>
            <a:pPr marL="0" indent="0">
              <a:buNone/>
            </a:pPr>
            <a:r>
              <a:rPr lang="en-US" altLang="zh-CN">
                <a:solidFill>
                  <a:schemeClr val="tx1"/>
                </a:solidFill>
              </a:rPr>
              <a:t>3. MultiSpanQA:  reading comprehension benchmark.</a:t>
            </a:r>
            <a:endParaRPr lang="en-US" altLang="zh-CN">
              <a:solidFill>
                <a:schemeClr val="tx1"/>
              </a:solidFill>
            </a:endParaRPr>
          </a:p>
          <a:p>
            <a:pPr marL="0" indent="0">
              <a:buNone/>
            </a:pPr>
            <a:r>
              <a:rPr lang="en-US" altLang="zh-CN">
                <a:solidFill>
                  <a:schemeClr val="tx1"/>
                </a:solidFill>
              </a:rPr>
              <a:t>4. Longform text generation:  evaluate on generating biographies.</a:t>
            </a:r>
            <a:endParaRPr lang="en-US" altLang="zh-CN">
              <a:solidFill>
                <a:schemeClr val="tx1"/>
              </a:solidFill>
            </a:endParaRPr>
          </a:p>
          <a:p>
            <a:pPr marL="0" indent="0">
              <a:buNone/>
            </a:pPr>
            <a:endParaRPr lang="en-US" altLang="zh-CN">
              <a:solidFill>
                <a:schemeClr val="tx1"/>
              </a:solidFill>
            </a:endParaRPr>
          </a:p>
          <a:p>
            <a:pPr marL="0" indent="0">
              <a:buNone/>
            </a:pPr>
            <a:r>
              <a:rPr lang="en-US" altLang="zh-CN" b="1">
                <a:solidFill>
                  <a:schemeClr val="tx1"/>
                </a:solidFill>
              </a:rPr>
              <a:t>Baselines</a:t>
            </a:r>
            <a:r>
              <a:rPr lang="en-US" altLang="zh-CN">
                <a:solidFill>
                  <a:schemeClr val="tx1"/>
                </a:solidFill>
              </a:rPr>
              <a:t>:</a:t>
            </a:r>
            <a:endParaRPr lang="en-US" altLang="zh-CN">
              <a:solidFill>
                <a:schemeClr val="tx1"/>
              </a:solidFill>
            </a:endParaRPr>
          </a:p>
          <a:p>
            <a:pPr marL="0" indent="0">
              <a:buNone/>
            </a:pPr>
            <a:r>
              <a:rPr lang="en-US" altLang="zh-CN">
                <a:solidFill>
                  <a:schemeClr val="tx1"/>
                </a:solidFill>
              </a:rPr>
              <a:t>1. Llama 65B;    (not instruction fine-tuned)</a:t>
            </a:r>
            <a:endParaRPr lang="en-US" altLang="zh-CN">
              <a:solidFill>
                <a:schemeClr val="tx1"/>
              </a:solidFill>
            </a:endParaRPr>
          </a:p>
          <a:p>
            <a:pPr marL="0" indent="0">
              <a:buNone/>
            </a:pPr>
            <a:r>
              <a:rPr lang="en-US" altLang="zh-CN">
                <a:solidFill>
                  <a:schemeClr val="tx1"/>
                </a:solidFill>
              </a:rPr>
              <a:t>2. Llama 2.        (instruction fine-tuned)</a:t>
            </a:r>
            <a:endParaRPr lang="en-US" altLang="zh-CN">
              <a:solidFill>
                <a:schemeClr val="tx1"/>
              </a:solidFill>
            </a:endParaRPr>
          </a:p>
          <a:p>
            <a:pPr marL="0" indent="0">
              <a:buNone/>
            </a:pPr>
            <a:endParaRPr lang="en-US" altLang="zh-CN">
              <a:solidFill>
                <a:schemeClr val="tx1"/>
              </a:solidFill>
            </a:endParaRPr>
          </a:p>
          <a:p>
            <a:pPr marL="0" lvl="0" indent="0">
              <a:buNone/>
            </a:pPr>
            <a:endParaRPr lang="en-US" altLang="zh-CN">
              <a:solidFill>
                <a:schemeClr val="tx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RESULTS</a:t>
            </a:r>
            <a:endParaRPr lang="en-US" altLang="zh-CN"/>
          </a:p>
        </p:txBody>
      </p:sp>
      <p:sp>
        <p:nvSpPr>
          <p:cNvPr id="3" name="内容占位符 2"/>
          <p:cNvSpPr>
            <a:spLocks noGrp="1"/>
          </p:cNvSpPr>
          <p:nvPr>
            <p:ph idx="1"/>
          </p:nvPr>
        </p:nvSpPr>
        <p:spPr>
          <a:xfrm>
            <a:off x="608400" y="1313870"/>
            <a:ext cx="10969200" cy="4759200"/>
          </a:xfrm>
        </p:spPr>
        <p:txBody>
          <a:bodyPr>
            <a:normAutofit lnSpcReduction="20000"/>
          </a:bodyPr>
          <a:p>
            <a:pPr marL="0" indent="0">
              <a:buNone/>
            </a:pPr>
            <a:r>
              <a:rPr lang="en-US" altLang="zh-CN">
                <a:solidFill>
                  <a:schemeClr val="tx1"/>
                </a:solidFill>
              </a:rPr>
              <a:t>1. CoVe improves precision on above tasks;</a:t>
            </a:r>
            <a:endParaRPr lang="en-US" altLang="zh-CN">
              <a:solidFill>
                <a:schemeClr val="tx1"/>
              </a:solidFill>
            </a:endParaRPr>
          </a:p>
          <a:p>
            <a:pPr marL="0" indent="0">
              <a:buNone/>
            </a:pPr>
            <a:r>
              <a:rPr lang="en-US" altLang="zh-CN">
                <a:solidFill>
                  <a:schemeClr val="tx1"/>
                </a:solidFill>
              </a:rPr>
              <a:t>2. </a:t>
            </a:r>
            <a:r>
              <a:rPr lang="en-US" altLang="zh-CN">
                <a:solidFill>
                  <a:srgbClr val="FF0000"/>
                </a:solidFill>
              </a:rPr>
              <a:t>Instruction-tuning and CoT do not reduce hallucinations</a:t>
            </a:r>
            <a:r>
              <a:rPr lang="en-US" altLang="zh-CN">
                <a:solidFill>
                  <a:schemeClr val="tx1"/>
                </a:solidFill>
              </a:rPr>
              <a:t>;</a:t>
            </a:r>
            <a:endParaRPr lang="en-US" altLang="zh-CN">
              <a:solidFill>
                <a:schemeClr val="tx1"/>
              </a:solidFill>
            </a:endParaRPr>
          </a:p>
          <a:p>
            <a:pPr marL="0" indent="0">
              <a:buNone/>
            </a:pPr>
            <a:r>
              <a:rPr lang="en-US" altLang="zh-CN">
                <a:solidFill>
                  <a:schemeClr val="tx1"/>
                </a:solidFill>
              </a:rPr>
              <a:t>3. Further explicit reasoning helps remove hallucinations;</a:t>
            </a:r>
            <a:endParaRPr lang="en-US" altLang="zh-CN">
              <a:solidFill>
                <a:schemeClr val="tx1"/>
              </a:solidFill>
            </a:endParaRPr>
          </a:p>
          <a:p>
            <a:pPr marL="0" lvl="0" indent="0">
              <a:buNone/>
            </a:pPr>
            <a:endParaRPr lang="en-US" altLang="zh-CN">
              <a:solidFill>
                <a:schemeClr val="tx1"/>
              </a:solidFill>
            </a:endParaRPr>
          </a:p>
        </p:txBody>
      </p:sp>
      <p:pic>
        <p:nvPicPr>
          <p:cNvPr id="7" name="图片 6"/>
          <p:cNvPicPr>
            <a:picLocks noChangeAspect="1"/>
          </p:cNvPicPr>
          <p:nvPr>
            <p:custDataLst>
              <p:tags r:id="rId1"/>
            </p:custDataLst>
          </p:nvPr>
        </p:nvPicPr>
        <p:blipFill>
          <a:blip r:embed="rId2"/>
          <a:stretch>
            <a:fillRect/>
          </a:stretch>
        </p:blipFill>
        <p:spPr>
          <a:xfrm>
            <a:off x="608330" y="2601595"/>
            <a:ext cx="4475480" cy="218313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488950" y="4784725"/>
            <a:ext cx="4594860" cy="175450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5083810" y="2601595"/>
            <a:ext cx="5814060" cy="282702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COMMONDATA" val="eyJoZGlkIjoiOTg0N2JhZGVhMGQ5ZWMxYTNhN2RlNTYwMDYzYzgxNzQ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5237</Words>
  <Application>WPS 演示</Application>
  <PresentationFormat>宽屏</PresentationFormat>
  <Paragraphs>140</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Wingdings</vt:lpstr>
      <vt:lpstr>微软雅黑</vt:lpstr>
      <vt:lpstr>Arial Unicode MS</vt:lpstr>
      <vt:lpstr>Calibri</vt:lpstr>
      <vt:lpstr>Times New Roman</vt:lpstr>
      <vt:lpstr>WPS</vt:lpstr>
      <vt:lpstr>PowerPoint 演示文稿</vt:lpstr>
      <vt:lpstr>paper sharing</vt:lpstr>
      <vt:lpstr>PowerPoint 演示文稿</vt:lpstr>
      <vt:lpstr>Motivation</vt:lpstr>
      <vt:lpstr>Method</vt:lpstr>
      <vt:lpstr> PLAN VERIFICATIONS</vt:lpstr>
      <vt:lpstr>EXECUTE VERIFICATIONS</vt:lpstr>
      <vt:lpstr>EXECUTE VERIFICATIONS</vt:lpstr>
      <vt:lpstr>EXPERIMENTS</vt:lpstr>
      <vt:lpstr>RESULTS</vt:lpstr>
      <vt:lpstr>CHAIN-OF-VERIFICATION REDUCES HALLUCINATION IN LARGE LANGUAGE MODELS</vt:lpstr>
      <vt:lpstr>Motivation</vt:lpstr>
      <vt:lpstr>Motivation</vt:lpstr>
      <vt:lpstr>Method</vt:lpstr>
      <vt:lpstr>HaELM</vt:lpstr>
      <vt:lpstr>HaELM</vt:lpstr>
      <vt:lpstr> Experiments</vt:lpstr>
      <vt:lpstr> Experiments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Instinct</cp:lastModifiedBy>
  <cp:revision>173</cp:revision>
  <dcterms:created xsi:type="dcterms:W3CDTF">2019-06-19T02:08:00Z</dcterms:created>
  <dcterms:modified xsi:type="dcterms:W3CDTF">2023-09-26T07:25:21Z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20C304A6E5C84EE3A43752A09E3EB71E_11</vt:lpwstr>
  </property>
</Properties>
</file>