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2"/>
  </p:notesMasterIdLst>
  <p:sldIdLst>
    <p:sldId id="257" r:id="rId4"/>
    <p:sldId id="290" r:id="rId5"/>
    <p:sldId id="291" r:id="rId6"/>
    <p:sldId id="292" r:id="rId7"/>
    <p:sldId id="295" r:id="rId8"/>
    <p:sldId id="293" r:id="rId9"/>
    <p:sldId id="294" r:id="rId10"/>
    <p:sldId id="296" r:id="rId11"/>
    <p:sldId id="297" r:id="rId13"/>
    <p:sldId id="256" r:id="rId14"/>
    <p:sldId id="259" r:id="rId15"/>
    <p:sldId id="260" r:id="rId16"/>
    <p:sldId id="261" r:id="rId17"/>
    <p:sldId id="262" r:id="rId18"/>
    <p:sldId id="267" r:id="rId19"/>
    <p:sldId id="263" r:id="rId20"/>
    <p:sldId id="266" r:id="rId21"/>
    <p:sldId id="264" r:id="rId22"/>
    <p:sldId id="265" r:id="rId23"/>
    <p:sldId id="273" r:id="rId24"/>
  </p:sldIdLst>
  <p:sldSz cx="9144000" cy="6858000" type="screen4x3"/>
  <p:notesSz cx="6858000" cy="9144000"/>
  <p:custDataLst>
    <p:tags r:id="rId28"/>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159"/>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gs" Target="tags/tag28.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notesMaster" Target="notesMasters/notes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fontAlgn="base"/>
            <a:endParaRPr lang="zh-CN" altLang="en-US" strike="noStrike" noProof="1">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fontAlgn="base"/>
            <a:endParaRPr lang="zh-CN" altLang="en-US" strike="noStrike" noProof="1">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fontAlgn="base"/>
            <a:endParaRPr lang="zh-CN" altLang="en-US" strike="noStrike" noProof="1">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fontAlgn="base"/>
            <a:endParaRPr lang="zh-CN" altLang="en-US" strike="noStrike" noProof="1">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xml"/><Relationship Id="rId2" Type="http://schemas.openxmlformats.org/officeDocument/2006/relationships/image" Target="../media/image12.png"/><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tags" Target="../tags/tag16.xml"/><Relationship Id="rId4" Type="http://schemas.openxmlformats.org/officeDocument/2006/relationships/image" Target="../media/image14.png"/><Relationship Id="rId3" Type="http://schemas.openxmlformats.org/officeDocument/2006/relationships/tags" Target="../tags/tag15.xml"/><Relationship Id="rId2" Type="http://schemas.openxmlformats.org/officeDocument/2006/relationships/image" Target="../media/image13.png"/><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17.png"/><Relationship Id="rId3" Type="http://schemas.openxmlformats.org/officeDocument/2006/relationships/tags" Target="../tags/tag18.xml"/><Relationship Id="rId2" Type="http://schemas.openxmlformats.org/officeDocument/2006/relationships/image" Target="../media/image16.png"/><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tags" Target="../tags/tag22.xml"/><Relationship Id="rId4" Type="http://schemas.openxmlformats.org/officeDocument/2006/relationships/image" Target="../media/image20.png"/><Relationship Id="rId3" Type="http://schemas.openxmlformats.org/officeDocument/2006/relationships/tags" Target="../tags/tag21.xml"/><Relationship Id="rId2" Type="http://schemas.openxmlformats.org/officeDocument/2006/relationships/image" Target="../media/image19.png"/><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tags" Target="../tags/tag23.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tags" Target="../tags/tag26.xml"/><Relationship Id="rId4" Type="http://schemas.openxmlformats.org/officeDocument/2006/relationships/image" Target="../media/image24.png"/><Relationship Id="rId3" Type="http://schemas.openxmlformats.org/officeDocument/2006/relationships/tags" Target="../tags/tag25.xml"/><Relationship Id="rId2" Type="http://schemas.openxmlformats.org/officeDocument/2006/relationships/image" Target="../media/image23.png"/><Relationship Id="rId1" Type="http://schemas.openxmlformats.org/officeDocument/2006/relationships/tags" Target="../tags/tag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tags" Target="../tags/tag6.xml"/><Relationship Id="rId2" Type="http://schemas.openxmlformats.org/officeDocument/2006/relationships/image" Target="../media/image4.png"/><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tags" Target="../tags/tag8.xml"/><Relationship Id="rId2" Type="http://schemas.openxmlformats.org/officeDocument/2006/relationships/image" Target="../media/image6.png"/><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tags" Target="../tags/tag10.xml"/><Relationship Id="rId2" Type="http://schemas.openxmlformats.org/officeDocument/2006/relationships/image" Target="../media/image8.png"/><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内容占位符 2"/>
          <p:cNvPicPr>
            <a:picLocks noChangeAspect="1"/>
          </p:cNvPicPr>
          <p:nvPr>
            <p:ph idx="1"/>
            <p:custDataLst>
              <p:tags r:id="rId1"/>
            </p:custDataLst>
          </p:nvPr>
        </p:nvPicPr>
        <p:blipFill>
          <a:blip r:embed="rId2"/>
          <a:stretch>
            <a:fillRect/>
          </a:stretch>
        </p:blipFill>
        <p:spPr>
          <a:xfrm>
            <a:off x="251460" y="1988820"/>
            <a:ext cx="8738870" cy="2463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49" name="图片 1"/>
          <p:cNvPicPr>
            <a:picLocks noChangeAspect="1"/>
          </p:cNvPicPr>
          <p:nvPr/>
        </p:nvPicPr>
        <p:blipFill>
          <a:blip r:embed="rId1"/>
          <a:stretch>
            <a:fillRect/>
          </a:stretch>
        </p:blipFill>
        <p:spPr>
          <a:xfrm>
            <a:off x="827088" y="2060575"/>
            <a:ext cx="8004175" cy="2135188"/>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b="1"/>
              <a:t>Introduction</a:t>
            </a:r>
            <a:endParaRPr lang="en-US" altLang="zh-CN" b="1"/>
          </a:p>
        </p:txBody>
      </p:sp>
      <p:sp>
        <p:nvSpPr>
          <p:cNvPr id="5" name="内容占位符 4"/>
          <p:cNvSpPr/>
          <p:nvPr>
            <p:ph idx="1"/>
          </p:nvPr>
        </p:nvSpPr>
        <p:spPr>
          <a:xfrm>
            <a:off x="395605" y="1417955"/>
            <a:ext cx="8229600" cy="4525963"/>
          </a:xfrm>
        </p:spPr>
        <p:txBody>
          <a:bodyPr/>
          <a:p>
            <a:pPr marL="457200" lvl="1" indent="457200">
              <a:buNone/>
            </a:pPr>
            <a:r>
              <a:rPr lang="en-US" altLang="zh-CN" sz="1600"/>
              <a:t>First, relation classification presents a unique challenge compared to many NLP tasks in that the target labels contain rich semantic information, as opposed to being single words representable within the pretrained model’s vocabulary. Consequently, existing answer mapping techniques struggle to effectively project the model’s masked outputs to the complex, multi-word relation labels when reformulating relation classification as a masked language modelling task.</a:t>
            </a:r>
            <a:endParaRPr lang="en-US" altLang="zh-CN" sz="1600"/>
          </a:p>
          <a:p>
            <a:pPr marL="457200" lvl="1" indent="457200">
              <a:buNone/>
            </a:pPr>
            <a:r>
              <a:rPr lang="en-US" altLang="zh-CN" sz="1600"/>
              <a:t>Second, the masked language modelling (MLM) pre-training objective depends on predictions derived from neighbouring words and global sentence features. However, relation classification requires not only identifying a relation from a sentence, but also determining whether the relation holds between two given entities. Existing approaches predominantly predict relations at the sentence level, without explicitly modelling the correspondence between the entity-relation triplet.</a:t>
            </a:r>
            <a:endParaRPr lang="en-US" altLang="zh-CN" sz="1600"/>
          </a:p>
          <a:p>
            <a:pPr marL="457200" lvl="1" indent="457200">
              <a:buNone/>
            </a:pPr>
            <a:endParaRPr lang="en-US" altLang="zh-CN" sz="1600"/>
          </a:p>
          <a:p>
            <a:pPr marL="457200" lvl="1" indent="457200">
              <a:buNone/>
            </a:pPr>
            <a:endParaRPr lang="zh-CN" altLang="en-US" sz="1600"/>
          </a:p>
          <a:p>
            <a:pPr marL="457200" lvl="1" indent="457200">
              <a:buNone/>
            </a:pPr>
            <a:endParaRPr lang="zh-CN" altLang="en-US" sz="1600"/>
          </a:p>
          <a:p>
            <a:pPr marL="457200" lvl="1" indent="457200">
              <a:buNone/>
            </a:pPr>
            <a:endParaRPr lang="zh-CN" altLang="en-US" sz="1600"/>
          </a:p>
          <a:p>
            <a:pPr marL="457200" lvl="1" indent="457200">
              <a:buNone/>
            </a:pPr>
            <a:r>
              <a:rPr lang="zh-CN" altLang="en-US" sz="1600"/>
              <a:t>Subsequently, an additional</a:t>
            </a:r>
            <a:r>
              <a:rPr lang="en-US" altLang="zh-CN" sz="1600"/>
              <a:t> </a:t>
            </a:r>
            <a:r>
              <a:rPr lang="zh-CN" altLang="en-US" sz="1600"/>
              <a:t>challenge arising in relation classification is augmenting the model</a:t>
            </a:r>
            <a:r>
              <a:rPr lang="en-US" altLang="zh-CN" sz="1600"/>
              <a:t>’</a:t>
            </a:r>
            <a:r>
              <a:rPr lang="zh-CN" altLang="en-US" sz="1600"/>
              <a:t>s capacity to discern givenentities when inferring relations</a:t>
            </a:r>
            <a:r>
              <a:rPr lang="en-US" altLang="zh-CN" sz="1600"/>
              <a:t>.</a:t>
            </a:r>
            <a:endParaRPr lang="en-US" altLang="zh-CN" sz="1600"/>
          </a:p>
        </p:txBody>
      </p:sp>
      <p:pic>
        <p:nvPicPr>
          <p:cNvPr id="6" name="图片 5"/>
          <p:cNvPicPr>
            <a:picLocks noChangeAspect="1"/>
          </p:cNvPicPr>
          <p:nvPr>
            <p:custDataLst>
              <p:tags r:id="rId1"/>
            </p:custDataLst>
          </p:nvPr>
        </p:nvPicPr>
        <p:blipFill>
          <a:blip r:embed="rId2"/>
          <a:stretch>
            <a:fillRect/>
          </a:stretch>
        </p:blipFill>
        <p:spPr>
          <a:xfrm>
            <a:off x="755650" y="4596130"/>
            <a:ext cx="8190230" cy="9074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b="1"/>
              <a:t>Rela</a:t>
            </a:r>
            <a:r>
              <a:rPr lang="en-US" altLang="zh-CN" b="1"/>
              <a:t>ted work</a:t>
            </a:r>
            <a:endParaRPr lang="en-US" altLang="zh-CN" b="1"/>
          </a:p>
        </p:txBody>
      </p:sp>
      <p:sp>
        <p:nvSpPr>
          <p:cNvPr id="3" name="内容占位符 2"/>
          <p:cNvSpPr>
            <a:spLocks noGrp="1"/>
          </p:cNvSpPr>
          <p:nvPr>
            <p:ph idx="1"/>
          </p:nvPr>
        </p:nvSpPr>
        <p:spPr/>
        <p:txBody>
          <a:bodyPr/>
          <a:p>
            <a:r>
              <a:rPr lang="zh-CN" altLang="en-US" sz="2800"/>
              <a:t>Pre-training and Fine-tuning</a:t>
            </a:r>
            <a:endParaRPr lang="zh-CN" altLang="en-US" sz="2800"/>
          </a:p>
          <a:p>
            <a:r>
              <a:rPr lang="zh-CN" altLang="en-US" sz="2800"/>
              <a:t>Prompt-based Learning</a:t>
            </a:r>
            <a:endParaRPr lang="zh-CN" altLang="en-US" sz="2800"/>
          </a:p>
          <a:p>
            <a:pPr marL="0" indent="457200">
              <a:buNone/>
            </a:pPr>
            <a:r>
              <a:rPr lang="zh-CN" altLang="en-US" sz="1800"/>
              <a:t>Prompt-based learning is a different approach that aims to reduce the gap between pre-training</a:t>
            </a:r>
            <a:r>
              <a:rPr lang="en-US" altLang="zh-CN" sz="1800"/>
              <a:t> </a:t>
            </a:r>
            <a:r>
              <a:rPr lang="zh-CN" altLang="en-US" sz="1800"/>
              <a:t>and fine-tuning. Rather than fine-tuning, prompt-based learning reformulates a downstream task to</a:t>
            </a:r>
            <a:r>
              <a:rPr lang="en-US" altLang="zh-CN" sz="1800"/>
              <a:t> </a:t>
            </a:r>
            <a:r>
              <a:rPr lang="zh-CN" altLang="en-US" sz="1800"/>
              <a:t>the original PLM training task.</a:t>
            </a:r>
            <a:endParaRPr lang="zh-CN" altLang="en-US" sz="1800"/>
          </a:p>
          <a:p>
            <a:r>
              <a:rPr lang="zh-CN" altLang="en-US" sz="2800"/>
              <a:t>Relation Classification</a:t>
            </a:r>
            <a:endParaRPr lang="zh-CN" altLang="en-US" sz="2800"/>
          </a:p>
          <a:p>
            <a:endParaRPr lang="zh-CN" alt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b="1"/>
              <a:t>Method</a:t>
            </a:r>
            <a:endParaRPr lang="en-US" altLang="zh-CN" b="1"/>
          </a:p>
        </p:txBody>
      </p:sp>
      <p:pic>
        <p:nvPicPr>
          <p:cNvPr id="6" name="图片 5"/>
          <p:cNvPicPr>
            <a:picLocks noChangeAspect="1"/>
          </p:cNvPicPr>
          <p:nvPr>
            <p:custDataLst>
              <p:tags r:id="rId1"/>
            </p:custDataLst>
          </p:nvPr>
        </p:nvPicPr>
        <p:blipFill>
          <a:blip r:embed="rId2"/>
          <a:stretch>
            <a:fillRect/>
          </a:stretch>
        </p:blipFill>
        <p:spPr>
          <a:xfrm>
            <a:off x="1043305" y="3306445"/>
            <a:ext cx="5991860" cy="3505200"/>
          </a:xfrm>
          <a:prstGeom prst="rect">
            <a:avLst/>
          </a:prstGeom>
        </p:spPr>
      </p:pic>
      <p:sp>
        <p:nvSpPr>
          <p:cNvPr id="7" name="内容占位符 6"/>
          <p:cNvSpPr>
            <a:spLocks noGrp="1"/>
          </p:cNvSpPr>
          <p:nvPr>
            <p:ph idx="1"/>
            <p:custDataLst>
              <p:tags r:id="rId3"/>
            </p:custDataLst>
          </p:nvPr>
        </p:nvSpPr>
        <p:spPr>
          <a:xfrm>
            <a:off x="457200" y="1340485"/>
            <a:ext cx="8229600" cy="4525963"/>
          </a:xfrm>
        </p:spPr>
        <p:txBody>
          <a:bodyPr/>
          <a:p>
            <a:r>
              <a:rPr lang="zh-CN" altLang="en-US" sz="2800"/>
              <a:t>Label Prompt</a:t>
            </a:r>
            <a:endParaRPr lang="zh-CN" altLang="en-US" sz="2800"/>
          </a:p>
          <a:p>
            <a:r>
              <a:rPr lang="zh-CN" altLang="en-US" sz="2800"/>
              <a:t>Relation-Align Module</a:t>
            </a:r>
            <a:endParaRPr lang="zh-CN" altLang="en-US" sz="2800"/>
          </a:p>
          <a:p>
            <a:r>
              <a:rPr lang="zh-CN" altLang="en-US" sz="2800"/>
              <a:t>Entity-Aware Module</a:t>
            </a:r>
            <a:endParaRPr lang="zh-CN" altLang="en-US" sz="2800"/>
          </a:p>
          <a:p>
            <a:r>
              <a:rPr lang="zh-CN" altLang="en-US" sz="2800"/>
              <a:t>Attention Query Strategy</a:t>
            </a:r>
            <a:endParaRPr lang="zh-CN" altLang="en-US" sz="2800"/>
          </a:p>
          <a:p>
            <a:endParaRPr lang="zh-CN" altLang="en-US"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b="1">
                <a:sym typeface="+mn-ea"/>
              </a:rPr>
              <a:t>Label Prompt</a:t>
            </a:r>
            <a:endParaRPr lang="zh-CN" altLang="en-US" b="1"/>
          </a:p>
        </p:txBody>
      </p:sp>
      <p:sp>
        <p:nvSpPr>
          <p:cNvPr id="3" name="内容占位符 2"/>
          <p:cNvSpPr>
            <a:spLocks noGrp="1"/>
          </p:cNvSpPr>
          <p:nvPr>
            <p:ph idx="1"/>
          </p:nvPr>
        </p:nvSpPr>
        <p:spPr/>
        <p:txBody>
          <a:bodyPr/>
          <a:p>
            <a:r>
              <a:rPr lang="zh-CN" altLang="en-US"/>
              <a:t> </a:t>
            </a:r>
            <a:r>
              <a:rPr lang="zh-CN" altLang="en-US" sz="2800"/>
              <a:t>Label Prompt Tokens</a:t>
            </a:r>
            <a:endParaRPr lang="zh-CN" altLang="en-US" sz="2800"/>
          </a:p>
          <a:p>
            <a:endParaRPr lang="zh-CN" altLang="en-US" sz="2800"/>
          </a:p>
          <a:p>
            <a:endParaRPr lang="zh-CN" altLang="en-US" sz="2800"/>
          </a:p>
          <a:p>
            <a:endParaRPr lang="zh-CN" altLang="en-US" sz="2800"/>
          </a:p>
          <a:p>
            <a:r>
              <a:rPr lang="zh-CN" altLang="en-US" sz="2800"/>
              <a:t>Label Prompt Template</a:t>
            </a:r>
            <a:endParaRPr lang="zh-CN" altLang="en-US" sz="2800"/>
          </a:p>
          <a:p>
            <a:pPr marL="0" indent="0">
              <a:buNone/>
            </a:pPr>
            <a:endParaRPr lang="zh-CN" altLang="en-US" sz="2800"/>
          </a:p>
        </p:txBody>
      </p:sp>
      <p:pic>
        <p:nvPicPr>
          <p:cNvPr id="4" name="图片 3"/>
          <p:cNvPicPr>
            <a:picLocks noChangeAspect="1"/>
          </p:cNvPicPr>
          <p:nvPr>
            <p:custDataLst>
              <p:tags r:id="rId1"/>
            </p:custDataLst>
          </p:nvPr>
        </p:nvPicPr>
        <p:blipFill>
          <a:blip r:embed="rId2"/>
          <a:stretch>
            <a:fillRect/>
          </a:stretch>
        </p:blipFill>
        <p:spPr>
          <a:xfrm>
            <a:off x="611505" y="2276475"/>
            <a:ext cx="7268845" cy="1342390"/>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467360" y="4361180"/>
            <a:ext cx="7412990" cy="1332230"/>
          </a:xfrm>
          <a:prstGeom prst="rect">
            <a:avLst/>
          </a:prstGeom>
        </p:spPr>
      </p:pic>
      <p:pic>
        <p:nvPicPr>
          <p:cNvPr id="7" name="图片 6"/>
          <p:cNvPicPr>
            <a:picLocks noChangeAspect="1"/>
          </p:cNvPicPr>
          <p:nvPr>
            <p:custDataLst>
              <p:tags r:id="rId5"/>
            </p:custDataLst>
          </p:nvPr>
        </p:nvPicPr>
        <p:blipFill>
          <a:blip r:embed="rId6"/>
          <a:stretch>
            <a:fillRect/>
          </a:stretch>
        </p:blipFill>
        <p:spPr>
          <a:xfrm>
            <a:off x="1259840" y="1412875"/>
            <a:ext cx="5991225" cy="2476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b="1">
                <a:sym typeface="+mn-ea"/>
              </a:rPr>
              <a:t>Label Prompt</a:t>
            </a:r>
            <a:endParaRPr lang="zh-CN" altLang="en-US" b="1"/>
          </a:p>
        </p:txBody>
      </p:sp>
      <p:sp>
        <p:nvSpPr>
          <p:cNvPr id="3" name="内容占位符 2"/>
          <p:cNvSpPr>
            <a:spLocks noGrp="1"/>
          </p:cNvSpPr>
          <p:nvPr>
            <p:ph idx="1"/>
          </p:nvPr>
        </p:nvSpPr>
        <p:spPr/>
        <p:txBody>
          <a:bodyPr/>
          <a:p>
            <a:r>
              <a:rPr lang="zh-CN" altLang="en-US"/>
              <a:t> </a:t>
            </a:r>
            <a:r>
              <a:rPr lang="zh-CN" altLang="en-US" sz="2800"/>
              <a:t> Label Prompt Learning</a:t>
            </a:r>
            <a:endParaRPr lang="zh-CN" altLang="en-US" sz="2800"/>
          </a:p>
          <a:p>
            <a:pPr marL="0" indent="0">
              <a:buNone/>
            </a:pPr>
            <a:endParaRPr lang="zh-CN" altLang="en-US" sz="2800"/>
          </a:p>
        </p:txBody>
      </p:sp>
      <p:pic>
        <p:nvPicPr>
          <p:cNvPr id="11" name="图片 10"/>
          <p:cNvPicPr>
            <a:picLocks noChangeAspect="1"/>
          </p:cNvPicPr>
          <p:nvPr>
            <p:custDataLst>
              <p:tags r:id="rId1"/>
            </p:custDataLst>
          </p:nvPr>
        </p:nvPicPr>
        <p:blipFill>
          <a:blip r:embed="rId2"/>
          <a:stretch>
            <a:fillRect/>
          </a:stretch>
        </p:blipFill>
        <p:spPr>
          <a:xfrm>
            <a:off x="827405" y="2132965"/>
            <a:ext cx="5497195" cy="2716530"/>
          </a:xfrm>
          <a:prstGeom prst="rect">
            <a:avLst/>
          </a:prstGeom>
        </p:spPr>
      </p:pic>
      <p:pic>
        <p:nvPicPr>
          <p:cNvPr id="12" name="图片 11"/>
          <p:cNvPicPr>
            <a:picLocks noChangeAspect="1"/>
          </p:cNvPicPr>
          <p:nvPr>
            <p:custDataLst>
              <p:tags r:id="rId3"/>
            </p:custDataLst>
          </p:nvPr>
        </p:nvPicPr>
        <p:blipFill>
          <a:blip r:embed="rId4"/>
          <a:stretch>
            <a:fillRect/>
          </a:stretch>
        </p:blipFill>
        <p:spPr>
          <a:xfrm>
            <a:off x="683260" y="4940935"/>
            <a:ext cx="5782310" cy="18199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b="1"/>
              <a:t>Relation-Align</a:t>
            </a:r>
            <a:r>
              <a:rPr lang="en-US" altLang="zh-CN" b="1"/>
              <a:t> </a:t>
            </a:r>
            <a:r>
              <a:rPr lang="zh-CN" altLang="en-US" b="1"/>
              <a:t>Module</a:t>
            </a:r>
            <a:endParaRPr lang="zh-CN" altLang="en-US" b="1"/>
          </a:p>
        </p:txBody>
      </p:sp>
      <p:pic>
        <p:nvPicPr>
          <p:cNvPr id="5" name="内容占位符 4"/>
          <p:cNvPicPr>
            <a:picLocks noChangeAspect="1"/>
          </p:cNvPicPr>
          <p:nvPr>
            <p:ph idx="1"/>
            <p:custDataLst>
              <p:tags r:id="rId1"/>
            </p:custDataLst>
          </p:nvPr>
        </p:nvPicPr>
        <p:blipFill>
          <a:blip r:embed="rId2"/>
          <a:stretch>
            <a:fillRect/>
          </a:stretch>
        </p:blipFill>
        <p:spPr>
          <a:xfrm>
            <a:off x="395605" y="1412875"/>
            <a:ext cx="8229600" cy="41414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b="1"/>
              <a:t> Entity-Aware Module</a:t>
            </a:r>
            <a:endParaRPr lang="zh-CN" altLang="en-US" b="1"/>
          </a:p>
        </p:txBody>
      </p:sp>
      <p:pic>
        <p:nvPicPr>
          <p:cNvPr id="9" name="内容占位符 8"/>
          <p:cNvPicPr>
            <a:picLocks noChangeAspect="1"/>
          </p:cNvPicPr>
          <p:nvPr>
            <p:ph idx="1"/>
            <p:custDataLst>
              <p:tags r:id="rId1"/>
            </p:custDataLst>
          </p:nvPr>
        </p:nvPicPr>
        <p:blipFill>
          <a:blip r:embed="rId2"/>
          <a:stretch>
            <a:fillRect/>
          </a:stretch>
        </p:blipFill>
        <p:spPr>
          <a:xfrm>
            <a:off x="539750" y="1851660"/>
            <a:ext cx="7743825" cy="1143000"/>
          </a:xfrm>
          <a:prstGeom prst="rect">
            <a:avLst/>
          </a:prstGeom>
        </p:spPr>
      </p:pic>
      <p:pic>
        <p:nvPicPr>
          <p:cNvPr id="10" name="图片 9"/>
          <p:cNvPicPr>
            <a:picLocks noChangeAspect="1"/>
          </p:cNvPicPr>
          <p:nvPr>
            <p:custDataLst>
              <p:tags r:id="rId3"/>
            </p:custDataLst>
          </p:nvPr>
        </p:nvPicPr>
        <p:blipFill>
          <a:blip r:embed="rId4"/>
          <a:stretch>
            <a:fillRect/>
          </a:stretch>
        </p:blipFill>
        <p:spPr>
          <a:xfrm>
            <a:off x="544195" y="3429000"/>
            <a:ext cx="7724775" cy="1714500"/>
          </a:xfrm>
          <a:prstGeom prst="rect">
            <a:avLst/>
          </a:prstGeom>
        </p:spPr>
      </p:pic>
      <p:pic>
        <p:nvPicPr>
          <p:cNvPr id="3" name="图片 2"/>
          <p:cNvPicPr>
            <a:picLocks noChangeAspect="1"/>
          </p:cNvPicPr>
          <p:nvPr>
            <p:custDataLst>
              <p:tags r:id="rId5"/>
            </p:custDataLst>
          </p:nvPr>
        </p:nvPicPr>
        <p:blipFill>
          <a:blip r:embed="rId6"/>
          <a:stretch>
            <a:fillRect/>
          </a:stretch>
        </p:blipFill>
        <p:spPr>
          <a:xfrm>
            <a:off x="1612265" y="5577840"/>
            <a:ext cx="5918835" cy="7480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b="1"/>
              <a:t>Attention Query Strategy</a:t>
            </a:r>
            <a:endParaRPr lang="zh-CN" altLang="en-US" b="1"/>
          </a:p>
        </p:txBody>
      </p:sp>
      <p:pic>
        <p:nvPicPr>
          <p:cNvPr id="4" name="内容占位符 3"/>
          <p:cNvPicPr>
            <a:picLocks noChangeAspect="1"/>
          </p:cNvPicPr>
          <p:nvPr>
            <p:ph idx="1"/>
            <p:custDataLst>
              <p:tags r:id="rId1"/>
            </p:custDataLst>
          </p:nvPr>
        </p:nvPicPr>
        <p:blipFill>
          <a:blip r:embed="rId2"/>
          <a:stretch>
            <a:fillRect/>
          </a:stretch>
        </p:blipFill>
        <p:spPr>
          <a:xfrm>
            <a:off x="539750" y="1417955"/>
            <a:ext cx="8229600" cy="43961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b="1"/>
              <a:t>Experiment</a:t>
            </a:r>
            <a:endParaRPr lang="en-US" altLang="zh-CN" b="1"/>
          </a:p>
        </p:txBody>
      </p:sp>
      <p:pic>
        <p:nvPicPr>
          <p:cNvPr id="4" name="内容占位符 3"/>
          <p:cNvPicPr>
            <a:picLocks noChangeAspect="1"/>
          </p:cNvPicPr>
          <p:nvPr>
            <p:ph idx="1"/>
            <p:custDataLst>
              <p:tags r:id="rId1"/>
            </p:custDataLst>
          </p:nvPr>
        </p:nvPicPr>
        <p:blipFill>
          <a:blip r:embed="rId2"/>
          <a:stretch>
            <a:fillRect/>
          </a:stretch>
        </p:blipFill>
        <p:spPr>
          <a:xfrm>
            <a:off x="107950" y="3357245"/>
            <a:ext cx="4479925" cy="282956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1188085" y="1196975"/>
            <a:ext cx="5743575" cy="179070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4587875" y="4004945"/>
            <a:ext cx="4323080" cy="19386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b="1"/>
              <a:t>Introduction</a:t>
            </a:r>
            <a:endParaRPr lang="en-US" altLang="zh-CN" b="1"/>
          </a:p>
        </p:txBody>
      </p:sp>
      <p:sp>
        <p:nvSpPr>
          <p:cNvPr id="5" name="内容占位符 4"/>
          <p:cNvSpPr/>
          <p:nvPr>
            <p:ph idx="1"/>
          </p:nvPr>
        </p:nvSpPr>
        <p:spPr>
          <a:xfrm>
            <a:off x="457200" y="1341120"/>
            <a:ext cx="8229600" cy="4525963"/>
          </a:xfrm>
        </p:spPr>
        <p:txBody>
          <a:bodyPr/>
          <a:p>
            <a:pPr marL="457200" lvl="1" indent="457200">
              <a:buNone/>
            </a:pPr>
            <a:r>
              <a:rPr sz="1800"/>
              <a:t>Large language models (LLMs) have exhibited remarkable few-shot performance in a wide range</a:t>
            </a:r>
            <a:r>
              <a:rPr lang="en-US" sz="1800"/>
              <a:t> </a:t>
            </a:r>
            <a:r>
              <a:rPr sz="1800"/>
              <a:t>of tasks, with only a few demonstrations and well</a:t>
            </a:r>
            <a:r>
              <a:rPr lang="en-US" sz="1800"/>
              <a:t> </a:t>
            </a:r>
            <a:r>
              <a:rPr sz="1800"/>
              <a:t>designed prompts. However, with rapid advancements comes vast potential risks in adopting LLMs for widespread downstream production applications. One of the main concerns is</a:t>
            </a:r>
            <a:r>
              <a:rPr lang="en-US" sz="1800"/>
              <a:t> </a:t>
            </a:r>
            <a:r>
              <a:rPr sz="1800"/>
              <a:t>about data privacy and security.</a:t>
            </a:r>
            <a:endParaRPr sz="1800"/>
          </a:p>
          <a:p>
            <a:pPr marL="457200" lvl="1" indent="457200">
              <a:buNone/>
            </a:pPr>
            <a:r>
              <a:rPr sz="1800"/>
              <a:t>On the other hand, training task-specific models (TAMs) for NLP tasks necessitates extensive</a:t>
            </a:r>
            <a:r>
              <a:rPr lang="en-US" sz="1800"/>
              <a:t> </a:t>
            </a:r>
            <a:r>
              <a:rPr sz="1800"/>
              <a:t>amounts of labeled data. Due to the superior generative capacity of LLMs, some researchers attempt</a:t>
            </a:r>
            <a:r>
              <a:rPr lang="en-US" sz="1800"/>
              <a:t> </a:t>
            </a:r>
            <a:r>
              <a:rPr sz="1800"/>
              <a:t>to synthesize training data with text generatio</a:t>
            </a:r>
            <a:r>
              <a:rPr lang="en-US" sz="1800"/>
              <a:t>n.</a:t>
            </a:r>
            <a:r>
              <a:rPr sz="1800"/>
              <a:t>However, the generated text usually</a:t>
            </a:r>
            <a:r>
              <a:rPr lang="en-US" sz="1800"/>
              <a:t> </a:t>
            </a:r>
            <a:r>
              <a:rPr sz="1800"/>
              <a:t>struggles with low-quality issues and may exhibit</a:t>
            </a:r>
            <a:r>
              <a:rPr lang="en-US" sz="1800"/>
              <a:t> </a:t>
            </a:r>
            <a:r>
              <a:rPr sz="1800"/>
              <a:t>domain shifts with test data.</a:t>
            </a:r>
            <a:endParaRPr sz="1800"/>
          </a:p>
          <a:p>
            <a:pPr marL="457200" lvl="1" indent="457200">
              <a:buNone/>
            </a:pPr>
            <a:r>
              <a:rPr sz="1800"/>
              <a:t>To enhance the reliability (i.e. accuracy) of</a:t>
            </a:r>
            <a:r>
              <a:rPr lang="en-US" sz="1800"/>
              <a:t> </a:t>
            </a:r>
            <a:r>
              <a:rPr sz="1800"/>
              <a:t>TAMs’ performance as well as to ensure the data</a:t>
            </a:r>
            <a:r>
              <a:rPr lang="en-US" sz="1800"/>
              <a:t> </a:t>
            </a:r>
            <a:r>
              <a:rPr sz="1800"/>
              <a:t>efficiency in annotation cost, we propose LLMAAA, an innovative framework that integrates</a:t>
            </a:r>
            <a:r>
              <a:rPr lang="en-US" sz="1800"/>
              <a:t> </a:t>
            </a:r>
            <a:r>
              <a:rPr sz="1800"/>
              <a:t>active learning into the LLM annotation process,i.e., making LLMs as Active Annotators. By exploring different active acquisition strategies, LLMAAA enables the LLM to</a:t>
            </a:r>
            <a:r>
              <a:rPr lang="en-US" sz="1800"/>
              <a:t> </a:t>
            </a:r>
            <a:r>
              <a:rPr sz="1800"/>
              <a:t>annotate more informative instances that benefit model performance more.To train TAMs reliably, we optimize both the annotation and training processes within LLMAAA</a:t>
            </a:r>
            <a:r>
              <a:rPr lang="en-US" sz="1800"/>
              <a:t> </a:t>
            </a:r>
            <a:r>
              <a:rPr sz="1800"/>
              <a:t>framework.</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sz="3600" b="1"/>
              <a:t>ablation experiments in</a:t>
            </a:r>
            <a:r>
              <a:rPr lang="en-US" altLang="zh-CN" sz="3600" b="1"/>
              <a:t> </a:t>
            </a:r>
            <a:r>
              <a:rPr lang="zh-CN" altLang="en-US" sz="3600" b="1"/>
              <a:t>ReTACRED</a:t>
            </a:r>
            <a:endParaRPr lang="zh-CN" altLang="en-US" sz="3600" b="1"/>
          </a:p>
        </p:txBody>
      </p:sp>
      <p:pic>
        <p:nvPicPr>
          <p:cNvPr id="4" name="内容占位符 3"/>
          <p:cNvPicPr>
            <a:picLocks noChangeAspect="1"/>
          </p:cNvPicPr>
          <p:nvPr>
            <p:ph idx="1"/>
            <p:custDataLst>
              <p:tags r:id="rId1"/>
            </p:custDataLst>
          </p:nvPr>
        </p:nvPicPr>
        <p:blipFill>
          <a:blip r:embed="rId2"/>
          <a:stretch>
            <a:fillRect/>
          </a:stretch>
        </p:blipFill>
        <p:spPr>
          <a:xfrm>
            <a:off x="683895" y="1484630"/>
            <a:ext cx="6791325" cy="19431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b="1"/>
              <a:t>Method</a:t>
            </a:r>
            <a:endParaRPr lang="en-US" altLang="zh-CN" b="1"/>
          </a:p>
        </p:txBody>
      </p:sp>
      <p:sp>
        <p:nvSpPr>
          <p:cNvPr id="7" name="内容占位符 6"/>
          <p:cNvSpPr>
            <a:spLocks noGrp="1"/>
          </p:cNvSpPr>
          <p:nvPr>
            <p:ph idx="1"/>
            <p:custDataLst>
              <p:tags r:id="rId1"/>
            </p:custDataLst>
          </p:nvPr>
        </p:nvSpPr>
        <p:spPr>
          <a:xfrm>
            <a:off x="457200" y="1340485"/>
            <a:ext cx="8229600" cy="4525963"/>
          </a:xfrm>
        </p:spPr>
        <p:txBody>
          <a:bodyPr/>
          <a:p>
            <a:r>
              <a:rPr lang="zh-CN" altLang="en-US" sz="2800"/>
              <a:t>LLM as Active Annotator</a:t>
            </a:r>
            <a:endParaRPr lang="zh-CN" altLang="en-US" sz="2800"/>
          </a:p>
          <a:p>
            <a:r>
              <a:rPr lang="zh-CN" altLang="en-US" sz="2800"/>
              <a:t>Active Data Acquisition</a:t>
            </a:r>
            <a:endParaRPr lang="zh-CN" altLang="en-US" sz="2800"/>
          </a:p>
          <a:p>
            <a:r>
              <a:rPr lang="zh-CN" altLang="en-US" sz="2800"/>
              <a:t>Robust Learning with Noisy Labels</a:t>
            </a:r>
            <a:endParaRPr lang="zh-CN" altLang="en-US" sz="2800"/>
          </a:p>
        </p:txBody>
      </p:sp>
      <p:pic>
        <p:nvPicPr>
          <p:cNvPr id="3" name="图片 2"/>
          <p:cNvPicPr>
            <a:picLocks noChangeAspect="1"/>
          </p:cNvPicPr>
          <p:nvPr>
            <p:custDataLst>
              <p:tags r:id="rId2"/>
            </p:custDataLst>
          </p:nvPr>
        </p:nvPicPr>
        <p:blipFill>
          <a:blip r:embed="rId3"/>
          <a:stretch>
            <a:fillRect/>
          </a:stretch>
        </p:blipFill>
        <p:spPr>
          <a:xfrm>
            <a:off x="395605" y="3357245"/>
            <a:ext cx="8496935" cy="24180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b="1">
                <a:sym typeface="+mn-ea"/>
              </a:rPr>
              <a:t>LLM as Active Annotator</a:t>
            </a:r>
            <a:endParaRPr lang="zh-CN" altLang="en-US" b="1"/>
          </a:p>
        </p:txBody>
      </p:sp>
      <p:sp>
        <p:nvSpPr>
          <p:cNvPr id="3" name="内容占位符 2"/>
          <p:cNvSpPr>
            <a:spLocks noGrp="1"/>
          </p:cNvSpPr>
          <p:nvPr>
            <p:ph idx="1"/>
          </p:nvPr>
        </p:nvSpPr>
        <p:spPr/>
        <p:txBody>
          <a:bodyPr/>
          <a:p>
            <a:r>
              <a:rPr lang="zh-CN" altLang="en-US" sz="2000" b="1"/>
              <a:t>In-context learning</a:t>
            </a:r>
            <a:r>
              <a:rPr lang="zh-CN" altLang="en-US" sz="2000"/>
              <a:t> (i.e. PROMPTING) enables</a:t>
            </a:r>
            <a:r>
              <a:rPr lang="en-US" altLang="zh-CN" sz="2000"/>
              <a:t> </a:t>
            </a:r>
            <a:r>
              <a:rPr lang="zh-CN" altLang="en-US" sz="2000"/>
              <a:t>LLM to conduct few-shot inference without</a:t>
            </a:r>
            <a:r>
              <a:rPr lang="en-US" altLang="zh-CN" sz="2000"/>
              <a:t> </a:t>
            </a:r>
            <a:r>
              <a:rPr lang="zh-CN" altLang="en-US" sz="2000"/>
              <a:t>fine</a:t>
            </a:r>
            <a:r>
              <a:rPr lang="en-US" altLang="zh-CN" sz="2000"/>
              <a:t>-</a:t>
            </a:r>
            <a:r>
              <a:rPr lang="zh-CN" altLang="en-US" sz="2000"/>
              <a:t>tuning.</a:t>
            </a:r>
            <a:endParaRPr lang="zh-CN" altLang="en-US" sz="2000"/>
          </a:p>
          <a:p>
            <a:r>
              <a:rPr lang="zh-CN" altLang="en-US" sz="2000" b="1"/>
              <a:t>k-NN Example Retrieval</a:t>
            </a:r>
            <a:r>
              <a:rPr lang="en-US" altLang="zh-CN" sz="2000"/>
              <a:t>.</a:t>
            </a:r>
            <a:r>
              <a:rPr lang="zh-CN" altLang="en-US" sz="2000"/>
              <a:t>To select good in</a:t>
            </a:r>
            <a:r>
              <a:rPr lang="en-US" altLang="zh-CN" sz="2000"/>
              <a:t> </a:t>
            </a:r>
            <a:r>
              <a:rPr lang="zh-CN" altLang="en-US" sz="2000"/>
              <a:t>context examples, Liu et al. (2022) propose a k-NN</a:t>
            </a:r>
            <a:r>
              <a:rPr lang="en-US" altLang="zh-CN" sz="2000"/>
              <a:t> </a:t>
            </a:r>
            <a:r>
              <a:rPr lang="zh-CN" altLang="en-US" sz="2000"/>
              <a:t>retrieval strategy, which first embeds the demonstration pool Ddemo and query sample to vector</a:t>
            </a:r>
            <a:r>
              <a:rPr lang="en-US" altLang="zh-CN" sz="2000"/>
              <a:t> </a:t>
            </a:r>
            <a:r>
              <a:rPr lang="zh-CN" altLang="en-US" sz="2000"/>
              <a:t>representations, and then retrieves the nearest k</a:t>
            </a:r>
            <a:r>
              <a:rPr lang="en-US" altLang="zh-CN" sz="2000"/>
              <a:t> </a:t>
            </a:r>
            <a:r>
              <a:rPr lang="zh-CN" altLang="en-US" sz="2000"/>
              <a:t>neighbors of the query to form its exemplars. The</a:t>
            </a:r>
            <a:r>
              <a:rPr lang="en-US" altLang="zh-CN" sz="2000"/>
              <a:t> </a:t>
            </a:r>
            <a:r>
              <a:rPr lang="zh-CN" altLang="en-US" sz="2000"/>
              <a:t>rationale behind this is that semantically similar</a:t>
            </a:r>
            <a:r>
              <a:rPr lang="en-US" altLang="zh-CN" sz="2000"/>
              <a:t> </a:t>
            </a:r>
            <a:r>
              <a:rPr lang="zh-CN" altLang="en-US" sz="2000"/>
              <a:t>examples may help LLM answer the query better.</a:t>
            </a:r>
            <a:endParaRPr lang="zh-CN" altLang="en-US" sz="2000"/>
          </a:p>
          <a:p>
            <a:r>
              <a:rPr lang="zh-CN" altLang="en-US" sz="2000" b="1"/>
              <a:t>Label Verbalizer</a:t>
            </a:r>
            <a:r>
              <a:rPr lang="en-US" altLang="zh-CN" sz="2000" b="1"/>
              <a:t>.</a:t>
            </a:r>
            <a:r>
              <a:rPr lang="en-US" altLang="zh-CN" sz="2000"/>
              <a:t>In classification tasks, the surface forms of labels may induce difficulties and ambiguities. Taking relation classification for instance, the label “per:parents” can indicate either “subject is the parent of object” or “object is the parent of subject”, depending on its definition. To address this problem, we utilize a label verbalizer to transform the surface forms to natural language descriptions with pre-defined templates, serving as fine-level guidance.</a:t>
            </a:r>
            <a:endParaRPr lang="en-US" altLang="zh-CN"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p:nvPr>
            <p:ph type="title"/>
          </p:nvPr>
        </p:nvSpPr>
        <p:spPr/>
        <p:txBody>
          <a:bodyPr/>
          <a:p>
            <a:endParaRPr lang="zh-CN" altLang="en-US"/>
          </a:p>
        </p:txBody>
      </p:sp>
      <p:pic>
        <p:nvPicPr>
          <p:cNvPr id="8" name="内容占位符 7"/>
          <p:cNvPicPr>
            <a:picLocks noChangeAspect="1"/>
          </p:cNvPicPr>
          <p:nvPr>
            <p:ph idx="1"/>
            <p:custDataLst>
              <p:tags r:id="rId1"/>
            </p:custDataLst>
          </p:nvPr>
        </p:nvPicPr>
        <p:blipFill>
          <a:blip r:embed="rId2"/>
          <a:stretch>
            <a:fillRect/>
          </a:stretch>
        </p:blipFill>
        <p:spPr>
          <a:xfrm>
            <a:off x="251460" y="404495"/>
            <a:ext cx="8645525" cy="58407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b="1">
                <a:sym typeface="+mn-ea"/>
              </a:rPr>
              <a:t>Active Data Acquisition</a:t>
            </a:r>
            <a:endParaRPr lang="zh-CN" altLang="en-US" b="1">
              <a:sym typeface="+mn-ea"/>
            </a:endParaRPr>
          </a:p>
        </p:txBody>
      </p:sp>
      <p:sp>
        <p:nvSpPr>
          <p:cNvPr id="3" name="内容占位符 2"/>
          <p:cNvSpPr>
            <a:spLocks noGrp="1"/>
          </p:cNvSpPr>
          <p:nvPr>
            <p:ph idx="1"/>
          </p:nvPr>
        </p:nvSpPr>
        <p:spPr/>
        <p:txBody>
          <a:bodyPr/>
          <a:p>
            <a:r>
              <a:rPr lang="zh-CN" altLang="en-US" sz="2800"/>
              <a:t>Random</a:t>
            </a:r>
            <a:endParaRPr lang="zh-CN" altLang="en-US" sz="2800"/>
          </a:p>
          <a:p>
            <a:r>
              <a:rPr lang="zh-CN" altLang="en-US" sz="2800"/>
              <a:t>Maximum Entropy</a:t>
            </a:r>
            <a:endParaRPr lang="zh-CN" altLang="en-US" sz="2800"/>
          </a:p>
          <a:p>
            <a:pPr marL="0" indent="0">
              <a:buNone/>
            </a:pPr>
            <a:endParaRPr lang="zh-CN" altLang="en-US" sz="2800"/>
          </a:p>
          <a:p>
            <a:endParaRPr lang="zh-CN" altLang="en-US" sz="2800"/>
          </a:p>
          <a:p>
            <a:r>
              <a:rPr lang="zh-CN" altLang="en-US" sz="2800"/>
              <a:t>Least Confidence</a:t>
            </a:r>
            <a:endParaRPr lang="zh-CN" altLang="en-US" sz="2800"/>
          </a:p>
          <a:p>
            <a:endParaRPr lang="zh-CN" altLang="en-US" sz="2800"/>
          </a:p>
          <a:p>
            <a:endParaRPr lang="zh-CN" altLang="en-US" sz="2800"/>
          </a:p>
          <a:p>
            <a:r>
              <a:rPr lang="zh-CN" altLang="en-US" sz="2800"/>
              <a:t>K-Means</a:t>
            </a:r>
            <a:endParaRPr lang="zh-CN" altLang="en-US" sz="2800"/>
          </a:p>
        </p:txBody>
      </p:sp>
      <p:pic>
        <p:nvPicPr>
          <p:cNvPr id="5" name="图片 4"/>
          <p:cNvPicPr>
            <a:picLocks noChangeAspect="1"/>
          </p:cNvPicPr>
          <p:nvPr>
            <p:custDataLst>
              <p:tags r:id="rId1"/>
            </p:custDataLst>
          </p:nvPr>
        </p:nvPicPr>
        <p:blipFill>
          <a:blip r:embed="rId2"/>
          <a:stretch>
            <a:fillRect/>
          </a:stretch>
        </p:blipFill>
        <p:spPr>
          <a:xfrm>
            <a:off x="2124075" y="2781300"/>
            <a:ext cx="4162425" cy="819150"/>
          </a:xfrm>
          <a:prstGeom prst="rect">
            <a:avLst/>
          </a:prstGeom>
        </p:spPr>
      </p:pic>
      <p:pic>
        <p:nvPicPr>
          <p:cNvPr id="7" name="图片 6"/>
          <p:cNvPicPr>
            <a:picLocks noChangeAspect="1"/>
          </p:cNvPicPr>
          <p:nvPr>
            <p:custDataLst>
              <p:tags r:id="rId3"/>
            </p:custDataLst>
          </p:nvPr>
        </p:nvPicPr>
        <p:blipFill>
          <a:blip r:embed="rId4"/>
          <a:stretch>
            <a:fillRect/>
          </a:stretch>
        </p:blipFill>
        <p:spPr>
          <a:xfrm>
            <a:off x="2051685" y="4293235"/>
            <a:ext cx="3590925" cy="8489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4955"/>
            <a:ext cx="9035415" cy="1143000"/>
          </a:xfrm>
        </p:spPr>
        <p:txBody>
          <a:bodyPr/>
          <a:p>
            <a:pPr algn="l"/>
            <a:r>
              <a:rPr lang="zh-CN" altLang="en-US" sz="4000" b="1">
                <a:sym typeface="+mn-ea"/>
              </a:rPr>
              <a:t>Robust Learning with Noisy Labels</a:t>
            </a:r>
            <a:endParaRPr lang="zh-CN" altLang="en-US" sz="4000" b="1"/>
          </a:p>
        </p:txBody>
      </p:sp>
      <p:sp>
        <p:nvSpPr>
          <p:cNvPr id="3" name="内容占位符 2"/>
          <p:cNvSpPr>
            <a:spLocks noGrp="1"/>
          </p:cNvSpPr>
          <p:nvPr>
            <p:ph idx="1"/>
          </p:nvPr>
        </p:nvSpPr>
        <p:spPr>
          <a:xfrm>
            <a:off x="457200" y="1988820"/>
            <a:ext cx="8229600" cy="4525963"/>
          </a:xfrm>
        </p:spPr>
        <p:txBody>
          <a:bodyPr/>
          <a:p>
            <a:pPr marL="0" indent="457200">
              <a:buNone/>
            </a:pPr>
            <a:r>
              <a:rPr lang="zh-CN" altLang="en-US" sz="2000"/>
              <a:t>The authors adopt a meta-learning objective to learn the weights by minimizing the validation loss. Online approximation is used to eliminate the nested loop in optimization. During training, the model first predicts on the training examples, then calculates the loss between the predictions and the true labels. The weights are adjusted based on the loss, giving lower weights to examples with higher losses (which may be due to noisy labels). This helps prevent the model from overfitting to noisy annotations.</a:t>
            </a:r>
            <a:endParaRPr lang="zh-CN"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b="1"/>
              <a:t>Experiment</a:t>
            </a:r>
            <a:endParaRPr lang="en-US" altLang="zh-CN" b="1"/>
          </a:p>
        </p:txBody>
      </p:sp>
      <p:pic>
        <p:nvPicPr>
          <p:cNvPr id="8" name="图片 7"/>
          <p:cNvPicPr>
            <a:picLocks noChangeAspect="1"/>
          </p:cNvPicPr>
          <p:nvPr>
            <p:custDataLst>
              <p:tags r:id="rId1"/>
            </p:custDataLst>
          </p:nvPr>
        </p:nvPicPr>
        <p:blipFill>
          <a:blip r:embed="rId2"/>
          <a:stretch>
            <a:fillRect/>
          </a:stretch>
        </p:blipFill>
        <p:spPr>
          <a:xfrm>
            <a:off x="611505" y="1268730"/>
            <a:ext cx="7047230" cy="2538095"/>
          </a:xfrm>
          <a:prstGeom prst="rect">
            <a:avLst/>
          </a:prstGeom>
        </p:spPr>
      </p:pic>
      <p:pic>
        <p:nvPicPr>
          <p:cNvPr id="10" name="图片 9"/>
          <p:cNvPicPr>
            <a:picLocks noChangeAspect="1"/>
          </p:cNvPicPr>
          <p:nvPr>
            <p:custDataLst>
              <p:tags r:id="rId3"/>
            </p:custDataLst>
          </p:nvPr>
        </p:nvPicPr>
        <p:blipFill>
          <a:blip r:embed="rId4"/>
          <a:stretch>
            <a:fillRect/>
          </a:stretch>
        </p:blipFill>
        <p:spPr>
          <a:xfrm>
            <a:off x="539750" y="3861435"/>
            <a:ext cx="7694930" cy="29203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sz="3600" b="1"/>
              <a:t>ablation experiments</a:t>
            </a:r>
            <a:endParaRPr lang="zh-CN" altLang="en-US" sz="3600" b="1"/>
          </a:p>
        </p:txBody>
      </p:sp>
      <p:pic>
        <p:nvPicPr>
          <p:cNvPr id="6" name="内容占位符 5"/>
          <p:cNvPicPr>
            <a:picLocks noChangeAspect="1"/>
          </p:cNvPicPr>
          <p:nvPr>
            <p:ph idx="1"/>
            <p:custDataLst>
              <p:tags r:id="rId1"/>
            </p:custDataLst>
          </p:nvPr>
        </p:nvPicPr>
        <p:blipFill>
          <a:blip r:embed="rId2"/>
          <a:stretch>
            <a:fillRect/>
          </a:stretch>
        </p:blipFill>
        <p:spPr>
          <a:xfrm>
            <a:off x="1188085" y="1124585"/>
            <a:ext cx="6107430" cy="3982720"/>
          </a:xfrm>
          <a:prstGeom prst="rect">
            <a:avLst/>
          </a:prstGeom>
        </p:spPr>
      </p:pic>
      <p:pic>
        <p:nvPicPr>
          <p:cNvPr id="7" name="图片 6"/>
          <p:cNvPicPr>
            <a:picLocks noChangeAspect="1"/>
          </p:cNvPicPr>
          <p:nvPr>
            <p:custDataLst>
              <p:tags r:id="rId3"/>
            </p:custDataLst>
          </p:nvPr>
        </p:nvPicPr>
        <p:blipFill>
          <a:blip r:embed="rId4"/>
          <a:stretch>
            <a:fillRect/>
          </a:stretch>
        </p:blipFill>
        <p:spPr>
          <a:xfrm>
            <a:off x="2124075" y="5054600"/>
            <a:ext cx="4253230" cy="171577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commondata" val="eyJoZGlkIjoiZjgwNDQ1MjMyMDE3N2RkMmRmM2I2MzgwN2ZhMzgwMWM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4654</Words>
  <Application>WPS 演示</Application>
  <PresentationFormat/>
  <Paragraphs>87</Paragraphs>
  <Slides>20</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20</vt:i4>
      </vt:variant>
    </vt:vector>
  </HeadingPairs>
  <TitlesOfParts>
    <vt:vector size="28" baseType="lpstr">
      <vt:lpstr>Arial</vt:lpstr>
      <vt:lpstr>宋体</vt:lpstr>
      <vt:lpstr>Wingdings</vt:lpstr>
      <vt:lpstr>微软雅黑</vt:lpstr>
      <vt:lpstr>Arial Unicode MS</vt:lpstr>
      <vt:lpstr>Calibri</vt:lpstr>
      <vt:lpstr>默认设计模板</vt:lpstr>
      <vt:lpstr>1_默认设计模板</vt:lpstr>
      <vt:lpstr>PowerPoint 演示文稿</vt:lpstr>
      <vt:lpstr>Introduction</vt:lpstr>
      <vt:lpstr>Method</vt:lpstr>
      <vt:lpstr>LLM as Active Annotator</vt:lpstr>
      <vt:lpstr>PowerPoint 演示文稿</vt:lpstr>
      <vt:lpstr>Active Data Acquisition</vt:lpstr>
      <vt:lpstr>Robust Learning with Noisy Labels</vt:lpstr>
      <vt:lpstr>Experiment</vt:lpstr>
      <vt:lpstr>ablation experiments</vt:lpstr>
      <vt:lpstr>PowerPoint 演示文稿</vt:lpstr>
      <vt:lpstr>Introduction</vt:lpstr>
      <vt:lpstr>Related work</vt:lpstr>
      <vt:lpstr>Method</vt:lpstr>
      <vt:lpstr>Label Prompt</vt:lpstr>
      <vt:lpstr>Label Prompt</vt:lpstr>
      <vt:lpstr>Relation-Align Module</vt:lpstr>
      <vt:lpstr> Entity-Aware Module</vt:lpstr>
      <vt:lpstr>Attention Query Strategy</vt:lpstr>
      <vt:lpstr>Experiment</vt:lpstr>
      <vt:lpstr>ablation experiments in ReTACRED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10165</dc:creator>
  <cp:lastModifiedBy>Lzx</cp:lastModifiedBy>
  <cp:revision>15</cp:revision>
  <dcterms:created xsi:type="dcterms:W3CDTF">2023-12-04T09:57:00Z</dcterms:created>
  <dcterms:modified xsi:type="dcterms:W3CDTF">2023-12-12T09:05:02Z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2052-12.1.0.15990</vt:lpwstr>
  </property>
  <property fmtid="{D5CDD505-2E9C-101B-9397-08002B2CF9AE}" pid="3" name="ICV">
    <vt:lpwstr>B04A640F3CF2444F9BBE0497BE248D7B_12</vt:lpwstr>
  </property>
</Properties>
</file>