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7" r:id="rId8"/>
    <p:sldId id="268" r:id="rId9"/>
    <p:sldId id="269" r:id="rId10"/>
    <p:sldId id="262" r:id="rId11"/>
    <p:sldId id="270" r:id="rId12"/>
    <p:sldId id="272" r:id="rId13"/>
    <p:sldId id="273" r:id="rId14"/>
    <p:sldId id="274" r:id="rId15"/>
    <p:sldId id="275" r:id="rId16"/>
    <p:sldId id="276" r:id="rId17"/>
    <p:sldId id="277" r:id="rId18"/>
    <p:sldId id="263" r:id="rId19"/>
    <p:sldId id="278" r:id="rId20"/>
    <p:sldId id="279" r:id="rId21"/>
    <p:sldId id="280" r:id="rId22"/>
    <p:sldId id="264" r:id="rId23"/>
    <p:sldId id="26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8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FD0A6-6014-4F53-A359-9B367BA0560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B7C91AD-89D6-461E-A03E-8210DE83FF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DC8FB47-B290-4788-8B1F-8E59E28906F9}"/>
              </a:ext>
            </a:extLst>
          </p:cNvPr>
          <p:cNvSpPr>
            <a:spLocks noGrp="1"/>
          </p:cNvSpPr>
          <p:nvPr>
            <p:ph type="dt" sz="half" idx="10"/>
          </p:nvPr>
        </p:nvSpPr>
        <p:spPr/>
        <p:txBody>
          <a:bodyPr/>
          <a:lstStyle/>
          <a:p>
            <a:fld id="{4B47BD67-B462-45A5-9278-6AED1008A1D2}"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56DD2892-E9C3-4650-9A37-8BE88D21E3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0F9EDB-A761-4C31-9300-791099FFDE41}"/>
              </a:ext>
            </a:extLst>
          </p:cNvPr>
          <p:cNvSpPr>
            <a:spLocks noGrp="1"/>
          </p:cNvSpPr>
          <p:nvPr>
            <p:ph type="sldNum" sz="quarter" idx="12"/>
          </p:nvPr>
        </p:nvSpPr>
        <p:spPr/>
        <p:txBody>
          <a:bodyPr/>
          <a:lstStyle/>
          <a:p>
            <a:fld id="{22B5D723-8BFC-4670-A7C6-BECE602B2602}" type="slidenum">
              <a:rPr lang="zh-CN" altLang="en-US" smtClean="0"/>
              <a:t>‹#›</a:t>
            </a:fld>
            <a:endParaRPr lang="zh-CN" altLang="en-US"/>
          </a:p>
        </p:txBody>
      </p:sp>
    </p:spTree>
    <p:extLst>
      <p:ext uri="{BB962C8B-B14F-4D97-AF65-F5344CB8AC3E}">
        <p14:creationId xmlns:p14="http://schemas.microsoft.com/office/powerpoint/2010/main" val="3275632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181316-E058-426B-9953-7AE1EA4693D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402E4D9-6A8B-4D9E-A16C-B15E99FB0D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3B16D7-63E5-46AE-80F3-730522B121C0}"/>
              </a:ext>
            </a:extLst>
          </p:cNvPr>
          <p:cNvSpPr>
            <a:spLocks noGrp="1"/>
          </p:cNvSpPr>
          <p:nvPr>
            <p:ph type="dt" sz="half" idx="10"/>
          </p:nvPr>
        </p:nvSpPr>
        <p:spPr/>
        <p:txBody>
          <a:bodyPr/>
          <a:lstStyle/>
          <a:p>
            <a:fld id="{4B47BD67-B462-45A5-9278-6AED1008A1D2}"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82B54843-7A79-4DE3-A17B-D2D510903A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2701C3-4E9A-49DE-A8AB-580B2815C636}"/>
              </a:ext>
            </a:extLst>
          </p:cNvPr>
          <p:cNvSpPr>
            <a:spLocks noGrp="1"/>
          </p:cNvSpPr>
          <p:nvPr>
            <p:ph type="sldNum" sz="quarter" idx="12"/>
          </p:nvPr>
        </p:nvSpPr>
        <p:spPr/>
        <p:txBody>
          <a:bodyPr/>
          <a:lstStyle/>
          <a:p>
            <a:fld id="{22B5D723-8BFC-4670-A7C6-BECE602B2602}" type="slidenum">
              <a:rPr lang="zh-CN" altLang="en-US" smtClean="0"/>
              <a:t>‹#›</a:t>
            </a:fld>
            <a:endParaRPr lang="zh-CN" altLang="en-US"/>
          </a:p>
        </p:txBody>
      </p:sp>
    </p:spTree>
    <p:extLst>
      <p:ext uri="{BB962C8B-B14F-4D97-AF65-F5344CB8AC3E}">
        <p14:creationId xmlns:p14="http://schemas.microsoft.com/office/powerpoint/2010/main" val="3619198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750C6B-AA25-430A-8F06-3B9CE71D567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C521207-4A76-4906-8A6F-EF540BE9B9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12A65A-8007-416E-99FE-84BBA625F923}"/>
              </a:ext>
            </a:extLst>
          </p:cNvPr>
          <p:cNvSpPr>
            <a:spLocks noGrp="1"/>
          </p:cNvSpPr>
          <p:nvPr>
            <p:ph type="dt" sz="half" idx="10"/>
          </p:nvPr>
        </p:nvSpPr>
        <p:spPr/>
        <p:txBody>
          <a:bodyPr/>
          <a:lstStyle/>
          <a:p>
            <a:fld id="{4B47BD67-B462-45A5-9278-6AED1008A1D2}"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A0FBEAE4-FADB-40CE-8A3F-AA4503F7B7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F7378B-2DF0-40C9-9709-0F3C37368070}"/>
              </a:ext>
            </a:extLst>
          </p:cNvPr>
          <p:cNvSpPr>
            <a:spLocks noGrp="1"/>
          </p:cNvSpPr>
          <p:nvPr>
            <p:ph type="sldNum" sz="quarter" idx="12"/>
          </p:nvPr>
        </p:nvSpPr>
        <p:spPr/>
        <p:txBody>
          <a:bodyPr/>
          <a:lstStyle/>
          <a:p>
            <a:fld id="{22B5D723-8BFC-4670-A7C6-BECE602B2602}" type="slidenum">
              <a:rPr lang="zh-CN" altLang="en-US" smtClean="0"/>
              <a:t>‹#›</a:t>
            </a:fld>
            <a:endParaRPr lang="zh-CN" altLang="en-US"/>
          </a:p>
        </p:txBody>
      </p:sp>
    </p:spTree>
    <p:extLst>
      <p:ext uri="{BB962C8B-B14F-4D97-AF65-F5344CB8AC3E}">
        <p14:creationId xmlns:p14="http://schemas.microsoft.com/office/powerpoint/2010/main" val="1649341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C4451-4903-43F9-809D-1174D6F266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7721A8-E370-4763-8F41-08A2FB677E2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A3BAC1-50F4-4B98-9ADE-AC65EC0A1335}"/>
              </a:ext>
            </a:extLst>
          </p:cNvPr>
          <p:cNvSpPr>
            <a:spLocks noGrp="1"/>
          </p:cNvSpPr>
          <p:nvPr>
            <p:ph type="dt" sz="half" idx="10"/>
          </p:nvPr>
        </p:nvSpPr>
        <p:spPr/>
        <p:txBody>
          <a:bodyPr/>
          <a:lstStyle/>
          <a:p>
            <a:fld id="{4B47BD67-B462-45A5-9278-6AED1008A1D2}"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7049B883-4D0E-4A6B-90E7-62EB356180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4226EB-FEFD-4C9B-8CEF-CA0F97C6AA09}"/>
              </a:ext>
            </a:extLst>
          </p:cNvPr>
          <p:cNvSpPr>
            <a:spLocks noGrp="1"/>
          </p:cNvSpPr>
          <p:nvPr>
            <p:ph type="sldNum" sz="quarter" idx="12"/>
          </p:nvPr>
        </p:nvSpPr>
        <p:spPr/>
        <p:txBody>
          <a:bodyPr/>
          <a:lstStyle/>
          <a:p>
            <a:fld id="{22B5D723-8BFC-4670-A7C6-BECE602B2602}" type="slidenum">
              <a:rPr lang="zh-CN" altLang="en-US" smtClean="0"/>
              <a:t>‹#›</a:t>
            </a:fld>
            <a:endParaRPr lang="zh-CN" altLang="en-US"/>
          </a:p>
        </p:txBody>
      </p:sp>
    </p:spTree>
    <p:extLst>
      <p:ext uri="{BB962C8B-B14F-4D97-AF65-F5344CB8AC3E}">
        <p14:creationId xmlns:p14="http://schemas.microsoft.com/office/powerpoint/2010/main" val="2526468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71A38C-1569-48D9-9E93-72D9861B161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8E7644F-563E-40B3-8609-432CBED96C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6A8B5C0-991B-4897-AD20-4E300F228056}"/>
              </a:ext>
            </a:extLst>
          </p:cNvPr>
          <p:cNvSpPr>
            <a:spLocks noGrp="1"/>
          </p:cNvSpPr>
          <p:nvPr>
            <p:ph type="dt" sz="half" idx="10"/>
          </p:nvPr>
        </p:nvSpPr>
        <p:spPr/>
        <p:txBody>
          <a:bodyPr/>
          <a:lstStyle/>
          <a:p>
            <a:fld id="{4B47BD67-B462-45A5-9278-6AED1008A1D2}"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7309B938-76F7-442E-9196-6A95D7E992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DA1EAC-881C-40B7-BDD8-489EDF4EDCE7}"/>
              </a:ext>
            </a:extLst>
          </p:cNvPr>
          <p:cNvSpPr>
            <a:spLocks noGrp="1"/>
          </p:cNvSpPr>
          <p:nvPr>
            <p:ph type="sldNum" sz="quarter" idx="12"/>
          </p:nvPr>
        </p:nvSpPr>
        <p:spPr/>
        <p:txBody>
          <a:bodyPr/>
          <a:lstStyle/>
          <a:p>
            <a:fld id="{22B5D723-8BFC-4670-A7C6-BECE602B2602}" type="slidenum">
              <a:rPr lang="zh-CN" altLang="en-US" smtClean="0"/>
              <a:t>‹#›</a:t>
            </a:fld>
            <a:endParaRPr lang="zh-CN" altLang="en-US"/>
          </a:p>
        </p:txBody>
      </p:sp>
    </p:spTree>
    <p:extLst>
      <p:ext uri="{BB962C8B-B14F-4D97-AF65-F5344CB8AC3E}">
        <p14:creationId xmlns:p14="http://schemas.microsoft.com/office/powerpoint/2010/main" val="414563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0A72A-0ECA-4C77-9EC7-08EA7B9863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69214F-C1D3-4F50-A281-1BD5D3221D2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58AD8A9-312B-4FB8-8B92-FFBCBA09290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9093149-448B-4520-A58E-6D8A15AB9022}"/>
              </a:ext>
            </a:extLst>
          </p:cNvPr>
          <p:cNvSpPr>
            <a:spLocks noGrp="1"/>
          </p:cNvSpPr>
          <p:nvPr>
            <p:ph type="dt" sz="half" idx="10"/>
          </p:nvPr>
        </p:nvSpPr>
        <p:spPr/>
        <p:txBody>
          <a:bodyPr/>
          <a:lstStyle/>
          <a:p>
            <a:fld id="{4B47BD67-B462-45A5-9278-6AED1008A1D2}" type="datetimeFigureOut">
              <a:rPr lang="zh-CN" altLang="en-US" smtClean="0"/>
              <a:t>2021/11/16</a:t>
            </a:fld>
            <a:endParaRPr lang="zh-CN" altLang="en-US"/>
          </a:p>
        </p:txBody>
      </p:sp>
      <p:sp>
        <p:nvSpPr>
          <p:cNvPr id="6" name="页脚占位符 5">
            <a:extLst>
              <a:ext uri="{FF2B5EF4-FFF2-40B4-BE49-F238E27FC236}">
                <a16:creationId xmlns:a16="http://schemas.microsoft.com/office/drawing/2014/main" id="{8E077ED6-FF9A-47C9-8243-A4552E9A8F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F63877-4C3B-4576-9150-E8D4094C67A5}"/>
              </a:ext>
            </a:extLst>
          </p:cNvPr>
          <p:cNvSpPr>
            <a:spLocks noGrp="1"/>
          </p:cNvSpPr>
          <p:nvPr>
            <p:ph type="sldNum" sz="quarter" idx="12"/>
          </p:nvPr>
        </p:nvSpPr>
        <p:spPr/>
        <p:txBody>
          <a:bodyPr/>
          <a:lstStyle/>
          <a:p>
            <a:fld id="{22B5D723-8BFC-4670-A7C6-BECE602B2602}" type="slidenum">
              <a:rPr lang="zh-CN" altLang="en-US" smtClean="0"/>
              <a:t>‹#›</a:t>
            </a:fld>
            <a:endParaRPr lang="zh-CN" altLang="en-US"/>
          </a:p>
        </p:txBody>
      </p:sp>
    </p:spTree>
    <p:extLst>
      <p:ext uri="{BB962C8B-B14F-4D97-AF65-F5344CB8AC3E}">
        <p14:creationId xmlns:p14="http://schemas.microsoft.com/office/powerpoint/2010/main" val="100233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3C918-DF08-48B4-B2E1-C32583EED57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8E53C32-6993-44CC-98D9-179853873A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3BCBD6D-BF09-4071-9D0C-FC4639A2653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5623744-25FB-48B9-9EEE-388F3D1BD7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7312486-EF6D-4FFC-B667-939E51AEFD4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A8F4530-57CE-4D6E-8D76-40A8838BBBEF}"/>
              </a:ext>
            </a:extLst>
          </p:cNvPr>
          <p:cNvSpPr>
            <a:spLocks noGrp="1"/>
          </p:cNvSpPr>
          <p:nvPr>
            <p:ph type="dt" sz="half" idx="10"/>
          </p:nvPr>
        </p:nvSpPr>
        <p:spPr/>
        <p:txBody>
          <a:bodyPr/>
          <a:lstStyle/>
          <a:p>
            <a:fld id="{4B47BD67-B462-45A5-9278-6AED1008A1D2}" type="datetimeFigureOut">
              <a:rPr lang="zh-CN" altLang="en-US" smtClean="0"/>
              <a:t>2021/11/16</a:t>
            </a:fld>
            <a:endParaRPr lang="zh-CN" altLang="en-US"/>
          </a:p>
        </p:txBody>
      </p:sp>
      <p:sp>
        <p:nvSpPr>
          <p:cNvPr id="8" name="页脚占位符 7">
            <a:extLst>
              <a:ext uri="{FF2B5EF4-FFF2-40B4-BE49-F238E27FC236}">
                <a16:creationId xmlns:a16="http://schemas.microsoft.com/office/drawing/2014/main" id="{44424642-866F-42F7-8A19-8E195BF548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4113CF0-8B8B-47E3-9377-239A044A8CD5}"/>
              </a:ext>
            </a:extLst>
          </p:cNvPr>
          <p:cNvSpPr>
            <a:spLocks noGrp="1"/>
          </p:cNvSpPr>
          <p:nvPr>
            <p:ph type="sldNum" sz="quarter" idx="12"/>
          </p:nvPr>
        </p:nvSpPr>
        <p:spPr/>
        <p:txBody>
          <a:bodyPr/>
          <a:lstStyle/>
          <a:p>
            <a:fld id="{22B5D723-8BFC-4670-A7C6-BECE602B2602}" type="slidenum">
              <a:rPr lang="zh-CN" altLang="en-US" smtClean="0"/>
              <a:t>‹#›</a:t>
            </a:fld>
            <a:endParaRPr lang="zh-CN" altLang="en-US"/>
          </a:p>
        </p:txBody>
      </p:sp>
    </p:spTree>
    <p:extLst>
      <p:ext uri="{BB962C8B-B14F-4D97-AF65-F5344CB8AC3E}">
        <p14:creationId xmlns:p14="http://schemas.microsoft.com/office/powerpoint/2010/main" val="230341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11FC5-6361-41B7-A18B-0B2E1F79D6D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DBB91B0-9958-407E-BE64-5C020330AD55}"/>
              </a:ext>
            </a:extLst>
          </p:cNvPr>
          <p:cNvSpPr>
            <a:spLocks noGrp="1"/>
          </p:cNvSpPr>
          <p:nvPr>
            <p:ph type="dt" sz="half" idx="10"/>
          </p:nvPr>
        </p:nvSpPr>
        <p:spPr/>
        <p:txBody>
          <a:bodyPr/>
          <a:lstStyle/>
          <a:p>
            <a:fld id="{4B47BD67-B462-45A5-9278-6AED1008A1D2}" type="datetimeFigureOut">
              <a:rPr lang="zh-CN" altLang="en-US" smtClean="0"/>
              <a:t>2021/11/16</a:t>
            </a:fld>
            <a:endParaRPr lang="zh-CN" altLang="en-US"/>
          </a:p>
        </p:txBody>
      </p:sp>
      <p:sp>
        <p:nvSpPr>
          <p:cNvPr id="4" name="页脚占位符 3">
            <a:extLst>
              <a:ext uri="{FF2B5EF4-FFF2-40B4-BE49-F238E27FC236}">
                <a16:creationId xmlns:a16="http://schemas.microsoft.com/office/drawing/2014/main" id="{27FF6002-7777-4C42-8725-6E39B38780B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7CD38B-8324-49C6-A3BA-04B2C449A048}"/>
              </a:ext>
            </a:extLst>
          </p:cNvPr>
          <p:cNvSpPr>
            <a:spLocks noGrp="1"/>
          </p:cNvSpPr>
          <p:nvPr>
            <p:ph type="sldNum" sz="quarter" idx="12"/>
          </p:nvPr>
        </p:nvSpPr>
        <p:spPr/>
        <p:txBody>
          <a:bodyPr/>
          <a:lstStyle/>
          <a:p>
            <a:fld id="{22B5D723-8BFC-4670-A7C6-BECE602B2602}" type="slidenum">
              <a:rPr lang="zh-CN" altLang="en-US" smtClean="0"/>
              <a:t>‹#›</a:t>
            </a:fld>
            <a:endParaRPr lang="zh-CN" altLang="en-US"/>
          </a:p>
        </p:txBody>
      </p:sp>
    </p:spTree>
    <p:extLst>
      <p:ext uri="{BB962C8B-B14F-4D97-AF65-F5344CB8AC3E}">
        <p14:creationId xmlns:p14="http://schemas.microsoft.com/office/powerpoint/2010/main" val="246339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3BAAAFA-A83F-4886-B13E-BFF2A943496B}"/>
              </a:ext>
            </a:extLst>
          </p:cNvPr>
          <p:cNvSpPr>
            <a:spLocks noGrp="1"/>
          </p:cNvSpPr>
          <p:nvPr>
            <p:ph type="dt" sz="half" idx="10"/>
          </p:nvPr>
        </p:nvSpPr>
        <p:spPr/>
        <p:txBody>
          <a:bodyPr/>
          <a:lstStyle/>
          <a:p>
            <a:fld id="{4B47BD67-B462-45A5-9278-6AED1008A1D2}" type="datetimeFigureOut">
              <a:rPr lang="zh-CN" altLang="en-US" smtClean="0"/>
              <a:t>2021/11/16</a:t>
            </a:fld>
            <a:endParaRPr lang="zh-CN" altLang="en-US"/>
          </a:p>
        </p:txBody>
      </p:sp>
      <p:sp>
        <p:nvSpPr>
          <p:cNvPr id="3" name="页脚占位符 2">
            <a:extLst>
              <a:ext uri="{FF2B5EF4-FFF2-40B4-BE49-F238E27FC236}">
                <a16:creationId xmlns:a16="http://schemas.microsoft.com/office/drawing/2014/main" id="{EF1E960D-A7AC-4733-AA53-53998E578DA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52FE7D0-6DB7-4EE6-90F5-87DE2DBA65D3}"/>
              </a:ext>
            </a:extLst>
          </p:cNvPr>
          <p:cNvSpPr>
            <a:spLocks noGrp="1"/>
          </p:cNvSpPr>
          <p:nvPr>
            <p:ph type="sldNum" sz="quarter" idx="12"/>
          </p:nvPr>
        </p:nvSpPr>
        <p:spPr/>
        <p:txBody>
          <a:bodyPr/>
          <a:lstStyle/>
          <a:p>
            <a:fld id="{22B5D723-8BFC-4670-A7C6-BECE602B2602}" type="slidenum">
              <a:rPr lang="zh-CN" altLang="en-US" smtClean="0"/>
              <a:t>‹#›</a:t>
            </a:fld>
            <a:endParaRPr lang="zh-CN" altLang="en-US"/>
          </a:p>
        </p:txBody>
      </p:sp>
    </p:spTree>
    <p:extLst>
      <p:ext uri="{BB962C8B-B14F-4D97-AF65-F5344CB8AC3E}">
        <p14:creationId xmlns:p14="http://schemas.microsoft.com/office/powerpoint/2010/main" val="3155820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9FAF6-52FD-4982-BE06-390CE72FC1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2C0888-A58A-4E6D-9EF8-C823C42813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C3C6C8F-1700-4B32-96B3-A3B803011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951EDD3-9746-4423-9F7C-D6BAFEFB11C8}"/>
              </a:ext>
            </a:extLst>
          </p:cNvPr>
          <p:cNvSpPr>
            <a:spLocks noGrp="1"/>
          </p:cNvSpPr>
          <p:nvPr>
            <p:ph type="dt" sz="half" idx="10"/>
          </p:nvPr>
        </p:nvSpPr>
        <p:spPr/>
        <p:txBody>
          <a:bodyPr/>
          <a:lstStyle/>
          <a:p>
            <a:fld id="{4B47BD67-B462-45A5-9278-6AED1008A1D2}" type="datetimeFigureOut">
              <a:rPr lang="zh-CN" altLang="en-US" smtClean="0"/>
              <a:t>2021/11/16</a:t>
            </a:fld>
            <a:endParaRPr lang="zh-CN" altLang="en-US"/>
          </a:p>
        </p:txBody>
      </p:sp>
      <p:sp>
        <p:nvSpPr>
          <p:cNvPr id="6" name="页脚占位符 5">
            <a:extLst>
              <a:ext uri="{FF2B5EF4-FFF2-40B4-BE49-F238E27FC236}">
                <a16:creationId xmlns:a16="http://schemas.microsoft.com/office/drawing/2014/main" id="{DAF97619-9A3B-440C-AE1A-FFA1FD601A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91D752-50B3-4CB6-8BFE-F6593F405280}"/>
              </a:ext>
            </a:extLst>
          </p:cNvPr>
          <p:cNvSpPr>
            <a:spLocks noGrp="1"/>
          </p:cNvSpPr>
          <p:nvPr>
            <p:ph type="sldNum" sz="quarter" idx="12"/>
          </p:nvPr>
        </p:nvSpPr>
        <p:spPr/>
        <p:txBody>
          <a:bodyPr/>
          <a:lstStyle/>
          <a:p>
            <a:fld id="{22B5D723-8BFC-4670-A7C6-BECE602B2602}" type="slidenum">
              <a:rPr lang="zh-CN" altLang="en-US" smtClean="0"/>
              <a:t>‹#›</a:t>
            </a:fld>
            <a:endParaRPr lang="zh-CN" altLang="en-US"/>
          </a:p>
        </p:txBody>
      </p:sp>
    </p:spTree>
    <p:extLst>
      <p:ext uri="{BB962C8B-B14F-4D97-AF65-F5344CB8AC3E}">
        <p14:creationId xmlns:p14="http://schemas.microsoft.com/office/powerpoint/2010/main" val="94893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54FFE-6B8F-4E26-8560-16E8E227862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7483202-9543-46C5-99F5-7E70CF886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B623077-FE5A-43B3-AAA1-1B763F6C2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873811-D9D8-45B8-9B17-EFE6123AF6D1}"/>
              </a:ext>
            </a:extLst>
          </p:cNvPr>
          <p:cNvSpPr>
            <a:spLocks noGrp="1"/>
          </p:cNvSpPr>
          <p:nvPr>
            <p:ph type="dt" sz="half" idx="10"/>
          </p:nvPr>
        </p:nvSpPr>
        <p:spPr/>
        <p:txBody>
          <a:bodyPr/>
          <a:lstStyle/>
          <a:p>
            <a:fld id="{4B47BD67-B462-45A5-9278-6AED1008A1D2}" type="datetimeFigureOut">
              <a:rPr lang="zh-CN" altLang="en-US" smtClean="0"/>
              <a:t>2021/11/16</a:t>
            </a:fld>
            <a:endParaRPr lang="zh-CN" altLang="en-US"/>
          </a:p>
        </p:txBody>
      </p:sp>
      <p:sp>
        <p:nvSpPr>
          <p:cNvPr id="6" name="页脚占位符 5">
            <a:extLst>
              <a:ext uri="{FF2B5EF4-FFF2-40B4-BE49-F238E27FC236}">
                <a16:creationId xmlns:a16="http://schemas.microsoft.com/office/drawing/2014/main" id="{A9F6B11B-C02A-419F-B25C-3147897462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683458-DF7C-456B-8A38-25D052297F9E}"/>
              </a:ext>
            </a:extLst>
          </p:cNvPr>
          <p:cNvSpPr>
            <a:spLocks noGrp="1"/>
          </p:cNvSpPr>
          <p:nvPr>
            <p:ph type="sldNum" sz="quarter" idx="12"/>
          </p:nvPr>
        </p:nvSpPr>
        <p:spPr/>
        <p:txBody>
          <a:bodyPr/>
          <a:lstStyle/>
          <a:p>
            <a:fld id="{22B5D723-8BFC-4670-A7C6-BECE602B2602}" type="slidenum">
              <a:rPr lang="zh-CN" altLang="en-US" smtClean="0"/>
              <a:t>‹#›</a:t>
            </a:fld>
            <a:endParaRPr lang="zh-CN" altLang="en-US"/>
          </a:p>
        </p:txBody>
      </p:sp>
    </p:spTree>
    <p:extLst>
      <p:ext uri="{BB962C8B-B14F-4D97-AF65-F5344CB8AC3E}">
        <p14:creationId xmlns:p14="http://schemas.microsoft.com/office/powerpoint/2010/main" val="332554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65018E-7C2F-4CEB-80E4-11FB64D89E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D3E12A6-F4C2-4CCE-A8BB-9B2F29DB9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DCBCE1-C388-4E3D-B454-A1FA823BB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47BD67-B462-45A5-9278-6AED1008A1D2}"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E02CE720-DBFC-48E1-A16A-FAACCD5CB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23423E8-EA47-4181-8622-8C16281709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B5D723-8BFC-4670-A7C6-BECE602B2602}" type="slidenum">
              <a:rPr lang="zh-CN" altLang="en-US" smtClean="0"/>
              <a:t>‹#›</a:t>
            </a:fld>
            <a:endParaRPr lang="zh-CN" altLang="en-US"/>
          </a:p>
        </p:txBody>
      </p:sp>
    </p:spTree>
    <p:extLst>
      <p:ext uri="{BB962C8B-B14F-4D97-AF65-F5344CB8AC3E}">
        <p14:creationId xmlns:p14="http://schemas.microsoft.com/office/powerpoint/2010/main" val="2408893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6E39A-F0A4-4026-850E-278176E60760}"/>
              </a:ext>
            </a:extLst>
          </p:cNvPr>
          <p:cNvSpPr>
            <a:spLocks noGrp="1"/>
          </p:cNvSpPr>
          <p:nvPr>
            <p:ph type="ctrTitle"/>
          </p:nvPr>
        </p:nvSpPr>
        <p:spPr/>
        <p:txBody>
          <a:bodyPr/>
          <a:lstStyle/>
          <a:p>
            <a:r>
              <a:rPr lang="en-US" altLang="zh-CN" b="1" dirty="0"/>
              <a:t>Attention Is All You Need</a:t>
            </a:r>
            <a:endParaRPr lang="zh-CN" altLang="en-US" b="1" dirty="0"/>
          </a:p>
        </p:txBody>
      </p:sp>
      <p:sp>
        <p:nvSpPr>
          <p:cNvPr id="3" name="副标题 2">
            <a:extLst>
              <a:ext uri="{FF2B5EF4-FFF2-40B4-BE49-F238E27FC236}">
                <a16:creationId xmlns:a16="http://schemas.microsoft.com/office/drawing/2014/main" id="{D145E4C4-2382-446C-819F-B58D6E078A85}"/>
              </a:ext>
            </a:extLst>
          </p:cNvPr>
          <p:cNvSpPr>
            <a:spLocks noGrp="1"/>
          </p:cNvSpPr>
          <p:nvPr>
            <p:ph type="subTitle" idx="1"/>
          </p:nvPr>
        </p:nvSpPr>
        <p:spPr/>
        <p:txBody>
          <a:bodyPr/>
          <a:lstStyle/>
          <a:p>
            <a:endParaRPr lang="zh-CN" altLang="en-US" dirty="0">
              <a:latin typeface="Verdana" panose="020B0604030504040204" pitchFamily="34" charset="0"/>
            </a:endParaRPr>
          </a:p>
        </p:txBody>
      </p:sp>
    </p:spTree>
    <p:extLst>
      <p:ext uri="{BB962C8B-B14F-4D97-AF65-F5344CB8AC3E}">
        <p14:creationId xmlns:p14="http://schemas.microsoft.com/office/powerpoint/2010/main" val="965398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A5ED1-9EB9-4ABE-852B-9975197C0108}"/>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5A71EB58-4297-4AED-AD84-25D77FE502BF}"/>
              </a:ext>
            </a:extLst>
          </p:cNvPr>
          <p:cNvSpPr>
            <a:spLocks noGrp="1"/>
          </p:cNvSpPr>
          <p:nvPr>
            <p:ph idx="1"/>
          </p:nvPr>
        </p:nvSpPr>
        <p:spPr>
          <a:xfrm>
            <a:off x="838200" y="234017"/>
            <a:ext cx="10515600" cy="5942946"/>
          </a:xfrm>
        </p:spPr>
        <p:txBody>
          <a:bodyPr/>
          <a:lstStyle/>
          <a:p>
            <a:r>
              <a:rPr lang="en-US" altLang="zh-CN" b="1" dirty="0"/>
              <a:t>Attention</a:t>
            </a:r>
          </a:p>
          <a:p>
            <a:pPr>
              <a:lnSpc>
                <a:spcPts val="2700"/>
              </a:lnSpc>
              <a:buFontTx/>
              <a:buChar char="-"/>
            </a:pP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注意力函数可以描述为将一个查询和一组键值对映射到一个输出，其中查询、键、值和输出都是向量。 输出计算为值的加权总和，其中分配给每个值的权重由查询与相应键的兼容性函数计算。</a:t>
            </a:r>
            <a:endPar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endParaRPr>
          </a:p>
          <a:p>
            <a:pPr>
              <a:buFontTx/>
              <a:buChar cha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b="1" dirty="0"/>
              <a:t>Scaled dot-production attention</a:t>
            </a:r>
            <a:endParaRPr lang="zh-CN" altLang="en-US" b="1" dirty="0"/>
          </a:p>
        </p:txBody>
      </p:sp>
      <p:pic>
        <p:nvPicPr>
          <p:cNvPr id="5" name="图片 4">
            <a:extLst>
              <a:ext uri="{FF2B5EF4-FFF2-40B4-BE49-F238E27FC236}">
                <a16:creationId xmlns:a16="http://schemas.microsoft.com/office/drawing/2014/main" id="{3FCB4476-799E-4D5D-A531-2959038F4EB1}"/>
              </a:ext>
            </a:extLst>
          </p:cNvPr>
          <p:cNvPicPr>
            <a:picLocks noChangeAspect="1"/>
          </p:cNvPicPr>
          <p:nvPr/>
        </p:nvPicPr>
        <p:blipFill>
          <a:blip r:embed="rId2"/>
          <a:stretch>
            <a:fillRect/>
          </a:stretch>
        </p:blipFill>
        <p:spPr>
          <a:xfrm>
            <a:off x="1871330" y="2500093"/>
            <a:ext cx="7348591" cy="4171981"/>
          </a:xfrm>
          <a:prstGeom prst="rect">
            <a:avLst/>
          </a:prstGeom>
        </p:spPr>
      </p:pic>
    </p:spTree>
    <p:extLst>
      <p:ext uri="{BB962C8B-B14F-4D97-AF65-F5344CB8AC3E}">
        <p14:creationId xmlns:p14="http://schemas.microsoft.com/office/powerpoint/2010/main" val="2224797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C25E5-C692-4661-812E-21A743BCD1DD}"/>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868B4D3E-AD2F-418D-8EC7-0C35AD8D0FA6}"/>
              </a:ext>
            </a:extLst>
          </p:cNvPr>
          <p:cNvSpPr>
            <a:spLocks noGrp="1"/>
          </p:cNvSpPr>
          <p:nvPr>
            <p:ph idx="1"/>
          </p:nvPr>
        </p:nvSpPr>
        <p:spPr>
          <a:xfrm>
            <a:off x="838200" y="216682"/>
            <a:ext cx="10515600" cy="5960281"/>
          </a:xfrm>
        </p:spPr>
        <p:txBody>
          <a:bodyPr/>
          <a:lstStyle/>
          <a:p>
            <a:r>
              <a:rPr lang="zh-CN" altLang="en-US" b="1" dirty="0"/>
              <a:t>计算自注意力</a:t>
            </a:r>
            <a:endParaRPr lang="en-US" altLang="zh-CN" b="1" dirty="0"/>
          </a:p>
          <a:p>
            <a:pPr marL="0" indent="0">
              <a:lnSpc>
                <a:spcPts val="2700"/>
              </a:lnSpc>
              <a:buNone/>
            </a:pPr>
            <a:r>
              <a:rPr lang="en-US" altLang="zh-CN" sz="1800" dirty="0"/>
              <a:t>- </a:t>
            </a:r>
            <a:r>
              <a:rPr lang="zh-CN" altLang="en-US" sz="1800" b="0" i="0" dirty="0">
                <a:solidFill>
                  <a:srgbClr val="4D4D4D"/>
                </a:solidFill>
                <a:effectLst/>
                <a:latin typeface="楷体" panose="02010609060101010101" pitchFamily="49" charset="-122"/>
                <a:ea typeface="楷体" panose="02010609060101010101" pitchFamily="49" charset="-122"/>
              </a:rPr>
              <a:t>第一步，从每个编码器的输入向量（每个单词的词向量）中生成三个向量。也就是说对于每个单词，我们创造一个查询向量、一个键向量和一个值向量。这三个向量是通过词嵌入与三个权重矩阵后相乘创建的。</a:t>
            </a:r>
            <a:endParaRPr lang="en-US" altLang="zh-CN" sz="1800" dirty="0">
              <a:latin typeface="楷体" panose="02010609060101010101" pitchFamily="49" charset="-122"/>
              <a:ea typeface="楷体" panose="02010609060101010101" pitchFamily="49" charset="-122"/>
            </a:endParaRPr>
          </a:p>
        </p:txBody>
      </p:sp>
      <p:pic>
        <p:nvPicPr>
          <p:cNvPr id="5122" name="Picture 2">
            <a:extLst>
              <a:ext uri="{FF2B5EF4-FFF2-40B4-BE49-F238E27FC236}">
                <a16:creationId xmlns:a16="http://schemas.microsoft.com/office/drawing/2014/main" id="{B57FC3E5-4B91-4A0E-8F4B-90817F6B4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147" y="2031770"/>
            <a:ext cx="7466879" cy="4258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916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3DC3F-CC25-4FA2-8357-7CB0117D9539}"/>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F1B847D4-74F0-4FCC-852E-019B032EAB70}"/>
              </a:ext>
            </a:extLst>
          </p:cNvPr>
          <p:cNvSpPr>
            <a:spLocks noGrp="1"/>
          </p:cNvSpPr>
          <p:nvPr>
            <p:ph idx="1"/>
          </p:nvPr>
        </p:nvSpPr>
        <p:spPr>
          <a:xfrm>
            <a:off x="838200" y="286021"/>
            <a:ext cx="10515600" cy="5890942"/>
          </a:xfrm>
        </p:spPr>
        <p:txBody>
          <a:bodyPr>
            <a:normAutofit/>
          </a:bodyPr>
          <a:lstStyle/>
          <a:p>
            <a:pPr>
              <a:lnSpc>
                <a:spcPts val="2700"/>
              </a:lnSpc>
              <a:buFontTx/>
              <a:buChar char="-"/>
            </a:pPr>
            <a:r>
              <a:rPr lang="zh-CN" altLang="en-US" sz="1800" dirty="0">
                <a:latin typeface="Verdana" panose="020B0604030504040204" pitchFamily="34" charset="0"/>
                <a:ea typeface="楷体" panose="02010609060101010101" pitchFamily="49" charset="-122"/>
              </a:rPr>
              <a:t>第二步是计算得分。假设我们在为这个例子中的第一个词“</a:t>
            </a:r>
            <a:r>
              <a:rPr lang="en-US" altLang="zh-CN" sz="1800" dirty="0">
                <a:latin typeface="Verdana" panose="020B0604030504040204" pitchFamily="34" charset="0"/>
                <a:ea typeface="Verdana" panose="020B0604030504040204" pitchFamily="34" charset="0"/>
              </a:rPr>
              <a:t>Thinking”</a:t>
            </a:r>
            <a:r>
              <a:rPr lang="zh-CN" altLang="en-US" sz="1800" dirty="0">
                <a:latin typeface="Verdana" panose="020B0604030504040204" pitchFamily="34" charset="0"/>
                <a:ea typeface="楷体" panose="02010609060101010101" pitchFamily="49" charset="-122"/>
              </a:rPr>
              <a:t>计算自注意力向量，我们需要拿输入句子中的每个单词对“</a:t>
            </a:r>
            <a:r>
              <a:rPr lang="en-US" altLang="zh-CN" sz="1800" dirty="0">
                <a:latin typeface="Verdana" panose="020B0604030504040204" pitchFamily="34" charset="0"/>
                <a:ea typeface="Verdana" panose="020B0604030504040204" pitchFamily="34" charset="0"/>
              </a:rPr>
              <a:t>Thinking”</a:t>
            </a:r>
            <a:r>
              <a:rPr lang="zh-CN" altLang="en-US" sz="1800" dirty="0">
                <a:latin typeface="Verdana" panose="020B0604030504040204" pitchFamily="34" charset="0"/>
                <a:ea typeface="楷体" panose="02010609060101010101" pitchFamily="49" charset="-122"/>
              </a:rPr>
              <a:t>打分。这些分数决定了在编码单词“</a:t>
            </a:r>
            <a:r>
              <a:rPr lang="en-US" altLang="zh-CN" sz="1800" dirty="0">
                <a:latin typeface="Verdana" panose="020B0604030504040204" pitchFamily="34" charset="0"/>
                <a:ea typeface="Verdana" panose="020B0604030504040204" pitchFamily="34" charset="0"/>
              </a:rPr>
              <a:t>Thinking”</a:t>
            </a:r>
            <a:r>
              <a:rPr lang="zh-CN" altLang="en-US" sz="1800" dirty="0">
                <a:latin typeface="Verdana" panose="020B0604030504040204" pitchFamily="34" charset="0"/>
                <a:ea typeface="楷体" panose="02010609060101010101" pitchFamily="49" charset="-122"/>
              </a:rPr>
              <a:t>的过程中有多重视句子的其它部分。</a:t>
            </a:r>
            <a:endParaRPr lang="en-US" altLang="zh-CN" sz="1800" dirty="0">
              <a:latin typeface="Verdana" panose="020B0604030504040204" pitchFamily="34" charset="0"/>
              <a:ea typeface="楷体" panose="02010609060101010101" pitchFamily="49" charset="-122"/>
            </a:endParaRPr>
          </a:p>
          <a:p>
            <a:pPr>
              <a:lnSpc>
                <a:spcPts val="2700"/>
              </a:lnSpc>
              <a:buFontTx/>
              <a:buChar char="-"/>
            </a:pPr>
            <a:r>
              <a:rPr lang="zh-CN" altLang="en-US" sz="1800" dirty="0">
                <a:latin typeface="Verdana" panose="020B0604030504040204" pitchFamily="34" charset="0"/>
                <a:ea typeface="楷体" panose="02010609060101010101" pitchFamily="49" charset="-122"/>
              </a:rPr>
              <a:t>这些分数是通过打分单词（所有输入句子的单词）的键向量与“</a:t>
            </a:r>
            <a:r>
              <a:rPr lang="en-US" altLang="zh-CN" sz="1800" dirty="0">
                <a:latin typeface="Verdana" panose="020B0604030504040204" pitchFamily="34" charset="0"/>
                <a:ea typeface="Verdana" panose="020B0604030504040204" pitchFamily="34" charset="0"/>
              </a:rPr>
              <a:t>Thinking”</a:t>
            </a:r>
            <a:r>
              <a:rPr lang="zh-CN" altLang="en-US" sz="1800" dirty="0">
                <a:latin typeface="Verdana" panose="020B0604030504040204" pitchFamily="34" charset="0"/>
                <a:ea typeface="楷体" panose="02010609060101010101" pitchFamily="49" charset="-122"/>
              </a:rPr>
              <a:t>的查询向量相点积来计算的。所以如果我们是处理位置最靠前的词的自注意力的话，第一个分数是</a:t>
            </a:r>
            <a:r>
              <a:rPr lang="en-US" altLang="zh-CN" sz="1800" dirty="0">
                <a:latin typeface="Verdana" panose="020B0604030504040204" pitchFamily="34" charset="0"/>
                <a:ea typeface="Verdana" panose="020B0604030504040204" pitchFamily="34" charset="0"/>
              </a:rPr>
              <a:t>q1</a:t>
            </a:r>
            <a:r>
              <a:rPr lang="zh-CN" altLang="en-US" sz="1800" dirty="0">
                <a:latin typeface="Verdana" panose="020B0604030504040204" pitchFamily="34" charset="0"/>
                <a:ea typeface="楷体" panose="02010609060101010101" pitchFamily="49" charset="-122"/>
              </a:rPr>
              <a:t>和</a:t>
            </a:r>
            <a:r>
              <a:rPr lang="en-US" altLang="zh-CN" sz="1800" dirty="0">
                <a:latin typeface="Verdana" panose="020B0604030504040204" pitchFamily="34" charset="0"/>
                <a:ea typeface="Verdana" panose="020B0604030504040204" pitchFamily="34" charset="0"/>
              </a:rPr>
              <a:t>k1</a:t>
            </a:r>
            <a:r>
              <a:rPr lang="zh-CN" altLang="en-US" sz="1800" dirty="0">
                <a:latin typeface="Verdana" panose="020B0604030504040204" pitchFamily="34" charset="0"/>
                <a:ea typeface="楷体" panose="02010609060101010101" pitchFamily="49" charset="-122"/>
              </a:rPr>
              <a:t>的点积，第二个分数是</a:t>
            </a:r>
            <a:r>
              <a:rPr lang="en-US" altLang="zh-CN" sz="1800" dirty="0">
                <a:latin typeface="Verdana" panose="020B0604030504040204" pitchFamily="34" charset="0"/>
                <a:ea typeface="Verdana" panose="020B0604030504040204" pitchFamily="34" charset="0"/>
              </a:rPr>
              <a:t>q1</a:t>
            </a:r>
            <a:r>
              <a:rPr lang="zh-CN" altLang="en-US" sz="1800" dirty="0">
                <a:latin typeface="Verdana" panose="020B0604030504040204" pitchFamily="34" charset="0"/>
                <a:ea typeface="楷体" panose="02010609060101010101" pitchFamily="49" charset="-122"/>
              </a:rPr>
              <a:t>和</a:t>
            </a:r>
            <a:r>
              <a:rPr lang="en-US" altLang="zh-CN" sz="1800" dirty="0">
                <a:latin typeface="Verdana" panose="020B0604030504040204" pitchFamily="34" charset="0"/>
                <a:ea typeface="Verdana" panose="020B0604030504040204" pitchFamily="34" charset="0"/>
              </a:rPr>
              <a:t>k2</a:t>
            </a:r>
            <a:r>
              <a:rPr lang="zh-CN" altLang="en-US" sz="1800" dirty="0">
                <a:latin typeface="Verdana" panose="020B0604030504040204" pitchFamily="34" charset="0"/>
                <a:ea typeface="楷体" panose="02010609060101010101" pitchFamily="49" charset="-122"/>
              </a:rPr>
              <a:t>的点积。</a:t>
            </a:r>
          </a:p>
        </p:txBody>
      </p:sp>
    </p:spTree>
    <p:extLst>
      <p:ext uri="{BB962C8B-B14F-4D97-AF65-F5344CB8AC3E}">
        <p14:creationId xmlns:p14="http://schemas.microsoft.com/office/powerpoint/2010/main" val="68692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282BF-A844-4CBB-987C-8E593E1F764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8CECF38-2E58-4893-866D-537B77A8BD1F}"/>
              </a:ext>
            </a:extLst>
          </p:cNvPr>
          <p:cNvSpPr>
            <a:spLocks noGrp="1"/>
          </p:cNvSpPr>
          <p:nvPr>
            <p:ph idx="1"/>
          </p:nvPr>
        </p:nvSpPr>
        <p:spPr/>
        <p:txBody>
          <a:bodyPr/>
          <a:lstStyle/>
          <a:p>
            <a:endParaRPr lang="zh-CN" altLang="en-US"/>
          </a:p>
        </p:txBody>
      </p:sp>
      <p:pic>
        <p:nvPicPr>
          <p:cNvPr id="7170" name="Picture 2">
            <a:extLst>
              <a:ext uri="{FF2B5EF4-FFF2-40B4-BE49-F238E27FC236}">
                <a16:creationId xmlns:a16="http://schemas.microsoft.com/office/drawing/2014/main" id="{A2B8C858-34F7-4F7B-AD27-4B74DE786C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919163"/>
            <a:ext cx="9239250"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97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9899A-E78D-45DF-ABED-C1521567FF98}"/>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BA07314B-8578-4E5E-8BFD-889263757398}"/>
              </a:ext>
            </a:extLst>
          </p:cNvPr>
          <p:cNvSpPr>
            <a:spLocks noGrp="1"/>
          </p:cNvSpPr>
          <p:nvPr>
            <p:ph idx="1"/>
          </p:nvPr>
        </p:nvSpPr>
        <p:spPr>
          <a:xfrm>
            <a:off x="838200" y="247018"/>
            <a:ext cx="10515600" cy="5929945"/>
          </a:xfrm>
        </p:spPr>
        <p:txBody>
          <a:bodyPr/>
          <a:lstStyle/>
          <a:p>
            <a:pPr algn="l">
              <a:lnSpc>
                <a:spcPts val="2700"/>
              </a:lnSpc>
              <a:buFontTx/>
              <a:buChar char="-"/>
            </a:pPr>
            <a:r>
              <a:rPr lang="zh-CN" altLang="en-US" sz="1800" b="0" i="0" dirty="0">
                <a:solidFill>
                  <a:srgbClr val="4D4D4D"/>
                </a:solidFill>
                <a:effectLst/>
                <a:latin typeface="Verdana" panose="020B0604030504040204" pitchFamily="34" charset="0"/>
                <a:ea typeface="楷体" panose="02010609060101010101" pitchFamily="49" charset="-122"/>
              </a:rPr>
              <a:t>第三步和第四步是将分数除以</a:t>
            </a:r>
            <a:r>
              <a:rPr lang="en-US" altLang="zh-CN" sz="1800" b="0" i="0" dirty="0">
                <a:solidFill>
                  <a:srgbClr val="4D4D4D"/>
                </a:solidFill>
                <a:effectLst/>
                <a:latin typeface="Verdana" panose="020B0604030504040204" pitchFamily="34" charset="0"/>
                <a:ea typeface="Verdana" panose="020B0604030504040204" pitchFamily="34" charset="0"/>
              </a:rPr>
              <a:t>8(8</a:t>
            </a:r>
            <a:r>
              <a:rPr lang="zh-CN" altLang="en-US" sz="1800" b="0" i="0" dirty="0">
                <a:solidFill>
                  <a:srgbClr val="4D4D4D"/>
                </a:solidFill>
                <a:effectLst/>
                <a:latin typeface="Verdana" panose="020B0604030504040204" pitchFamily="34" charset="0"/>
                <a:ea typeface="楷体" panose="02010609060101010101" pitchFamily="49" charset="-122"/>
              </a:rPr>
              <a:t>是论文中使用的键向量的维数</a:t>
            </a:r>
            <a:r>
              <a:rPr lang="en-US" altLang="zh-CN" sz="1800" b="0" i="0" dirty="0">
                <a:solidFill>
                  <a:srgbClr val="4D4D4D"/>
                </a:solidFill>
                <a:effectLst/>
                <a:latin typeface="Verdana" panose="020B0604030504040204" pitchFamily="34" charset="0"/>
                <a:ea typeface="Verdana" panose="020B0604030504040204" pitchFamily="34" charset="0"/>
              </a:rPr>
              <a:t>64</a:t>
            </a:r>
            <a:r>
              <a:rPr lang="zh-CN" altLang="en-US" sz="1800" b="0" i="0" dirty="0">
                <a:solidFill>
                  <a:srgbClr val="4D4D4D"/>
                </a:solidFill>
                <a:effectLst/>
                <a:latin typeface="Verdana" panose="020B0604030504040204" pitchFamily="34" charset="0"/>
                <a:ea typeface="楷体" panose="02010609060101010101" pitchFamily="49" charset="-122"/>
              </a:rPr>
              <a:t>的平方根，这会让梯度更稳定。这里也可以使用其它值，</a:t>
            </a:r>
            <a:r>
              <a:rPr lang="en-US" altLang="zh-CN" sz="1800" b="0" i="0" dirty="0">
                <a:solidFill>
                  <a:srgbClr val="4D4D4D"/>
                </a:solidFill>
                <a:effectLst/>
                <a:latin typeface="Verdana" panose="020B0604030504040204" pitchFamily="34" charset="0"/>
                <a:ea typeface="Verdana" panose="020B0604030504040204" pitchFamily="34" charset="0"/>
              </a:rPr>
              <a:t>8</a:t>
            </a:r>
            <a:r>
              <a:rPr lang="zh-CN" altLang="en-US" sz="1800" b="0" i="0" dirty="0">
                <a:solidFill>
                  <a:srgbClr val="4D4D4D"/>
                </a:solidFill>
                <a:effectLst/>
                <a:latin typeface="Verdana" panose="020B0604030504040204" pitchFamily="34" charset="0"/>
                <a:ea typeface="楷体" panose="02010609060101010101" pitchFamily="49" charset="-122"/>
              </a:rPr>
              <a:t>只是默认值</a:t>
            </a:r>
            <a:r>
              <a:rPr lang="en-US" altLang="zh-CN" sz="1800" b="0" i="0" dirty="0">
                <a:solidFill>
                  <a:srgbClr val="4D4D4D"/>
                </a:solidFill>
                <a:effectLst/>
                <a:latin typeface="Verdana" panose="020B0604030504040204" pitchFamily="34" charset="0"/>
                <a:ea typeface="Verdana" panose="020B0604030504040204" pitchFamily="34" charset="0"/>
              </a:rPr>
              <a:t>)</a:t>
            </a:r>
            <a:r>
              <a:rPr lang="zh-CN" altLang="en-US" sz="1800" b="0" i="0" dirty="0">
                <a:solidFill>
                  <a:srgbClr val="4D4D4D"/>
                </a:solidFill>
                <a:effectLst/>
                <a:latin typeface="Verdana" panose="020B0604030504040204" pitchFamily="34" charset="0"/>
                <a:ea typeface="楷体" panose="02010609060101010101" pitchFamily="49" charset="-122"/>
              </a:rPr>
              <a:t>，然后通过</a:t>
            </a:r>
            <a:r>
              <a:rPr lang="en-US" altLang="zh-CN" sz="1800" b="0" i="0" dirty="0" err="1">
                <a:solidFill>
                  <a:srgbClr val="4D4D4D"/>
                </a:solidFill>
                <a:effectLst/>
                <a:latin typeface="Verdana" panose="020B0604030504040204" pitchFamily="34" charset="0"/>
                <a:ea typeface="Verdana" panose="020B0604030504040204" pitchFamily="34" charset="0"/>
              </a:rPr>
              <a:t>softmax</a:t>
            </a:r>
            <a:r>
              <a:rPr lang="zh-CN" altLang="en-US" sz="1800" b="0" i="0" dirty="0">
                <a:solidFill>
                  <a:srgbClr val="4D4D4D"/>
                </a:solidFill>
                <a:effectLst/>
                <a:latin typeface="Verdana" panose="020B0604030504040204" pitchFamily="34" charset="0"/>
                <a:ea typeface="楷体" panose="02010609060101010101" pitchFamily="49" charset="-122"/>
              </a:rPr>
              <a:t>传递结果。</a:t>
            </a:r>
            <a:r>
              <a:rPr lang="en-US" altLang="zh-CN" sz="1800" b="0" i="0" dirty="0" err="1">
                <a:solidFill>
                  <a:srgbClr val="4D4D4D"/>
                </a:solidFill>
                <a:effectLst/>
                <a:latin typeface="Verdana" panose="020B0604030504040204" pitchFamily="34" charset="0"/>
                <a:ea typeface="Verdana" panose="020B0604030504040204" pitchFamily="34" charset="0"/>
              </a:rPr>
              <a:t>softmax</a:t>
            </a:r>
            <a:r>
              <a:rPr lang="zh-CN" altLang="en-US" sz="1800" b="0" i="0" dirty="0">
                <a:solidFill>
                  <a:srgbClr val="4D4D4D"/>
                </a:solidFill>
                <a:effectLst/>
                <a:latin typeface="Verdana" panose="020B0604030504040204" pitchFamily="34" charset="0"/>
                <a:ea typeface="楷体" panose="02010609060101010101" pitchFamily="49" charset="-122"/>
              </a:rPr>
              <a:t>的作用是使所有单词的分数归一化，得到的分数都是正值且和为</a:t>
            </a:r>
            <a:r>
              <a:rPr lang="en-US" altLang="zh-CN" sz="1800" b="0" i="0" dirty="0">
                <a:solidFill>
                  <a:srgbClr val="4D4D4D"/>
                </a:solidFill>
                <a:effectLst/>
                <a:latin typeface="Verdana" panose="020B0604030504040204" pitchFamily="34" charset="0"/>
                <a:ea typeface="Verdana" panose="020B0604030504040204" pitchFamily="34" charset="0"/>
              </a:rPr>
              <a:t>1</a:t>
            </a:r>
            <a:r>
              <a:rPr lang="zh-CN" altLang="en-US" sz="1800" b="0" i="0" dirty="0">
                <a:solidFill>
                  <a:srgbClr val="4D4D4D"/>
                </a:solidFill>
                <a:effectLst/>
                <a:latin typeface="Verdana" panose="020B0604030504040204" pitchFamily="34" charset="0"/>
                <a:ea typeface="楷体" panose="02010609060101010101" pitchFamily="49" charset="-122"/>
              </a:rPr>
              <a:t>。</a:t>
            </a:r>
            <a:endParaRPr lang="en-US" altLang="zh-CN" sz="1800" b="0" i="0" dirty="0">
              <a:solidFill>
                <a:srgbClr val="4D4D4D"/>
              </a:solidFill>
              <a:effectLst/>
              <a:latin typeface="Verdana" panose="020B0604030504040204" pitchFamily="34" charset="0"/>
              <a:ea typeface="Verdana" panose="020B0604030504040204" pitchFamily="34" charset="0"/>
            </a:endParaRPr>
          </a:p>
          <a:p>
            <a:pPr marL="0" indent="0">
              <a:buNone/>
            </a:pPr>
            <a:br>
              <a:rPr lang="zh-CN" altLang="en-US" dirty="0"/>
            </a:br>
            <a:endParaRPr lang="zh-CN" altLang="en-US" dirty="0"/>
          </a:p>
        </p:txBody>
      </p:sp>
    </p:spTree>
    <p:extLst>
      <p:ext uri="{BB962C8B-B14F-4D97-AF65-F5344CB8AC3E}">
        <p14:creationId xmlns:p14="http://schemas.microsoft.com/office/powerpoint/2010/main" val="1761888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B1E07-87E8-401C-AD62-DC0012495EB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3D78475-F1AD-4933-9044-82A4362377E1}"/>
              </a:ext>
            </a:extLst>
          </p:cNvPr>
          <p:cNvSpPr>
            <a:spLocks noGrp="1"/>
          </p:cNvSpPr>
          <p:nvPr>
            <p:ph idx="1"/>
          </p:nvPr>
        </p:nvSpPr>
        <p:spPr/>
        <p:txBody>
          <a:bodyPr/>
          <a:lstStyle/>
          <a:p>
            <a:endParaRPr lang="zh-CN" altLang="en-US"/>
          </a:p>
        </p:txBody>
      </p:sp>
      <p:pic>
        <p:nvPicPr>
          <p:cNvPr id="8194" name="Picture 2">
            <a:extLst>
              <a:ext uri="{FF2B5EF4-FFF2-40B4-BE49-F238E27FC236}">
                <a16:creationId xmlns:a16="http://schemas.microsoft.com/office/drawing/2014/main" id="{780E4273-A8D0-4295-B2BD-CF0002868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963" y="195263"/>
            <a:ext cx="8982075" cy="646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10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C3A8A-4B76-44BB-B13A-542E59C43F8D}"/>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E671AED1-5AB5-4C8A-940A-66422C004374}"/>
              </a:ext>
            </a:extLst>
          </p:cNvPr>
          <p:cNvSpPr>
            <a:spLocks noGrp="1"/>
          </p:cNvSpPr>
          <p:nvPr>
            <p:ph idx="1"/>
          </p:nvPr>
        </p:nvSpPr>
        <p:spPr>
          <a:xfrm>
            <a:off x="838200" y="365125"/>
            <a:ext cx="10515600" cy="5811838"/>
          </a:xfrm>
        </p:spPr>
        <p:txBody>
          <a:bodyPr/>
          <a:lstStyle/>
          <a:p>
            <a:pPr>
              <a:lnSpc>
                <a:spcPts val="2700"/>
              </a:lnSpc>
              <a:buFontTx/>
              <a:buChar char="-"/>
            </a:pPr>
            <a:r>
              <a:rPr lang="zh-CN" altLang="en-US" sz="1800" b="0" i="0" dirty="0">
                <a:solidFill>
                  <a:srgbClr val="4D4D4D"/>
                </a:solidFill>
                <a:effectLst/>
                <a:latin typeface="Verdana" panose="020B0604030504040204" pitchFamily="34" charset="0"/>
                <a:ea typeface="楷体" panose="02010609060101010101" pitchFamily="49" charset="-122"/>
              </a:rPr>
              <a:t>第五步是将每个值向量乘以</a:t>
            </a:r>
            <a:r>
              <a:rPr lang="en-US" altLang="zh-CN" sz="1800" b="0" i="0" dirty="0" err="1">
                <a:solidFill>
                  <a:srgbClr val="4D4D4D"/>
                </a:solidFill>
                <a:effectLst/>
                <a:latin typeface="Verdana" panose="020B0604030504040204" pitchFamily="34" charset="0"/>
                <a:ea typeface="Verdana" panose="020B0604030504040204" pitchFamily="34" charset="0"/>
              </a:rPr>
              <a:t>softmax</a:t>
            </a:r>
            <a:r>
              <a:rPr lang="zh-CN" altLang="en-US" sz="1800" b="0" i="0" dirty="0">
                <a:solidFill>
                  <a:srgbClr val="4D4D4D"/>
                </a:solidFill>
                <a:effectLst/>
                <a:latin typeface="Verdana" panose="020B0604030504040204" pitchFamily="34" charset="0"/>
                <a:ea typeface="楷体" panose="02010609060101010101" pitchFamily="49" charset="-122"/>
              </a:rPr>
              <a:t>分数</a:t>
            </a:r>
            <a:r>
              <a:rPr lang="en-US" altLang="zh-CN" sz="1800" b="0" i="0" dirty="0">
                <a:solidFill>
                  <a:srgbClr val="4D4D4D"/>
                </a:solidFill>
                <a:effectLst/>
                <a:latin typeface="Verdana" panose="020B0604030504040204" pitchFamily="34" charset="0"/>
                <a:ea typeface="Verdana" panose="020B0604030504040204" pitchFamily="34" charset="0"/>
              </a:rPr>
              <a:t>(</a:t>
            </a:r>
            <a:r>
              <a:rPr lang="zh-CN" altLang="en-US" sz="1800" b="0" i="0" dirty="0">
                <a:solidFill>
                  <a:srgbClr val="4D4D4D"/>
                </a:solidFill>
                <a:effectLst/>
                <a:latin typeface="Verdana" panose="020B0604030504040204" pitchFamily="34" charset="0"/>
                <a:ea typeface="楷体" panose="02010609060101010101" pitchFamily="49" charset="-122"/>
              </a:rPr>
              <a:t>这是为了准备之后将它们求和</a:t>
            </a:r>
            <a:r>
              <a:rPr lang="en-US" altLang="zh-CN" sz="1800" b="0" i="0" dirty="0">
                <a:solidFill>
                  <a:srgbClr val="4D4D4D"/>
                </a:solidFill>
                <a:effectLst/>
                <a:latin typeface="Verdana" panose="020B0604030504040204" pitchFamily="34" charset="0"/>
                <a:ea typeface="Verdana" panose="020B0604030504040204" pitchFamily="34" charset="0"/>
              </a:rPr>
              <a:t>)</a:t>
            </a:r>
            <a:r>
              <a:rPr lang="zh-CN" altLang="en-US" sz="1800" b="0" i="0" dirty="0">
                <a:solidFill>
                  <a:srgbClr val="4D4D4D"/>
                </a:solidFill>
                <a:effectLst/>
                <a:latin typeface="Verdana" panose="020B0604030504040204" pitchFamily="34" charset="0"/>
                <a:ea typeface="楷体" panose="02010609060101010101" pitchFamily="49" charset="-122"/>
              </a:rPr>
              <a:t>。这里的直觉是希望关注语义上相关的单词，并弱化不相关的单词</a:t>
            </a:r>
            <a:r>
              <a:rPr lang="en-US" altLang="zh-CN" sz="1800" b="0" i="0" dirty="0">
                <a:solidFill>
                  <a:srgbClr val="4D4D4D"/>
                </a:solidFill>
                <a:effectLst/>
                <a:latin typeface="Verdana" panose="020B0604030504040204" pitchFamily="34" charset="0"/>
                <a:ea typeface="Verdana" panose="020B0604030504040204" pitchFamily="34" charset="0"/>
              </a:rPr>
              <a:t>(</a:t>
            </a:r>
            <a:r>
              <a:rPr lang="zh-CN" altLang="en-US" sz="1800" b="0" i="0" dirty="0">
                <a:solidFill>
                  <a:srgbClr val="4D4D4D"/>
                </a:solidFill>
                <a:effectLst/>
                <a:latin typeface="Verdana" panose="020B0604030504040204" pitchFamily="34" charset="0"/>
                <a:ea typeface="楷体" panose="02010609060101010101" pitchFamily="49" charset="-122"/>
              </a:rPr>
              <a:t>例如，让它们乘以</a:t>
            </a:r>
            <a:r>
              <a:rPr lang="en-US" altLang="zh-CN" sz="1800" b="0" i="0" dirty="0">
                <a:solidFill>
                  <a:srgbClr val="4D4D4D"/>
                </a:solidFill>
                <a:effectLst/>
                <a:latin typeface="Verdana" panose="020B0604030504040204" pitchFamily="34" charset="0"/>
                <a:ea typeface="Verdana" panose="020B0604030504040204" pitchFamily="34" charset="0"/>
              </a:rPr>
              <a:t>0.001</a:t>
            </a:r>
            <a:r>
              <a:rPr lang="zh-CN" altLang="en-US" sz="1800" b="0" i="0" dirty="0">
                <a:solidFill>
                  <a:srgbClr val="4D4D4D"/>
                </a:solidFill>
                <a:effectLst/>
                <a:latin typeface="Verdana" panose="020B0604030504040204" pitchFamily="34" charset="0"/>
                <a:ea typeface="楷体" panose="02010609060101010101" pitchFamily="49" charset="-122"/>
              </a:rPr>
              <a:t>这样的小数</a:t>
            </a:r>
            <a:r>
              <a:rPr lang="en-US" altLang="zh-CN" sz="1800" b="0" i="0" dirty="0">
                <a:solidFill>
                  <a:srgbClr val="4D4D4D"/>
                </a:solidFill>
                <a:effectLst/>
                <a:latin typeface="Verdana" panose="020B0604030504040204" pitchFamily="34" charset="0"/>
                <a:ea typeface="Verdana" panose="020B0604030504040204" pitchFamily="34" charset="0"/>
              </a:rPr>
              <a:t>)</a:t>
            </a:r>
            <a:r>
              <a:rPr lang="zh-CN" altLang="en-US" sz="1800" b="0" i="0" dirty="0">
                <a:solidFill>
                  <a:srgbClr val="4D4D4D"/>
                </a:solidFill>
                <a:effectLst/>
                <a:latin typeface="Verdana" panose="020B0604030504040204" pitchFamily="34" charset="0"/>
                <a:ea typeface="楷体" panose="02010609060101010101" pitchFamily="49" charset="-122"/>
              </a:rPr>
              <a:t>。</a:t>
            </a:r>
            <a:endParaRPr lang="en-US" altLang="zh-CN" sz="1800" b="0" i="0" dirty="0">
              <a:solidFill>
                <a:srgbClr val="4D4D4D"/>
              </a:solidFill>
              <a:effectLst/>
              <a:latin typeface="Verdana" panose="020B0604030504040204" pitchFamily="34" charset="0"/>
              <a:ea typeface="楷体" panose="02010609060101010101" pitchFamily="49" charset="-122"/>
            </a:endParaRPr>
          </a:p>
          <a:p>
            <a:pPr>
              <a:lnSpc>
                <a:spcPts val="2700"/>
              </a:lnSpc>
              <a:buFontTx/>
              <a:buChar char="-"/>
            </a:pPr>
            <a:r>
              <a:rPr lang="zh-CN" altLang="en-US" sz="1800" b="0" i="0" dirty="0">
                <a:solidFill>
                  <a:srgbClr val="4D4D4D"/>
                </a:solidFill>
                <a:effectLst/>
                <a:latin typeface="Verdana" panose="020B0604030504040204" pitchFamily="34" charset="0"/>
                <a:ea typeface="楷体" panose="02010609060101010101" pitchFamily="49" charset="-122"/>
              </a:rPr>
              <a:t>第六步是对加权值向量求和（自注意力的另一种解释就是在编码某个单词时，就是将所有单词的表示（值向量）进行加权求和，而权重是通过该词的表示（键向量）与被编码词表示（查询向量）的点积并通过</a:t>
            </a:r>
            <a:r>
              <a:rPr lang="en-US" altLang="zh-CN" sz="1800" b="0" i="0" dirty="0" err="1">
                <a:solidFill>
                  <a:srgbClr val="4D4D4D"/>
                </a:solidFill>
                <a:effectLst/>
                <a:latin typeface="Verdana" panose="020B0604030504040204" pitchFamily="34" charset="0"/>
                <a:ea typeface="楷体" panose="02010609060101010101" pitchFamily="49" charset="-122"/>
              </a:rPr>
              <a:t>softmax</a:t>
            </a:r>
            <a:r>
              <a:rPr lang="zh-CN" altLang="en-US" sz="1800" b="0" i="0" dirty="0">
                <a:solidFill>
                  <a:srgbClr val="4D4D4D"/>
                </a:solidFill>
                <a:effectLst/>
                <a:latin typeface="Verdana" panose="020B0604030504040204" pitchFamily="34" charset="0"/>
                <a:ea typeface="楷体" panose="02010609060101010101" pitchFamily="49" charset="-122"/>
              </a:rPr>
              <a:t>得到。），然后即得到自注意力层在该位置的输出</a:t>
            </a:r>
            <a:r>
              <a:rPr lang="en-US" altLang="zh-CN" sz="1800" b="0" i="0" dirty="0">
                <a:solidFill>
                  <a:srgbClr val="4D4D4D"/>
                </a:solidFill>
                <a:effectLst/>
                <a:latin typeface="Verdana" panose="020B0604030504040204" pitchFamily="34" charset="0"/>
                <a:ea typeface="楷体" panose="02010609060101010101" pitchFamily="49" charset="-122"/>
              </a:rPr>
              <a:t>(</a:t>
            </a:r>
            <a:r>
              <a:rPr lang="zh-CN" altLang="en-US" sz="1800" b="0" i="0" dirty="0">
                <a:solidFill>
                  <a:srgbClr val="4D4D4D"/>
                </a:solidFill>
                <a:effectLst/>
                <a:latin typeface="Verdana" panose="020B0604030504040204" pitchFamily="34" charset="0"/>
                <a:ea typeface="楷体" panose="02010609060101010101" pitchFamily="49" charset="-122"/>
              </a:rPr>
              <a:t>在我们的例子中是对于第一个单词</a:t>
            </a:r>
            <a:r>
              <a:rPr lang="en-US" altLang="zh-CN" sz="1800" b="0" i="0" dirty="0">
                <a:solidFill>
                  <a:srgbClr val="4D4D4D"/>
                </a:solidFill>
                <a:effectLst/>
                <a:latin typeface="Verdana" panose="020B0604030504040204" pitchFamily="34" charset="0"/>
                <a:ea typeface="楷体" panose="02010609060101010101" pitchFamily="49" charset="-122"/>
              </a:rPr>
              <a:t>)</a:t>
            </a:r>
            <a:r>
              <a:rPr lang="zh-CN" altLang="en-US" sz="1800" b="0" i="0" dirty="0">
                <a:solidFill>
                  <a:srgbClr val="4D4D4D"/>
                </a:solidFill>
                <a:effectLst/>
                <a:latin typeface="Verdana" panose="020B0604030504040204" pitchFamily="34" charset="0"/>
                <a:ea typeface="楷体" panose="02010609060101010101" pitchFamily="49" charset="-122"/>
              </a:rPr>
              <a:t>。</a:t>
            </a:r>
          </a:p>
          <a:p>
            <a:pPr marL="0" indent="0">
              <a:lnSpc>
                <a:spcPts val="2700"/>
              </a:lnSpc>
              <a:buNone/>
            </a:pPr>
            <a:endParaRPr lang="zh-CN" altLang="en-US" sz="1800" dirty="0">
              <a:latin typeface="Verdana" panose="020B0604030504040204" pitchFamily="34" charset="0"/>
              <a:ea typeface="楷体" panose="02010609060101010101" pitchFamily="49" charset="-122"/>
            </a:endParaRPr>
          </a:p>
        </p:txBody>
      </p:sp>
    </p:spTree>
    <p:extLst>
      <p:ext uri="{BB962C8B-B14F-4D97-AF65-F5344CB8AC3E}">
        <p14:creationId xmlns:p14="http://schemas.microsoft.com/office/powerpoint/2010/main" val="3470969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3BD7B-8760-4030-9D33-DDF840CB700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2B58B08-3144-41B3-85BD-ED4D30897D14}"/>
              </a:ext>
            </a:extLst>
          </p:cNvPr>
          <p:cNvSpPr>
            <a:spLocks noGrp="1"/>
          </p:cNvSpPr>
          <p:nvPr>
            <p:ph idx="1"/>
          </p:nvPr>
        </p:nvSpPr>
        <p:spPr/>
        <p:txBody>
          <a:bodyPr/>
          <a:lstStyle/>
          <a:p>
            <a:endParaRPr lang="zh-CN" altLang="en-US"/>
          </a:p>
        </p:txBody>
      </p:sp>
      <p:pic>
        <p:nvPicPr>
          <p:cNvPr id="10242" name="Picture 2">
            <a:extLst>
              <a:ext uri="{FF2B5EF4-FFF2-40B4-BE49-F238E27FC236}">
                <a16:creationId xmlns:a16="http://schemas.microsoft.com/office/drawing/2014/main" id="{92191406-FD47-4A8E-9447-AC6D4A536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463" y="0"/>
            <a:ext cx="70754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767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E79EA6-9F12-4223-8F6F-18429F83C0E9}"/>
              </a:ext>
            </a:extLst>
          </p:cNvPr>
          <p:cNvSpPr>
            <a:spLocks noGrp="1"/>
          </p:cNvSpPr>
          <p:nvPr>
            <p:ph type="title"/>
          </p:nvPr>
        </p:nvSpPr>
        <p:spPr/>
        <p:txBody>
          <a:bodyPr/>
          <a:lstStyle/>
          <a:p>
            <a:r>
              <a:rPr lang="en-US" altLang="zh-CN" dirty="0"/>
              <a:t>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4B3B677-8DD8-499E-910A-CF394DEAC61B}"/>
                  </a:ext>
                </a:extLst>
              </p:cNvPr>
              <p:cNvSpPr>
                <a:spLocks noGrp="1"/>
              </p:cNvSpPr>
              <p:nvPr>
                <p:ph idx="1"/>
              </p:nvPr>
            </p:nvSpPr>
            <p:spPr>
              <a:xfrm>
                <a:off x="838200" y="365125"/>
                <a:ext cx="10515600" cy="6373700"/>
              </a:xfrm>
            </p:spPr>
            <p:txBody>
              <a:bodyPr>
                <a:normAutofit/>
              </a:bodyPr>
              <a:lstStyle/>
              <a:p>
                <a:pPr marL="0" indent="0">
                  <a:lnSpc>
                    <a:spcPts val="2700"/>
                  </a:lnSpc>
                  <a:buNone/>
                </a:pPr>
                <a:r>
                  <a:rPr lang="en-US" altLang="zh-CN" dirty="0"/>
                  <a:t>- </a:t>
                </a:r>
                <a:r>
                  <a:rPr lang="zh-CN" altLang="en-US" sz="1800" dirty="0">
                    <a:latin typeface="Verdana" panose="020B0604030504040204" pitchFamily="34" charset="0"/>
                    <a:ea typeface="楷体" panose="02010609060101010101" pitchFamily="49" charset="-122"/>
                  </a:rPr>
                  <a:t>输入包括</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维度</a:t>
                </a:r>
                <a:r>
                  <a:rPr lang="zh-CN" altLang="en-US" sz="1800" dirty="0">
                    <a:effectLst/>
                    <a:latin typeface="Verdana" panose="020B0604030504040204" pitchFamily="34" charset="0"/>
                    <a:ea typeface="楷体" panose="02010609060101010101" pitchFamily="49" charset="-122"/>
                    <a:cs typeface="Times New Roman" panose="02020603050405020304" pitchFamily="18" charset="0"/>
                  </a:rPr>
                  <a:t>为</a:t>
                </a:r>
                <a14:m>
                  <m:oMath xmlns:m="http://schemas.openxmlformats.org/officeDocument/2006/math">
                    <m:r>
                      <a:rPr lang="en-US" altLang="zh-CN" sz="1800" i="1" dirty="0" smtClean="0">
                        <a:effectLst/>
                        <a:latin typeface="Cambria Math" panose="02040503050406030204" pitchFamily="18" charset="0"/>
                        <a:ea typeface="Verdana" panose="020B0604030504040204" pitchFamily="34" charset="0"/>
                        <a:cs typeface="Times New Roman" panose="02020603050405020304" pitchFamily="18" charset="0"/>
                      </a:rPr>
                      <m:t> </m:t>
                    </m:r>
                    <m:r>
                      <a:rPr lang="en-US" altLang="zh-CN" sz="1800" i="1" dirty="0" smtClean="0">
                        <a:effectLst/>
                        <a:latin typeface="Cambria Math" panose="02040503050406030204" pitchFamily="18" charset="0"/>
                        <a:ea typeface="Verdana" panose="020B0604030504040204" pitchFamily="34" charset="0"/>
                        <a:cs typeface="Times New Roman" panose="02020603050405020304" pitchFamily="18" charset="0"/>
                      </a:rPr>
                      <m:t>𝑑</m:t>
                    </m:r>
                    <m:r>
                      <a:rPr lang="en-US" altLang="zh-CN" sz="1800" b="0" i="1" dirty="0" smtClean="0">
                        <a:effectLst/>
                        <a:latin typeface="Cambria Math" panose="02040503050406030204" pitchFamily="18" charset="0"/>
                        <a:ea typeface="Verdana" panose="020B0604030504040204" pitchFamily="34" charset="0"/>
                        <a:cs typeface="Times New Roman" panose="02020603050405020304" pitchFamily="18" charset="0"/>
                      </a:rPr>
                      <m:t>_</m:t>
                    </m:r>
                    <m:r>
                      <a:rPr lang="en-US" altLang="zh-CN" sz="1800" i="1" dirty="0" smtClean="0">
                        <a:effectLst/>
                        <a:latin typeface="Cambria Math" panose="02040503050406030204" pitchFamily="18" charset="0"/>
                        <a:ea typeface="Verdana" panose="020B0604030504040204" pitchFamily="34" charset="0"/>
                        <a:cs typeface="Times New Roman" panose="02020603050405020304" pitchFamily="18" charset="0"/>
                      </a:rPr>
                      <m:t>𝑘</m:t>
                    </m:r>
                    <m:r>
                      <a:rPr lang="en-US" altLang="zh-CN" sz="1800" i="1" dirty="0" smtClean="0">
                        <a:effectLst/>
                        <a:latin typeface="Cambria Math" panose="02040503050406030204" pitchFamily="18" charset="0"/>
                        <a:ea typeface="Verdana" panose="020B0604030504040204" pitchFamily="34" charset="0"/>
                        <a:cs typeface="Times New Roman" panose="02020603050405020304" pitchFamily="18" charset="0"/>
                      </a:rPr>
                      <m:t> </m:t>
                    </m:r>
                  </m:oMath>
                </a14:m>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的查询</a:t>
                </a:r>
                <a:r>
                  <a:rPr lang="en-US" altLang="zh-CN" sz="1800" dirty="0">
                    <a:effectLst/>
                    <a:latin typeface="Verdana" panose="020B0604030504040204" pitchFamily="34" charset="0"/>
                    <a:ea typeface="Verdana" panose="020B0604030504040204" pitchFamily="34" charset="0"/>
                    <a:cs typeface="Times New Roman" panose="02020603050405020304" pitchFamily="18" charset="0"/>
                  </a:rPr>
                  <a:t>Q</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和键</a:t>
                </a:r>
                <a:r>
                  <a:rPr lang="en-US" altLang="zh-CN" sz="1800" dirty="0">
                    <a:effectLst/>
                    <a:latin typeface="Verdana" panose="020B0604030504040204" pitchFamily="34" charset="0"/>
                    <a:ea typeface="Verdana" panose="020B0604030504040204" pitchFamily="34" charset="0"/>
                    <a:cs typeface="Times New Roman" panose="02020603050405020304" pitchFamily="18" charset="0"/>
                  </a:rPr>
                  <a:t>K</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，以及维度</a:t>
                </a:r>
                <a:r>
                  <a:rPr lang="zh-CN" altLang="en-US" sz="1800" dirty="0">
                    <a:effectLst/>
                    <a:latin typeface="Verdana" panose="020B0604030504040204" pitchFamily="34" charset="0"/>
                    <a:ea typeface="楷体" panose="02010609060101010101" pitchFamily="49" charset="-122"/>
                    <a:cs typeface="Times New Roman" panose="02020603050405020304" pitchFamily="18" charset="0"/>
                  </a:rPr>
                  <a:t>为</a:t>
                </a:r>
                <a14:m>
                  <m:oMath xmlns:m="http://schemas.openxmlformats.org/officeDocument/2006/math">
                    <m:r>
                      <a:rPr lang="en-US" altLang="zh-CN" sz="1800" i="1" dirty="0" smtClean="0">
                        <a:effectLst/>
                        <a:latin typeface="Cambria Math" panose="02040503050406030204" pitchFamily="18" charset="0"/>
                        <a:ea typeface="Verdana" panose="020B0604030504040204" pitchFamily="34" charset="0"/>
                        <a:cs typeface="Times New Roman" panose="02020603050405020304" pitchFamily="18" charset="0"/>
                      </a:rPr>
                      <m:t>𝑑</m:t>
                    </m:r>
                    <m:r>
                      <a:rPr lang="en-US" altLang="zh-CN" sz="1800" b="0" i="1" dirty="0" smtClean="0">
                        <a:effectLst/>
                        <a:latin typeface="Cambria Math" panose="02040503050406030204" pitchFamily="18" charset="0"/>
                        <a:ea typeface="Verdana" panose="020B0604030504040204" pitchFamily="34" charset="0"/>
                        <a:cs typeface="Times New Roman" panose="02020603050405020304" pitchFamily="18" charset="0"/>
                      </a:rPr>
                      <m:t>_</m:t>
                    </m:r>
                    <m:r>
                      <a:rPr lang="en-US" altLang="zh-CN" sz="1800" i="1" dirty="0" smtClean="0">
                        <a:effectLst/>
                        <a:latin typeface="Cambria Math" panose="02040503050406030204" pitchFamily="18" charset="0"/>
                        <a:ea typeface="Verdana" panose="020B0604030504040204" pitchFamily="34" charset="0"/>
                        <a:cs typeface="Times New Roman" panose="02020603050405020304" pitchFamily="18" charset="0"/>
                      </a:rPr>
                      <m:t>𝑣</m:t>
                    </m:r>
                  </m:oMath>
                </a14:m>
                <a:r>
                  <a:rPr lang="en-US" altLang="zh-CN" sz="1800" dirty="0">
                    <a:effectLst/>
                    <a:latin typeface="Verdana" panose="020B0604030504040204" pitchFamily="34" charset="0"/>
                    <a:ea typeface="Verdana" panose="020B0604030504040204" pitchFamily="34" charset="0"/>
                    <a:cs typeface="Times New Roman" panose="02020603050405020304" pitchFamily="18" charset="0"/>
                  </a:rPr>
                  <a:t> </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的值</a:t>
                </a:r>
                <a:r>
                  <a:rPr lang="en-US" altLang="zh-CN" sz="1800" dirty="0">
                    <a:effectLst/>
                    <a:latin typeface="Verdana" panose="020B0604030504040204" pitchFamily="34" charset="0"/>
                    <a:ea typeface="Verdana" panose="020B0604030504040204" pitchFamily="34" charset="0"/>
                    <a:cs typeface="Times New Roman" panose="02020603050405020304" pitchFamily="18" charset="0"/>
                  </a:rPr>
                  <a:t>V</a:t>
                </a:r>
                <a:r>
                  <a:rPr lang="zh-CN" altLang="en-US" sz="1800" dirty="0">
                    <a:latin typeface="Verdana" panose="020B0604030504040204" pitchFamily="34" charset="0"/>
                    <a:ea typeface="楷体" panose="02010609060101010101" pitchFamily="49" charset="-122"/>
                    <a:cs typeface="Times New Roman" panose="02020603050405020304" pitchFamily="18" charset="0"/>
                  </a:rPr>
                  <a:t>，</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 </a:t>
                </a:r>
                <a:r>
                  <a:rPr lang="zh-CN" altLang="en-US" sz="1800" dirty="0">
                    <a:effectLst/>
                    <a:latin typeface="Verdana" panose="020B0604030504040204" pitchFamily="34" charset="0"/>
                    <a:ea typeface="楷体" panose="02010609060101010101" pitchFamily="49" charset="-122"/>
                    <a:cs typeface="Times New Roman" panose="02020603050405020304" pitchFamily="18" charset="0"/>
                  </a:rPr>
                  <a:t>计算</a:t>
                </a:r>
                <a:r>
                  <a:rPr lang="en-US" altLang="zh-CN" sz="1800" dirty="0">
                    <a:effectLst/>
                    <a:latin typeface="Verdana" panose="020B0604030504040204" pitchFamily="34" charset="0"/>
                    <a:ea typeface="Verdana" panose="020B0604030504040204" pitchFamily="34" charset="0"/>
                    <a:cs typeface="Times New Roman" panose="02020603050405020304" pitchFamily="18" charset="0"/>
                  </a:rPr>
                  <a:t>Q</a:t>
                </a:r>
                <a:r>
                  <a:rPr lang="zh-CN" altLang="en-US" sz="1800" dirty="0">
                    <a:latin typeface="Verdana" panose="020B0604030504040204" pitchFamily="34" charset="0"/>
                    <a:ea typeface="楷体" panose="02010609060101010101" pitchFamily="49" charset="-122"/>
                    <a:cs typeface="Times New Roman" panose="02020603050405020304" pitchFamily="18" charset="0"/>
                  </a:rPr>
                  <a:t>和</a:t>
                </a:r>
                <a:r>
                  <a:rPr lang="en-US" altLang="zh-CN" sz="1800" dirty="0">
                    <a:latin typeface="Verdana" panose="020B0604030504040204" pitchFamily="34" charset="0"/>
                    <a:ea typeface="Verdana" panose="020B0604030504040204" pitchFamily="34" charset="0"/>
                    <a:cs typeface="Times New Roman" panose="02020603050405020304" pitchFamily="18" charset="0"/>
                  </a:rPr>
                  <a:t>K</a:t>
                </a:r>
                <a:r>
                  <a:rPr lang="zh-CN" altLang="en-US" sz="1800" dirty="0">
                    <a:latin typeface="Verdana" panose="020B0604030504040204" pitchFamily="34" charset="0"/>
                    <a:ea typeface="楷体" panose="02010609060101010101" pitchFamily="49" charset="-122"/>
                    <a:cs typeface="Times New Roman" panose="02020603050405020304" pitchFamily="18" charset="0"/>
                  </a:rPr>
                  <a:t>的点积</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a:t>
                </a:r>
                <a:r>
                  <a:rPr lang="zh-CN" altLang="en-US" sz="1800" dirty="0">
                    <a:effectLst/>
                    <a:latin typeface="Verdana" panose="020B0604030504040204" pitchFamily="34" charset="0"/>
                    <a:ea typeface="楷体" panose="02010609060101010101" pitchFamily="49" charset="-122"/>
                    <a:cs typeface="Times New Roman" panose="02020603050405020304" pitchFamily="18" charset="0"/>
                  </a:rPr>
                  <a:t>再</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除以</a:t>
                </a:r>
                <a14:m>
                  <m:oMath xmlns:m="http://schemas.openxmlformats.org/officeDocument/2006/math">
                    <m:rad>
                      <m:radPr>
                        <m:degHide m:val="on"/>
                        <m:ctrlPr>
                          <a:rPr lang="en-US" altLang="zh-CN" sz="1800" i="1" dirty="0" smtClean="0">
                            <a:latin typeface="Cambria Math" panose="02040503050406030204" pitchFamily="18" charset="0"/>
                            <a:ea typeface="Verdana" panose="020B0604030504040204" pitchFamily="34" charset="0"/>
                            <a:cs typeface="Times New Roman" panose="02020603050405020304" pitchFamily="18" charset="0"/>
                          </a:rPr>
                        </m:ctrlPr>
                      </m:radPr>
                      <m:deg/>
                      <m:e>
                        <m:sSub>
                          <m:sSubPr>
                            <m:ctrlPr>
                              <a:rPr lang="en-US" altLang="zh-CN" sz="1800" b="0" i="1" dirty="0" smtClean="0">
                                <a:latin typeface="Cambria Math" panose="02040503050406030204" pitchFamily="18" charset="0"/>
                                <a:ea typeface="Verdana" panose="020B0604030504040204" pitchFamily="34" charset="0"/>
                                <a:cs typeface="Times New Roman" panose="02020603050405020304" pitchFamily="18" charset="0"/>
                              </a:rPr>
                            </m:ctrlPr>
                          </m:sSubPr>
                          <m:e>
                            <m:r>
                              <a:rPr lang="en-US" altLang="zh-CN" sz="1800" b="0" i="1" dirty="0" smtClean="0">
                                <a:latin typeface="Cambria Math" panose="02040503050406030204" pitchFamily="18" charset="0"/>
                                <a:ea typeface="Verdana" panose="020B0604030504040204" pitchFamily="34" charset="0"/>
                                <a:cs typeface="Times New Roman" panose="02020603050405020304" pitchFamily="18" charset="0"/>
                              </a:rPr>
                              <m:t>𝑑</m:t>
                            </m:r>
                          </m:e>
                          <m:sub>
                            <m:r>
                              <a:rPr lang="en-US" altLang="zh-CN" sz="1800" b="0" i="1" dirty="0" smtClean="0">
                                <a:latin typeface="Cambria Math" panose="02040503050406030204" pitchFamily="18" charset="0"/>
                                <a:ea typeface="Verdana" panose="020B0604030504040204" pitchFamily="34" charset="0"/>
                                <a:cs typeface="Times New Roman" panose="02020603050405020304" pitchFamily="18" charset="0"/>
                              </a:rPr>
                              <m:t>𝑘</m:t>
                            </m:r>
                          </m:sub>
                        </m:sSub>
                      </m:e>
                    </m:rad>
                  </m:oMath>
                </a14:m>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，然后应用</a:t>
                </a:r>
                <a:r>
                  <a:rPr lang="en-US" altLang="zh-CN" sz="1800" dirty="0">
                    <a:effectLst/>
                    <a:latin typeface="Verdana" panose="020B0604030504040204" pitchFamily="34" charset="0"/>
                    <a:ea typeface="Verdana" panose="020B0604030504040204" pitchFamily="34" charset="0"/>
                    <a:cs typeface="Times New Roman" panose="02020603050405020304" pitchFamily="18" charset="0"/>
                  </a:rPr>
                  <a:t> </a:t>
                </a:r>
                <a:r>
                  <a:rPr lang="en-US" altLang="zh-CN" sz="1800" dirty="0" err="1">
                    <a:effectLst/>
                    <a:latin typeface="Verdana" panose="020B0604030504040204" pitchFamily="34" charset="0"/>
                    <a:ea typeface="Verdana" panose="020B0604030504040204" pitchFamily="34" charset="0"/>
                    <a:cs typeface="Times New Roman" panose="02020603050405020304" pitchFamily="18" charset="0"/>
                  </a:rPr>
                  <a:t>softmax</a:t>
                </a:r>
                <a:r>
                  <a:rPr lang="en-US" altLang="zh-CN" sz="1800" dirty="0">
                    <a:effectLst/>
                    <a:latin typeface="Verdana" panose="020B0604030504040204" pitchFamily="34" charset="0"/>
                    <a:ea typeface="Verdana" panose="020B0604030504040204" pitchFamily="34" charset="0"/>
                    <a:cs typeface="Times New Roman" panose="02020603050405020304" pitchFamily="18" charset="0"/>
                  </a:rPr>
                  <a:t> </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函数来获得值的权重。</a:t>
                </a:r>
                <a:r>
                  <a:rPr lang="zh-CN" altLang="en-US" sz="1800" dirty="0">
                    <a:latin typeface="Verdana" panose="020B0604030504040204" pitchFamily="34" charset="0"/>
                    <a:ea typeface="楷体" panose="02010609060101010101" pitchFamily="49" charset="-122"/>
                    <a:cs typeface="Times New Roman" panose="02020603050405020304" pitchFamily="18" charset="0"/>
                  </a:rPr>
                  <a:t>在实际中可以用矩阵来同时计算一组</a:t>
                </a:r>
                <a:r>
                  <a:rPr lang="en-US" altLang="zh-CN" sz="1800" dirty="0">
                    <a:latin typeface="Verdana" panose="020B0604030504040204" pitchFamily="34" charset="0"/>
                    <a:ea typeface="Verdana" panose="020B0604030504040204" pitchFamily="34" charset="0"/>
                    <a:cs typeface="Times New Roman" panose="02020603050405020304" pitchFamily="18" charset="0"/>
                  </a:rPr>
                  <a:t>Q,K,V</a:t>
                </a:r>
                <a:endParaRPr lang="en-US" altLang="zh-CN" sz="1800" dirty="0">
                  <a:effectLst/>
                  <a:latin typeface="Verdana" panose="020B0604030504040204" pitchFamily="34" charset="0"/>
                  <a:ea typeface="Verdana" panose="020B0604030504040204" pitchFamily="34" charset="0"/>
                  <a:cs typeface="Times New Roman" panose="02020603050405020304" pitchFamily="18" charset="0"/>
                </a:endParaRPr>
              </a:p>
              <a:p>
                <a:pPr>
                  <a:buFontTx/>
                  <a:buChar char="-"/>
                </a:pPr>
                <a:endParaRPr lang="en-US" altLang="zh-CN" sz="1800" dirty="0">
                  <a:ea typeface="等线" panose="02010600030101010101" pitchFamily="2" charset="-122"/>
                  <a:cs typeface="Times New Roman" panose="02020603050405020304" pitchFamily="18" charset="0"/>
                </a:endParaRPr>
              </a:p>
              <a:p>
                <a:pPr>
                  <a:buFontTx/>
                  <a:buChar char="-"/>
                </a:pPr>
                <a:endParaRPr lang="en-US" altLang="zh-CN" sz="1800" dirty="0">
                  <a:effectLst/>
                  <a:ea typeface="等线" panose="02010600030101010101" pitchFamily="2" charset="-122"/>
                  <a:cs typeface="Times New Roman" panose="02020603050405020304" pitchFamily="18" charset="0"/>
                </a:endParaRPr>
              </a:p>
              <a:p>
                <a:r>
                  <a:rPr lang="en-US" altLang="zh-CN" b="1" dirty="0">
                    <a:effectLst/>
                    <a:ea typeface="等线" panose="02010600030101010101" pitchFamily="2" charset="-122"/>
                    <a:cs typeface="Times New Roman" panose="02020603050405020304" pitchFamily="18" charset="0"/>
                  </a:rPr>
                  <a:t>Multi-head attention</a:t>
                </a:r>
              </a:p>
              <a:p>
                <a:pPr>
                  <a:lnSpc>
                    <a:spcPts val="2700"/>
                  </a:lnSpc>
                  <a:buFontTx/>
                  <a:buChar char="-"/>
                </a:pPr>
                <a:r>
                  <a:rPr lang="zh-CN" altLang="en-US" sz="1800" dirty="0">
                    <a:effectLst/>
                    <a:latin typeface="Verdana" panose="020B0604030504040204" pitchFamily="34" charset="0"/>
                    <a:ea typeface="楷体" panose="02010609060101010101" pitchFamily="49" charset="-122"/>
                    <a:cs typeface="Times New Roman" panose="02020603050405020304" pitchFamily="18" charset="0"/>
                  </a:rPr>
                  <a:t>多头注意力机制其实就是并行</a:t>
                </a:r>
                <a:r>
                  <a:rPr lang="zh-CN" altLang="en-US" sz="1800" dirty="0">
                    <a:latin typeface="Verdana" panose="020B0604030504040204" pitchFamily="34" charset="0"/>
                    <a:ea typeface="楷体" panose="02010609060101010101" pitchFamily="49" charset="-122"/>
                    <a:cs typeface="Times New Roman" panose="02020603050405020304" pitchFamily="18" charset="0"/>
                  </a:rPr>
                  <a:t>注意力机制</a:t>
                </a:r>
                <a:r>
                  <a:rPr lang="zh-CN" altLang="en-US" sz="1800" dirty="0">
                    <a:effectLst/>
                    <a:latin typeface="Verdana" panose="020B0604030504040204" pitchFamily="34" charset="0"/>
                    <a:ea typeface="楷体" panose="02010609060101010101" pitchFamily="49" charset="-122"/>
                    <a:cs typeface="Times New Roman" panose="02020603050405020304" pitchFamily="18" charset="0"/>
                  </a:rPr>
                  <a:t>，来让模型</a:t>
                </a:r>
                <a:r>
                  <a:rPr lang="zh-CN" altLang="en-US" sz="1800" dirty="0">
                    <a:latin typeface="Verdana" panose="020B0604030504040204" pitchFamily="34" charset="0"/>
                    <a:ea typeface="楷体" panose="02010609060101010101" pitchFamily="49" charset="-122"/>
                    <a:cs typeface="Times New Roman" panose="02020603050405020304" pitchFamily="18" charset="0"/>
                  </a:rPr>
                  <a:t>共同关注来自不同位置的不同表示子空间的信息</a:t>
                </a:r>
                <a:endParaRPr lang="en-US" altLang="zh-CN" sz="1800" dirty="0">
                  <a:latin typeface="Verdana" panose="020B0604030504040204" pitchFamily="34" charset="0"/>
                  <a:ea typeface="Verdana" panose="020B0604030504040204" pitchFamily="34" charset="0"/>
                  <a:cs typeface="Times New Roman" panose="02020603050405020304" pitchFamily="18" charset="0"/>
                </a:endParaRPr>
              </a:p>
              <a:p>
                <a:pPr>
                  <a:lnSpc>
                    <a:spcPts val="2700"/>
                  </a:lnSpc>
                  <a:buFontTx/>
                  <a:buChar char="-"/>
                </a:pPr>
                <a:r>
                  <a:rPr lang="zh-CN" altLang="en-US" sz="1800" dirty="0">
                    <a:latin typeface="Verdana" panose="020B0604030504040204" pitchFamily="34" charset="0"/>
                    <a:ea typeface="楷体" panose="02010609060101010101" pitchFamily="49" charset="-122"/>
                    <a:cs typeface="Times New Roman" panose="02020603050405020304" pitchFamily="18" charset="0"/>
                  </a:rPr>
                  <a:t>具体做法就是</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将</a:t>
                </a:r>
                <a:r>
                  <a:rPr lang="en-US" altLang="zh-CN" sz="1800" dirty="0">
                    <a:effectLst/>
                    <a:latin typeface="Verdana" panose="020B0604030504040204" pitchFamily="34" charset="0"/>
                    <a:ea typeface="Verdana" panose="020B0604030504040204" pitchFamily="34" charset="0"/>
                    <a:cs typeface="Times New Roman" panose="02020603050405020304" pitchFamily="18" charset="0"/>
                  </a:rPr>
                  <a:t>Q</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a:t>
                </a:r>
                <a:r>
                  <a:rPr lang="en-US" altLang="zh-CN" sz="1800" dirty="0">
                    <a:latin typeface="Verdana" panose="020B0604030504040204" pitchFamily="34" charset="0"/>
                    <a:ea typeface="Verdana" panose="020B0604030504040204" pitchFamily="34" charset="0"/>
                    <a:cs typeface="Times New Roman" panose="02020603050405020304" pitchFamily="18" charset="0"/>
                  </a:rPr>
                  <a:t>K</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和</a:t>
                </a:r>
                <a:r>
                  <a:rPr lang="en-US" altLang="zh-CN" sz="1800" dirty="0">
                    <a:latin typeface="Verdana" panose="020B0604030504040204" pitchFamily="34" charset="0"/>
                    <a:ea typeface="Verdana" panose="020B0604030504040204" pitchFamily="34" charset="0"/>
                    <a:cs typeface="Times New Roman" panose="02020603050405020304" pitchFamily="18" charset="0"/>
                  </a:rPr>
                  <a:t>V</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分别线性投影到</a:t>
                </a:r>
                <a:r>
                  <a:rPr lang="en-US" altLang="zh-CN" sz="1800" dirty="0">
                    <a:effectLst/>
                    <a:latin typeface="Verdana" panose="020B0604030504040204" pitchFamily="34" charset="0"/>
                    <a:ea typeface="Verdana" panose="020B0604030504040204" pitchFamily="34" charset="0"/>
                    <a:cs typeface="Times New Roman" panose="02020603050405020304" pitchFamily="18" charset="0"/>
                  </a:rPr>
                  <a:t> dk</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a:t>
                </a:r>
                <a:r>
                  <a:rPr lang="en-US" altLang="zh-CN" sz="1800" dirty="0">
                    <a:effectLst/>
                    <a:latin typeface="Verdana" panose="020B0604030504040204" pitchFamily="34" charset="0"/>
                    <a:ea typeface="Verdana" panose="020B0604030504040204" pitchFamily="34" charset="0"/>
                    <a:cs typeface="Times New Roman" panose="02020603050405020304" pitchFamily="18" charset="0"/>
                  </a:rPr>
                  <a:t>dk </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和</a:t>
                </a:r>
                <a:r>
                  <a:rPr lang="en-US" altLang="zh-CN" sz="1800" dirty="0">
                    <a:effectLst/>
                    <a:latin typeface="Verdana" panose="020B0604030504040204" pitchFamily="34" charset="0"/>
                    <a:ea typeface="Verdana" panose="020B0604030504040204" pitchFamily="34" charset="0"/>
                    <a:cs typeface="Times New Roman" panose="02020603050405020304" pitchFamily="18" charset="0"/>
                  </a:rPr>
                  <a:t> dv </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维度</a:t>
                </a:r>
                <a:r>
                  <a:rPr lang="zh-CN" altLang="en-US" sz="1800" dirty="0">
                    <a:latin typeface="Verdana" panose="020B0604030504040204" pitchFamily="34" charset="0"/>
                    <a:ea typeface="楷体" panose="02010609060101010101" pitchFamily="49" charset="-122"/>
                    <a:cs typeface="Times New Roman" panose="02020603050405020304" pitchFamily="18" charset="0"/>
                  </a:rPr>
                  <a:t>上。</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在</a:t>
                </a:r>
                <a:r>
                  <a:rPr lang="zh-CN" altLang="en-US" sz="1800" dirty="0">
                    <a:effectLst/>
                    <a:latin typeface="Verdana" panose="020B0604030504040204" pitchFamily="34" charset="0"/>
                    <a:ea typeface="楷体" panose="02010609060101010101" pitchFamily="49" charset="-122"/>
                    <a:cs typeface="Times New Roman" panose="02020603050405020304" pitchFamily="18" charset="0"/>
                  </a:rPr>
                  <a:t>每一个</a:t>
                </a:r>
                <a:r>
                  <a:rPr lang="en-US" altLang="zh-CN" sz="1800" dirty="0">
                    <a:effectLst/>
                    <a:latin typeface="Verdana" panose="020B0604030504040204" pitchFamily="34" charset="0"/>
                    <a:ea typeface="Verdana" panose="020B0604030504040204" pitchFamily="34" charset="0"/>
                    <a:cs typeface="Times New Roman" panose="02020603050405020304" pitchFamily="18" charset="0"/>
                  </a:rPr>
                  <a:t>Q</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a:t>
                </a:r>
                <a:r>
                  <a:rPr lang="en-US" altLang="zh-CN" sz="1800" dirty="0">
                    <a:latin typeface="Verdana" panose="020B0604030504040204" pitchFamily="34" charset="0"/>
                    <a:ea typeface="Verdana" panose="020B0604030504040204" pitchFamily="34" charset="0"/>
                    <a:cs typeface="Times New Roman" panose="02020603050405020304" pitchFamily="18" charset="0"/>
                  </a:rPr>
                  <a:t>K</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和</a:t>
                </a:r>
                <a:r>
                  <a:rPr lang="en-US" altLang="zh-CN" sz="1800" dirty="0">
                    <a:latin typeface="Verdana" panose="020B0604030504040204" pitchFamily="34" charset="0"/>
                    <a:ea typeface="Verdana" panose="020B0604030504040204" pitchFamily="34" charset="0"/>
                    <a:cs typeface="Times New Roman" panose="02020603050405020304" pitchFamily="18" charset="0"/>
                  </a:rPr>
                  <a:t>V</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的这些投影上，我们并行执行注意力功能，产生</a:t>
                </a:r>
                <a:r>
                  <a:rPr lang="en-US" altLang="zh-CN" sz="1800" dirty="0">
                    <a:effectLst/>
                    <a:latin typeface="Verdana" panose="020B0604030504040204" pitchFamily="34" charset="0"/>
                    <a:ea typeface="Verdana" panose="020B0604030504040204" pitchFamily="34" charset="0"/>
                    <a:cs typeface="Times New Roman" panose="02020603050405020304" pitchFamily="18" charset="0"/>
                  </a:rPr>
                  <a:t> dv </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维输出值。 这些被连接并再次投影，产生最终值，</a:t>
                </a:r>
                <a:endParaRPr lang="en-US" altLang="zh-CN" sz="1800" dirty="0">
                  <a:latin typeface="Verdana" panose="020B0604030504040204" pitchFamily="34" charset="0"/>
                  <a:ea typeface="Verdana" panose="020B0604030504040204" pitchFamily="34" charset="0"/>
                  <a:cs typeface="Times New Roman" panose="02020603050405020304" pitchFamily="18" charset="0"/>
                </a:endParaRPr>
              </a:p>
              <a:p>
                <a:pPr>
                  <a:lnSpc>
                    <a:spcPts val="2700"/>
                  </a:lnSpc>
                  <a:buFontTx/>
                  <a:buChar char="-"/>
                </a:pPr>
                <a:endParaRPr lang="en-US" altLang="zh-CN" sz="1800" dirty="0">
                  <a:ea typeface="等线" panose="02010600030101010101" pitchFamily="2" charset="-122"/>
                  <a:cs typeface="Times New Roman" panose="02020603050405020304" pitchFamily="18" charset="0"/>
                </a:endParaRPr>
              </a:p>
              <a:p>
                <a:pPr>
                  <a:lnSpc>
                    <a:spcPts val="2700"/>
                  </a:lnSpc>
                  <a:buFontTx/>
                  <a:buChar char="-"/>
                </a:pPr>
                <a:endParaRPr lang="en-US" altLang="zh-CN" sz="1800" dirty="0">
                  <a:ea typeface="等线" panose="02010600030101010101" pitchFamily="2" charset="-122"/>
                  <a:cs typeface="Times New Roman" panose="02020603050405020304" pitchFamily="18" charset="0"/>
                </a:endParaRPr>
              </a:p>
              <a:p>
                <a:pPr>
                  <a:lnSpc>
                    <a:spcPts val="2700"/>
                  </a:lnSpc>
                  <a:buFontTx/>
                  <a:buChar char="-"/>
                </a:pP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其中投影是参数矩阵</a:t>
                </a:r>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 </a:t>
                </a:r>
                <a14:m>
                  <m:oMath xmlns:m="http://schemas.openxmlformats.org/officeDocument/2006/math">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𝑊</m:t>
                        </m:r>
                      </m:e>
                      <m:sub>
                        <m:r>
                          <a:rPr lang="en-US" altLang="zh-CN" sz="1800" i="1">
                            <a:latin typeface="Cambria Math" panose="02040503050406030204" pitchFamily="18" charset="0"/>
                          </a:rPr>
                          <m:t>𝑖</m:t>
                        </m:r>
                      </m:sub>
                      <m:sup>
                        <m:r>
                          <a:rPr lang="en-US" altLang="zh-CN" sz="1800" i="1">
                            <a:latin typeface="Cambria Math" panose="02040503050406030204" pitchFamily="18" charset="0"/>
                          </a:rPr>
                          <m:t>𝑄</m:t>
                        </m:r>
                      </m:sup>
                    </m:sSubSup>
                    <m:r>
                      <a:rPr lang="en-US" altLang="zh-CN" sz="1800" i="1">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ℝ</m:t>
                        </m:r>
                      </m:e>
                      <m:sup>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𝑚𝑜𝑑𝑒𝑙</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𝑘</m:t>
                            </m:r>
                          </m:sub>
                        </m:sSub>
                      </m:sup>
                    </m:sSup>
                    <m:r>
                      <a:rPr lang="en-US" altLang="zh-CN" sz="1800" i="1">
                        <a:latin typeface="Cambria Math" panose="02040503050406030204" pitchFamily="18" charset="0"/>
                      </a:rPr>
                      <m:t>,</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𝑊</m:t>
                        </m:r>
                      </m:e>
                      <m:sub>
                        <m:r>
                          <a:rPr lang="en-US" altLang="zh-CN" sz="1800" i="1">
                            <a:latin typeface="Cambria Math" panose="02040503050406030204" pitchFamily="18" charset="0"/>
                          </a:rPr>
                          <m:t>𝑖</m:t>
                        </m:r>
                      </m:sub>
                      <m:sup>
                        <m:r>
                          <a:rPr lang="en-US" altLang="zh-CN" sz="1800" i="1">
                            <a:latin typeface="Cambria Math" panose="02040503050406030204" pitchFamily="18" charset="0"/>
                          </a:rPr>
                          <m:t>𝐾</m:t>
                        </m:r>
                      </m:sup>
                    </m:sSubSup>
                    <m:r>
                      <a:rPr lang="en-US" altLang="zh-CN" sz="1800" i="1">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ℝ</m:t>
                        </m:r>
                      </m:e>
                      <m:sup>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𝑚𝑜𝑑𝑒𝑙</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𝑘</m:t>
                            </m:r>
                          </m:sub>
                        </m:sSub>
                      </m:sup>
                    </m:sSup>
                    <m:r>
                      <a:rPr lang="en-US" altLang="zh-CN" sz="1800" i="1">
                        <a:latin typeface="Cambria Math" panose="02040503050406030204" pitchFamily="18" charset="0"/>
                      </a:rPr>
                      <m:t>,</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𝑊</m:t>
                        </m:r>
                      </m:e>
                      <m:sub>
                        <m:r>
                          <a:rPr lang="en-US" altLang="zh-CN" sz="1800" i="1">
                            <a:latin typeface="Cambria Math" panose="02040503050406030204" pitchFamily="18" charset="0"/>
                          </a:rPr>
                          <m:t>𝑖</m:t>
                        </m:r>
                      </m:sub>
                      <m:sup>
                        <m:r>
                          <a:rPr lang="en-US" altLang="zh-CN" sz="1800" i="1">
                            <a:latin typeface="Cambria Math" panose="02040503050406030204" pitchFamily="18" charset="0"/>
                          </a:rPr>
                          <m:t>𝑉</m:t>
                        </m:r>
                      </m:sup>
                    </m:sSubSup>
                    <m:r>
                      <a:rPr lang="en-US" altLang="zh-CN" sz="1800" i="1">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ℝ</m:t>
                        </m:r>
                      </m:e>
                      <m:sup>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𝑚𝑜𝑑𝑒𝑙</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𝑣</m:t>
                            </m:r>
                          </m:sub>
                        </m:sSub>
                      </m:sup>
                    </m:sSup>
                    <m:r>
                      <a:rPr lang="en-US" altLang="zh-CN" sz="1800" i="1">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𝑊</m:t>
                        </m:r>
                      </m:e>
                      <m:sup>
                        <m:r>
                          <a:rPr lang="en-US" altLang="zh-CN" sz="1800" i="1">
                            <a:latin typeface="Cambria Math" panose="02040503050406030204" pitchFamily="18" charset="0"/>
                          </a:rPr>
                          <m:t>𝑂</m:t>
                        </m:r>
                      </m:sup>
                    </m:sSup>
                    <m:r>
                      <a:rPr lang="en-US" altLang="zh-CN" sz="1800" i="1">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ℝ</m:t>
                        </m:r>
                      </m:e>
                      <m:sup>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𝑚𝑜𝑑𝑒𝑙</m:t>
                            </m:r>
                          </m:sub>
                        </m:sSub>
                        <m:r>
                          <a:rPr lang="en-US" altLang="zh-CN" sz="1800" i="1">
                            <a:latin typeface="Cambria Math" panose="02040503050406030204" pitchFamily="18" charset="0"/>
                          </a:rPr>
                          <m:t>×</m:t>
                        </m:r>
                        <m:r>
                          <a:rPr lang="en-US" altLang="zh-CN" sz="1800" i="1">
                            <a:latin typeface="Cambria Math" panose="02040503050406030204" pitchFamily="18" charset="0"/>
                          </a:rPr>
                          <m:t>h</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𝑣</m:t>
                            </m:r>
                          </m:sub>
                        </m:sSub>
                      </m:sup>
                    </m:sSup>
                  </m:oMath>
                </a14:m>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 在这项工作中，我们使用了</a:t>
                </a:r>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 h = 8 </a:t>
                </a: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个平行的注意力层或头部。 对于其中的每一个，我们使用</a:t>
                </a:r>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 </a:t>
                </a:r>
                <a14:m>
                  <m:oMath xmlns:m="http://schemas.openxmlformats.org/officeDocument/2006/math">
                    <m:sSub>
                      <m:sSubPr>
                        <m:ctrlPr>
                          <a:rPr lang="en-US" altLang="zh-CN" sz="1800" b="0" i="1" kern="100" dirty="0"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altLang="zh-CN" sz="1800" i="1" kern="100" dirty="0" smtClean="0">
                            <a:effectLst/>
                            <a:latin typeface="Cambria Math" panose="02040503050406030204" pitchFamily="18" charset="0"/>
                            <a:ea typeface="Verdana" panose="020B0604030504040204" pitchFamily="34" charset="0"/>
                            <a:cs typeface="Times New Roman" panose="02020603050405020304" pitchFamily="18" charset="0"/>
                          </a:rPr>
                          <m:t>𝑑</m:t>
                        </m:r>
                      </m:e>
                      <m:sub>
                        <m:r>
                          <a:rPr lang="en-US" altLang="zh-CN" sz="1800" i="1" kern="100" dirty="0" smtClean="0">
                            <a:effectLst/>
                            <a:latin typeface="Cambria Math" panose="02040503050406030204" pitchFamily="18" charset="0"/>
                            <a:ea typeface="Verdana" panose="020B0604030504040204" pitchFamily="34" charset="0"/>
                            <a:cs typeface="Times New Roman" panose="02020603050405020304" pitchFamily="18" charset="0"/>
                          </a:rPr>
                          <m:t>𝑘</m:t>
                        </m:r>
                      </m:sub>
                    </m:sSub>
                    <m:r>
                      <a:rPr lang="en-US" altLang="zh-CN" sz="1800" i="1" kern="100" dirty="0" smtClean="0">
                        <a:effectLst/>
                        <a:latin typeface="Cambria Math" panose="02040503050406030204" pitchFamily="18" charset="0"/>
                        <a:ea typeface="Verdana" panose="020B0604030504040204" pitchFamily="34" charset="0"/>
                        <a:cs typeface="Times New Roman" panose="02020603050405020304" pitchFamily="18" charset="0"/>
                      </a:rPr>
                      <m:t>= </m:t>
                    </m:r>
                    <m:sSub>
                      <m:sSubPr>
                        <m:ctrlPr>
                          <a:rPr lang="en-US" altLang="zh-CN" sz="1800" b="0" i="1" kern="100" dirty="0"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altLang="zh-CN" sz="1800" i="1" kern="100" dirty="0" smtClean="0">
                            <a:effectLst/>
                            <a:latin typeface="Cambria Math" panose="02040503050406030204" pitchFamily="18" charset="0"/>
                            <a:ea typeface="Verdana" panose="020B0604030504040204" pitchFamily="34" charset="0"/>
                            <a:cs typeface="Times New Roman" panose="02020603050405020304" pitchFamily="18" charset="0"/>
                          </a:rPr>
                          <m:t>𝑑</m:t>
                        </m:r>
                      </m:e>
                      <m:sub>
                        <m:r>
                          <a:rPr lang="en-US" altLang="zh-CN" sz="1800" i="1" kern="100" dirty="0" smtClean="0">
                            <a:effectLst/>
                            <a:latin typeface="Cambria Math" panose="02040503050406030204" pitchFamily="18" charset="0"/>
                            <a:ea typeface="Verdana" panose="020B0604030504040204" pitchFamily="34" charset="0"/>
                            <a:cs typeface="Times New Roman" panose="02020603050405020304" pitchFamily="18" charset="0"/>
                          </a:rPr>
                          <m:t>𝑣</m:t>
                        </m:r>
                      </m:sub>
                    </m:sSub>
                    <m:r>
                      <a:rPr lang="en-US" altLang="zh-CN" sz="1800" i="1" kern="100" dirty="0" smtClean="0">
                        <a:effectLst/>
                        <a:latin typeface="Cambria Math" panose="02040503050406030204" pitchFamily="18" charset="0"/>
                        <a:ea typeface="Verdana" panose="020B0604030504040204" pitchFamily="34" charset="0"/>
                        <a:cs typeface="Times New Roman" panose="02020603050405020304" pitchFamily="18" charset="0"/>
                      </a:rPr>
                      <m:t>=</m:t>
                    </m:r>
                    <m:f>
                      <m:fPr>
                        <m:ctrlPr>
                          <a:rPr lang="en-US" altLang="zh-CN" sz="1800" i="1" kern="100" dirty="0" smtClean="0">
                            <a:effectLst/>
                            <a:latin typeface="Cambria Math" panose="02040503050406030204" pitchFamily="18" charset="0"/>
                            <a:ea typeface="Verdana" panose="020B0604030504040204" pitchFamily="34" charset="0"/>
                            <a:cs typeface="Times New Roman" panose="02020603050405020304" pitchFamily="18" charset="0"/>
                          </a:rPr>
                        </m:ctrlPr>
                      </m:fPr>
                      <m:num>
                        <m:sSub>
                          <m:sSubPr>
                            <m:ctrlPr>
                              <a:rPr lang="en-US" altLang="zh-CN" sz="1800" b="0" i="1" kern="100" dirty="0"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altLang="zh-CN" sz="1800" i="1" kern="100" dirty="0" err="1" smtClean="0">
                                <a:effectLst/>
                                <a:latin typeface="Cambria Math" panose="02040503050406030204" pitchFamily="18" charset="0"/>
                                <a:ea typeface="Verdana" panose="020B0604030504040204" pitchFamily="34" charset="0"/>
                                <a:cs typeface="Times New Roman" panose="02020603050405020304" pitchFamily="18" charset="0"/>
                              </a:rPr>
                              <m:t>𝑑</m:t>
                            </m:r>
                          </m:e>
                          <m:sub>
                            <m:r>
                              <a:rPr lang="en-US" altLang="zh-CN" sz="1800" i="1" kern="100" dirty="0" err="1" smtClean="0">
                                <a:effectLst/>
                                <a:latin typeface="Cambria Math" panose="02040503050406030204" pitchFamily="18" charset="0"/>
                                <a:ea typeface="Verdana" panose="020B0604030504040204" pitchFamily="34" charset="0"/>
                                <a:cs typeface="Times New Roman" panose="02020603050405020304" pitchFamily="18" charset="0"/>
                              </a:rPr>
                              <m:t>𝑚𝑜𝑑𝑒𝑙</m:t>
                            </m:r>
                          </m:sub>
                        </m:sSub>
                      </m:num>
                      <m:den>
                        <m:r>
                          <a:rPr lang="en-US" altLang="zh-CN" sz="1800" i="1" kern="100" dirty="0" smtClean="0">
                            <a:effectLst/>
                            <a:latin typeface="Cambria Math" panose="02040503050406030204" pitchFamily="18" charset="0"/>
                            <a:ea typeface="Verdana" panose="020B0604030504040204" pitchFamily="34" charset="0"/>
                            <a:cs typeface="Times New Roman" panose="02020603050405020304" pitchFamily="18" charset="0"/>
                          </a:rPr>
                          <m:t>h</m:t>
                        </m:r>
                      </m:den>
                    </m:f>
                  </m:oMath>
                </a14:m>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 = 64</a:t>
                </a: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。由于每个头部的维度减少，总计算成本类似于具有全维度的单头注意力</a:t>
                </a:r>
                <a:r>
                  <a:rPr lang="zh-CN" altLang="en-US" sz="1800" kern="100" dirty="0">
                    <a:effectLst/>
                    <a:latin typeface="Verdana" panose="020B0604030504040204" pitchFamily="34" charset="0"/>
                    <a:ea typeface="楷体" panose="02010609060101010101" pitchFamily="49" charset="-122"/>
                    <a:cs typeface="Times New Roman" panose="02020603050405020304" pitchFamily="18" charset="0"/>
                  </a:rPr>
                  <a:t>。</a:t>
                </a:r>
                <a:endPar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endParaRPr>
              </a:p>
              <a:p>
                <a:pPr>
                  <a:buFontTx/>
                  <a:buChar char="-"/>
                </a:pPr>
                <a:endParaRPr lang="en-US" altLang="zh-CN" sz="1800" dirty="0">
                  <a:effectLst/>
                  <a:ea typeface="等线"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24B3B677-8DD8-499E-910A-CF394DEAC61B}"/>
                  </a:ext>
                </a:extLst>
              </p:cNvPr>
              <p:cNvSpPr>
                <a:spLocks noGrp="1" noRot="1" noChangeAspect="1" noMove="1" noResize="1" noEditPoints="1" noAdjustHandles="1" noChangeArrowheads="1" noChangeShapeType="1" noTextEdit="1"/>
              </p:cNvSpPr>
              <p:nvPr>
                <p:ph idx="1"/>
              </p:nvPr>
            </p:nvSpPr>
            <p:spPr>
              <a:xfrm>
                <a:off x="838200" y="365125"/>
                <a:ext cx="10515600" cy="6373700"/>
              </a:xfrm>
              <a:blipFill>
                <a:blip r:embed="rId2"/>
                <a:stretch>
                  <a:fillRect l="-1217" t="-2297" r="-87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0DD51FB-32A3-40B0-B948-7037CC0EDE9D}"/>
              </a:ext>
            </a:extLst>
          </p:cNvPr>
          <p:cNvPicPr>
            <a:picLocks noChangeAspect="1"/>
          </p:cNvPicPr>
          <p:nvPr/>
        </p:nvPicPr>
        <p:blipFill>
          <a:blip r:embed="rId3"/>
          <a:stretch>
            <a:fillRect/>
          </a:stretch>
        </p:blipFill>
        <p:spPr>
          <a:xfrm>
            <a:off x="2287982" y="1151812"/>
            <a:ext cx="6900913" cy="766768"/>
          </a:xfrm>
          <a:prstGeom prst="rect">
            <a:avLst/>
          </a:prstGeom>
        </p:spPr>
      </p:pic>
      <p:pic>
        <p:nvPicPr>
          <p:cNvPr id="7" name="图片 6">
            <a:extLst>
              <a:ext uri="{FF2B5EF4-FFF2-40B4-BE49-F238E27FC236}">
                <a16:creationId xmlns:a16="http://schemas.microsoft.com/office/drawing/2014/main" id="{CFA3E235-FF81-4770-A97B-D580690D43EF}"/>
              </a:ext>
            </a:extLst>
          </p:cNvPr>
          <p:cNvPicPr>
            <a:picLocks noChangeAspect="1"/>
          </p:cNvPicPr>
          <p:nvPr/>
        </p:nvPicPr>
        <p:blipFill>
          <a:blip r:embed="rId4"/>
          <a:stretch>
            <a:fillRect/>
          </a:stretch>
        </p:blipFill>
        <p:spPr>
          <a:xfrm>
            <a:off x="2725750" y="3590977"/>
            <a:ext cx="6515148" cy="1085858"/>
          </a:xfrm>
          <a:prstGeom prst="rect">
            <a:avLst/>
          </a:prstGeom>
        </p:spPr>
      </p:pic>
    </p:spTree>
    <p:extLst>
      <p:ext uri="{BB962C8B-B14F-4D97-AF65-F5344CB8AC3E}">
        <p14:creationId xmlns:p14="http://schemas.microsoft.com/office/powerpoint/2010/main" val="199416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8E5C25-DB80-459F-BE05-0B780509B173}"/>
              </a:ext>
            </a:extLst>
          </p:cNvPr>
          <p:cNvSpPr>
            <a:spLocks noGrp="1"/>
          </p:cNvSpPr>
          <p:nvPr>
            <p:ph type="title"/>
          </p:nvPr>
        </p:nvSpPr>
        <p:spPr/>
        <p:txBody>
          <a:bodyPr/>
          <a:lstStyle/>
          <a:p>
            <a:r>
              <a:rPr lang="en-US" altLang="zh-CN" dirty="0"/>
              <a:t> </a:t>
            </a:r>
            <a:endParaRPr lang="zh-CN" altLang="en-US" dirty="0"/>
          </a:p>
        </p:txBody>
      </p:sp>
      <p:pic>
        <p:nvPicPr>
          <p:cNvPr id="11266" name="Picture 2">
            <a:extLst>
              <a:ext uri="{FF2B5EF4-FFF2-40B4-BE49-F238E27FC236}">
                <a16:creationId xmlns:a16="http://schemas.microsoft.com/office/drawing/2014/main" id="{C34587A4-4EBB-4C7B-B964-818CA9B8DF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6862" y="959644"/>
            <a:ext cx="9058275"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67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3C23B9-2B9E-43EF-9650-6A17E8D90861}"/>
              </a:ext>
            </a:extLst>
          </p:cNvPr>
          <p:cNvSpPr>
            <a:spLocks noGrp="1"/>
          </p:cNvSpPr>
          <p:nvPr>
            <p:ph type="title"/>
          </p:nvPr>
        </p:nvSpPr>
        <p:spPr>
          <a:xfrm>
            <a:off x="838200" y="0"/>
            <a:ext cx="10515600" cy="784392"/>
          </a:xfrm>
        </p:spPr>
        <p:txBody>
          <a:bodyPr>
            <a:normAutofit/>
          </a:bodyPr>
          <a:lstStyle/>
          <a:p>
            <a:r>
              <a:rPr lang="en-US" altLang="zh-CN" b="1" dirty="0"/>
              <a:t>Abstract</a:t>
            </a:r>
            <a:endParaRPr lang="zh-CN" altLang="en-US" b="1" dirty="0"/>
          </a:p>
        </p:txBody>
      </p:sp>
      <p:sp>
        <p:nvSpPr>
          <p:cNvPr id="3" name="内容占位符 2">
            <a:extLst>
              <a:ext uri="{FF2B5EF4-FFF2-40B4-BE49-F238E27FC236}">
                <a16:creationId xmlns:a16="http://schemas.microsoft.com/office/drawing/2014/main" id="{D713A6B9-608C-484A-9BC2-82B7EC41C4ED}"/>
              </a:ext>
            </a:extLst>
          </p:cNvPr>
          <p:cNvSpPr>
            <a:spLocks noGrp="1"/>
          </p:cNvSpPr>
          <p:nvPr>
            <p:ph idx="1"/>
          </p:nvPr>
        </p:nvSpPr>
        <p:spPr>
          <a:xfrm>
            <a:off x="838200" y="849395"/>
            <a:ext cx="10515600" cy="5327568"/>
          </a:xfrm>
        </p:spPr>
        <p:txBody>
          <a:bodyPr>
            <a:normAutofit/>
          </a:bodyPr>
          <a:lstStyle/>
          <a:p>
            <a:pPr>
              <a:buFontTx/>
              <a:buChar char="-"/>
            </a:pPr>
            <a:r>
              <a:rPr lang="zh-CN" altLang="en-US" sz="1800" dirty="0">
                <a:latin typeface="Verdana" panose="020B0604030504040204" pitchFamily="34" charset="0"/>
                <a:ea typeface="楷体" panose="02010609060101010101" pitchFamily="49" charset="-122"/>
              </a:rPr>
              <a:t>序列到序列的模型的编码器和解码器，之前都是基于复杂的循环神经网络或者是卷积神经网络</a:t>
            </a:r>
            <a:endParaRPr lang="en-US" altLang="zh-CN" sz="1800" dirty="0">
              <a:latin typeface="Verdana" panose="020B0604030504040204" pitchFamily="34" charset="0"/>
              <a:ea typeface="楷体" panose="02010609060101010101" pitchFamily="49" charset="-122"/>
            </a:endParaRPr>
          </a:p>
          <a:p>
            <a:pPr marL="0" indent="0">
              <a:buNone/>
            </a:pPr>
            <a:endParaRPr lang="en-US" altLang="zh-CN" sz="1800" dirty="0">
              <a:latin typeface="Verdana" panose="020B0604030504040204" pitchFamily="34" charset="0"/>
              <a:ea typeface="楷体" panose="02010609060101010101" pitchFamily="49" charset="-122"/>
            </a:endParaRPr>
          </a:p>
          <a:p>
            <a:pPr>
              <a:buFontTx/>
              <a:buChar char="-"/>
            </a:pPr>
            <a:r>
              <a:rPr lang="zh-CN" altLang="en-US" sz="1800" dirty="0">
                <a:latin typeface="Verdana" panose="020B0604030504040204" pitchFamily="34" charset="0"/>
                <a:ea typeface="楷体" panose="02010609060101010101" pitchFamily="49" charset="-122"/>
              </a:rPr>
              <a:t>有些性能比较好的模型还基于注意力机制来连接编码器和解码器</a:t>
            </a:r>
            <a:endParaRPr lang="en-US" altLang="zh-CN" sz="1800" dirty="0">
              <a:latin typeface="Verdana" panose="020B0604030504040204" pitchFamily="34" charset="0"/>
              <a:ea typeface="楷体" panose="02010609060101010101" pitchFamily="49" charset="-122"/>
            </a:endParaRPr>
          </a:p>
          <a:p>
            <a:pPr marL="0" indent="0">
              <a:buNone/>
            </a:pPr>
            <a:endParaRPr lang="en-US" altLang="zh-CN" sz="1800" dirty="0">
              <a:latin typeface="Verdana" panose="020B0604030504040204" pitchFamily="34" charset="0"/>
              <a:ea typeface="Verdana" panose="020B0604030504040204" pitchFamily="34" charset="0"/>
            </a:endParaRPr>
          </a:p>
          <a:p>
            <a:pPr>
              <a:buFontTx/>
              <a:buChar char="-"/>
            </a:pPr>
            <a:r>
              <a:rPr lang="zh-CN" altLang="en-US" sz="1800" dirty="0">
                <a:latin typeface="Verdana" panose="020B0604030504040204" pitchFamily="34" charset="0"/>
                <a:ea typeface="楷体" panose="02010609060101010101" pitchFamily="49" charset="-122"/>
              </a:rPr>
              <a:t>本文提出了一个新的网络架构，即</a:t>
            </a:r>
            <a:r>
              <a:rPr lang="en-US" altLang="zh-CN" sz="1800" dirty="0">
                <a:latin typeface="Verdana" panose="020B0604030504040204" pitchFamily="34" charset="0"/>
                <a:ea typeface="Verdana" panose="020B0604030504040204" pitchFamily="34" charset="0"/>
              </a:rPr>
              <a:t>Transformer</a:t>
            </a:r>
            <a:r>
              <a:rPr lang="zh-CN" altLang="en-US" sz="1800" dirty="0">
                <a:latin typeface="Verdana" panose="020B0604030504040204" pitchFamily="34" charset="0"/>
                <a:ea typeface="楷体" panose="02010609060101010101" pitchFamily="49" charset="-122"/>
              </a:rPr>
              <a:t>，完全抛弃了</a:t>
            </a:r>
            <a:r>
              <a:rPr lang="en-US" altLang="zh-CN" sz="1800" dirty="0">
                <a:latin typeface="Verdana" panose="020B0604030504040204" pitchFamily="34" charset="0"/>
                <a:ea typeface="Verdana" panose="020B0604030504040204" pitchFamily="34" charset="0"/>
              </a:rPr>
              <a:t>CNN</a:t>
            </a:r>
            <a:r>
              <a:rPr lang="zh-CN" altLang="en-US" sz="1800" dirty="0">
                <a:latin typeface="Verdana" panose="020B0604030504040204" pitchFamily="34" charset="0"/>
                <a:ea typeface="楷体" panose="02010609060101010101" pitchFamily="49" charset="-122"/>
              </a:rPr>
              <a:t>和</a:t>
            </a:r>
            <a:r>
              <a:rPr lang="en-US" altLang="zh-CN" sz="1800" dirty="0">
                <a:latin typeface="Verdana" panose="020B0604030504040204" pitchFamily="34" charset="0"/>
                <a:ea typeface="Verdana" panose="020B0604030504040204" pitchFamily="34" charset="0"/>
              </a:rPr>
              <a:t>RNN</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采用多头注意力机制来实现</a:t>
            </a:r>
            <a:endParaRPr lang="en-US" altLang="zh-CN" sz="1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95334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20870-407C-459A-8B15-9B60428BB62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D0C2393-C9C6-4CD9-8DBC-1AEF1AAAD248}"/>
              </a:ext>
            </a:extLst>
          </p:cNvPr>
          <p:cNvSpPr>
            <a:spLocks noGrp="1"/>
          </p:cNvSpPr>
          <p:nvPr>
            <p:ph idx="1"/>
          </p:nvPr>
        </p:nvSpPr>
        <p:spPr/>
        <p:txBody>
          <a:bodyPr/>
          <a:lstStyle/>
          <a:p>
            <a:endParaRPr lang="zh-CN" altLang="en-US"/>
          </a:p>
        </p:txBody>
      </p:sp>
      <p:pic>
        <p:nvPicPr>
          <p:cNvPr id="12290" name="Picture 2">
            <a:extLst>
              <a:ext uri="{FF2B5EF4-FFF2-40B4-BE49-F238E27FC236}">
                <a16:creationId xmlns:a16="http://schemas.microsoft.com/office/drawing/2014/main" id="{836B55AD-7368-40AF-8BED-92918494C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700088"/>
            <a:ext cx="10287000" cy="545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03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443A3-056F-445F-9751-1D6B286F9EFB}"/>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278C6062-4C25-4D01-9132-839841534001}"/>
              </a:ext>
            </a:extLst>
          </p:cNvPr>
          <p:cNvSpPr>
            <a:spLocks noGrp="1"/>
          </p:cNvSpPr>
          <p:nvPr>
            <p:ph idx="1"/>
          </p:nvPr>
        </p:nvSpPr>
        <p:spPr>
          <a:xfrm>
            <a:off x="838200" y="329357"/>
            <a:ext cx="10515600" cy="5847606"/>
          </a:xfrm>
        </p:spPr>
        <p:txBody>
          <a:bodyPr/>
          <a:lstStyle/>
          <a:p>
            <a:pPr>
              <a:lnSpc>
                <a:spcPts val="2700"/>
              </a:lnSpc>
            </a:pPr>
            <a:r>
              <a:rPr lang="zh-CN" altLang="en-US" sz="1800" dirty="0">
                <a:latin typeface="Verdana" panose="020B0604030504040204" pitchFamily="34" charset="0"/>
                <a:ea typeface="楷体" panose="02010609060101010101" pitchFamily="49" charset="-122"/>
              </a:rPr>
              <a:t>在完成编码阶段后，则开始解码阶段。解码阶段的每个步骤都会输出一个输出序列（在这个例子里，是英语翻译的句子）的元素接下来的步骤重复了这个过程，直到到达一个特殊的终止符号，它表示</a:t>
            </a:r>
            <a:r>
              <a:rPr lang="en-US" altLang="zh-CN" sz="1800" dirty="0">
                <a:latin typeface="Verdana" panose="020B0604030504040204" pitchFamily="34" charset="0"/>
                <a:ea typeface="Verdana" panose="020B0604030504040204" pitchFamily="34" charset="0"/>
              </a:rPr>
              <a:t>transformer</a:t>
            </a:r>
            <a:r>
              <a:rPr lang="zh-CN" altLang="en-US" sz="1800" dirty="0">
                <a:latin typeface="Verdana" panose="020B0604030504040204" pitchFamily="34" charset="0"/>
                <a:ea typeface="楷体" panose="02010609060101010101" pitchFamily="49" charset="-122"/>
              </a:rPr>
              <a:t>的解码器已经完成了它的输出。每个步骤的输出在下一个时间步被提供给底端解码器，并且就像编码器之前做的那样，这些解码器会输出它们的解码结果 。另外，就像我们对编码器的输入所做的那样，我们会嵌入并添加位置编码给那些解码器，来表示每个单词的位置。</a:t>
            </a:r>
          </a:p>
          <a:p>
            <a:pPr marL="0" indent="0">
              <a:buNone/>
            </a:pPr>
            <a:endParaRPr lang="zh-CN" altLang="en-US" dirty="0"/>
          </a:p>
        </p:txBody>
      </p:sp>
    </p:spTree>
    <p:extLst>
      <p:ext uri="{BB962C8B-B14F-4D97-AF65-F5344CB8AC3E}">
        <p14:creationId xmlns:p14="http://schemas.microsoft.com/office/powerpoint/2010/main" val="2047560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2BF30-60D5-42B1-8218-2350C6529ADD}"/>
              </a:ext>
            </a:extLst>
          </p:cNvPr>
          <p:cNvSpPr>
            <a:spLocks noGrp="1"/>
          </p:cNvSpPr>
          <p:nvPr>
            <p:ph type="title"/>
          </p:nvPr>
        </p:nvSpPr>
        <p:spPr/>
        <p:txBody>
          <a:bodyPr/>
          <a:lstStyle/>
          <a:p>
            <a:r>
              <a:rPr lang="en-US" altLang="zh-CN" dirty="0"/>
              <a:t> </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B2072E7-4702-4F83-9047-1C70A9CEF81C}"/>
                  </a:ext>
                </a:extLst>
              </p:cNvPr>
              <p:cNvSpPr>
                <a:spLocks noGrp="1"/>
              </p:cNvSpPr>
              <p:nvPr>
                <p:ph idx="1"/>
              </p:nvPr>
            </p:nvSpPr>
            <p:spPr>
              <a:xfrm>
                <a:off x="838200" y="95341"/>
                <a:ext cx="10515600" cy="6691154"/>
              </a:xfrm>
            </p:spPr>
            <p:txBody>
              <a:bodyPr>
                <a:normAutofit fontScale="47500" lnSpcReduction="20000"/>
              </a:bodyPr>
              <a:lstStyle/>
              <a:p>
                <a:r>
                  <a:rPr lang="en-US" altLang="zh-CN" sz="5900" b="1" dirty="0"/>
                  <a:t>Applications of Attention in our Model</a:t>
                </a:r>
              </a:p>
              <a:p>
                <a:pPr marL="0" indent="0" algn="just">
                  <a:lnSpc>
                    <a:spcPts val="2700"/>
                  </a:lnSpc>
                  <a:buNone/>
                </a:pPr>
                <a:r>
                  <a:rPr lang="zh-CN" altLang="en-US" sz="3300" dirty="0">
                    <a:latin typeface="Verdana" panose="020B0604030504040204" pitchFamily="34" charset="0"/>
                    <a:ea typeface="楷体" panose="02010609060101010101" pitchFamily="49" charset="-122"/>
                  </a:rPr>
                  <a:t>①</a:t>
                </a:r>
                <a:r>
                  <a:rPr lang="en-US" altLang="zh-CN" sz="3300" dirty="0">
                    <a:latin typeface="Verdana" panose="020B0604030504040204" pitchFamily="34" charset="0"/>
                    <a:ea typeface="Verdana" panose="020B0604030504040204" pitchFamily="34" charset="0"/>
                  </a:rPr>
                  <a:t> </a:t>
                </a:r>
                <a:r>
                  <a:rPr lang="zh-CN" altLang="en-US" sz="3300" dirty="0">
                    <a:latin typeface="Verdana" panose="020B0604030504040204" pitchFamily="34" charset="0"/>
                    <a:ea typeface="楷体" panose="02010609060101010101" pitchFamily="49" charset="-122"/>
                  </a:rPr>
                  <a:t>在</a:t>
                </a:r>
                <a:r>
                  <a:rPr lang="zh-CN" altLang="zh-CN" sz="3300" dirty="0">
                    <a:effectLst/>
                    <a:latin typeface="Verdana" panose="020B0604030504040204" pitchFamily="34" charset="0"/>
                    <a:ea typeface="楷体" panose="02010609060101010101" pitchFamily="49" charset="-122"/>
                    <a:cs typeface="Times New Roman" panose="02020603050405020304" pitchFamily="18" charset="0"/>
                  </a:rPr>
                  <a:t>编码器</a:t>
                </a:r>
                <a:r>
                  <a:rPr lang="en-US" altLang="zh-CN" sz="3300" dirty="0">
                    <a:effectLst/>
                    <a:latin typeface="Verdana" panose="020B0604030504040204" pitchFamily="34" charset="0"/>
                    <a:ea typeface="Verdana" panose="020B0604030504040204" pitchFamily="34" charset="0"/>
                    <a:cs typeface="Times New Roman" panose="02020603050405020304" pitchFamily="18" charset="0"/>
                  </a:rPr>
                  <a:t>-</a:t>
                </a:r>
                <a:r>
                  <a:rPr lang="zh-CN" altLang="zh-CN" sz="3400" dirty="0">
                    <a:effectLst/>
                    <a:latin typeface="Verdana" panose="020B0604030504040204" pitchFamily="34" charset="0"/>
                    <a:ea typeface="楷体" panose="02010609060101010101" pitchFamily="49" charset="-122"/>
                    <a:cs typeface="Times New Roman" panose="02020603050405020304" pitchFamily="18" charset="0"/>
                  </a:rPr>
                  <a:t>解码器注意力层</a:t>
                </a:r>
                <a:r>
                  <a:rPr lang="zh-CN" altLang="zh-CN" sz="3300" dirty="0">
                    <a:effectLst/>
                    <a:latin typeface="Verdana" panose="020B0604030504040204" pitchFamily="34" charset="0"/>
                    <a:ea typeface="楷体" panose="02010609060101010101" pitchFamily="49" charset="-122"/>
                    <a:cs typeface="Times New Roman" panose="02020603050405020304" pitchFamily="18" charset="0"/>
                  </a:rPr>
                  <a:t>中，</a:t>
                </a:r>
                <a:r>
                  <a:rPr lang="en-US" altLang="zh-CN" sz="3300" dirty="0">
                    <a:effectLst/>
                    <a:latin typeface="Verdana" panose="020B0604030504040204" pitchFamily="34" charset="0"/>
                    <a:ea typeface="Verdana" panose="020B0604030504040204" pitchFamily="34" charset="0"/>
                    <a:cs typeface="Times New Roman" panose="02020603050405020304" pitchFamily="18" charset="0"/>
                  </a:rPr>
                  <a:t>Q</a:t>
                </a:r>
                <a:r>
                  <a:rPr lang="zh-CN" altLang="zh-CN" sz="3300" dirty="0">
                    <a:effectLst/>
                    <a:latin typeface="Verdana" panose="020B0604030504040204" pitchFamily="34" charset="0"/>
                    <a:ea typeface="楷体" panose="02010609060101010101" pitchFamily="49" charset="-122"/>
                    <a:cs typeface="Times New Roman" panose="02020603050405020304" pitchFamily="18" charset="0"/>
                  </a:rPr>
                  <a:t>来自前一个解码器层</a:t>
                </a:r>
                <a:r>
                  <a:rPr lang="zh-CN" altLang="en-US" sz="3300" dirty="0">
                    <a:effectLst/>
                    <a:latin typeface="Verdana" panose="020B0604030504040204" pitchFamily="34" charset="0"/>
                    <a:ea typeface="楷体" panose="02010609060101010101" pitchFamily="49" charset="-122"/>
                    <a:cs typeface="Times New Roman" panose="02020603050405020304" pitchFamily="18" charset="0"/>
                  </a:rPr>
                  <a:t>，</a:t>
                </a:r>
                <a:r>
                  <a:rPr lang="en-US" altLang="zh-CN" sz="3300" dirty="0">
                    <a:effectLst/>
                    <a:latin typeface="Verdana" panose="020B0604030504040204" pitchFamily="34" charset="0"/>
                    <a:ea typeface="Verdana" panose="020B0604030504040204" pitchFamily="34" charset="0"/>
                    <a:cs typeface="Times New Roman" panose="02020603050405020304" pitchFamily="18" charset="0"/>
                  </a:rPr>
                  <a:t>K</a:t>
                </a:r>
                <a:r>
                  <a:rPr lang="zh-CN" altLang="zh-CN" sz="3300" kern="100" dirty="0">
                    <a:effectLst/>
                    <a:latin typeface="Verdana" panose="020B0604030504040204" pitchFamily="34" charset="0"/>
                    <a:ea typeface="楷体" panose="02010609060101010101" pitchFamily="49" charset="-122"/>
                    <a:cs typeface="Times New Roman" panose="02020603050405020304" pitchFamily="18" charset="0"/>
                  </a:rPr>
                  <a:t>和</a:t>
                </a:r>
                <a:r>
                  <a:rPr lang="en-US" altLang="zh-CN" sz="3300" kern="100" dirty="0">
                    <a:latin typeface="Verdana" panose="020B0604030504040204" pitchFamily="34" charset="0"/>
                    <a:ea typeface="Verdana" panose="020B0604030504040204" pitchFamily="34" charset="0"/>
                    <a:cs typeface="Times New Roman" panose="02020603050405020304" pitchFamily="18" charset="0"/>
                  </a:rPr>
                  <a:t>V</a:t>
                </a:r>
                <a:r>
                  <a:rPr lang="zh-CN" altLang="zh-CN" sz="3300" kern="100" dirty="0">
                    <a:effectLst/>
                    <a:latin typeface="Verdana" panose="020B0604030504040204" pitchFamily="34" charset="0"/>
                    <a:ea typeface="楷体" panose="02010609060101010101" pitchFamily="49" charset="-122"/>
                    <a:cs typeface="Times New Roman" panose="02020603050405020304" pitchFamily="18" charset="0"/>
                  </a:rPr>
                  <a:t>来自编码器的输出。这允许解码器中的每个位置都参与输入序列中的所有位置。</a:t>
                </a:r>
                <a:endParaRPr lang="en-US" altLang="zh-CN" sz="3300" kern="100" dirty="0">
                  <a:effectLst/>
                  <a:latin typeface="Verdana" panose="020B0604030504040204" pitchFamily="34" charset="0"/>
                  <a:ea typeface="Verdana" panose="020B0604030504040204" pitchFamily="34" charset="0"/>
                  <a:cs typeface="Times New Roman" panose="02020603050405020304" pitchFamily="18" charset="0"/>
                </a:endParaRPr>
              </a:p>
              <a:p>
                <a:pPr marL="0" indent="0" algn="just">
                  <a:lnSpc>
                    <a:spcPts val="2700"/>
                  </a:lnSpc>
                  <a:buNone/>
                </a:pPr>
                <a:r>
                  <a:rPr lang="zh-CN" altLang="en-US" sz="3300" kern="100" dirty="0">
                    <a:effectLst/>
                    <a:latin typeface="Verdana" panose="020B0604030504040204" pitchFamily="34" charset="0"/>
                    <a:ea typeface="楷体" panose="02010609060101010101" pitchFamily="49" charset="-122"/>
                    <a:cs typeface="Times New Roman" panose="02020603050405020304" pitchFamily="18" charset="0"/>
                  </a:rPr>
                  <a:t>② </a:t>
                </a:r>
                <a:r>
                  <a:rPr lang="zh-CN" altLang="zh-CN" sz="3300" kern="100" dirty="0">
                    <a:effectLst/>
                    <a:latin typeface="Verdana" panose="020B0604030504040204" pitchFamily="34" charset="0"/>
                    <a:ea typeface="楷体" panose="02010609060101010101" pitchFamily="49" charset="-122"/>
                    <a:cs typeface="Times New Roman" panose="02020603050405020304" pitchFamily="18" charset="0"/>
                  </a:rPr>
                  <a:t>编码器包含自注意层。在自注意力层中，所有的键、值和查询都来自同一个地方，在这种情况下，是编码器上一层的输出。编码器中的每个位置都可以参与编码器前一层中的所有位置。 </a:t>
                </a:r>
              </a:p>
              <a:p>
                <a:pPr marL="0" indent="0" algn="just">
                  <a:lnSpc>
                    <a:spcPts val="2700"/>
                  </a:lnSpc>
                  <a:buNone/>
                </a:pPr>
                <a:r>
                  <a:rPr lang="zh-CN" altLang="en-US" sz="3300" kern="100" dirty="0">
                    <a:effectLst/>
                    <a:latin typeface="Verdana" panose="020B0604030504040204" pitchFamily="34" charset="0"/>
                    <a:ea typeface="楷体" panose="02010609060101010101" pitchFamily="49" charset="-122"/>
                    <a:cs typeface="Times New Roman" panose="02020603050405020304" pitchFamily="18" charset="0"/>
                  </a:rPr>
                  <a:t>③</a:t>
                </a:r>
                <a:r>
                  <a:rPr lang="en-US" altLang="zh-CN" sz="3300" kern="100" dirty="0">
                    <a:effectLst/>
                    <a:latin typeface="Verdana" panose="020B0604030504040204" pitchFamily="34" charset="0"/>
                    <a:ea typeface="Verdana" panose="020B0604030504040204" pitchFamily="34" charset="0"/>
                    <a:cs typeface="Times New Roman" panose="02020603050405020304" pitchFamily="18" charset="0"/>
                  </a:rPr>
                  <a:t> </a:t>
                </a:r>
                <a:r>
                  <a:rPr lang="zh-CN" altLang="zh-CN" sz="3300" kern="100" dirty="0">
                    <a:effectLst/>
                    <a:latin typeface="Verdana" panose="020B0604030504040204" pitchFamily="34" charset="0"/>
                    <a:ea typeface="楷体" panose="02010609060101010101" pitchFamily="49" charset="-122"/>
                    <a:cs typeface="Times New Roman" panose="02020603050405020304" pitchFamily="18" charset="0"/>
                  </a:rPr>
                  <a:t>类似地，解码器中的自注意层允许解码器中的每个位置关注解码器中直到并包括该位置的所有位置。</a:t>
                </a:r>
                <a:endParaRPr lang="en-US" altLang="zh-CN" sz="3300" kern="100" dirty="0">
                  <a:effectLst/>
                  <a:latin typeface="Verdana" panose="020B0604030504040204" pitchFamily="34" charset="0"/>
                  <a:ea typeface="楷体" panose="02010609060101010101" pitchFamily="49" charset="-122"/>
                  <a:cs typeface="Times New Roman" panose="02020603050405020304" pitchFamily="18" charset="0"/>
                </a:endParaRPr>
              </a:p>
              <a:p>
                <a:pPr marL="0" indent="0" algn="just">
                  <a:lnSpc>
                    <a:spcPts val="2700"/>
                  </a:lnSpc>
                  <a:buNone/>
                </a:pPr>
                <a:endParaRPr lang="en-US" altLang="zh-CN" sz="5900" kern="100" dirty="0">
                  <a:effectLst/>
                  <a:latin typeface="Verdana" panose="020B0604030504040204" pitchFamily="34" charset="0"/>
                  <a:ea typeface="Verdana" panose="020B0604030504040204" pitchFamily="34" charset="0"/>
                  <a:cs typeface="Times New Roman" panose="02020603050405020304" pitchFamily="18" charset="0"/>
                </a:endParaRPr>
              </a:p>
              <a:p>
                <a:pPr algn="just"/>
                <a:r>
                  <a:rPr lang="en-US" altLang="zh-CN" sz="5900" b="1" dirty="0"/>
                  <a:t>Position-wise Feed-Forward Networks</a:t>
                </a:r>
                <a:endParaRPr lang="en-US" altLang="zh-CN" sz="5900" b="1"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ts val="2700"/>
                  </a:lnSpc>
                  <a:buFontTx/>
                  <a:buChar char="-"/>
                </a:pPr>
                <a:r>
                  <a:rPr lang="zh-CN" altLang="zh-CN" sz="3800" kern="100" dirty="0">
                    <a:effectLst/>
                    <a:latin typeface="Verdana" panose="020B0604030504040204" pitchFamily="34" charset="0"/>
                    <a:ea typeface="楷体" panose="02010609060101010101" pitchFamily="49" charset="-122"/>
                    <a:cs typeface="Times New Roman" panose="02020603050405020304" pitchFamily="18" charset="0"/>
                  </a:rPr>
                  <a:t>除了注意力子层之外，每一层</a:t>
                </a:r>
                <a:r>
                  <a:rPr lang="zh-CN" altLang="en-US" sz="3800" kern="100" dirty="0">
                    <a:effectLst/>
                    <a:latin typeface="Verdana" panose="020B0604030504040204" pitchFamily="34" charset="0"/>
                    <a:ea typeface="楷体" panose="02010609060101010101" pitchFamily="49" charset="-122"/>
                    <a:cs typeface="Times New Roman" panose="02020603050405020304" pitchFamily="18" charset="0"/>
                  </a:rPr>
                  <a:t>还</a:t>
                </a:r>
                <a:r>
                  <a:rPr lang="zh-CN" altLang="zh-CN" sz="3800" kern="100" dirty="0">
                    <a:effectLst/>
                    <a:latin typeface="Verdana" panose="020B0604030504040204" pitchFamily="34" charset="0"/>
                    <a:ea typeface="楷体" panose="02010609060101010101" pitchFamily="49" charset="-122"/>
                    <a:cs typeface="Times New Roman" panose="02020603050405020304" pitchFamily="18" charset="0"/>
                  </a:rPr>
                  <a:t>都包含一个前馈网络，由两个线性变换组成，中间有一个</a:t>
                </a:r>
                <a:r>
                  <a:rPr lang="en-US" altLang="zh-CN" sz="3800" kern="100" dirty="0">
                    <a:effectLst/>
                    <a:latin typeface="Verdana" panose="020B0604030504040204" pitchFamily="34" charset="0"/>
                    <a:ea typeface="Verdana" panose="020B0604030504040204" pitchFamily="34" charset="0"/>
                    <a:cs typeface="Times New Roman" panose="02020603050405020304" pitchFamily="18" charset="0"/>
                  </a:rPr>
                  <a:t> </a:t>
                </a:r>
                <a:r>
                  <a:rPr lang="en-US" altLang="zh-CN" sz="3800" kern="100" dirty="0" err="1">
                    <a:effectLst/>
                    <a:latin typeface="Verdana" panose="020B0604030504040204" pitchFamily="34" charset="0"/>
                    <a:ea typeface="Verdana" panose="020B0604030504040204" pitchFamily="34" charset="0"/>
                    <a:cs typeface="Times New Roman" panose="02020603050405020304" pitchFamily="18" charset="0"/>
                  </a:rPr>
                  <a:t>ReLU</a:t>
                </a:r>
                <a:r>
                  <a:rPr lang="en-US" altLang="zh-CN" sz="3800" kern="100" dirty="0">
                    <a:effectLst/>
                    <a:latin typeface="Verdana" panose="020B0604030504040204" pitchFamily="34" charset="0"/>
                    <a:ea typeface="Verdana" panose="020B0604030504040204" pitchFamily="34" charset="0"/>
                    <a:cs typeface="Times New Roman" panose="02020603050405020304" pitchFamily="18" charset="0"/>
                  </a:rPr>
                  <a:t> </a:t>
                </a:r>
                <a:r>
                  <a:rPr lang="zh-CN" altLang="zh-CN" sz="3800" kern="100" dirty="0">
                    <a:effectLst/>
                    <a:latin typeface="Verdana" panose="020B0604030504040204" pitchFamily="34" charset="0"/>
                    <a:ea typeface="楷体" panose="02010609060101010101" pitchFamily="49" charset="-122"/>
                    <a:cs typeface="Times New Roman" panose="02020603050405020304" pitchFamily="18" charset="0"/>
                  </a:rPr>
                  <a:t>激活</a:t>
                </a:r>
                <a:r>
                  <a:rPr lang="zh-CN" altLang="en-US" sz="3800" kern="100" dirty="0">
                    <a:effectLst/>
                    <a:latin typeface="Verdana" panose="020B0604030504040204" pitchFamily="34" charset="0"/>
                    <a:ea typeface="楷体" panose="02010609060101010101" pitchFamily="49" charset="-122"/>
                    <a:cs typeface="Times New Roman" panose="02020603050405020304" pitchFamily="18" charset="0"/>
                  </a:rPr>
                  <a:t>函数</a:t>
                </a:r>
                <a:r>
                  <a:rPr lang="zh-CN" altLang="zh-CN" sz="3800" kern="100" dirty="0">
                    <a:effectLst/>
                    <a:latin typeface="Verdana" panose="020B0604030504040204" pitchFamily="34" charset="0"/>
                    <a:ea typeface="楷体" panose="02010609060101010101" pitchFamily="49" charset="-122"/>
                    <a:cs typeface="Times New Roman" panose="02020603050405020304" pitchFamily="18" charset="0"/>
                  </a:rPr>
                  <a:t>。</a:t>
                </a:r>
                <a:endParaRPr lang="en-US" altLang="zh-CN" sz="3800" kern="100"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ts val="2700"/>
                  </a:lnSpc>
                  <a:buFontTx/>
                  <a:buChar char="-"/>
                </a:pPr>
                <a:r>
                  <a:rPr lang="zh-CN" altLang="zh-CN" sz="3800" kern="100" dirty="0">
                    <a:effectLst/>
                    <a:latin typeface="Verdana" panose="020B0604030504040204" pitchFamily="34" charset="0"/>
                    <a:ea typeface="楷体" panose="02010609060101010101" pitchFamily="49" charset="-122"/>
                    <a:cs typeface="Times New Roman" panose="02020603050405020304" pitchFamily="18" charset="0"/>
                  </a:rPr>
                  <a:t>虽然不同位置的线性变换是相同的，但它们在层与层之间使用不同的参数。</a:t>
                </a:r>
              </a:p>
              <a:p>
                <a:pPr algn="just">
                  <a:lnSpc>
                    <a:spcPts val="2700"/>
                  </a:lnSpc>
                  <a:buFontTx/>
                  <a:buChar char="-"/>
                </a:pPr>
                <a:r>
                  <a:rPr lang="zh-CN" altLang="zh-CN" sz="3800" kern="100" dirty="0">
                    <a:effectLst/>
                    <a:latin typeface="Verdana" panose="020B0604030504040204" pitchFamily="34" charset="0"/>
                    <a:ea typeface="楷体" panose="02010609060101010101" pitchFamily="49" charset="-122"/>
                    <a:cs typeface="Times New Roman" panose="02020603050405020304" pitchFamily="18" charset="0"/>
                  </a:rPr>
                  <a:t>另一种描述方式是内核大小为</a:t>
                </a:r>
                <a:r>
                  <a:rPr lang="en-US" altLang="zh-CN" sz="3800" kern="100" dirty="0">
                    <a:effectLst/>
                    <a:latin typeface="Verdana" panose="020B0604030504040204" pitchFamily="34" charset="0"/>
                    <a:ea typeface="Verdana" panose="020B0604030504040204" pitchFamily="34" charset="0"/>
                    <a:cs typeface="Times New Roman" panose="02020603050405020304" pitchFamily="18" charset="0"/>
                  </a:rPr>
                  <a:t> 1 </a:t>
                </a:r>
                <a:r>
                  <a:rPr lang="zh-CN" altLang="zh-CN" sz="3800" kern="100" dirty="0">
                    <a:effectLst/>
                    <a:latin typeface="Verdana" panose="020B0604030504040204" pitchFamily="34" charset="0"/>
                    <a:ea typeface="楷体" panose="02010609060101010101" pitchFamily="49" charset="-122"/>
                    <a:cs typeface="Times New Roman" panose="02020603050405020304" pitchFamily="18" charset="0"/>
                  </a:rPr>
                  <a:t>的两个卷积。输入和输出的维度为</a:t>
                </a:r>
                <a:r>
                  <a:rPr lang="en-US" altLang="zh-CN" sz="3800" kern="100" dirty="0">
                    <a:effectLst/>
                    <a:latin typeface="Verdana" panose="020B0604030504040204" pitchFamily="34" charset="0"/>
                    <a:ea typeface="Verdana" panose="020B0604030504040204" pitchFamily="34" charset="0"/>
                    <a:cs typeface="Times New Roman" panose="02020603050405020304" pitchFamily="18" charset="0"/>
                  </a:rPr>
                  <a:t> </a:t>
                </a:r>
                <a14:m>
                  <m:oMath xmlns:m="http://schemas.openxmlformats.org/officeDocument/2006/math">
                    <m:r>
                      <a:rPr lang="en-US" altLang="zh-CN" sz="3800" i="1" kern="100" dirty="0" smtClean="0">
                        <a:effectLst/>
                        <a:latin typeface="Cambria Math" panose="02040503050406030204" pitchFamily="18" charset="0"/>
                        <a:ea typeface="Verdana" panose="020B0604030504040204" pitchFamily="34" charset="0"/>
                        <a:cs typeface="Times New Roman" panose="02020603050405020304" pitchFamily="18" charset="0"/>
                      </a:rPr>
                      <m:t>𝑑</m:t>
                    </m:r>
                    <m:r>
                      <a:rPr lang="en-US" altLang="zh-CN" sz="3800" b="0" i="1" kern="100" dirty="0" smtClean="0">
                        <a:effectLst/>
                        <a:latin typeface="Cambria Math" panose="02040503050406030204" pitchFamily="18" charset="0"/>
                        <a:ea typeface="Verdana" panose="020B0604030504040204" pitchFamily="34" charset="0"/>
                        <a:cs typeface="Times New Roman" panose="02020603050405020304" pitchFamily="18" charset="0"/>
                      </a:rPr>
                      <m:t>_</m:t>
                    </m:r>
                    <m:r>
                      <a:rPr lang="en-US" altLang="zh-CN" sz="3800" i="1" kern="100" dirty="0" smtClean="0">
                        <a:effectLst/>
                        <a:latin typeface="Cambria Math" panose="02040503050406030204" pitchFamily="18" charset="0"/>
                        <a:ea typeface="Verdana" panose="020B0604030504040204" pitchFamily="34" charset="0"/>
                        <a:cs typeface="Times New Roman" panose="02020603050405020304" pitchFamily="18" charset="0"/>
                      </a:rPr>
                      <m:t>𝑚𝑜𝑑𝑒𝑙</m:t>
                    </m:r>
                    <m:r>
                      <a:rPr lang="en-US" altLang="zh-CN" sz="3800" i="1" kern="100" dirty="0" smtClean="0">
                        <a:effectLst/>
                        <a:latin typeface="Cambria Math" panose="02040503050406030204" pitchFamily="18" charset="0"/>
                        <a:ea typeface="Verdana" panose="020B0604030504040204" pitchFamily="34" charset="0"/>
                        <a:cs typeface="Times New Roman" panose="02020603050405020304" pitchFamily="18" charset="0"/>
                      </a:rPr>
                      <m:t> = 512</m:t>
                    </m:r>
                  </m:oMath>
                </a14:m>
                <a:r>
                  <a:rPr lang="zh-CN" altLang="zh-CN" sz="3800" kern="100" dirty="0">
                    <a:effectLst/>
                    <a:latin typeface="Verdana" panose="020B0604030504040204" pitchFamily="34" charset="0"/>
                    <a:ea typeface="楷体" panose="02010609060101010101" pitchFamily="49" charset="-122"/>
                    <a:cs typeface="Times New Roman" panose="02020603050405020304" pitchFamily="18" charset="0"/>
                  </a:rPr>
                  <a:t>，内层的维度为</a:t>
                </a:r>
                <a:r>
                  <a:rPr lang="en-US" altLang="zh-CN" sz="3800" kern="100" dirty="0">
                    <a:effectLst/>
                    <a:latin typeface="Verdana" panose="020B0604030504040204" pitchFamily="34" charset="0"/>
                    <a:ea typeface="Verdana" panose="020B0604030504040204" pitchFamily="34" charset="0"/>
                    <a:cs typeface="Times New Roman" panose="02020603050405020304" pitchFamily="18" charset="0"/>
                  </a:rPr>
                  <a:t> </a:t>
                </a:r>
                <a14:m>
                  <m:oMath xmlns:m="http://schemas.openxmlformats.org/officeDocument/2006/math">
                    <m:r>
                      <a:rPr lang="en-US" altLang="zh-CN" sz="3800" i="1" kern="100" dirty="0" smtClean="0">
                        <a:effectLst/>
                        <a:latin typeface="Cambria Math" panose="02040503050406030204" pitchFamily="18" charset="0"/>
                        <a:ea typeface="Verdana" panose="020B0604030504040204" pitchFamily="34" charset="0"/>
                        <a:cs typeface="Times New Roman" panose="02020603050405020304" pitchFamily="18" charset="0"/>
                      </a:rPr>
                      <m:t>𝑑</m:t>
                    </m:r>
                    <m:r>
                      <a:rPr lang="en-US" altLang="zh-CN" sz="3800" b="0" i="1" kern="100" dirty="0" smtClean="0">
                        <a:effectLst/>
                        <a:latin typeface="Cambria Math" panose="02040503050406030204" pitchFamily="18" charset="0"/>
                        <a:ea typeface="Verdana" panose="020B0604030504040204" pitchFamily="34" charset="0"/>
                        <a:cs typeface="Times New Roman" panose="02020603050405020304" pitchFamily="18" charset="0"/>
                      </a:rPr>
                      <m:t>_</m:t>
                    </m:r>
                    <m:r>
                      <a:rPr lang="en-US" altLang="zh-CN" sz="3800" i="1" kern="100" dirty="0" smtClean="0">
                        <a:effectLst/>
                        <a:latin typeface="Cambria Math" panose="02040503050406030204" pitchFamily="18" charset="0"/>
                        <a:ea typeface="Verdana" panose="020B0604030504040204" pitchFamily="34" charset="0"/>
                        <a:cs typeface="Times New Roman" panose="02020603050405020304" pitchFamily="18" charset="0"/>
                      </a:rPr>
                      <m:t>𝑓</m:t>
                    </m:r>
                    <m:r>
                      <a:rPr lang="en-US" altLang="zh-CN" sz="3800" i="1" kern="100" dirty="0" smtClean="0">
                        <a:effectLst/>
                        <a:latin typeface="Cambria Math" panose="02040503050406030204" pitchFamily="18" charset="0"/>
                        <a:ea typeface="Verdana" panose="020B0604030504040204" pitchFamily="34" charset="0"/>
                        <a:cs typeface="Times New Roman" panose="02020603050405020304" pitchFamily="18" charset="0"/>
                      </a:rPr>
                      <m:t> = 2048</m:t>
                    </m:r>
                    <m:r>
                      <a:rPr lang="zh-CN" altLang="zh-CN" sz="3800" i="1" kern="100" dirty="0" smtClean="0">
                        <a:effectLst/>
                        <a:latin typeface="Cambria Math" panose="02040503050406030204" pitchFamily="18" charset="0"/>
                        <a:ea typeface="楷体" panose="02010609060101010101" pitchFamily="49" charset="-122"/>
                        <a:cs typeface="Times New Roman" panose="02020603050405020304" pitchFamily="18" charset="0"/>
                      </a:rPr>
                      <m:t>。</m:t>
                    </m:r>
                  </m:oMath>
                </a14:m>
                <a:endParaRPr lang="en-US" altLang="zh-CN" sz="3800" kern="100" dirty="0">
                  <a:latin typeface="Verdana" panose="020B0604030504040204" pitchFamily="34" charset="0"/>
                  <a:ea typeface="Verdana" panose="020B0604030504040204" pitchFamily="34"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BB2072E7-4702-4F83-9047-1C70A9CEF81C}"/>
                  </a:ext>
                </a:extLst>
              </p:cNvPr>
              <p:cNvSpPr>
                <a:spLocks noGrp="1" noRot="1" noChangeAspect="1" noMove="1" noResize="1" noEditPoints="1" noAdjustHandles="1" noChangeArrowheads="1" noChangeShapeType="1" noTextEdit="1"/>
              </p:cNvSpPr>
              <p:nvPr>
                <p:ph idx="1"/>
              </p:nvPr>
            </p:nvSpPr>
            <p:spPr>
              <a:xfrm>
                <a:off x="838200" y="95341"/>
                <a:ext cx="10515600" cy="6691154"/>
              </a:xfrm>
              <a:blipFill>
                <a:blip r:embed="rId2"/>
                <a:stretch>
                  <a:fillRect l="-1043" t="-2644" r="-46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DD2B3AE-A6ED-42EE-AC8A-F4F8763F58D2}"/>
              </a:ext>
            </a:extLst>
          </p:cNvPr>
          <p:cNvPicPr>
            <a:picLocks noChangeAspect="1"/>
          </p:cNvPicPr>
          <p:nvPr/>
        </p:nvPicPr>
        <p:blipFill>
          <a:blip r:embed="rId3"/>
          <a:stretch>
            <a:fillRect/>
          </a:stretch>
        </p:blipFill>
        <p:spPr>
          <a:xfrm>
            <a:off x="4283707" y="5433768"/>
            <a:ext cx="3771928" cy="500066"/>
          </a:xfrm>
          <a:prstGeom prst="rect">
            <a:avLst/>
          </a:prstGeom>
        </p:spPr>
      </p:pic>
    </p:spTree>
    <p:extLst>
      <p:ext uri="{BB962C8B-B14F-4D97-AF65-F5344CB8AC3E}">
        <p14:creationId xmlns:p14="http://schemas.microsoft.com/office/powerpoint/2010/main" val="1179654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905699-9C9E-4CFB-9D07-180267276FF5}"/>
              </a:ext>
            </a:extLst>
          </p:cNvPr>
          <p:cNvSpPr>
            <a:spLocks noGrp="1"/>
          </p:cNvSpPr>
          <p:nvPr>
            <p:ph type="title"/>
          </p:nvPr>
        </p:nvSpPr>
        <p:spPr/>
        <p:txBody>
          <a:bodyPr/>
          <a:lstStyle/>
          <a:p>
            <a:r>
              <a:rPr lang="en-US" altLang="zh-CN" dirty="0"/>
              <a:t>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894975D-2EA8-43E9-A6F6-745C39E48CCA}"/>
                  </a:ext>
                </a:extLst>
              </p:cNvPr>
              <p:cNvSpPr>
                <a:spLocks noGrp="1"/>
              </p:cNvSpPr>
              <p:nvPr>
                <p:ph idx="1"/>
              </p:nvPr>
            </p:nvSpPr>
            <p:spPr>
              <a:xfrm>
                <a:off x="838200" y="247018"/>
                <a:ext cx="10515600" cy="5899609"/>
              </a:xfrm>
            </p:spPr>
            <p:txBody>
              <a:bodyPr/>
              <a:lstStyle/>
              <a:p>
                <a:r>
                  <a:rPr lang="en-US" altLang="zh-CN" b="1" dirty="0"/>
                  <a:t>Embedding and </a:t>
                </a:r>
                <a:r>
                  <a:rPr lang="en-US" altLang="zh-CN" b="1" dirty="0" err="1"/>
                  <a:t>softmax</a:t>
                </a:r>
                <a:endParaRPr lang="en-US" altLang="zh-CN" b="1" dirty="0"/>
              </a:p>
              <a:p>
                <a:pPr>
                  <a:lnSpc>
                    <a:spcPts val="2700"/>
                  </a:lnSpc>
                  <a:buFontTx/>
                  <a:buChar char="-"/>
                </a:pP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与其他序列转导模型类似，</a:t>
                </a:r>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transformer</a:t>
                </a: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使用学习嵌入将输入标记和输出标记转换为维度</a:t>
                </a:r>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 </a:t>
                </a:r>
                <a:r>
                  <a:rPr lang="en-US" altLang="zh-CN" sz="1800" kern="100" dirty="0" err="1">
                    <a:effectLst/>
                    <a:latin typeface="Verdana" panose="020B0604030504040204" pitchFamily="34" charset="0"/>
                    <a:ea typeface="Verdana" panose="020B0604030504040204" pitchFamily="34" charset="0"/>
                    <a:cs typeface="Times New Roman" panose="02020603050405020304" pitchFamily="18" charset="0"/>
                  </a:rPr>
                  <a:t>dmodel</a:t>
                </a:r>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 </a:t>
                </a: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的向量。</a:t>
                </a:r>
                <a:endPar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endParaRPr>
              </a:p>
              <a:p>
                <a:pPr>
                  <a:lnSpc>
                    <a:spcPts val="2700"/>
                  </a:lnSpc>
                  <a:buFontTx/>
                  <a:buChar char="-"/>
                </a:pPr>
                <a:r>
                  <a:rPr lang="zh-CN" altLang="en-US" sz="1800" kern="100" dirty="0">
                    <a:latin typeface="Verdana" panose="020B0604030504040204" pitchFamily="34" charset="0"/>
                    <a:ea typeface="楷体" panose="02010609060101010101" pitchFamily="49" charset="-122"/>
                    <a:cs typeface="Times New Roman" panose="02020603050405020304" pitchFamily="18" charset="0"/>
                  </a:rPr>
                  <a:t>使用</a:t>
                </a: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通常学习的线性变换和</a:t>
                </a:r>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 </a:t>
                </a:r>
                <a:r>
                  <a:rPr lang="en-US" altLang="zh-CN" sz="1800" kern="100" dirty="0" err="1">
                    <a:effectLst/>
                    <a:latin typeface="Verdana" panose="020B0604030504040204" pitchFamily="34" charset="0"/>
                    <a:ea typeface="Verdana" panose="020B0604030504040204" pitchFamily="34" charset="0"/>
                    <a:cs typeface="Times New Roman" panose="02020603050405020304" pitchFamily="18" charset="0"/>
                  </a:rPr>
                  <a:t>softmax</a:t>
                </a:r>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 </a:t>
                </a: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函数将解码器输出转换为预测的下一个标记概率。</a:t>
                </a:r>
                <a:endPar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endParaRPr>
              </a:p>
              <a:p>
                <a:pPr>
                  <a:buFontTx/>
                  <a:buChar char="-"/>
                </a:pP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b="1" dirty="0">
                    <a:latin typeface="+mn-ea"/>
                  </a:rPr>
                  <a:t>Positional Encoding</a:t>
                </a:r>
                <a:endParaRPr lang="zh-CN" altLang="zh-CN" b="1" kern="100" dirty="0">
                  <a:effectLst/>
                  <a:latin typeface="+mn-ea"/>
                  <a:cs typeface="Times New Roman" panose="02020603050405020304" pitchFamily="18" charset="0"/>
                </a:endParaRPr>
              </a:p>
              <a:p>
                <a:pPr>
                  <a:lnSpc>
                    <a:spcPts val="2700"/>
                  </a:lnSpc>
                  <a:buFontTx/>
                  <a:buChar char="-"/>
                </a:pP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由于模型</a:t>
                </a:r>
                <a:r>
                  <a:rPr lang="zh-CN" altLang="en-US" sz="1800" kern="100" dirty="0">
                    <a:effectLst/>
                    <a:latin typeface="Verdana" panose="020B0604030504040204" pitchFamily="34" charset="0"/>
                    <a:ea typeface="楷体" panose="02010609060101010101" pitchFamily="49" charset="-122"/>
                    <a:cs typeface="Times New Roman" panose="02020603050405020304" pitchFamily="18" charset="0"/>
                  </a:rPr>
                  <a:t>舍弃了</a:t>
                </a: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递归和卷积，为了让模型利用序列的顺序，必须注入一些关于标记在序列中的相对或绝对位置的信息。</a:t>
                </a:r>
                <a:r>
                  <a:rPr lang="zh-CN" altLang="en-US" sz="1800" kern="100" dirty="0">
                    <a:latin typeface="Verdana" panose="020B0604030504040204" pitchFamily="34" charset="0"/>
                    <a:ea typeface="楷体" panose="02010609060101010101" pitchFamily="49" charset="-122"/>
                    <a:cs typeface="Times New Roman" panose="02020603050405020304" pitchFamily="18" charset="0"/>
                  </a:rPr>
                  <a:t>因此</a:t>
                </a:r>
                <a:r>
                  <a:rPr lang="en-US" altLang="zh-CN" sz="1800" kern="100" dirty="0">
                    <a:latin typeface="Verdana" panose="020B0604030504040204" pitchFamily="34" charset="0"/>
                    <a:ea typeface="Verdana" panose="020B0604030504040204" pitchFamily="34" charset="0"/>
                    <a:cs typeface="Times New Roman" panose="02020603050405020304" pitchFamily="18" charset="0"/>
                  </a:rPr>
                  <a:t>transformer</a:t>
                </a: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将“位置编码”添加到编码器和解码器堆栈底部的输入嵌入中。</a:t>
                </a:r>
                <a:endPar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endParaRPr>
              </a:p>
              <a:p>
                <a:pPr>
                  <a:lnSpc>
                    <a:spcPts val="2700"/>
                  </a:lnSpc>
                  <a:buFontTx/>
                  <a:buChar char="-"/>
                </a:pP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位置编码与嵌入具有相同的维度</a:t>
                </a:r>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 </a:t>
                </a:r>
                <a14:m>
                  <m:oMath xmlns:m="http://schemas.openxmlformats.org/officeDocument/2006/math">
                    <m:r>
                      <a:rPr lang="en-US" altLang="zh-CN" sz="1800" i="1" kern="100" dirty="0" smtClean="0">
                        <a:effectLst/>
                        <a:latin typeface="Cambria Math" panose="02040503050406030204" pitchFamily="18" charset="0"/>
                        <a:ea typeface="Verdana" panose="020B0604030504040204" pitchFamily="34" charset="0"/>
                        <a:cs typeface="Times New Roman" panose="02020603050405020304" pitchFamily="18" charset="0"/>
                      </a:rPr>
                      <m:t>𝑑</m:t>
                    </m:r>
                    <m:r>
                      <a:rPr lang="en-US" altLang="zh-CN" sz="1800" b="0" i="1" kern="100" dirty="0" smtClean="0">
                        <a:effectLst/>
                        <a:latin typeface="Cambria Math" panose="02040503050406030204" pitchFamily="18" charset="0"/>
                        <a:ea typeface="Verdana" panose="020B0604030504040204" pitchFamily="34" charset="0"/>
                        <a:cs typeface="Times New Roman" panose="02020603050405020304" pitchFamily="18" charset="0"/>
                      </a:rPr>
                      <m:t>_</m:t>
                    </m:r>
                    <m:r>
                      <a:rPr lang="en-US" altLang="zh-CN" sz="1800" i="1" kern="100" dirty="0" smtClean="0">
                        <a:effectLst/>
                        <a:latin typeface="Cambria Math" panose="02040503050406030204" pitchFamily="18" charset="0"/>
                        <a:ea typeface="Verdana" panose="020B0604030504040204" pitchFamily="34" charset="0"/>
                        <a:cs typeface="Times New Roman" panose="02020603050405020304" pitchFamily="18" charset="0"/>
                      </a:rPr>
                      <m:t>𝑚𝑜𝑑𝑒𝑙</m:t>
                    </m:r>
                  </m:oMath>
                </a14:m>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，因此可以将两者相加。</a:t>
                </a:r>
                <a:endPar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endParaRPr>
              </a:p>
              <a:p>
                <a:pPr>
                  <a:lnSpc>
                    <a:spcPts val="2700"/>
                  </a:lnSpc>
                  <a:buFontTx/>
                  <a:buChar char="-"/>
                </a:pP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在这项工作中，我们使用不同频率的正弦和余弦函数，其中</a:t>
                </a:r>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 pos </a:t>
                </a: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是位置，</a:t>
                </a:r>
                <a:r>
                  <a:rPr lang="en-US" altLang="zh-CN" sz="1800" kern="100" dirty="0" err="1">
                    <a:effectLst/>
                    <a:latin typeface="Verdana" panose="020B0604030504040204" pitchFamily="34" charset="0"/>
                    <a:ea typeface="Verdana" panose="020B0604030504040204" pitchFamily="34" charset="0"/>
                    <a:cs typeface="Times New Roman" panose="02020603050405020304" pitchFamily="18" charset="0"/>
                  </a:rPr>
                  <a:t>i</a:t>
                </a:r>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 </a:t>
                </a: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是维度。也就是说，位置编码的每个维度对应一个正弦曲线。波长形成从</a:t>
                </a:r>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 2π </a:t>
                </a: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到</a:t>
                </a:r>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 10000 · 2π </a:t>
                </a: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的几何级数。我们选择这个函数是因为我们假设它可以让模型很容易地学习通过相对位置来关注，因为对于任何固定的偏移量</a:t>
                </a:r>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 k</a:t>
                </a: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a:t>
                </a:r>
                <a14:m>
                  <m:oMath xmlns:m="http://schemas.openxmlformats.org/officeDocument/2006/math">
                    <m:r>
                      <a:rPr lang="en-US" altLang="zh-CN" sz="1800" i="1" kern="100" dirty="0" smtClean="0">
                        <a:effectLst/>
                        <a:latin typeface="Cambria Math" panose="02040503050406030204" pitchFamily="18" charset="0"/>
                        <a:ea typeface="Verdana" panose="020B0604030504040204" pitchFamily="34" charset="0"/>
                        <a:cs typeface="Times New Roman" panose="02020603050405020304" pitchFamily="18" charset="0"/>
                      </a:rPr>
                      <m:t>𝑃</m:t>
                    </m:r>
                    <m:r>
                      <a:rPr lang="en-US" altLang="zh-CN" sz="1800" i="1" kern="100" dirty="0" smtClean="0">
                        <a:effectLst/>
                        <a:latin typeface="Cambria Math" panose="02040503050406030204" pitchFamily="18" charset="0"/>
                        <a:ea typeface="Verdana" panose="020B0604030504040204" pitchFamily="34" charset="0"/>
                        <a:cs typeface="Times New Roman" panose="02020603050405020304" pitchFamily="18" charset="0"/>
                      </a:rPr>
                      <m:t> </m:t>
                    </m:r>
                    <m:sSub>
                      <m:sSubPr>
                        <m:ctrlPr>
                          <a:rPr lang="en-US" altLang="zh-CN" sz="1800" b="0" i="1" kern="100" dirty="0"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altLang="zh-CN" sz="1800" i="1" kern="100" dirty="0" err="1" smtClean="0">
                            <a:effectLst/>
                            <a:latin typeface="Cambria Math" panose="02040503050406030204" pitchFamily="18" charset="0"/>
                            <a:ea typeface="Verdana" panose="020B0604030504040204" pitchFamily="34" charset="0"/>
                            <a:cs typeface="Times New Roman" panose="02020603050405020304" pitchFamily="18" charset="0"/>
                          </a:rPr>
                          <m:t>𝐸</m:t>
                        </m:r>
                      </m:e>
                      <m:sub>
                        <m:r>
                          <a:rPr lang="en-US" altLang="zh-CN" sz="1800" i="1" kern="100" dirty="0" err="1" smtClean="0">
                            <a:effectLst/>
                            <a:latin typeface="Cambria Math" panose="02040503050406030204" pitchFamily="18" charset="0"/>
                            <a:ea typeface="Verdana" panose="020B0604030504040204" pitchFamily="34" charset="0"/>
                            <a:cs typeface="Times New Roman" panose="02020603050405020304" pitchFamily="18" charset="0"/>
                          </a:rPr>
                          <m:t>𝑝𝑜𝑠</m:t>
                        </m:r>
                        <m:r>
                          <a:rPr lang="en-US" altLang="zh-CN" sz="1800" b="0" i="1" kern="100" dirty="0" smtClean="0">
                            <a:effectLst/>
                            <a:latin typeface="Cambria Math" panose="02040503050406030204" pitchFamily="18" charset="0"/>
                            <a:ea typeface="Verdana" panose="020B0604030504040204" pitchFamily="34" charset="0"/>
                            <a:cs typeface="Times New Roman" panose="02020603050405020304" pitchFamily="18" charset="0"/>
                          </a:rPr>
                          <m:t>+</m:t>
                        </m:r>
                        <m:r>
                          <a:rPr lang="en-US" altLang="zh-CN" sz="1800" b="0" i="1" kern="100" dirty="0" smtClean="0">
                            <a:effectLst/>
                            <a:latin typeface="Cambria Math" panose="02040503050406030204" pitchFamily="18" charset="0"/>
                            <a:ea typeface="Verdana" panose="020B0604030504040204" pitchFamily="34" charset="0"/>
                            <a:cs typeface="Times New Roman" panose="02020603050405020304" pitchFamily="18" charset="0"/>
                          </a:rPr>
                          <m:t>𝑘</m:t>
                        </m:r>
                      </m:sub>
                    </m:sSub>
                    <m:r>
                      <a:rPr lang="en-US" altLang="zh-CN" sz="1800" i="1" kern="100" dirty="0" smtClean="0">
                        <a:effectLst/>
                        <a:latin typeface="Cambria Math" panose="02040503050406030204" pitchFamily="18" charset="0"/>
                        <a:ea typeface="Verdana" panose="020B0604030504040204" pitchFamily="34" charset="0"/>
                        <a:cs typeface="Times New Roman" panose="02020603050405020304" pitchFamily="18" charset="0"/>
                      </a:rPr>
                      <m:t> </m:t>
                    </m:r>
                  </m:oMath>
                </a14:m>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可以表示为</a:t>
                </a:r>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 </a:t>
                </a:r>
                <a14:m>
                  <m:oMath xmlns:m="http://schemas.openxmlformats.org/officeDocument/2006/math">
                    <m:r>
                      <a:rPr lang="en-US" altLang="zh-CN" sz="1800" i="1" kern="100" dirty="0" smtClean="0">
                        <a:effectLst/>
                        <a:latin typeface="Cambria Math" panose="02040503050406030204" pitchFamily="18" charset="0"/>
                        <a:ea typeface="Verdana" panose="020B0604030504040204" pitchFamily="34" charset="0"/>
                        <a:cs typeface="Times New Roman" panose="02020603050405020304" pitchFamily="18" charset="0"/>
                      </a:rPr>
                      <m:t>𝑃</m:t>
                    </m:r>
                    <m:r>
                      <a:rPr lang="en-US" altLang="zh-CN" sz="1800" i="1" kern="100" dirty="0" smtClean="0">
                        <a:effectLst/>
                        <a:latin typeface="Cambria Math" panose="02040503050406030204" pitchFamily="18" charset="0"/>
                        <a:ea typeface="Verdana" panose="020B0604030504040204" pitchFamily="34" charset="0"/>
                        <a:cs typeface="Times New Roman" panose="02020603050405020304" pitchFamily="18" charset="0"/>
                      </a:rPr>
                      <m:t> </m:t>
                    </m:r>
                    <m:sSub>
                      <m:sSubPr>
                        <m:ctrlPr>
                          <a:rPr lang="en-US" altLang="zh-CN" sz="1800" b="0" i="1" kern="100" dirty="0"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altLang="zh-CN" sz="1800" i="1" kern="100" dirty="0" smtClean="0">
                            <a:effectLst/>
                            <a:latin typeface="Cambria Math" panose="02040503050406030204" pitchFamily="18" charset="0"/>
                            <a:ea typeface="Verdana" panose="020B0604030504040204" pitchFamily="34" charset="0"/>
                            <a:cs typeface="Times New Roman" panose="02020603050405020304" pitchFamily="18" charset="0"/>
                          </a:rPr>
                          <m:t>𝐸</m:t>
                        </m:r>
                      </m:e>
                      <m:sub>
                        <m:r>
                          <a:rPr lang="en-US" altLang="zh-CN" sz="1800" i="1" kern="100" dirty="0" smtClean="0">
                            <a:effectLst/>
                            <a:latin typeface="Cambria Math" panose="02040503050406030204" pitchFamily="18" charset="0"/>
                            <a:ea typeface="Verdana" panose="020B0604030504040204" pitchFamily="34" charset="0"/>
                            <a:cs typeface="Times New Roman" panose="02020603050405020304" pitchFamily="18" charset="0"/>
                          </a:rPr>
                          <m:t>𝑝𝑜𝑠</m:t>
                        </m:r>
                      </m:sub>
                    </m:sSub>
                    <m:r>
                      <a:rPr lang="en-US" altLang="zh-CN" sz="1800" i="1" kern="100" dirty="0" smtClean="0">
                        <a:effectLst/>
                        <a:latin typeface="Cambria Math" panose="02040503050406030204" pitchFamily="18" charset="0"/>
                        <a:ea typeface="Verdana" panose="020B0604030504040204" pitchFamily="34" charset="0"/>
                        <a:cs typeface="Times New Roman" panose="02020603050405020304" pitchFamily="18" charset="0"/>
                      </a:rPr>
                      <m:t> </m:t>
                    </m:r>
                  </m:oMath>
                </a14:m>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的线性函数。</a:t>
                </a:r>
                <a:endParaRPr lang="zh-CN" altLang="en-US" dirty="0">
                  <a:latin typeface="Verdana" panose="020B0604030504040204" pitchFamily="34" charset="0"/>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9894975D-2EA8-43E9-A6F6-745C39E48CCA}"/>
                  </a:ext>
                </a:extLst>
              </p:cNvPr>
              <p:cNvSpPr>
                <a:spLocks noGrp="1" noRot="1" noChangeAspect="1" noMove="1" noResize="1" noEditPoints="1" noAdjustHandles="1" noChangeArrowheads="1" noChangeShapeType="1" noTextEdit="1"/>
              </p:cNvSpPr>
              <p:nvPr>
                <p:ph idx="1"/>
              </p:nvPr>
            </p:nvSpPr>
            <p:spPr>
              <a:xfrm>
                <a:off x="838200" y="247018"/>
                <a:ext cx="10515600" cy="5899609"/>
              </a:xfrm>
              <a:blipFill>
                <a:blip r:embed="rId2"/>
                <a:stretch>
                  <a:fillRect l="-1043" t="-1965" r="-406"/>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1A792E1-93FF-4081-80ED-546458D7B914}"/>
              </a:ext>
            </a:extLst>
          </p:cNvPr>
          <p:cNvPicPr>
            <a:picLocks noChangeAspect="1"/>
          </p:cNvPicPr>
          <p:nvPr/>
        </p:nvPicPr>
        <p:blipFill>
          <a:blip r:embed="rId3"/>
          <a:stretch>
            <a:fillRect/>
          </a:stretch>
        </p:blipFill>
        <p:spPr>
          <a:xfrm>
            <a:off x="2792561" y="5619226"/>
            <a:ext cx="6667549" cy="923932"/>
          </a:xfrm>
          <a:prstGeom prst="rect">
            <a:avLst/>
          </a:prstGeom>
        </p:spPr>
      </p:pic>
    </p:spTree>
    <p:extLst>
      <p:ext uri="{BB962C8B-B14F-4D97-AF65-F5344CB8AC3E}">
        <p14:creationId xmlns:p14="http://schemas.microsoft.com/office/powerpoint/2010/main" val="93194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8D2570-6B36-4CFF-ABD5-8AD62F5AF8F1}"/>
              </a:ext>
            </a:extLst>
          </p:cNvPr>
          <p:cNvSpPr>
            <a:spLocks noGrp="1"/>
          </p:cNvSpPr>
          <p:nvPr>
            <p:ph type="title"/>
          </p:nvPr>
        </p:nvSpPr>
        <p:spPr>
          <a:xfrm>
            <a:off x="838200" y="34669"/>
            <a:ext cx="10515600" cy="684717"/>
          </a:xfrm>
        </p:spPr>
        <p:txBody>
          <a:bodyPr>
            <a:normAutofit fontScale="90000"/>
          </a:bodyPr>
          <a:lstStyle/>
          <a:p>
            <a:r>
              <a:rPr lang="en-US" altLang="zh-CN" b="1" dirty="0"/>
              <a:t>Introduction</a:t>
            </a:r>
            <a:endParaRPr lang="zh-CN" alt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3683BA3-2C7F-4ECB-8707-6159B866EE54}"/>
                  </a:ext>
                </a:extLst>
              </p:cNvPr>
              <p:cNvSpPr>
                <a:spLocks noGrp="1"/>
              </p:cNvSpPr>
              <p:nvPr>
                <p:ph idx="1"/>
              </p:nvPr>
            </p:nvSpPr>
            <p:spPr>
              <a:xfrm>
                <a:off x="838200" y="836394"/>
                <a:ext cx="10515600" cy="5340569"/>
              </a:xfrm>
            </p:spPr>
            <p:txBody>
              <a:bodyPr>
                <a:normAutofit/>
              </a:bodyPr>
              <a:lstStyle/>
              <a:p>
                <a:r>
                  <a:rPr lang="en-US" altLang="zh-CN" b="1" dirty="0"/>
                  <a:t>RNN</a:t>
                </a:r>
              </a:p>
              <a:p>
                <a:pPr>
                  <a:lnSpc>
                    <a:spcPts val="2700"/>
                  </a:lnSpc>
                  <a:buFontTx/>
                  <a:buChar char="-"/>
                </a:pPr>
                <a:r>
                  <a:rPr lang="zh-CN" altLang="en-US" sz="1800" dirty="0">
                    <a:latin typeface="Verdana" panose="020B0604030504040204" pitchFamily="34" charset="0"/>
                    <a:ea typeface="楷体" panose="02010609060101010101" pitchFamily="49" charset="-122"/>
                  </a:rPr>
                  <a:t>循环神经网络，特别是</a:t>
                </a:r>
                <a:r>
                  <a:rPr lang="en-US" altLang="zh-CN" sz="1800" dirty="0">
                    <a:latin typeface="Verdana" panose="020B0604030504040204" pitchFamily="34" charset="0"/>
                    <a:ea typeface="Verdana" panose="020B0604030504040204" pitchFamily="34" charset="0"/>
                  </a:rPr>
                  <a:t>LSTM</a:t>
                </a:r>
                <a:r>
                  <a:rPr lang="zh-CN" altLang="en-US" sz="1800" dirty="0">
                    <a:latin typeface="Verdana" panose="020B0604030504040204" pitchFamily="34" charset="0"/>
                    <a:ea typeface="楷体" panose="02010609060101010101" pitchFamily="49" charset="-122"/>
                  </a:rPr>
                  <a:t>，门控</a:t>
                </a:r>
                <a:r>
                  <a:rPr lang="en-US" altLang="zh-CN" sz="1800" dirty="0">
                    <a:latin typeface="Verdana" panose="020B0604030504040204" pitchFamily="34" charset="0"/>
                    <a:ea typeface="Verdana" panose="020B0604030504040204" pitchFamily="34" charset="0"/>
                  </a:rPr>
                  <a:t>RNN</a:t>
                </a:r>
                <a:r>
                  <a:rPr lang="zh-CN" altLang="en-US" sz="1800" dirty="0">
                    <a:latin typeface="Verdana" panose="020B0604030504040204" pitchFamily="34" charset="0"/>
                    <a:ea typeface="楷体" panose="02010609060101010101" pitchFamily="49" charset="-122"/>
                  </a:rPr>
                  <a:t>，已经成为了序列建模和转导问题的最先进的方法。</a:t>
                </a:r>
                <a:endParaRPr lang="en-US" altLang="zh-CN" sz="1800" dirty="0">
                  <a:latin typeface="Verdana" panose="020B0604030504040204" pitchFamily="34" charset="0"/>
                  <a:ea typeface="Verdana" panose="020B0604030504040204" pitchFamily="34" charset="0"/>
                </a:endParaRPr>
              </a:p>
              <a:p>
                <a:pPr>
                  <a:lnSpc>
                    <a:spcPts val="2700"/>
                  </a:lnSpc>
                  <a:buFontTx/>
                  <a:buChar char="-"/>
                </a:pPr>
                <a:r>
                  <a:rPr lang="en-US" altLang="zh-CN" sz="1800" dirty="0">
                    <a:latin typeface="Verdana" panose="020B0604030504040204" pitchFamily="34" charset="0"/>
                    <a:ea typeface="Verdana" panose="020B0604030504040204" pitchFamily="34" charset="0"/>
                  </a:rPr>
                  <a:t>RNN</a:t>
                </a:r>
                <a:r>
                  <a:rPr lang="zh-CN" altLang="en-US" sz="1800" dirty="0">
                    <a:latin typeface="Verdana" panose="020B0604030504040204" pitchFamily="34" charset="0"/>
                    <a:ea typeface="楷体" panose="02010609060101010101" pitchFamily="49" charset="-122"/>
                  </a:rPr>
                  <a:t>模型一般沿着输入和输出序列的字符的位置来计算因子，将位置和时间步对齐，由之前的隐藏状态</a:t>
                </a:r>
                <a14:m>
                  <m:oMath xmlns:m="http://schemas.openxmlformats.org/officeDocument/2006/math">
                    <m:sSub>
                      <m:sSubPr>
                        <m:ctrlPr>
                          <a:rPr lang="en-US" altLang="zh-CN" sz="1800" b="0" i="1" dirty="0" smtClean="0">
                            <a:latin typeface="Cambria Math" panose="02040503050406030204" pitchFamily="18" charset="0"/>
                            <a:ea typeface="楷体" panose="02010609060101010101" pitchFamily="49" charset="-122"/>
                          </a:rPr>
                        </m:ctrlPr>
                      </m:sSubPr>
                      <m:e>
                        <m:r>
                          <m:rPr>
                            <m:sty m:val="p"/>
                          </m:rPr>
                          <a:rPr lang="en-US" altLang="zh-CN" sz="1800" i="1" dirty="0">
                            <a:latin typeface="Cambria Math" panose="02040503050406030204" pitchFamily="18" charset="0"/>
                            <a:ea typeface="楷体" panose="02010609060101010101" pitchFamily="49" charset="-122"/>
                          </a:rPr>
                          <m:t>h</m:t>
                        </m:r>
                      </m:e>
                      <m:sub>
                        <m:r>
                          <m:rPr>
                            <m:sty m:val="p"/>
                          </m:rPr>
                          <a:rPr lang="en-US" altLang="zh-CN" sz="1800" i="1" dirty="0" smtClean="0">
                            <a:latin typeface="Cambria Math" panose="02040503050406030204" pitchFamily="18" charset="0"/>
                            <a:ea typeface="楷体" panose="02010609060101010101" pitchFamily="49" charset="-122"/>
                          </a:rPr>
                          <m:t>t</m:t>
                        </m:r>
                        <m:r>
                          <a:rPr lang="en-US" altLang="zh-CN" sz="1800" i="1" dirty="0" smtClean="0">
                            <a:latin typeface="Cambria Math" panose="02040503050406030204" pitchFamily="18" charset="0"/>
                            <a:ea typeface="楷体" panose="02010609060101010101" pitchFamily="49" charset="-122"/>
                          </a:rPr>
                          <m:t>−1</m:t>
                        </m:r>
                      </m:sub>
                    </m:sSub>
                    <m:r>
                      <a:rPr lang="zh-CN" altLang="en-US" sz="1800" i="1" dirty="0">
                        <a:latin typeface="Cambria Math" panose="02040503050406030204" pitchFamily="18" charset="0"/>
                        <a:ea typeface="楷体" panose="02010609060101010101" pitchFamily="49" charset="-122"/>
                      </a:rPr>
                      <m:t>和</m:t>
                    </m:r>
                  </m:oMath>
                </a14:m>
                <a:r>
                  <a:rPr lang="zh-CN" altLang="en-US" sz="1800" dirty="0">
                    <a:latin typeface="Verdana" panose="020B0604030504040204" pitchFamily="34" charset="0"/>
                    <a:ea typeface="楷体" panose="02010609060101010101" pitchFamily="49" charset="-122"/>
                  </a:rPr>
                  <a:t>输入</a:t>
                </a:r>
                <a:r>
                  <a:rPr lang="en-US" altLang="zh-CN" sz="1800" dirty="0">
                    <a:latin typeface="Verdana" panose="020B0604030504040204" pitchFamily="34" charset="0"/>
                    <a:ea typeface="Verdana" panose="020B0604030504040204" pitchFamily="34" charset="0"/>
                  </a:rPr>
                  <a:t>input</a:t>
                </a:r>
                <a:r>
                  <a:rPr lang="zh-CN" altLang="en-US" sz="1800" dirty="0">
                    <a:latin typeface="Verdana" panose="020B0604030504040204" pitchFamily="34" charset="0"/>
                    <a:ea typeface="楷体" panose="02010609060101010101" pitchFamily="49" charset="-122"/>
                  </a:rPr>
                  <a:t>来生成当前的隐藏状态</a:t>
                </a:r>
                <a14:m>
                  <m:oMath xmlns:m="http://schemas.openxmlformats.org/officeDocument/2006/math">
                    <m:sSub>
                      <m:sSubPr>
                        <m:ctrlPr>
                          <a:rPr lang="en-US" altLang="zh-CN" sz="1800" b="0" i="1" dirty="0" smtClean="0">
                            <a:latin typeface="Cambria Math" panose="02040503050406030204" pitchFamily="18" charset="0"/>
                            <a:ea typeface="楷体" panose="02010609060101010101" pitchFamily="49" charset="-122"/>
                          </a:rPr>
                        </m:ctrlPr>
                      </m:sSubPr>
                      <m:e>
                        <m:r>
                          <a:rPr lang="en-US" altLang="zh-CN" sz="1800" i="1" dirty="0" smtClean="0">
                            <a:latin typeface="Cambria Math" panose="02040503050406030204" pitchFamily="18" charset="0"/>
                            <a:ea typeface="楷体" panose="02010609060101010101" pitchFamily="49" charset="-122"/>
                          </a:rPr>
                          <m:t>h</m:t>
                        </m:r>
                      </m:e>
                      <m:sub>
                        <m:r>
                          <a:rPr lang="en-US" altLang="zh-CN" sz="1800" b="0" i="1" dirty="0" smtClean="0">
                            <a:latin typeface="Cambria Math" panose="02040503050406030204" pitchFamily="18" charset="0"/>
                            <a:ea typeface="楷体" panose="02010609060101010101" pitchFamily="49" charset="-122"/>
                          </a:rPr>
                          <m:t>𝑡</m:t>
                        </m:r>
                      </m:sub>
                    </m:sSub>
                  </m:oMath>
                </a14:m>
                <a:r>
                  <a:rPr lang="zh-CN" altLang="en-US" sz="1800" dirty="0">
                    <a:latin typeface="Verdana" panose="020B0604030504040204" pitchFamily="34" charset="0"/>
                    <a:ea typeface="楷体" panose="02010609060101010101" pitchFamily="49" charset="-122"/>
                  </a:rPr>
                  <a:t>。</a:t>
                </a:r>
                <a:endParaRPr lang="en-US" altLang="zh-CN" sz="1800" dirty="0">
                  <a:latin typeface="Verdana" panose="020B0604030504040204" pitchFamily="34" charset="0"/>
                  <a:ea typeface="Verdana" panose="020B0604030504040204" pitchFamily="34" charset="0"/>
                </a:endParaRPr>
              </a:p>
              <a:p>
                <a:pPr>
                  <a:lnSpc>
                    <a:spcPts val="2700"/>
                  </a:lnSpc>
                  <a:buFontTx/>
                  <a:buChar char="-"/>
                </a:pPr>
                <a:r>
                  <a:rPr lang="zh-CN" altLang="en-US" sz="1800" dirty="0">
                    <a:latin typeface="Verdana" panose="020B0604030504040204" pitchFamily="34" charset="0"/>
                    <a:ea typeface="楷体" panose="02010609060101010101" pitchFamily="49" charset="-122"/>
                  </a:rPr>
                  <a:t>但这样带来了一个问题，就是无法做到并行化。内存限制了跨示例的批处理。</a:t>
                </a:r>
                <a:endParaRPr lang="en-US" altLang="zh-CN" sz="1800" dirty="0">
                  <a:latin typeface="Verdana" panose="020B0604030504040204" pitchFamily="34" charset="0"/>
                  <a:ea typeface="Verdana" panose="020B0604030504040204" pitchFamily="34" charset="0"/>
                </a:endParaRPr>
              </a:p>
              <a:p>
                <a:r>
                  <a:rPr lang="en-US" altLang="zh-CN" b="1" dirty="0">
                    <a:latin typeface="+mn-ea"/>
                  </a:rPr>
                  <a:t>Attention</a:t>
                </a:r>
              </a:p>
              <a:p>
                <a:pPr>
                  <a:lnSpc>
                    <a:spcPts val="2700"/>
                  </a:lnSpc>
                  <a:buFontTx/>
                  <a:buChar char="-"/>
                </a:pPr>
                <a:r>
                  <a:rPr lang="zh-CN" altLang="en-US" sz="1800" dirty="0">
                    <a:latin typeface="Verdana" panose="020B0604030504040204" pitchFamily="34" charset="0"/>
                    <a:ea typeface="楷体" panose="02010609060101010101" pitchFamily="49" charset="-122"/>
                  </a:rPr>
                  <a:t>注意力机制：对依赖项建模，且不考虑他们在序列中的位置。</a:t>
                </a:r>
                <a:endParaRPr lang="en-US" altLang="zh-CN" sz="1800" dirty="0">
                  <a:latin typeface="Verdana" panose="020B0604030504040204" pitchFamily="34" charset="0"/>
                  <a:ea typeface="楷体" panose="02010609060101010101" pitchFamily="49" charset="-122"/>
                </a:endParaRPr>
              </a:p>
              <a:p>
                <a:pPr>
                  <a:lnSpc>
                    <a:spcPts val="2700"/>
                  </a:lnSpc>
                  <a:buFontTx/>
                  <a:buChar char="-"/>
                </a:pPr>
                <a:r>
                  <a:rPr lang="zh-CN" altLang="en-US" sz="1800" dirty="0">
                    <a:latin typeface="Verdana" panose="020B0604030504040204" pitchFamily="34" charset="0"/>
                    <a:ea typeface="楷体" panose="02010609060101010101" pitchFamily="49" charset="-122"/>
                  </a:rPr>
                  <a:t>更具体一点，注意力机制就是关注各时间步的隐藏输出的权重 </a:t>
                </a:r>
                <a:endParaRPr lang="en-US" altLang="zh-CN" sz="1800" dirty="0">
                  <a:latin typeface="Verdana" panose="020B0604030504040204" pitchFamily="34" charset="0"/>
                  <a:ea typeface="Verdana" panose="020B0604030504040204" pitchFamily="34" charset="0"/>
                </a:endParaRPr>
              </a:p>
              <a:p>
                <a:r>
                  <a:rPr lang="en-US" altLang="zh-CN" b="1" dirty="0">
                    <a:latin typeface="+mn-ea"/>
                  </a:rPr>
                  <a:t>Transformer</a:t>
                </a:r>
              </a:p>
              <a:p>
                <a:pPr>
                  <a:lnSpc>
                    <a:spcPts val="2700"/>
                  </a:lnSpc>
                  <a:buFontTx/>
                  <a:buChar char="-"/>
                </a:pPr>
                <a:r>
                  <a:rPr lang="zh-CN" altLang="en-US" sz="1800" dirty="0">
                    <a:latin typeface="Verdana" panose="020B0604030504040204" pitchFamily="34" charset="0"/>
                    <a:ea typeface="楷体" panose="02010609060101010101" pitchFamily="49" charset="-122"/>
                  </a:rPr>
                  <a:t>一个全新的模型架构，完全舍弃了</a:t>
                </a:r>
                <a:r>
                  <a:rPr lang="en-US" altLang="zh-CN" sz="1800" dirty="0">
                    <a:latin typeface="Verdana" panose="020B0604030504040204" pitchFamily="34" charset="0"/>
                    <a:ea typeface="Verdana" panose="020B0604030504040204" pitchFamily="34" charset="0"/>
                  </a:rPr>
                  <a:t>RNN</a:t>
                </a:r>
                <a:r>
                  <a:rPr lang="zh-CN" altLang="en-US" sz="1800" dirty="0">
                    <a:latin typeface="Verdana" panose="020B0604030504040204" pitchFamily="34" charset="0"/>
                    <a:ea typeface="楷体" panose="02010609060101010101" pitchFamily="49" charset="-122"/>
                  </a:rPr>
                  <a:t>，仅依靠注意力机制来绘制输入和输出之间的依赖关系。</a:t>
                </a:r>
                <a:endParaRPr lang="en-US" altLang="zh-CN" sz="1800" dirty="0">
                  <a:latin typeface="Verdana" panose="020B0604030504040204" pitchFamily="34" charset="0"/>
                  <a:ea typeface="Verdana" panose="020B0604030504040204" pitchFamily="34" charset="0"/>
                </a:endParaRPr>
              </a:p>
              <a:p>
                <a:pPr>
                  <a:lnSpc>
                    <a:spcPts val="2700"/>
                  </a:lnSpc>
                  <a:buFontTx/>
                  <a:buChar char="-"/>
                </a:pPr>
                <a:r>
                  <a:rPr lang="en-US" altLang="zh-CN" sz="1800" dirty="0">
                    <a:latin typeface="Verdana" panose="020B0604030504040204" pitchFamily="34" charset="0"/>
                    <a:ea typeface="Verdana" panose="020B0604030504040204" pitchFamily="34" charset="0"/>
                  </a:rPr>
                  <a:t>Transformer</a:t>
                </a:r>
                <a:r>
                  <a:rPr lang="zh-CN" altLang="en-US" sz="1800" dirty="0">
                    <a:latin typeface="Verdana" panose="020B0604030504040204" pitchFamily="34" charset="0"/>
                    <a:ea typeface="楷体" panose="02010609060101010101" pitchFamily="49" charset="-122"/>
                  </a:rPr>
                  <a:t>允许更多的并行化序列。</a:t>
                </a:r>
              </a:p>
            </p:txBody>
          </p:sp>
        </mc:Choice>
        <mc:Fallback>
          <p:sp>
            <p:nvSpPr>
              <p:cNvPr id="3" name="内容占位符 2">
                <a:extLst>
                  <a:ext uri="{FF2B5EF4-FFF2-40B4-BE49-F238E27FC236}">
                    <a16:creationId xmlns:a16="http://schemas.microsoft.com/office/drawing/2014/main" id="{C3683BA3-2C7F-4ECB-8707-6159B866EE54}"/>
                  </a:ext>
                </a:extLst>
              </p:cNvPr>
              <p:cNvSpPr>
                <a:spLocks noGrp="1" noRot="1" noChangeAspect="1" noMove="1" noResize="1" noEditPoints="1" noAdjustHandles="1" noChangeArrowheads="1" noChangeShapeType="1" noTextEdit="1"/>
              </p:cNvSpPr>
              <p:nvPr>
                <p:ph idx="1"/>
              </p:nvPr>
            </p:nvSpPr>
            <p:spPr>
              <a:xfrm>
                <a:off x="838200" y="836394"/>
                <a:ext cx="10515600" cy="5340569"/>
              </a:xfrm>
              <a:blipFill>
                <a:blip r:embed="rId2"/>
                <a:stretch>
                  <a:fillRect l="-1043" t="-2055"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6966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15F2A-5CB5-4B25-BB86-EEABC8408557}"/>
              </a:ext>
            </a:extLst>
          </p:cNvPr>
          <p:cNvSpPr>
            <a:spLocks noGrp="1"/>
          </p:cNvSpPr>
          <p:nvPr>
            <p:ph type="title"/>
          </p:nvPr>
        </p:nvSpPr>
        <p:spPr>
          <a:xfrm>
            <a:off x="838200" y="60671"/>
            <a:ext cx="10515600" cy="823393"/>
          </a:xfrm>
        </p:spPr>
        <p:txBody>
          <a:bodyPr>
            <a:normAutofit/>
          </a:bodyPr>
          <a:lstStyle/>
          <a:p>
            <a:r>
              <a:rPr lang="en-US" altLang="zh-CN" b="1" dirty="0"/>
              <a:t>Model Architecture</a:t>
            </a:r>
            <a:endParaRPr lang="zh-CN" altLang="en-US" b="1"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A05FCAE-D27A-4ADE-8175-6DC590A43C67}"/>
                  </a:ext>
                </a:extLst>
              </p:cNvPr>
              <p:cNvSpPr>
                <a:spLocks noGrp="1"/>
              </p:cNvSpPr>
              <p:nvPr>
                <p:ph idx="1"/>
              </p:nvPr>
            </p:nvSpPr>
            <p:spPr>
              <a:xfrm>
                <a:off x="838200" y="923067"/>
                <a:ext cx="10515600" cy="5253896"/>
              </a:xfrm>
            </p:spPr>
            <p:txBody>
              <a:bodyPr/>
              <a:lstStyle/>
              <a:p>
                <a:r>
                  <a:rPr lang="en-US" altLang="zh-CN" b="1" dirty="0"/>
                  <a:t>Encoder-decoder</a:t>
                </a:r>
              </a:p>
              <a:p>
                <a:pPr>
                  <a:lnSpc>
                    <a:spcPts val="2700"/>
                  </a:lnSpc>
                  <a:buFontTx/>
                  <a:buChar char="-"/>
                </a:pPr>
                <a:r>
                  <a:rPr lang="zh-CN" altLang="en-US" sz="1800" dirty="0">
                    <a:latin typeface="Verdana" panose="020B0604030504040204" pitchFamily="34" charset="0"/>
                    <a:ea typeface="楷体" panose="02010609060101010101" pitchFamily="49" charset="-122"/>
                  </a:rPr>
                  <a:t>大部分神经序列转导模型都有编码器</a:t>
                </a:r>
                <a:r>
                  <a:rPr lang="en-US" altLang="zh-CN" sz="1800" dirty="0">
                    <a:latin typeface="Verdana" panose="020B0604030504040204" pitchFamily="34" charset="0"/>
                    <a:ea typeface="Verdana" panose="020B0604030504040204" pitchFamily="34" charset="0"/>
                  </a:rPr>
                  <a:t>-</a:t>
                </a:r>
                <a:r>
                  <a:rPr lang="zh-CN" altLang="en-US" sz="1800" dirty="0">
                    <a:latin typeface="Verdana" panose="020B0604030504040204" pitchFamily="34" charset="0"/>
                    <a:ea typeface="楷体" panose="02010609060101010101" pitchFamily="49" charset="-122"/>
                  </a:rPr>
                  <a:t>解码器架构</a:t>
                </a:r>
                <a:endParaRPr lang="en-US" altLang="zh-CN" sz="1800" dirty="0">
                  <a:latin typeface="Verdana" panose="020B0604030504040204" pitchFamily="34" charset="0"/>
                  <a:ea typeface="Verdana" panose="020B0604030504040204" pitchFamily="34" charset="0"/>
                </a:endParaRPr>
              </a:p>
              <a:p>
                <a:pPr>
                  <a:lnSpc>
                    <a:spcPts val="2700"/>
                  </a:lnSpc>
                  <a:buFontTx/>
                  <a:buChar char="-"/>
                </a:pPr>
                <a:r>
                  <a:rPr lang="zh-CN" altLang="en-US" sz="1800" dirty="0">
                    <a:latin typeface="Verdana" panose="020B0604030504040204" pitchFamily="34" charset="0"/>
                    <a:ea typeface="楷体" panose="02010609060101010101" pitchFamily="49" charset="-122"/>
                  </a:rPr>
                  <a:t>编码器将输入序列</a:t>
                </a:r>
                <a14:m>
                  <m:oMath xmlns:m="http://schemas.openxmlformats.org/officeDocument/2006/math">
                    <m:d>
                      <m:dPr>
                        <m:ctrlPr>
                          <a:rPr lang="en-US" altLang="zh-CN" sz="1800" b="0" i="1" dirty="0" smtClean="0">
                            <a:latin typeface="Cambria Math" panose="02040503050406030204" pitchFamily="18" charset="0"/>
                            <a:ea typeface="Verdana" panose="020B0604030504040204" pitchFamily="34" charset="0"/>
                          </a:rPr>
                        </m:ctrlPr>
                      </m:dPr>
                      <m:e>
                        <m:sSub>
                          <m:sSubPr>
                            <m:ctrlPr>
                              <a:rPr lang="en-US" altLang="zh-CN" sz="1800" b="0" i="1" dirty="0" smtClean="0">
                                <a:latin typeface="Cambria Math" panose="02040503050406030204" pitchFamily="18" charset="0"/>
                                <a:ea typeface="Verdana" panose="020B0604030504040204" pitchFamily="34" charset="0"/>
                              </a:rPr>
                            </m:ctrlPr>
                          </m:sSubPr>
                          <m:e>
                            <m:r>
                              <a:rPr lang="en-US" altLang="zh-CN" sz="1800" i="1" dirty="0" smtClean="0">
                                <a:latin typeface="Cambria Math" panose="02040503050406030204" pitchFamily="18" charset="0"/>
                                <a:ea typeface="Verdana" panose="020B0604030504040204" pitchFamily="34" charset="0"/>
                              </a:rPr>
                              <m:t>𝑥</m:t>
                            </m:r>
                          </m:e>
                          <m:sub>
                            <m:r>
                              <a:rPr lang="en-US" altLang="zh-CN" sz="1800" i="1" dirty="0" smtClean="0">
                                <a:latin typeface="Cambria Math" panose="02040503050406030204" pitchFamily="18" charset="0"/>
                                <a:ea typeface="Verdana" panose="020B0604030504040204" pitchFamily="34" charset="0"/>
                              </a:rPr>
                              <m:t>1</m:t>
                            </m:r>
                          </m:sub>
                        </m:sSub>
                        <m:r>
                          <a:rPr lang="en-US" altLang="zh-CN" sz="1800" i="1" dirty="0" smtClean="0">
                            <a:latin typeface="Cambria Math" panose="02040503050406030204" pitchFamily="18" charset="0"/>
                            <a:ea typeface="Verdana" panose="020B0604030504040204" pitchFamily="34" charset="0"/>
                          </a:rPr>
                          <m:t>,</m:t>
                        </m:r>
                        <m:sSub>
                          <m:sSubPr>
                            <m:ctrlPr>
                              <a:rPr lang="en-US" altLang="zh-CN" sz="1800" b="0" i="1" dirty="0" smtClean="0">
                                <a:latin typeface="Cambria Math" panose="02040503050406030204" pitchFamily="18" charset="0"/>
                                <a:ea typeface="Verdana" panose="020B0604030504040204" pitchFamily="34" charset="0"/>
                              </a:rPr>
                            </m:ctrlPr>
                          </m:sSubPr>
                          <m:e>
                            <m:r>
                              <a:rPr lang="en-US" altLang="zh-CN" sz="1800" i="1" dirty="0" smtClean="0">
                                <a:latin typeface="Cambria Math" panose="02040503050406030204" pitchFamily="18" charset="0"/>
                                <a:ea typeface="Verdana" panose="020B0604030504040204" pitchFamily="34" charset="0"/>
                              </a:rPr>
                              <m:t>𝑥</m:t>
                            </m:r>
                          </m:e>
                          <m:sub>
                            <m:r>
                              <a:rPr lang="en-US" altLang="zh-CN" sz="1800" i="1" dirty="0" smtClean="0">
                                <a:latin typeface="Cambria Math" panose="02040503050406030204" pitchFamily="18" charset="0"/>
                                <a:ea typeface="Verdana" panose="020B0604030504040204" pitchFamily="34" charset="0"/>
                              </a:rPr>
                              <m:t>2</m:t>
                            </m:r>
                          </m:sub>
                        </m:sSub>
                        <m:r>
                          <a:rPr lang="en-US" altLang="zh-CN" sz="1800" b="0" i="1" dirty="0" smtClean="0">
                            <a:latin typeface="Cambria Math" panose="02040503050406030204" pitchFamily="18" charset="0"/>
                            <a:ea typeface="Verdana" panose="020B0604030504040204" pitchFamily="34" charset="0"/>
                          </a:rPr>
                          <m:t>,</m:t>
                        </m:r>
                        <m:r>
                          <a:rPr lang="en-US" altLang="zh-CN" sz="1800" i="1" dirty="0" smtClean="0">
                            <a:latin typeface="Cambria Math" panose="02040503050406030204" pitchFamily="18" charset="0"/>
                            <a:ea typeface="Verdana" panose="020B0604030504040204" pitchFamily="34" charset="0"/>
                          </a:rPr>
                          <m:t>…</m:t>
                        </m:r>
                        <m:r>
                          <a:rPr lang="en-US" altLang="zh-CN" sz="1800" b="0" i="1" dirty="0" smtClean="0">
                            <a:latin typeface="Cambria Math" panose="02040503050406030204" pitchFamily="18" charset="0"/>
                            <a:ea typeface="Verdana" panose="020B0604030504040204" pitchFamily="34" charset="0"/>
                          </a:rPr>
                          <m:t>,</m:t>
                        </m:r>
                        <m:sSub>
                          <m:sSubPr>
                            <m:ctrlPr>
                              <a:rPr lang="en-US" altLang="zh-CN" sz="1800" b="0" i="1" dirty="0" smtClean="0">
                                <a:latin typeface="Cambria Math" panose="02040503050406030204" pitchFamily="18" charset="0"/>
                                <a:ea typeface="Verdana" panose="020B0604030504040204" pitchFamily="34" charset="0"/>
                              </a:rPr>
                            </m:ctrlPr>
                          </m:sSubPr>
                          <m:e>
                            <m:r>
                              <a:rPr lang="en-US" altLang="zh-CN" sz="1800" i="1" dirty="0" err="1" smtClean="0">
                                <a:latin typeface="Cambria Math" panose="02040503050406030204" pitchFamily="18" charset="0"/>
                                <a:ea typeface="Verdana" panose="020B0604030504040204" pitchFamily="34" charset="0"/>
                              </a:rPr>
                              <m:t>𝑥</m:t>
                            </m:r>
                          </m:e>
                          <m:sub>
                            <m:r>
                              <a:rPr lang="en-US" altLang="zh-CN" sz="1800" i="1" dirty="0" err="1" smtClean="0">
                                <a:latin typeface="Cambria Math" panose="02040503050406030204" pitchFamily="18" charset="0"/>
                                <a:ea typeface="Verdana" panose="020B0604030504040204" pitchFamily="34" charset="0"/>
                              </a:rPr>
                              <m:t>𝑛</m:t>
                            </m:r>
                          </m:sub>
                        </m:sSub>
                      </m:e>
                    </m:d>
                  </m:oMath>
                </a14:m>
                <a:r>
                  <a:rPr lang="zh-CN" altLang="en-US" sz="1800" dirty="0">
                    <a:latin typeface="Verdana" panose="020B0604030504040204" pitchFamily="34" charset="0"/>
                    <a:ea typeface="楷体" panose="02010609060101010101" pitchFamily="49" charset="-122"/>
                  </a:rPr>
                  <a:t>映射到连续表示的序列</a:t>
                </a:r>
                <a14:m>
                  <m:oMath xmlns:m="http://schemas.openxmlformats.org/officeDocument/2006/math">
                    <m:r>
                      <a:rPr lang="en-US" altLang="zh-CN" sz="1800" i="1" dirty="0" smtClean="0">
                        <a:latin typeface="Cambria Math" panose="02040503050406030204" pitchFamily="18" charset="0"/>
                        <a:ea typeface="Verdana" panose="020B0604030504040204" pitchFamily="34" charset="0"/>
                      </a:rPr>
                      <m:t>𝑧</m:t>
                    </m:r>
                    <m:r>
                      <a:rPr lang="en-US" altLang="zh-CN" sz="1800" i="1" dirty="0" smtClean="0">
                        <a:latin typeface="Cambria Math" panose="02040503050406030204" pitchFamily="18" charset="0"/>
                        <a:ea typeface="Verdana" panose="020B0604030504040204" pitchFamily="34" charset="0"/>
                      </a:rPr>
                      <m:t>=</m:t>
                    </m:r>
                    <m:d>
                      <m:dPr>
                        <m:begChr m:val="（"/>
                        <m:endChr m:val="）"/>
                        <m:ctrlPr>
                          <a:rPr lang="zh-CN" altLang="en-US" sz="1800" b="0" i="1" dirty="0" smtClean="0">
                            <a:latin typeface="Cambria Math" panose="02040503050406030204" pitchFamily="18" charset="0"/>
                            <a:ea typeface="楷体" panose="02010609060101010101" pitchFamily="49" charset="-122"/>
                          </a:rPr>
                        </m:ctrlPr>
                      </m:dPr>
                      <m:e>
                        <m:sSub>
                          <m:sSubPr>
                            <m:ctrlPr>
                              <a:rPr lang="en-US" altLang="zh-CN" sz="1800" b="0" i="1" dirty="0" smtClean="0">
                                <a:latin typeface="Cambria Math" panose="02040503050406030204" pitchFamily="18" charset="0"/>
                                <a:ea typeface="Verdana" panose="020B0604030504040204" pitchFamily="34" charset="0"/>
                              </a:rPr>
                            </m:ctrlPr>
                          </m:sSubPr>
                          <m:e>
                            <m:r>
                              <a:rPr lang="en-US" altLang="zh-CN" sz="1800" i="1" dirty="0" smtClean="0">
                                <a:latin typeface="Cambria Math" panose="02040503050406030204" pitchFamily="18" charset="0"/>
                                <a:ea typeface="Verdana" panose="020B0604030504040204" pitchFamily="34" charset="0"/>
                              </a:rPr>
                              <m:t>𝑧</m:t>
                            </m:r>
                          </m:e>
                          <m:sub>
                            <m:r>
                              <a:rPr lang="en-US" altLang="zh-CN" sz="1800" i="1" dirty="0" smtClean="0">
                                <a:latin typeface="Cambria Math" panose="02040503050406030204" pitchFamily="18" charset="0"/>
                                <a:ea typeface="Verdana" panose="020B0604030504040204" pitchFamily="34" charset="0"/>
                              </a:rPr>
                              <m:t>1</m:t>
                            </m:r>
                          </m:sub>
                        </m:sSub>
                        <m:r>
                          <a:rPr lang="en-US" altLang="zh-CN" sz="1800" i="1" dirty="0" smtClean="0">
                            <a:latin typeface="Cambria Math" panose="02040503050406030204" pitchFamily="18" charset="0"/>
                            <a:ea typeface="Verdana" panose="020B0604030504040204" pitchFamily="34" charset="0"/>
                          </a:rPr>
                          <m:t>,</m:t>
                        </m:r>
                        <m:sSub>
                          <m:sSubPr>
                            <m:ctrlPr>
                              <a:rPr lang="en-US" altLang="zh-CN" sz="1800" b="0" i="1" dirty="0" smtClean="0">
                                <a:latin typeface="Cambria Math" panose="02040503050406030204" pitchFamily="18" charset="0"/>
                                <a:ea typeface="Verdana" panose="020B0604030504040204" pitchFamily="34" charset="0"/>
                              </a:rPr>
                            </m:ctrlPr>
                          </m:sSubPr>
                          <m:e>
                            <m:r>
                              <a:rPr lang="en-US" altLang="zh-CN" sz="1800" i="1" dirty="0" smtClean="0">
                                <a:latin typeface="Cambria Math" panose="02040503050406030204" pitchFamily="18" charset="0"/>
                                <a:ea typeface="Verdana" panose="020B0604030504040204" pitchFamily="34" charset="0"/>
                              </a:rPr>
                              <m:t>𝑧</m:t>
                            </m:r>
                          </m:e>
                          <m:sub>
                            <m:r>
                              <a:rPr lang="en-US" altLang="zh-CN" sz="1800" i="1" dirty="0" smtClean="0">
                                <a:latin typeface="Cambria Math" panose="02040503050406030204" pitchFamily="18" charset="0"/>
                                <a:ea typeface="Verdana" panose="020B0604030504040204" pitchFamily="34" charset="0"/>
                              </a:rPr>
                              <m:t>2</m:t>
                            </m:r>
                          </m:sub>
                        </m:sSub>
                        <m:r>
                          <a:rPr lang="en-US" altLang="zh-CN" sz="1800" i="1" dirty="0" smtClean="0">
                            <a:latin typeface="Cambria Math" panose="02040503050406030204" pitchFamily="18" charset="0"/>
                            <a:ea typeface="Verdana" panose="020B0604030504040204" pitchFamily="34" charset="0"/>
                          </a:rPr>
                          <m:t>,…</m:t>
                        </m:r>
                        <m:r>
                          <a:rPr lang="en-US" altLang="zh-CN" sz="1800" b="0" i="1" dirty="0" smtClean="0">
                            <a:latin typeface="Cambria Math" panose="02040503050406030204" pitchFamily="18" charset="0"/>
                            <a:ea typeface="Verdana" panose="020B0604030504040204" pitchFamily="34" charset="0"/>
                          </a:rPr>
                          <m:t>,</m:t>
                        </m:r>
                        <m:sSub>
                          <m:sSubPr>
                            <m:ctrlPr>
                              <a:rPr lang="en-US" altLang="zh-CN" sz="1800" b="0" i="1" dirty="0" smtClean="0">
                                <a:latin typeface="Cambria Math" panose="02040503050406030204" pitchFamily="18" charset="0"/>
                                <a:ea typeface="Verdana" panose="020B0604030504040204" pitchFamily="34" charset="0"/>
                              </a:rPr>
                            </m:ctrlPr>
                          </m:sSubPr>
                          <m:e>
                            <m:r>
                              <a:rPr lang="en-US" altLang="zh-CN" sz="1800" i="1" dirty="0" smtClean="0">
                                <a:latin typeface="Cambria Math" panose="02040503050406030204" pitchFamily="18" charset="0"/>
                                <a:ea typeface="Verdana" panose="020B0604030504040204" pitchFamily="34" charset="0"/>
                              </a:rPr>
                              <m:t>𝑧</m:t>
                            </m:r>
                          </m:e>
                          <m:sub>
                            <m:r>
                              <a:rPr lang="en-US" altLang="zh-CN" sz="1800" i="1" dirty="0" smtClean="0">
                                <a:latin typeface="Cambria Math" panose="02040503050406030204" pitchFamily="18" charset="0"/>
                                <a:ea typeface="Verdana" panose="020B0604030504040204" pitchFamily="34" charset="0"/>
                              </a:rPr>
                              <m:t>𝑛</m:t>
                            </m:r>
                          </m:sub>
                        </m:sSub>
                      </m:e>
                    </m:d>
                  </m:oMath>
                </a14:m>
                <a:endParaRPr lang="en-US" altLang="zh-CN" sz="1800" dirty="0">
                  <a:latin typeface="Verdana" panose="020B0604030504040204" pitchFamily="34" charset="0"/>
                  <a:ea typeface="Verdana" panose="020B0604030504040204" pitchFamily="34" charset="0"/>
                </a:endParaRPr>
              </a:p>
              <a:p>
                <a:pPr>
                  <a:lnSpc>
                    <a:spcPts val="2700"/>
                  </a:lnSpc>
                  <a:buFontTx/>
                  <a:buChar char="-"/>
                </a:pP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解码器</a:t>
                </a:r>
                <a:r>
                  <a:rPr lang="zh-CN" altLang="en-US" sz="1800" dirty="0">
                    <a:latin typeface="Verdana" panose="020B0604030504040204" pitchFamily="34" charset="0"/>
                    <a:ea typeface="楷体" panose="02010609060101010101" pitchFamily="49" charset="-122"/>
                    <a:cs typeface="Times New Roman" panose="02020603050405020304" pitchFamily="18" charset="0"/>
                  </a:rPr>
                  <a:t>根据序列</a:t>
                </a:r>
                <a:r>
                  <a:rPr lang="en-US" altLang="zh-CN" sz="1800" dirty="0">
                    <a:latin typeface="Verdana" panose="020B0604030504040204" pitchFamily="34" charset="0"/>
                    <a:ea typeface="Verdana" panose="020B0604030504040204" pitchFamily="34" charset="0"/>
                    <a:cs typeface="Times New Roman" panose="02020603050405020304" pitchFamily="18" charset="0"/>
                  </a:rPr>
                  <a:t>z</a:t>
                </a:r>
                <a:r>
                  <a:rPr lang="zh-CN" altLang="en-US" sz="1800" dirty="0">
                    <a:latin typeface="Verdana" panose="020B0604030504040204" pitchFamily="34" charset="0"/>
                    <a:ea typeface="楷体" panose="02010609060101010101" pitchFamily="49" charset="-122"/>
                    <a:cs typeface="Times New Roman" panose="02020603050405020304" pitchFamily="18" charset="0"/>
                  </a:rPr>
                  <a:t>，</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生成一个输出序列</a:t>
                </a:r>
                <a:r>
                  <a:rPr lang="en-US" altLang="zh-CN" sz="1800" dirty="0">
                    <a:effectLst/>
                    <a:latin typeface="Verdana" panose="020B0604030504040204" pitchFamily="34" charset="0"/>
                    <a:ea typeface="Verdana" panose="020B0604030504040204" pitchFamily="34" charset="0"/>
                    <a:cs typeface="Times New Roman" panose="02020603050405020304" pitchFamily="18" charset="0"/>
                  </a:rPr>
                  <a:t> </a:t>
                </a:r>
                <a14:m>
                  <m:oMath xmlns:m="http://schemas.openxmlformats.org/officeDocument/2006/math">
                    <m:d>
                      <m:dPr>
                        <m:ctrlPr>
                          <a:rPr lang="en-US" altLang="zh-CN" sz="1800" b="0" i="1" dirty="0" smtClean="0">
                            <a:effectLst/>
                            <a:latin typeface="Cambria Math" panose="02040503050406030204" pitchFamily="18" charset="0"/>
                            <a:ea typeface="Verdana" panose="020B0604030504040204" pitchFamily="34" charset="0"/>
                            <a:cs typeface="Times New Roman" panose="02020603050405020304" pitchFamily="18" charset="0"/>
                          </a:rPr>
                        </m:ctrlPr>
                      </m:dPr>
                      <m:e>
                        <m:sSub>
                          <m:sSubPr>
                            <m:ctrlPr>
                              <a:rPr lang="en-US" altLang="zh-CN" sz="1800" b="0" i="1" dirty="0"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altLang="zh-CN" sz="1800" i="1" dirty="0" smtClean="0">
                                <a:effectLst/>
                                <a:latin typeface="Cambria Math" panose="02040503050406030204" pitchFamily="18" charset="0"/>
                                <a:ea typeface="Verdana" panose="020B0604030504040204" pitchFamily="34" charset="0"/>
                                <a:cs typeface="Times New Roman" panose="02020603050405020304" pitchFamily="18" charset="0"/>
                              </a:rPr>
                              <m:t>𝑦</m:t>
                            </m:r>
                          </m:e>
                          <m:sub>
                            <m:r>
                              <a:rPr lang="en-US" altLang="zh-CN" sz="1800" i="1" dirty="0" smtClean="0">
                                <a:effectLst/>
                                <a:latin typeface="Cambria Math" panose="02040503050406030204" pitchFamily="18" charset="0"/>
                                <a:ea typeface="Verdana" panose="020B0604030504040204" pitchFamily="34" charset="0"/>
                                <a:cs typeface="Times New Roman" panose="02020603050405020304" pitchFamily="18" charset="0"/>
                              </a:rPr>
                              <m:t>1</m:t>
                            </m:r>
                          </m:sub>
                        </m:sSub>
                        <m:r>
                          <a:rPr lang="en-US" altLang="zh-CN" sz="1800" i="1" dirty="0" smtClean="0">
                            <a:effectLst/>
                            <a:latin typeface="Cambria Math" panose="02040503050406030204" pitchFamily="18" charset="0"/>
                            <a:ea typeface="Verdana" panose="020B0604030504040204" pitchFamily="34" charset="0"/>
                            <a:cs typeface="Times New Roman" panose="02020603050405020304" pitchFamily="18" charset="0"/>
                          </a:rPr>
                          <m:t>, …, </m:t>
                        </m:r>
                        <m:sSub>
                          <m:sSubPr>
                            <m:ctrlPr>
                              <a:rPr lang="en-US" altLang="zh-CN" sz="1800" b="0" i="1" dirty="0"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altLang="zh-CN" sz="1800" i="1" dirty="0" err="1" smtClean="0">
                                <a:effectLst/>
                                <a:latin typeface="Cambria Math" panose="02040503050406030204" pitchFamily="18" charset="0"/>
                                <a:ea typeface="Verdana" panose="020B0604030504040204" pitchFamily="34" charset="0"/>
                                <a:cs typeface="Times New Roman" panose="02020603050405020304" pitchFamily="18" charset="0"/>
                              </a:rPr>
                              <m:t>𝑦</m:t>
                            </m:r>
                          </m:e>
                          <m:sub>
                            <m:r>
                              <a:rPr lang="en-US" altLang="zh-CN" sz="1800" i="1" dirty="0" err="1" smtClean="0">
                                <a:effectLst/>
                                <a:latin typeface="Cambria Math" panose="02040503050406030204" pitchFamily="18" charset="0"/>
                                <a:ea typeface="Verdana" panose="020B0604030504040204" pitchFamily="34" charset="0"/>
                                <a:cs typeface="Times New Roman" panose="02020603050405020304" pitchFamily="18" charset="0"/>
                              </a:rPr>
                              <m:t>𝑚</m:t>
                            </m:r>
                          </m:sub>
                        </m:sSub>
                      </m:e>
                    </m:d>
                  </m:oMath>
                </a14:m>
                <a:endParaRPr lang="en-US" altLang="zh-CN" sz="1800" dirty="0">
                  <a:effectLst/>
                  <a:latin typeface="Verdana" panose="020B0604030504040204" pitchFamily="34" charset="0"/>
                  <a:ea typeface="Verdana" panose="020B0604030504040204" pitchFamily="34" charset="0"/>
                  <a:cs typeface="Times New Roman" panose="02020603050405020304" pitchFamily="18" charset="0"/>
                </a:endParaRPr>
              </a:p>
              <a:p>
                <a:pPr>
                  <a:lnSpc>
                    <a:spcPts val="2700"/>
                  </a:lnSpc>
                  <a:buFontTx/>
                  <a:buChar char="-"/>
                </a:pPr>
                <a:r>
                  <a:rPr lang="zh-CN" altLang="en-US" sz="1800" dirty="0">
                    <a:latin typeface="Verdana" panose="020B0604030504040204" pitchFamily="34" charset="0"/>
                    <a:ea typeface="楷体" panose="02010609060101010101" pitchFamily="49" charset="-122"/>
                    <a:cs typeface="Times New Roman" panose="02020603050405020304" pitchFamily="18" charset="0"/>
                  </a:rPr>
                  <a:t>在每一步，模型都是自回归的，当前时间步的编码的生成与之前的生成有关，</a:t>
                </a:r>
                <a:endParaRPr lang="en-US" altLang="zh-CN" sz="1800" dirty="0">
                  <a:latin typeface="Verdana" panose="020B0604030504040204" pitchFamily="34" charset="0"/>
                  <a:ea typeface="Verdana" panose="020B0604030504040204" pitchFamily="34" charset="0"/>
                  <a:cs typeface="Times New Roman" panose="02020603050405020304" pitchFamily="18" charset="0"/>
                </a:endParaRPr>
              </a:p>
              <a:p>
                <a:pPr>
                  <a:lnSpc>
                    <a:spcPts val="2700"/>
                  </a:lnSpc>
                  <a:buFontTx/>
                  <a:buChar char="-"/>
                </a:pPr>
                <a:r>
                  <a:rPr lang="en-US" altLang="zh-CN" sz="1800" dirty="0">
                    <a:latin typeface="Verdana" panose="020B0604030504040204" pitchFamily="34" charset="0"/>
                    <a:ea typeface="Verdana" panose="020B0604030504040204" pitchFamily="34" charset="0"/>
                    <a:cs typeface="Times New Roman" panose="02020603050405020304" pitchFamily="18" charset="0"/>
                  </a:rPr>
                  <a:t>Transformer</a:t>
                </a:r>
                <a:r>
                  <a:rPr lang="zh-CN" altLang="en-US" sz="1800" dirty="0">
                    <a:latin typeface="Verdana" panose="020B0604030504040204" pitchFamily="34" charset="0"/>
                    <a:ea typeface="楷体" panose="02010609060101010101" pitchFamily="49" charset="-122"/>
                    <a:cs typeface="Times New Roman" panose="02020603050405020304" pitchFamily="18" charset="0"/>
                  </a:rPr>
                  <a:t>也用了类似的架构</a:t>
                </a:r>
                <a:endParaRPr lang="en-US" altLang="zh-CN" sz="1800" dirty="0">
                  <a:latin typeface="Verdana" panose="020B0604030504040204" pitchFamily="34" charset="0"/>
                  <a:ea typeface="Verdana" panose="020B0604030504040204" pitchFamily="34" charset="0"/>
                </a:endParaRPr>
              </a:p>
              <a:p>
                <a:pPr>
                  <a:buFontTx/>
                  <a:buChar char="-"/>
                </a:pPr>
                <a:endParaRPr lang="zh-CN" altLang="en-US" dirty="0"/>
              </a:p>
            </p:txBody>
          </p:sp>
        </mc:Choice>
        <mc:Fallback xmlns="">
          <p:sp>
            <p:nvSpPr>
              <p:cNvPr id="3" name="内容占位符 2">
                <a:extLst>
                  <a:ext uri="{FF2B5EF4-FFF2-40B4-BE49-F238E27FC236}">
                    <a16:creationId xmlns:a16="http://schemas.microsoft.com/office/drawing/2014/main" id="{0A05FCAE-D27A-4ADE-8175-6DC590A43C67}"/>
                  </a:ext>
                </a:extLst>
              </p:cNvPr>
              <p:cNvSpPr>
                <a:spLocks noGrp="1" noRot="1" noChangeAspect="1" noMove="1" noResize="1" noEditPoints="1" noAdjustHandles="1" noChangeArrowheads="1" noChangeShapeType="1" noTextEdit="1"/>
              </p:cNvSpPr>
              <p:nvPr>
                <p:ph idx="1"/>
              </p:nvPr>
            </p:nvSpPr>
            <p:spPr>
              <a:xfrm>
                <a:off x="838200" y="923067"/>
                <a:ext cx="10515600" cy="5253896"/>
              </a:xfrm>
              <a:blipFill>
                <a:blip r:embed="rId2"/>
                <a:stretch>
                  <a:fillRect l="-1043" t="-20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8037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32F29-DF4C-4D24-8A5C-6B79A0EE79D1}"/>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09173DC-D4D9-4599-A345-22536EA9C626}"/>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10BB7373-5302-4E22-BF2E-137937EC3641}"/>
              </a:ext>
            </a:extLst>
          </p:cNvPr>
          <p:cNvPicPr>
            <a:picLocks noChangeAspect="1"/>
          </p:cNvPicPr>
          <p:nvPr/>
        </p:nvPicPr>
        <p:blipFill>
          <a:blip r:embed="rId2"/>
          <a:stretch>
            <a:fillRect/>
          </a:stretch>
        </p:blipFill>
        <p:spPr>
          <a:xfrm>
            <a:off x="3264673" y="557191"/>
            <a:ext cx="5662654" cy="5743617"/>
          </a:xfrm>
          <a:prstGeom prst="rect">
            <a:avLst/>
          </a:prstGeom>
        </p:spPr>
      </p:pic>
    </p:spTree>
    <p:extLst>
      <p:ext uri="{BB962C8B-B14F-4D97-AF65-F5344CB8AC3E}">
        <p14:creationId xmlns:p14="http://schemas.microsoft.com/office/powerpoint/2010/main" val="254339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5DCEE-9117-4B75-918D-7FD9391EFF58}"/>
              </a:ext>
            </a:extLst>
          </p:cNvPr>
          <p:cNvSpPr>
            <a:spLocks noGrp="1"/>
          </p:cNvSpPr>
          <p:nvPr>
            <p:ph type="title"/>
          </p:nvPr>
        </p:nvSpPr>
        <p:spPr>
          <a:xfrm>
            <a:off x="838200" y="0"/>
            <a:ext cx="10515600" cy="1005408"/>
          </a:xfrm>
        </p:spPr>
        <p:txBody>
          <a:bodyPr>
            <a:normAutofit/>
          </a:bodyPr>
          <a:lstStyle/>
          <a:p>
            <a:r>
              <a:rPr lang="en-US" altLang="zh-CN" b="1" dirty="0"/>
              <a:t>Encoder and Decoder Stacks</a:t>
            </a:r>
            <a:endParaRPr lang="zh-CN" altLang="en-US" b="1"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71B41DD-A426-4982-AF85-73880B638803}"/>
                  </a:ext>
                </a:extLst>
              </p:cNvPr>
              <p:cNvSpPr>
                <a:spLocks noGrp="1"/>
              </p:cNvSpPr>
              <p:nvPr>
                <p:ph idx="1"/>
              </p:nvPr>
            </p:nvSpPr>
            <p:spPr>
              <a:xfrm>
                <a:off x="838200" y="1005408"/>
                <a:ext cx="10515600" cy="5171555"/>
              </a:xfrm>
            </p:spPr>
            <p:txBody>
              <a:bodyPr>
                <a:normAutofit/>
              </a:bodyPr>
              <a:lstStyle/>
              <a:p>
                <a:r>
                  <a:rPr lang="en-US" altLang="zh-CN" b="1" dirty="0"/>
                  <a:t>Encoder</a:t>
                </a:r>
              </a:p>
              <a:p>
                <a:pPr>
                  <a:lnSpc>
                    <a:spcPts val="2700"/>
                  </a:lnSpc>
                  <a:buFontTx/>
                  <a:buChar char="-"/>
                </a:pP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编码器由</a:t>
                </a:r>
                <a:r>
                  <a:rPr lang="en-US" altLang="zh-CN" sz="1800" dirty="0">
                    <a:effectLst/>
                    <a:latin typeface="Verdana" panose="020B0604030504040204" pitchFamily="34" charset="0"/>
                    <a:ea typeface="Verdana" panose="020B0604030504040204" pitchFamily="34" charset="0"/>
                    <a:cs typeface="Times New Roman" panose="02020603050405020304" pitchFamily="18" charset="0"/>
                  </a:rPr>
                  <a:t> N = 6 </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个相同层的堆栈组成。每层有两个子层</a:t>
                </a:r>
                <a:r>
                  <a:rPr lang="zh-CN" altLang="en-US" sz="1800" dirty="0">
                    <a:effectLst/>
                    <a:latin typeface="Verdana" panose="020B0604030504040204" pitchFamily="34" charset="0"/>
                    <a:ea typeface="楷体" panose="02010609060101010101" pitchFamily="49" charset="-122"/>
                    <a:cs typeface="Times New Roman" panose="02020603050405020304" pitchFamily="18" charset="0"/>
                  </a:rPr>
                  <a:t>，第一层是</a:t>
                </a:r>
                <a:r>
                  <a:rPr lang="en-US" altLang="zh-CN" sz="1800" dirty="0">
                    <a:effectLst/>
                    <a:latin typeface="Verdana" panose="020B0604030504040204" pitchFamily="34" charset="0"/>
                    <a:ea typeface="Verdana" panose="020B0604030504040204" pitchFamily="34" charset="0"/>
                    <a:cs typeface="Times New Roman" panose="02020603050405020304" pitchFamily="18" charset="0"/>
                  </a:rPr>
                  <a:t>multi-head self-attention</a:t>
                </a:r>
                <a:r>
                  <a:rPr lang="zh-CN" altLang="en-US" sz="1800" dirty="0">
                    <a:latin typeface="Verdana" panose="020B0604030504040204" pitchFamily="34" charset="0"/>
                    <a:ea typeface="楷体" panose="02010609060101010101" pitchFamily="49" charset="-122"/>
                    <a:cs typeface="Times New Roman" panose="02020603050405020304" pitchFamily="18" charset="0"/>
                  </a:rPr>
                  <a:t>机制，第二层是一个简单的全连接的前馈网络</a:t>
                </a:r>
                <a:endParaRPr lang="en-US" altLang="zh-CN" sz="1800" dirty="0">
                  <a:latin typeface="Verdana" panose="020B0604030504040204" pitchFamily="34" charset="0"/>
                  <a:ea typeface="Verdana" panose="020B0604030504040204" pitchFamily="34" charset="0"/>
                  <a:cs typeface="Times New Roman" panose="02020603050405020304" pitchFamily="18" charset="0"/>
                </a:endParaRPr>
              </a:p>
              <a:p>
                <a:pPr>
                  <a:lnSpc>
                    <a:spcPts val="2700"/>
                  </a:lnSpc>
                  <a:buFontTx/>
                  <a:buChar char="-"/>
                </a:pPr>
                <a:r>
                  <a:rPr lang="zh-CN" altLang="en-US" sz="1800" dirty="0">
                    <a:latin typeface="Verdana" panose="020B0604030504040204" pitchFamily="34" charset="0"/>
                    <a:ea typeface="楷体" panose="02010609060101010101" pitchFamily="49" charset="-122"/>
                    <a:cs typeface="Times New Roman" panose="02020603050405020304" pitchFamily="18" charset="0"/>
                  </a:rPr>
                  <a:t>两个子层的每一个周围都用了一个残差连接，然后是一层归一化。</a:t>
                </a:r>
                <a:endParaRPr lang="en-US" altLang="zh-CN" sz="1800" dirty="0">
                  <a:latin typeface="Verdana" panose="020B0604030504040204" pitchFamily="34" charset="0"/>
                  <a:ea typeface="Verdana" panose="020B0604030504040204" pitchFamily="34" charset="0"/>
                  <a:cs typeface="Times New Roman" panose="02020603050405020304" pitchFamily="18" charset="0"/>
                </a:endParaRPr>
              </a:p>
              <a:p>
                <a:pPr>
                  <a:lnSpc>
                    <a:spcPts val="2700"/>
                  </a:lnSpc>
                  <a:buFontTx/>
                  <a:buChar char="-"/>
                </a:pPr>
                <a:r>
                  <a:rPr lang="zh-CN" altLang="en-US" sz="1800" dirty="0">
                    <a:latin typeface="Verdana" panose="020B0604030504040204" pitchFamily="34" charset="0"/>
                    <a:ea typeface="楷体" panose="02010609060101010101" pitchFamily="49" charset="-122"/>
                    <a:cs typeface="Times New Roman" panose="02020603050405020304" pitchFamily="18" charset="0"/>
                  </a:rPr>
                  <a:t>这样每个子层的输出就是</a:t>
                </a:r>
                <a14:m>
                  <m:oMath xmlns:m="http://schemas.openxmlformats.org/officeDocument/2006/math">
                    <m:r>
                      <a:rPr lang="en-US" altLang="zh-CN" sz="1800" i="1" dirty="0" smtClean="0">
                        <a:latin typeface="Cambria Math" panose="02040503050406030204" pitchFamily="18" charset="0"/>
                        <a:ea typeface="Verdana" panose="020B0604030504040204" pitchFamily="34" charset="0"/>
                        <a:cs typeface="Times New Roman" panose="02020603050405020304" pitchFamily="18" charset="0"/>
                      </a:rPr>
                      <m:t>𝐿𝑎𝑦𝑒𝑟𝑁𝑜𝑟𝑚</m:t>
                    </m:r>
                    <m:r>
                      <a:rPr lang="zh-CN" altLang="en-US" sz="1800" i="1" dirty="0"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1800" i="1" dirty="0" err="1" smtClean="0">
                        <a:latin typeface="Cambria Math" panose="02040503050406030204" pitchFamily="18" charset="0"/>
                        <a:ea typeface="Verdana" panose="020B0604030504040204" pitchFamily="34" charset="0"/>
                        <a:cs typeface="Times New Roman" panose="02020603050405020304" pitchFamily="18" charset="0"/>
                      </a:rPr>
                      <m:t>𝑥</m:t>
                    </m:r>
                    <m:r>
                      <a:rPr lang="en-US" altLang="zh-CN" sz="1800" i="1" dirty="0" err="1" smtClean="0">
                        <a:latin typeface="Cambria Math" panose="02040503050406030204" pitchFamily="18" charset="0"/>
                        <a:ea typeface="Verdana" panose="020B0604030504040204" pitchFamily="34" charset="0"/>
                        <a:cs typeface="Times New Roman" panose="02020603050405020304" pitchFamily="18" charset="0"/>
                      </a:rPr>
                      <m:t>+</m:t>
                    </m:r>
                    <m:r>
                      <a:rPr lang="en-US" altLang="zh-CN" sz="1800" i="1" dirty="0" err="1" smtClean="0">
                        <a:latin typeface="Cambria Math" panose="02040503050406030204" pitchFamily="18" charset="0"/>
                        <a:ea typeface="Verdana" panose="020B0604030504040204" pitchFamily="34" charset="0"/>
                        <a:cs typeface="Times New Roman" panose="02020603050405020304" pitchFamily="18" charset="0"/>
                      </a:rPr>
                      <m:t>𝑆𝑢𝑏𝐿𝑎𝑦𝑒𝑟</m:t>
                    </m:r>
                    <m:r>
                      <a:rPr lang="zh-CN" altLang="en-US" sz="1800" i="1" dirty="0"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1800" i="1" dirty="0" smtClean="0">
                        <a:latin typeface="Cambria Math" panose="02040503050406030204" pitchFamily="18" charset="0"/>
                        <a:ea typeface="Verdana" panose="020B0604030504040204" pitchFamily="34" charset="0"/>
                        <a:cs typeface="Times New Roman" panose="02020603050405020304" pitchFamily="18" charset="0"/>
                      </a:rPr>
                      <m:t>𝑥</m:t>
                    </m:r>
                    <m:r>
                      <a:rPr lang="zh-CN" altLang="en-US" sz="1800" i="1" dirty="0" smtClean="0">
                        <a:latin typeface="Cambria Math" panose="02040503050406030204" pitchFamily="18" charset="0"/>
                        <a:ea typeface="楷体" panose="02010609060101010101" pitchFamily="49" charset="-122"/>
                        <a:cs typeface="Times New Roman" panose="02020603050405020304" pitchFamily="18" charset="0"/>
                      </a:rPr>
                      <m:t>））</m:t>
                    </m:r>
                  </m:oMath>
                </a14:m>
                <a:endParaRPr lang="en-US" altLang="zh-CN" sz="1800" dirty="0">
                  <a:latin typeface="Verdana" panose="020B0604030504040204" pitchFamily="34" charset="0"/>
                  <a:ea typeface="Verdana" panose="020B0604030504040204" pitchFamily="34" charset="0"/>
                  <a:cs typeface="Times New Roman" panose="02020603050405020304" pitchFamily="18" charset="0"/>
                </a:endParaRPr>
              </a:p>
              <a:p>
                <a:pPr>
                  <a:lnSpc>
                    <a:spcPts val="2700"/>
                  </a:lnSpc>
                  <a:buFontTx/>
                  <a:buChar char="-"/>
                </a:pPr>
                <a:r>
                  <a:rPr lang="zh-CN" altLang="en-US" sz="1800" dirty="0">
                    <a:latin typeface="Verdana" panose="020B0604030504040204" pitchFamily="34" charset="0"/>
                    <a:ea typeface="楷体" panose="02010609060101010101" pitchFamily="49" charset="-122"/>
                    <a:cs typeface="Times New Roman" panose="02020603050405020304" pitchFamily="18" charset="0"/>
                  </a:rPr>
                  <a:t>为了促进这些残差连接， 每个子层，包括嵌入层，他们输出的维度</a:t>
                </a:r>
                <a14:m>
                  <m:oMath xmlns:m="http://schemas.openxmlformats.org/officeDocument/2006/math">
                    <m:sSub>
                      <m:sSubPr>
                        <m:ctrlPr>
                          <a:rPr lang="en-US" altLang="zh-CN" sz="1800" b="0" i="1" dirty="0" smtClean="0">
                            <a:latin typeface="Cambria Math" panose="02040503050406030204" pitchFamily="18" charset="0"/>
                            <a:ea typeface="Verdana" panose="020B0604030504040204" pitchFamily="34" charset="0"/>
                            <a:cs typeface="Times New Roman" panose="02020603050405020304" pitchFamily="18" charset="0"/>
                          </a:rPr>
                        </m:ctrlPr>
                      </m:sSubPr>
                      <m:e>
                        <m:r>
                          <a:rPr lang="en-US" altLang="zh-CN" sz="1800" i="1" dirty="0" smtClean="0">
                            <a:latin typeface="Cambria Math" panose="02040503050406030204" pitchFamily="18" charset="0"/>
                            <a:ea typeface="Verdana" panose="020B0604030504040204" pitchFamily="34" charset="0"/>
                            <a:cs typeface="Times New Roman" panose="02020603050405020304" pitchFamily="18" charset="0"/>
                          </a:rPr>
                          <m:t>𝑑</m:t>
                        </m:r>
                      </m:e>
                      <m:sub>
                        <m:r>
                          <a:rPr lang="en-US" altLang="zh-CN" sz="1800" i="1" dirty="0" smtClean="0">
                            <a:latin typeface="Cambria Math" panose="02040503050406030204" pitchFamily="18" charset="0"/>
                            <a:ea typeface="Verdana" panose="020B0604030504040204" pitchFamily="34" charset="0"/>
                            <a:cs typeface="Times New Roman" panose="02020603050405020304" pitchFamily="18" charset="0"/>
                          </a:rPr>
                          <m:t>𝑚𝑜𝑑𝑒𝑙</m:t>
                        </m:r>
                      </m:sub>
                    </m:sSub>
                  </m:oMath>
                </a14:m>
                <a:r>
                  <a:rPr lang="zh-CN" altLang="en-US" sz="1800" dirty="0">
                    <a:latin typeface="Verdana" panose="020B0604030504040204" pitchFamily="34" charset="0"/>
                    <a:ea typeface="楷体" panose="02010609060101010101" pitchFamily="49" charset="-122"/>
                    <a:cs typeface="Times New Roman" panose="02020603050405020304" pitchFamily="18" charset="0"/>
                  </a:rPr>
                  <a:t>都是</a:t>
                </a:r>
                <a:r>
                  <a:rPr lang="en-US" altLang="zh-CN" sz="1800" dirty="0">
                    <a:latin typeface="Verdana" panose="020B0604030504040204" pitchFamily="34" charset="0"/>
                    <a:ea typeface="Verdana" panose="020B0604030504040204" pitchFamily="34" charset="0"/>
                    <a:cs typeface="Times New Roman" panose="02020603050405020304" pitchFamily="18" charset="0"/>
                  </a:rPr>
                  <a:t>512</a:t>
                </a:r>
              </a:p>
              <a:p>
                <a:r>
                  <a:rPr lang="en-US" altLang="zh-CN" b="1" dirty="0">
                    <a:ea typeface="等线" panose="02010600030101010101" pitchFamily="2" charset="-122"/>
                    <a:cs typeface="Times New Roman" panose="02020603050405020304" pitchFamily="18" charset="0"/>
                  </a:rPr>
                  <a:t>Decoder</a:t>
                </a:r>
              </a:p>
              <a:p>
                <a:pPr>
                  <a:lnSpc>
                    <a:spcPts val="2700"/>
                  </a:lnSpc>
                  <a:buFontTx/>
                  <a:buChar char="-"/>
                </a:pPr>
                <a:r>
                  <a:rPr lang="zh-CN" altLang="en-US" sz="1800" dirty="0">
                    <a:latin typeface="Verdana" panose="020B0604030504040204" pitchFamily="34" charset="0"/>
                    <a:ea typeface="楷体" panose="02010609060101010101" pitchFamily="49" charset="-122"/>
                    <a:cs typeface="Times New Roman" panose="02020603050405020304" pitchFamily="18" charset="0"/>
                  </a:rPr>
                  <a:t>解</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码器</a:t>
                </a:r>
                <a:r>
                  <a:rPr lang="zh-CN" altLang="en-US" sz="1800" dirty="0">
                    <a:effectLst/>
                    <a:latin typeface="Verdana" panose="020B0604030504040204" pitchFamily="34" charset="0"/>
                    <a:ea typeface="楷体" panose="02010609060101010101" pitchFamily="49" charset="-122"/>
                    <a:cs typeface="Times New Roman" panose="02020603050405020304" pitchFamily="18" charset="0"/>
                  </a:rPr>
                  <a:t>也</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由</a:t>
                </a:r>
                <a:r>
                  <a:rPr lang="en-US" altLang="zh-CN" sz="1800" dirty="0">
                    <a:effectLst/>
                    <a:latin typeface="Verdana" panose="020B0604030504040204" pitchFamily="34" charset="0"/>
                    <a:ea typeface="Verdana" panose="020B0604030504040204" pitchFamily="34" charset="0"/>
                    <a:cs typeface="Times New Roman" panose="02020603050405020304" pitchFamily="18" charset="0"/>
                  </a:rPr>
                  <a:t> N = 6 </a:t>
                </a: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个相同层的堆栈组成</a:t>
                </a:r>
                <a:r>
                  <a:rPr lang="zh-CN" altLang="en-US" sz="1800" dirty="0">
                    <a:effectLst/>
                    <a:latin typeface="Verdana" panose="020B0604030504040204" pitchFamily="34" charset="0"/>
                    <a:ea typeface="楷体" panose="02010609060101010101" pitchFamily="49" charset="-122"/>
                    <a:cs typeface="Times New Roman" panose="02020603050405020304" pitchFamily="18" charset="0"/>
                  </a:rPr>
                  <a:t>，除了和编码器相同的两个子层之外，</a:t>
                </a:r>
                <a:r>
                  <a:rPr lang="zh-CN" altLang="en-US" sz="1800" dirty="0">
                    <a:latin typeface="Verdana" panose="020B0604030504040204" pitchFamily="34" charset="0"/>
                    <a:ea typeface="楷体" panose="02010609060101010101" pitchFamily="49" charset="-122"/>
                    <a:cs typeface="Times New Roman" panose="02020603050405020304" pitchFamily="18" charset="0"/>
                  </a:rPr>
                  <a:t>解码器还插入了第三个子层，对编码器的输出进行</a:t>
                </a:r>
                <a:r>
                  <a:rPr lang="en-US" altLang="zh-CN" sz="1800" dirty="0">
                    <a:latin typeface="Verdana" panose="020B0604030504040204" pitchFamily="34" charset="0"/>
                    <a:ea typeface="Verdana" panose="020B0604030504040204" pitchFamily="34" charset="0"/>
                    <a:cs typeface="Times New Roman" panose="02020603050405020304" pitchFamily="18" charset="0"/>
                  </a:rPr>
                  <a:t>multi-head attention</a:t>
                </a:r>
              </a:p>
              <a:p>
                <a:pPr>
                  <a:lnSpc>
                    <a:spcPts val="2700"/>
                  </a:lnSpc>
                  <a:buFontTx/>
                  <a:buChar char="-"/>
                </a:pP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修改了解码器堆栈中的</a:t>
                </a:r>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self-attention</a:t>
                </a: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子层，以防止位置关注后续位置。这种掩码与输出</a:t>
                </a:r>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embedding</a:t>
                </a: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偏移一个位置相结合，确保位置</a:t>
                </a:r>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 </a:t>
                </a:r>
                <a:r>
                  <a:rPr lang="en-US" altLang="zh-CN" sz="1800" kern="100" dirty="0" err="1">
                    <a:effectLst/>
                    <a:latin typeface="Verdana" panose="020B0604030504040204" pitchFamily="34" charset="0"/>
                    <a:ea typeface="Verdana" panose="020B0604030504040204" pitchFamily="34" charset="0"/>
                    <a:cs typeface="Times New Roman" panose="02020603050405020304" pitchFamily="18" charset="0"/>
                  </a:rPr>
                  <a:t>i</a:t>
                </a:r>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 </a:t>
                </a: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的预测只能依赖于小于</a:t>
                </a:r>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 </a:t>
                </a:r>
                <a:r>
                  <a:rPr lang="en-US" altLang="zh-CN" sz="1800" kern="100" dirty="0" err="1">
                    <a:effectLst/>
                    <a:latin typeface="Verdana" panose="020B0604030504040204" pitchFamily="34" charset="0"/>
                    <a:ea typeface="Verdana" panose="020B0604030504040204" pitchFamily="34" charset="0"/>
                    <a:cs typeface="Times New Roman" panose="02020603050405020304" pitchFamily="18" charset="0"/>
                  </a:rPr>
                  <a:t>i</a:t>
                </a:r>
                <a:r>
                  <a:rPr lang="en-US" altLang="zh-CN" sz="1800" kern="100" dirty="0">
                    <a:effectLst/>
                    <a:latin typeface="Verdana" panose="020B0604030504040204" pitchFamily="34" charset="0"/>
                    <a:ea typeface="Verdana" panose="020B0604030504040204" pitchFamily="34" charset="0"/>
                    <a:cs typeface="Times New Roman" panose="02020603050405020304" pitchFamily="18" charset="0"/>
                  </a:rPr>
                  <a:t> </a:t>
                </a:r>
                <a:r>
                  <a:rPr lang="zh-CN" altLang="zh-CN" sz="1800" kern="100" dirty="0">
                    <a:effectLst/>
                    <a:latin typeface="Verdana" panose="020B0604030504040204" pitchFamily="34" charset="0"/>
                    <a:ea typeface="楷体" panose="02010609060101010101" pitchFamily="49" charset="-122"/>
                    <a:cs typeface="Times New Roman" panose="02020603050405020304" pitchFamily="18" charset="0"/>
                  </a:rPr>
                  <a:t>位置的已知输出。</a:t>
                </a:r>
              </a:p>
              <a:p>
                <a:pPr marL="0" indent="0">
                  <a:buNone/>
                </a:pPr>
                <a:endParaRPr lang="en-US" altLang="zh-CN" sz="1800" dirty="0">
                  <a:ea typeface="等线" panose="02010600030101010101" pitchFamily="2" charset="-122"/>
                  <a:cs typeface="Times New Roman" panose="02020603050405020304" pitchFamily="18" charset="0"/>
                </a:endParaRP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671B41DD-A426-4982-AF85-73880B638803}"/>
                  </a:ext>
                </a:extLst>
              </p:cNvPr>
              <p:cNvSpPr>
                <a:spLocks noGrp="1" noRot="1" noChangeAspect="1" noMove="1" noResize="1" noEditPoints="1" noAdjustHandles="1" noChangeArrowheads="1" noChangeShapeType="1" noTextEdit="1"/>
              </p:cNvSpPr>
              <p:nvPr>
                <p:ph idx="1"/>
              </p:nvPr>
            </p:nvSpPr>
            <p:spPr>
              <a:xfrm>
                <a:off x="838200" y="1005408"/>
                <a:ext cx="10515600" cy="5171555"/>
              </a:xfrm>
              <a:blipFill>
                <a:blip r:embed="rId2"/>
                <a:stretch>
                  <a:fillRect l="-1043" t="-2241" r="-24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209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03DC5-66B2-46DA-A10A-B7218AB3492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FE09E10-8DA7-42E6-9F77-D4E03B395034}"/>
              </a:ext>
            </a:extLst>
          </p:cNvPr>
          <p:cNvSpPr>
            <a:spLocks noGrp="1"/>
          </p:cNvSpPr>
          <p:nvPr>
            <p:ph idx="1"/>
          </p:nvPr>
        </p:nvSpPr>
        <p:spPr/>
        <p:txBody>
          <a:bodyPr/>
          <a:lstStyle/>
          <a:p>
            <a:endParaRPr lang="zh-CN" altLang="en-US"/>
          </a:p>
        </p:txBody>
      </p:sp>
      <p:pic>
        <p:nvPicPr>
          <p:cNvPr id="1026" name="Picture 2">
            <a:extLst>
              <a:ext uri="{FF2B5EF4-FFF2-40B4-BE49-F238E27FC236}">
                <a16:creationId xmlns:a16="http://schemas.microsoft.com/office/drawing/2014/main" id="{4A2324A3-089B-44F9-9EAD-BB9674027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000" y="271462"/>
            <a:ext cx="9010650" cy="631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72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C232B-E4BC-425E-874B-B0A10EB89DC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382A641-3916-481B-85A3-511823FDB2F0}"/>
              </a:ext>
            </a:extLst>
          </p:cNvPr>
          <p:cNvSpPr>
            <a:spLocks noGrp="1"/>
          </p:cNvSpPr>
          <p:nvPr>
            <p:ph idx="1"/>
          </p:nvPr>
        </p:nvSpPr>
        <p:spPr/>
        <p:txBody>
          <a:bodyPr/>
          <a:lstStyle/>
          <a:p>
            <a:endParaRPr lang="zh-CN" altLang="en-US"/>
          </a:p>
        </p:txBody>
      </p:sp>
      <p:pic>
        <p:nvPicPr>
          <p:cNvPr id="2050" name="Picture 2">
            <a:extLst>
              <a:ext uri="{FF2B5EF4-FFF2-40B4-BE49-F238E27FC236}">
                <a16:creationId xmlns:a16="http://schemas.microsoft.com/office/drawing/2014/main" id="{6695102E-FFBA-4F49-8163-4337679D0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857375"/>
            <a:ext cx="10287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071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CDA58-C590-45EF-8FFE-E91605F8804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8A4C403-AB05-4AF1-A4F0-54E36EAD6FDC}"/>
              </a:ext>
            </a:extLst>
          </p:cNvPr>
          <p:cNvSpPr>
            <a:spLocks noGrp="1"/>
          </p:cNvSpPr>
          <p:nvPr>
            <p:ph idx="1"/>
          </p:nvPr>
        </p:nvSpPr>
        <p:spPr/>
        <p:txBody>
          <a:bodyPr/>
          <a:lstStyle/>
          <a:p>
            <a:endParaRPr lang="zh-CN" altLang="en-US"/>
          </a:p>
        </p:txBody>
      </p:sp>
      <p:pic>
        <p:nvPicPr>
          <p:cNvPr id="3074" name="Picture 2">
            <a:extLst>
              <a:ext uri="{FF2B5EF4-FFF2-40B4-BE49-F238E27FC236}">
                <a16:creationId xmlns:a16="http://schemas.microsoft.com/office/drawing/2014/main" id="{D71F7043-DB4A-414D-97B6-6A97D1790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309563"/>
            <a:ext cx="9677400" cy="623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5800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1738</Words>
  <Application>Microsoft Office PowerPoint</Application>
  <PresentationFormat>宽屏</PresentationFormat>
  <Paragraphs>83</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等线</vt:lpstr>
      <vt:lpstr>等线 Light</vt:lpstr>
      <vt:lpstr>楷体</vt:lpstr>
      <vt:lpstr>Arial</vt:lpstr>
      <vt:lpstr>Cambria Math</vt:lpstr>
      <vt:lpstr>Verdana</vt:lpstr>
      <vt:lpstr>Office 主题​​</vt:lpstr>
      <vt:lpstr>Attention Is All You Need</vt:lpstr>
      <vt:lpstr>Abstract</vt:lpstr>
      <vt:lpstr>Introduction</vt:lpstr>
      <vt:lpstr>Model Architecture</vt:lpstr>
      <vt:lpstr>PowerPoint 演示文稿</vt:lpstr>
      <vt:lpstr>Encoder and Decoder Stacks</vt:lpstr>
      <vt:lpstr>PowerPoint 演示文稿</vt:lpstr>
      <vt:lpstr>PowerPoint 演示文稿</vt:lpstr>
      <vt:lpstr>PowerPoint 演示文稿</vt:lpstr>
      <vt:lpstr> </vt:lpstr>
      <vt:lpstr> </vt:lpstr>
      <vt:lpstr> </vt:lpstr>
      <vt:lpstr>PowerPoint 演示文稿</vt:lpstr>
      <vt:lpstr> </vt:lpstr>
      <vt:lpstr>PowerPoint 演示文稿</vt:lpstr>
      <vt:lpstr> </vt:lpstr>
      <vt:lpstr>PowerPoint 演示文稿</vt:lpstr>
      <vt:lpstr> </vt:lpstr>
      <vt:lpstr> </vt:lpstr>
      <vt:lpstr>PowerPoint 演示文稿</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Attention Is All You Need</dc:title>
  <dc:creator>N patrick</dc:creator>
  <cp:lastModifiedBy>N patrick</cp:lastModifiedBy>
  <cp:revision>245</cp:revision>
  <dcterms:created xsi:type="dcterms:W3CDTF">2021-11-14T11:33:33Z</dcterms:created>
  <dcterms:modified xsi:type="dcterms:W3CDTF">2021-11-16T09:27:21Z</dcterms:modified>
</cp:coreProperties>
</file>