
<file path=[Content_Types].xml><?xml version="1.0" encoding="utf-8"?>
<Types xmlns="http://schemas.openxmlformats.org/package/2006/content-types">
  <Default Extension="xml" ContentType="application/vnd.openxmlformats-officedocument.presentationml.presentation.main+xml"/>
  <Default Extension="jpg" ContentType="image/jpeg"/>
  <Default Extension="png" ContentType="image/png"/>
  <Default Extension="rels" ContentType="application/vnd.openxmlformats-package.relationships+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notesMasters/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Types>
</file>

<file path=_rels/.rels>&#65279;<?xml version="1.0" encoding="utf-8"?><Relationships xmlns="http://schemas.openxmlformats.org/package/2006/relationships"><Relationship Type="http://schemas.openxmlformats.org/officeDocument/2006/relationships/officeDocument" Target="/ppt/presentation.xml" Id="Re857baae3df5406f" /><Relationship Type="http://schemas.openxmlformats.org/package/2006/relationships/metadata/core-properties" Target="/docProps/core.xml" Id="R6091ddd9d33e466a" /><Relationship Type="http://schemas.openxmlformats.org/officeDocument/2006/relationships/extended-properties" Target="/docProps/app.xml" Id="Ra81be63a413a48fd"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Lst>
  <p:sldSz cx="12192000" cy="6858000"/>
  <p:notesSz cx="6858000" cy="9144000"/>
  <p:defaultTextStyle>
    <a:defPPr>
      <a:defRPr lang="zh-CN"/>
    </a:defPPr>
    <a:lvl1pPr marL="0" algn="l" defTabSz="914400" rtl="0" eaLnBrk="1" latinLnBrk="0" hangingPunct="1">
      <a:lnSpc>
        <a:spcPct val="130000"/>
      </a:lnSpc>
      <a:defRPr sz="1800" kern="1200">
        <a:solidFill>
          <a:schemeClr val="tx1"/>
        </a:solidFill>
        <a:latin typeface="+mn-lt"/>
        <a:ea typeface="+mn-ea"/>
        <a:cs typeface="+mn-cs"/>
      </a:defRPr>
    </a:lvl1pPr>
    <a:lvl2pPr marL="457200" algn="l" defTabSz="914400" rtl="0" eaLnBrk="1" latinLnBrk="0" hangingPunct="1">
      <a:lnSpc>
        <a:spcPct val="130000"/>
      </a:lnSpc>
      <a:defRPr sz="1800" kern="1200">
        <a:solidFill>
          <a:schemeClr val="tx1"/>
        </a:solidFill>
        <a:latin typeface="+mn-lt"/>
        <a:ea typeface="+mn-ea"/>
        <a:cs typeface="+mn-cs"/>
      </a:defRPr>
    </a:lvl2pPr>
    <a:lvl3pPr marL="914400" algn="l" defTabSz="914400" rtl="0" eaLnBrk="1" latinLnBrk="0" hangingPunct="1">
      <a:lnSpc>
        <a:spcPct val="130000"/>
      </a:lnSpc>
      <a:defRPr sz="1800" kern="1200">
        <a:solidFill>
          <a:schemeClr val="tx1"/>
        </a:solidFill>
        <a:latin typeface="+mn-lt"/>
        <a:ea typeface="+mn-ea"/>
        <a:cs typeface="+mn-cs"/>
      </a:defRPr>
    </a:lvl3pPr>
    <a:lvl4pPr marL="1371600" algn="l" defTabSz="914400" rtl="0" eaLnBrk="1" latinLnBrk="0" hangingPunct="1">
      <a:lnSpc>
        <a:spcPct val="130000"/>
      </a:lnSpc>
      <a:defRPr sz="1800" kern="1200">
        <a:solidFill>
          <a:schemeClr val="tx1"/>
        </a:solidFill>
        <a:latin typeface="+mn-lt"/>
        <a:ea typeface="+mn-ea"/>
        <a:cs typeface="+mn-cs"/>
      </a:defRPr>
    </a:lvl4pPr>
    <a:lvl5pPr marL="1828800" algn="l" defTabSz="914400" rtl="0" eaLnBrk="1" latinLnBrk="0" hangingPunct="1">
      <a:lnSpc>
        <a:spcPct val="130000"/>
      </a:lnSpc>
      <a:defRPr sz="1800" kern="1200">
        <a:solidFill>
          <a:schemeClr val="tx1"/>
        </a:solidFill>
        <a:latin typeface="+mn-lt"/>
        <a:ea typeface="+mn-ea"/>
        <a:cs typeface="+mn-cs"/>
      </a:defRPr>
    </a:lvl5pPr>
    <a:lvl6pPr marL="2286000" algn="l" defTabSz="914400" rtl="0" eaLnBrk="1" latinLnBrk="0" hangingPunct="1">
      <a:lnSpc>
        <a:spcPct val="130000"/>
      </a:lnSpc>
      <a:defRPr sz="1800" kern="1200">
        <a:solidFill>
          <a:schemeClr val="tx1"/>
        </a:solidFill>
        <a:latin typeface="+mn-lt"/>
        <a:ea typeface="+mn-ea"/>
        <a:cs typeface="+mn-cs"/>
      </a:defRPr>
    </a:lvl6pPr>
    <a:lvl7pPr marL="2743200" algn="l" defTabSz="914400" rtl="0" eaLnBrk="1" latinLnBrk="0" hangingPunct="1">
      <a:lnSpc>
        <a:spcPct val="130000"/>
      </a:lnSpc>
      <a:defRPr sz="1800" kern="1200">
        <a:solidFill>
          <a:schemeClr val="tx1"/>
        </a:solidFill>
        <a:latin typeface="+mn-lt"/>
        <a:ea typeface="+mn-ea"/>
        <a:cs typeface="+mn-cs"/>
      </a:defRPr>
    </a:lvl7pPr>
    <a:lvl8pPr marL="3200400" algn="l" defTabSz="914400" rtl="0" eaLnBrk="1" latinLnBrk="0" hangingPunct="1">
      <a:lnSpc>
        <a:spcPct val="130000"/>
      </a:lnSpc>
      <a:defRPr sz="1800" kern="1200">
        <a:solidFill>
          <a:schemeClr val="tx1"/>
        </a:solidFill>
        <a:latin typeface="+mn-lt"/>
        <a:ea typeface="+mn-ea"/>
        <a:cs typeface="+mn-cs"/>
      </a:defRPr>
    </a:lvl8pPr>
    <a:lvl9pPr marL="3657600" algn="l" defTabSz="914400" rtl="0" eaLnBrk="1" latinLnBrk="0" hangingPunct="1">
      <a:lnSpc>
        <a:spcPct val="130000"/>
      </a:lnSpc>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4"/>
  </p:normalViewPr>
  <p:slideViewPr>
    <p:cSldViewPr snapToGrid="0" snapToObjects="1">
      <p:cViewPr varScale="1">
        <p:scale>
          <a:sx n="111" d="100"/>
          <a:sy n="111" d="100"/>
        </p:scale>
        <p:origin x="632" y="200"/>
      </p:cViewPr>
      <p:guideLst/>
    </p:cSldViewPr>
  </p:slideViewPr>
  <p:notesTextViewPr>
    <p:cViewPr>
      <p:scale>
        <a:sx n="1" d="1"/>
        <a:sy n="1" d="1"/>
      </p:scale>
      <p:origin x="0" y="0"/>
    </p:cViewPr>
  </p:notesTextViewPr>
  <p:gridSpacing cx="72008" cy="72008"/>
</p:viewPr>
</file>

<file path=ppt/_rels/presentation.xml.rels>&#65279;<?xml version="1.0" encoding="utf-8"?><Relationships xmlns="http://schemas.openxmlformats.org/package/2006/relationships"><Relationship Type="http://schemas.openxmlformats.org/officeDocument/2006/relationships/slideMaster" Target="/ppt/slideMasters/slideMaster1.xml" Id="rId1" /><Relationship Type="http://schemas.openxmlformats.org/officeDocument/2006/relationships/theme" Target="/ppt/theme/theme1.xml" Id="rId2" /><Relationship Type="http://schemas.openxmlformats.org/officeDocument/2006/relationships/notesMaster" Target="/ppt/notesMasters/notesMaster1.xml" Id="rId3" /><Relationship Type="http://schemas.openxmlformats.org/officeDocument/2006/relationships/slide" Target="/ppt/slides/slide1.xml" Id="rId4" /><Relationship Type="http://schemas.openxmlformats.org/officeDocument/2006/relationships/slide" Target="/ppt/slides/slide2.xml" Id="rId5" /><Relationship Type="http://schemas.openxmlformats.org/officeDocument/2006/relationships/slide" Target="/ppt/slides/slide3.xml" Id="rId6" /><Relationship Type="http://schemas.openxmlformats.org/officeDocument/2006/relationships/slide" Target="/ppt/slides/slide4.xml" Id="rId7" /><Relationship Type="http://schemas.openxmlformats.org/officeDocument/2006/relationships/slide" Target="/ppt/slides/slide5.xml" Id="rId8" /><Relationship Type="http://schemas.openxmlformats.org/officeDocument/2006/relationships/slide" Target="/ppt/slides/slide6.xml" Id="rId9" /><Relationship Type="http://schemas.openxmlformats.org/officeDocument/2006/relationships/slide" Target="/ppt/slides/slide7.xml" Id="rId10" /><Relationship Type="http://schemas.openxmlformats.org/officeDocument/2006/relationships/slide" Target="/ppt/slides/slide8.xml" Id="rId11" /><Relationship Type="http://schemas.openxmlformats.org/officeDocument/2006/relationships/slide" Target="/ppt/slides/slide9.xml" Id="rId12" /><Relationship Type="http://schemas.openxmlformats.org/officeDocument/2006/relationships/slide" Target="/ppt/slides/slide10.xml" Id="rId13" /><Relationship Type="http://schemas.openxmlformats.org/officeDocument/2006/relationships/slide" Target="/ppt/slides/slide11.xml" Id="rId14" /><Relationship Type="http://schemas.openxmlformats.org/officeDocument/2006/relationships/slide" Target="/ppt/slides/slide12.xml" Id="rId15" /><Relationship Type="http://schemas.openxmlformats.org/officeDocument/2006/relationships/slide" Target="/ppt/slides/slide13.xml" Id="rId16" /><Relationship Type="http://schemas.openxmlformats.org/officeDocument/2006/relationships/slide" Target="/ppt/slides/slide14.xml" Id="rId17" /><Relationship Type="http://schemas.openxmlformats.org/officeDocument/2006/relationships/slide" Target="/ppt/slides/slide15.xml" Id="rId18" /><Relationship Type="http://schemas.openxmlformats.org/officeDocument/2006/relationships/slide" Target="/ppt/slides/slide16.xml" Id="rId19" /><Relationship Type="http://schemas.openxmlformats.org/officeDocument/2006/relationships/slide" Target="/ppt/slides/slide17.xml" Id="rId20" /><Relationship Type="http://schemas.openxmlformats.org/officeDocument/2006/relationships/slide" Target="/ppt/slides/slide18.xml" Id="rId21" /><Relationship Type="http://schemas.openxmlformats.org/officeDocument/2006/relationships/slide" Target="/ppt/slides/slide19.xml" Id="rId22" /><Relationship Type="http://schemas.openxmlformats.org/officeDocument/2006/relationships/slide" Target="/ppt/slides/slide20.xml" Id="rId23" /><Relationship Type="http://schemas.openxmlformats.org/officeDocument/2006/relationships/slide" Target="/ppt/slides/slide21.xml" Id="rId24" /><Relationship Type="http://schemas.openxmlformats.org/officeDocument/2006/relationships/slide" Target="/ppt/slides/slide22.xml" Id="rId25" /><Relationship Type="http://schemas.openxmlformats.org/officeDocument/2006/relationships/slide" Target="/ppt/slides/slide23.xml" Id="rId26" /><Relationship Type="http://schemas.openxmlformats.org/officeDocument/2006/relationships/slide" Target="/ppt/slides/slide24.xml" Id="rId27" /><Relationship Type="http://schemas.openxmlformats.org/officeDocument/2006/relationships/tableStyles" Target="/ppt/tableStyles.xml" Id="rId28" /><Relationship Type="http://schemas.openxmlformats.org/officeDocument/2006/relationships/presProps" Target="/ppt/presProps.xml" Id="rId29" /><Relationship Type="http://schemas.openxmlformats.org/officeDocument/2006/relationships/viewProps" Target="/ppt/viewProps.xml" Id="rId30" /></Relationships>
</file>

<file path=ppt/notesMasters/_rels/notesMaster1.xml.rels>&#65279;<?xml version="1.0" encoding="utf-8"?><Relationships xmlns="http://schemas.openxmlformats.org/package/2006/relationships"><Relationship Type="http://schemas.openxmlformats.org/officeDocument/2006/relationships/theme" Target="/ppt/notesMasters/theme/theme2.xml" Id="rId1"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F13B20-8BB8-B74B-ADB5-DA5707988F1E}" type="datetimeFigureOut">
              <a:t>2019/7/15</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28674F-E567-AA4B-8C16-788D7CE21C4F}" type="slidenum">
              <a:t>‹#›</a:t>
            </a:fld>
            <a:endParaRPr kumimoji="1" lang="zh-CN" altLang="en-US"/>
          </a:p>
        </p:txBody>
      </p:sp>
    </p:spTree>
    <p:extLst>
      <p:ext uri="{BB962C8B-B14F-4D97-AF65-F5344CB8AC3E}">
        <p14:creationId xmlns:p14="http://schemas.microsoft.com/office/powerpoint/2010/main" val="2114228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Masters/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notesSlides/_rels/notesSlide1.xml.rels>&#65279;<?xml version="1.0" encoding="utf-8"?><Relationships xmlns="http://schemas.openxmlformats.org/package/2006/relationships"><Relationship Type="http://schemas.openxmlformats.org/officeDocument/2006/relationships/slide" Target="/ppt/slides/slide2.xml" Id="rId1" /><Relationship Type="http://schemas.openxmlformats.org/officeDocument/2006/relationships/notesMaster" Target="/ppt/notesMasters/notesMaster1.xml" Id="rId2" /></Relationships>
</file>

<file path=ppt/notesSlides/_rels/notesSlide10.xml.rels>&#65279;<?xml version="1.0" encoding="utf-8"?><Relationships xmlns="http://schemas.openxmlformats.org/package/2006/relationships"><Relationship Type="http://schemas.openxmlformats.org/officeDocument/2006/relationships/slide" Target="/ppt/slides/slide19.xml" Id="rId1" /><Relationship Type="http://schemas.openxmlformats.org/officeDocument/2006/relationships/notesMaster" Target="/ppt/notesMasters/notesMaster1.xml" Id="rId2" /></Relationships>
</file>

<file path=ppt/notesSlides/_rels/notesSlide11.xml.rels>&#65279;<?xml version="1.0" encoding="utf-8"?><Relationships xmlns="http://schemas.openxmlformats.org/package/2006/relationships"><Relationship Type="http://schemas.openxmlformats.org/officeDocument/2006/relationships/slide" Target="/ppt/slides/slide20.xml" Id="rId1" /><Relationship Type="http://schemas.openxmlformats.org/officeDocument/2006/relationships/notesMaster" Target="/ppt/notesMasters/notesMaster1.xml" Id="rId2" /></Relationships>
</file>

<file path=ppt/notesSlides/_rels/notesSlide12.xml.rels>&#65279;<?xml version="1.0" encoding="utf-8"?><Relationships xmlns="http://schemas.openxmlformats.org/package/2006/relationships"><Relationship Type="http://schemas.openxmlformats.org/officeDocument/2006/relationships/slide" Target="/ppt/slides/slide21.xml" Id="rId1" /><Relationship Type="http://schemas.openxmlformats.org/officeDocument/2006/relationships/notesMaster" Target="/ppt/notesMasters/notesMaster1.xml" Id="rId2" /></Relationships>
</file>

<file path=ppt/notesSlides/_rels/notesSlide13.xml.rels>&#65279;<?xml version="1.0" encoding="utf-8"?><Relationships xmlns="http://schemas.openxmlformats.org/package/2006/relationships"><Relationship Type="http://schemas.openxmlformats.org/officeDocument/2006/relationships/slide" Target="/ppt/slides/slide22.xml" Id="rId1" /><Relationship Type="http://schemas.openxmlformats.org/officeDocument/2006/relationships/notesMaster" Target="/ppt/notesMasters/notesMaster1.xml" Id="rId2" /></Relationships>
</file>

<file path=ppt/notesSlides/_rels/notesSlide14.xml.rels>&#65279;<?xml version="1.0" encoding="utf-8"?><Relationships xmlns="http://schemas.openxmlformats.org/package/2006/relationships"><Relationship Type="http://schemas.openxmlformats.org/officeDocument/2006/relationships/slide" Target="/ppt/slides/slide23.xml" Id="rId1" /><Relationship Type="http://schemas.openxmlformats.org/officeDocument/2006/relationships/notesMaster" Target="/ppt/notesMasters/notesMaster1.xml" Id="rId2" /></Relationships>
</file>

<file path=ppt/notesSlides/_rels/notesSlide2.xml.rels>&#65279;<?xml version="1.0" encoding="utf-8"?><Relationships xmlns="http://schemas.openxmlformats.org/package/2006/relationships"><Relationship Type="http://schemas.openxmlformats.org/officeDocument/2006/relationships/slide" Target="/ppt/slides/slide3.xml" Id="rId1" /><Relationship Type="http://schemas.openxmlformats.org/officeDocument/2006/relationships/notesMaster" Target="/ppt/notesMasters/notesMaster1.xml" Id="rId2" /></Relationships>
</file>

<file path=ppt/notesSlides/_rels/notesSlide3.xml.rels>&#65279;<?xml version="1.0" encoding="utf-8"?><Relationships xmlns="http://schemas.openxmlformats.org/package/2006/relationships"><Relationship Type="http://schemas.openxmlformats.org/officeDocument/2006/relationships/slide" Target="/ppt/slides/slide4.xml" Id="rId1" /><Relationship Type="http://schemas.openxmlformats.org/officeDocument/2006/relationships/notesMaster" Target="/ppt/notesMasters/notesMaster1.xml" Id="rId2" /></Relationships>
</file>

<file path=ppt/notesSlides/_rels/notesSlide4.xml.rels>&#65279;<?xml version="1.0" encoding="utf-8"?><Relationships xmlns="http://schemas.openxmlformats.org/package/2006/relationships"><Relationship Type="http://schemas.openxmlformats.org/officeDocument/2006/relationships/slide" Target="/ppt/slides/slide8.xml" Id="rId1" /><Relationship Type="http://schemas.openxmlformats.org/officeDocument/2006/relationships/notesMaster" Target="/ppt/notesMasters/notesMaster1.xml" Id="rId2" /></Relationships>
</file>

<file path=ppt/notesSlides/_rels/notesSlide5.xml.rels>&#65279;<?xml version="1.0" encoding="utf-8"?><Relationships xmlns="http://schemas.openxmlformats.org/package/2006/relationships"><Relationship Type="http://schemas.openxmlformats.org/officeDocument/2006/relationships/slide" Target="/ppt/slides/slide9.xml" Id="rId1" /><Relationship Type="http://schemas.openxmlformats.org/officeDocument/2006/relationships/notesMaster" Target="/ppt/notesMasters/notesMaster1.xml" Id="rId2" /></Relationships>
</file>

<file path=ppt/notesSlides/_rels/notesSlide6.xml.rels>&#65279;<?xml version="1.0" encoding="utf-8"?><Relationships xmlns="http://schemas.openxmlformats.org/package/2006/relationships"><Relationship Type="http://schemas.openxmlformats.org/officeDocument/2006/relationships/slide" Target="/ppt/slides/slide10.xml" Id="rId1" /><Relationship Type="http://schemas.openxmlformats.org/officeDocument/2006/relationships/notesMaster" Target="/ppt/notesMasters/notesMaster1.xml" Id="rId2" /></Relationships>
</file>

<file path=ppt/notesSlides/_rels/notesSlide7.xml.rels>&#65279;<?xml version="1.0" encoding="utf-8"?><Relationships xmlns="http://schemas.openxmlformats.org/package/2006/relationships"><Relationship Type="http://schemas.openxmlformats.org/officeDocument/2006/relationships/slide" Target="/ppt/slides/slide15.xml" Id="rId1" /><Relationship Type="http://schemas.openxmlformats.org/officeDocument/2006/relationships/notesMaster" Target="/ppt/notesMasters/notesMaster1.xml" Id="rId2" /></Relationships>
</file>

<file path=ppt/notesSlides/_rels/notesSlide8.xml.rels>&#65279;<?xml version="1.0" encoding="utf-8"?><Relationships xmlns="http://schemas.openxmlformats.org/package/2006/relationships"><Relationship Type="http://schemas.openxmlformats.org/officeDocument/2006/relationships/slide" Target="/ppt/slides/slide16.xml" Id="rId1" /><Relationship Type="http://schemas.openxmlformats.org/officeDocument/2006/relationships/notesMaster" Target="/ppt/notesMasters/notesMaster1.xml" Id="rId2" /></Relationships>
</file>

<file path=ppt/notesSlides/_rels/notesSlide9.xml.rels>&#65279;<?xml version="1.0" encoding="utf-8"?><Relationships xmlns="http://schemas.openxmlformats.org/package/2006/relationships"><Relationship Type="http://schemas.openxmlformats.org/officeDocument/2006/relationships/slide" Target="/ppt/slides/slide18.xml" Id="rId1" /><Relationship Type="http://schemas.openxmlformats.org/officeDocument/2006/relationships/notesMaster" Target="/ppt/notesMasters/notesMaster1.xml" Id="rId2" /></Relationships>
</file>

<file path=ppt/notesSlides/notesSlide1.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pPr lvl="0"/>
            <a:r>
              <a:rPr lang="zh-CN" altLang="zh-CN"/>
              <a:t>简单来说，</a:t>
            </a:r>
            <a:r>
              <a:rPr lang="en-US" altLang="en-US"/>
              <a:t>MoE</a:t>
            </a:r>
            <a:r>
              <a:rPr lang="zh-CN" altLang="zh-CN"/>
              <a:t>是具有相同的输入输出结构的神经网络的集成，能够通过一个门控网络激活的多个专家进行条件计算。</a:t>
            </a:r>
          </a:p>
          <a:p xmlns:a="http://schemas.openxmlformats.org/drawingml/2006/main">
            <a:pPr lvl="0"/>
            <a:r>
              <a:rPr lang="zh-CN" altLang="zh-CN"/>
              <a:t>具体来说，（</a:t>
            </a:r>
            <a:r>
              <a:rPr lang="en-US" altLang="en-US"/>
              <a:t>PPT</a:t>
            </a:r>
            <a:r>
              <a:rPr lang="zh-CN" altLang="zh-CN"/>
              <a:t>）</a:t>
            </a:r>
          </a:p>
          <a:p xmlns:a="http://schemas.openxmlformats.org/drawingml/2006/main">
            <a:pPr lvl="0"/>
            <a:r>
              <a:rPr lang="zh-CN" altLang="zh-CN"/>
              <a:t>如图的</a:t>
            </a:r>
            <a:r>
              <a:rPr lang="en-US" altLang="en-US"/>
              <a:t>gate network</a:t>
            </a:r>
            <a:r>
              <a:rPr lang="zh-CN" altLang="zh-CN"/>
              <a:t>是非稀疏选择的，而后来的实践中为减少计算量门控网络可以是选择任意个数的</a:t>
            </a:r>
            <a:r>
              <a:rPr lang="en-US" altLang="en-US"/>
              <a:t>expert</a:t>
            </a:r>
            <a:r>
              <a:rPr lang="zh-CN" altLang="zh-CN"/>
              <a:t>。</a:t>
            </a:r>
          </a:p>
        </p:txBody>
      </p:sp>
    </p:spTree>
  </p:cSld>
  <p:clrMapOvr>
    <a:masterClrMapping xmlns:a="http://schemas.openxmlformats.org/drawingml/2006/main"/>
  </p:clrMapOvr>
</p:notes>
</file>

<file path=ppt/notesSlides/notesSlide10.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pPr lvl="0"/>
            <a:r>
              <a:rPr lang="zh-CN" altLang="zh-CN"/>
              <a:t>第三篇要分享的是涉及稀疏门控选择的</a:t>
            </a:r>
            <a:r>
              <a:rPr lang="en-US" altLang="en-US"/>
              <a:t>moe</a:t>
            </a:r>
            <a:r>
              <a:rPr lang="zh-CN" altLang="zh-CN"/>
              <a:t>具体实现内容的一篇文章</a:t>
            </a:r>
          </a:p>
        </p:txBody>
      </p:sp>
    </p:spTree>
  </p:cSld>
  <p:clrMapOvr>
    <a:masterClrMapping xmlns:a="http://schemas.openxmlformats.org/drawingml/2006/main"/>
  </p:clrMapOvr>
</p:notes>
</file>

<file path=ppt/notesSlides/notesSlide11.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pPr lvl="0"/>
            <a:endParaRPr lang="zh-CN" altLang="zh-CN"/>
          </a:p>
        </p:txBody>
      </p:sp>
    </p:spTree>
  </p:cSld>
  <p:clrMapOvr>
    <a:masterClrMapping xmlns:a="http://schemas.openxmlformats.org/drawingml/2006/main"/>
  </p:clrMapOvr>
</p:notes>
</file>

<file path=ppt/notesSlides/notesSlide12.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pPr lvl="0"/>
            <a:r>
              <a:rPr lang="zh-CN" altLang="zh-CN"/>
              <a:t>这里的改变具体是如下图，对于传统的</a:t>
            </a:r>
            <a:r>
              <a:rPr lang="en-US" altLang="en-US"/>
              <a:t>softmax gating</a:t>
            </a:r>
            <a:r>
              <a:rPr lang="zh-CN" altLang="zh-CN"/>
              <a:t>策略，作者增加了两个过程，稀疏化和加噪声。</a:t>
            </a:r>
          </a:p>
          <a:p xmlns:a="http://schemas.openxmlformats.org/drawingml/2006/main">
            <a:pPr lvl="0"/>
            <a:r>
              <a:rPr lang="zh-CN" altLang="zh-CN"/>
              <a:t>在原先</a:t>
            </a:r>
            <a:r>
              <a:rPr lang="en-US" altLang="en-US"/>
              <a:t>softmax</a:t>
            </a:r>
            <a:r>
              <a:rPr lang="zh-CN" altLang="zh-CN"/>
              <a:t>操作之前，加上可调节的高斯噪声，这部加噪作用是帮助协调</a:t>
            </a:r>
            <a:r>
              <a:rPr lang="en-US" altLang="en-US"/>
              <a:t>top-k</a:t>
            </a:r>
            <a:r>
              <a:rPr lang="zh-CN" altLang="zh-CN"/>
              <a:t>个</a:t>
            </a:r>
            <a:r>
              <a:rPr lang="en-US" altLang="en-US"/>
              <a:t>expert</a:t>
            </a:r>
            <a:r>
              <a:rPr lang="zh-CN" altLang="zh-CN"/>
              <a:t>选择的平衡性，使得不同</a:t>
            </a:r>
            <a:r>
              <a:rPr lang="en-US" altLang="en-US"/>
              <a:t>expert</a:t>
            </a:r>
            <a:r>
              <a:rPr lang="zh-CN" altLang="zh-CN"/>
              <a:t>的负载更加均衡</a:t>
            </a:r>
            <a:r>
              <a:rPr lang="zh-CN" altLang="zh-CN"/>
              <a:t>，然后仅保留</a:t>
            </a:r>
            <a:r>
              <a:rPr lang="en-US" altLang="en-US"/>
              <a:t>top-k</a:t>
            </a:r>
            <a:r>
              <a:rPr lang="zh-CN" altLang="zh-CN"/>
              <a:t>个选择，其他值都置为负无穷，这样这些未被选中的部分在</a:t>
            </a:r>
            <a:r>
              <a:rPr lang="en-US" altLang="en-US"/>
              <a:t>softmax</a:t>
            </a:r>
            <a:r>
              <a:rPr lang="zh-CN" altLang="zh-CN"/>
              <a:t>函数之后</a:t>
            </a:r>
            <a:r>
              <a:rPr lang="en-US" altLang="en-US"/>
              <a:t>gate score</a:t>
            </a:r>
            <a:r>
              <a:rPr lang="zh-CN" altLang="zh-CN"/>
              <a:t>为</a:t>
            </a:r>
            <a:r>
              <a:rPr lang="en-US" altLang="en-US"/>
              <a:t>0</a:t>
            </a:r>
            <a:r>
              <a:rPr lang="zh-CN" altLang="zh-CN"/>
              <a:t>，相当于关门，这些</a:t>
            </a:r>
            <a:r>
              <a:rPr lang="en-US" altLang="en-US"/>
              <a:t>experts</a:t>
            </a:r>
            <a:r>
              <a:rPr lang="zh-CN" altLang="zh-CN"/>
              <a:t>不必参与计算，大大减少了计算量，</a:t>
            </a:r>
          </a:p>
          <a:p xmlns:a="http://schemas.openxmlformats.org/drawingml/2006/main">
            <a:pPr lvl="0"/>
            <a:endParaRPr lang="en-US" altLang="en-US"/>
          </a:p>
        </p:txBody>
      </p:sp>
    </p:spTree>
  </p:cSld>
  <p:clrMapOvr>
    <a:masterClrMapping xmlns:a="http://schemas.openxmlformats.org/drawingml/2006/main"/>
  </p:clrMapOvr>
</p:notes>
</file>

<file path=ppt/notesSlides/notesSlide13.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pPr lvl="0"/>
            <a:endParaRPr lang="zh-CN" altLang="zh-CN"/>
          </a:p>
        </p:txBody>
      </p:sp>
    </p:spTree>
  </p:cSld>
  <p:clrMapOvr>
    <a:masterClrMapping xmlns:a="http://schemas.openxmlformats.org/drawingml/2006/main"/>
  </p:clrMapOvr>
</p:notes>
</file>

<file path=ppt/notesSlides/notesSlide14.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pPr lvl="0"/>
            <a:endParaRPr lang="zh-CN" altLang="zh-CN"/>
          </a:p>
        </p:txBody>
      </p:sp>
    </p:spTree>
  </p:cSld>
  <p:clrMapOvr>
    <a:masterClrMapping xmlns:a="http://schemas.openxmlformats.org/drawingml/2006/main"/>
  </p:clrMapOvr>
</p:notes>
</file>

<file path=ppt/notesSlides/notesSlide2.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pPr lvl="0"/>
            <a:r>
              <a:rPr lang="zh-CN" altLang="zh-CN"/>
              <a:t>这些是</a:t>
            </a:r>
            <a:r>
              <a:rPr lang="en-US" altLang="en-US"/>
              <a:t>MoE</a:t>
            </a:r>
            <a:r>
              <a:rPr lang="zh-CN" altLang="zh-CN"/>
              <a:t>应用的其中一个方向，就是用稀疏的</a:t>
            </a:r>
            <a:r>
              <a:rPr lang="en-US" altLang="en-US"/>
              <a:t>MoE layer</a:t>
            </a:r>
            <a:r>
              <a:rPr lang="zh-CN" altLang="zh-CN"/>
              <a:t>来替代密集前馈网络</a:t>
            </a:r>
            <a:r>
              <a:rPr lang="en-US" altLang="en-US"/>
              <a:t>FFN</a:t>
            </a:r>
            <a:r>
              <a:rPr lang="zh-CN" altLang="zh-CN"/>
              <a:t>来达到同样的算力下能够支持更大规模模型的训练，部署推理时能够有选择的使用相应的专家进而减少使用成本，支持继续增加专家对</a:t>
            </a:r>
            <a:r>
              <a:rPr lang="en-US" altLang="en-US"/>
              <a:t>lifelonglearning</a:t>
            </a:r>
            <a:r>
              <a:rPr lang="zh-CN" altLang="zh-CN"/>
              <a:t>更加友好的效果。</a:t>
            </a:r>
          </a:p>
          <a:p xmlns:a="http://schemas.openxmlformats.org/drawingml/2006/main">
            <a:pPr lvl="0"/>
            <a:r>
              <a:rPr lang="zh-CN" altLang="zh-CN"/>
              <a:t>这三篇都是</a:t>
            </a:r>
            <a:r>
              <a:rPr lang="en-US" altLang="en-US"/>
              <a:t>NLP</a:t>
            </a:r>
            <a:r>
              <a:rPr lang="zh-CN" altLang="zh-CN"/>
              <a:t>领域将</a:t>
            </a:r>
            <a:r>
              <a:rPr lang="en-US" altLang="en-US"/>
              <a:t>transformer</a:t>
            </a:r>
            <a:r>
              <a:rPr lang="zh-CN" altLang="zh-CN"/>
              <a:t>架构模型和</a:t>
            </a:r>
            <a:r>
              <a:rPr lang="en-US" altLang="en-US"/>
              <a:t>moe</a:t>
            </a:r>
            <a:r>
              <a:rPr lang="zh-CN" altLang="zh-CN"/>
              <a:t>相结合得到大语言模型；</a:t>
            </a:r>
          </a:p>
          <a:p xmlns:a="http://schemas.openxmlformats.org/drawingml/2006/main">
            <a:pPr lvl="0"/>
            <a:r>
              <a:rPr lang="zh-CN" altLang="zh-CN"/>
              <a:t>这篇是在计算机视觉方面的</a:t>
            </a:r>
            <a:r>
              <a:rPr lang="en-US" altLang="en-US"/>
              <a:t>vision-moe</a:t>
            </a:r>
            <a:r>
              <a:rPr lang="zh-CN" altLang="zh-CN"/>
              <a:t>；</a:t>
            </a:r>
          </a:p>
          <a:p xmlns:a="http://schemas.openxmlformats.org/drawingml/2006/main">
            <a:pPr lvl="0"/>
            <a:r>
              <a:rPr lang="zh-CN" altLang="zh-CN"/>
              <a:t>但这些文章对于</a:t>
            </a:r>
            <a:r>
              <a:rPr lang="en-US" altLang="en-US"/>
              <a:t>MOE</a:t>
            </a:r>
            <a:r>
              <a:rPr lang="zh-CN" altLang="zh-CN"/>
              <a:t>的使用都是将</a:t>
            </a:r>
            <a:r>
              <a:rPr lang="en-US" altLang="en-US"/>
              <a:t>Moe</a:t>
            </a:r>
            <a:r>
              <a:rPr lang="zh-CN" altLang="zh-CN"/>
              <a:t>与大规模的</a:t>
            </a:r>
            <a:r>
              <a:rPr lang="en-US" altLang="en-US"/>
              <a:t>Transformer</a:t>
            </a:r>
            <a:r>
              <a:rPr lang="zh-CN" altLang="zh-CN"/>
              <a:t>架构模型相结合，把模型在宽度上进行扩展，达到成倍提升模型参数量，把模型做大，性能效果提升，但这同时也增加了部署和一些潜在代价。</a:t>
            </a:r>
          </a:p>
          <a:p xmlns:a="http://schemas.openxmlformats.org/drawingml/2006/main">
            <a:pPr lvl="0"/>
            <a:endParaRPr lang="en-US" altLang="en-US"/>
          </a:p>
        </p:txBody>
      </p:sp>
    </p:spTree>
  </p:cSld>
  <p:clrMapOvr>
    <a:masterClrMapping xmlns:a="http://schemas.openxmlformats.org/drawingml/2006/main"/>
  </p:clrMapOvr>
</p:notes>
</file>

<file path=ppt/notesSlides/notesSlide3.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pPr lvl="0"/>
            <a:r>
              <a:rPr lang="zh-CN" altLang="zh-CN"/>
              <a:t>第一篇是发表在</a:t>
            </a:r>
            <a:r>
              <a:rPr lang="en-US" altLang="en-US"/>
              <a:t>AAAI2022</a:t>
            </a:r>
            <a:r>
              <a:rPr lang="zh-CN" altLang="zh-CN"/>
              <a:t>上的一篇文章，这篇文章基于</a:t>
            </a:r>
            <a:r>
              <a:rPr lang="en-US" altLang="en-US"/>
              <a:t>Transformer</a:t>
            </a:r>
            <a:r>
              <a:rPr lang="zh-CN" altLang="zh-CN"/>
              <a:t>构造了</a:t>
            </a:r>
            <a:r>
              <a:rPr lang="en-US" altLang="en-US"/>
              <a:t>WideNet</a:t>
            </a:r>
            <a:r>
              <a:rPr lang="zh-CN" altLang="zh-CN"/>
              <a:t>，达到了使用</a:t>
            </a:r>
            <a:r>
              <a:rPr lang="en-US" altLang="en-US"/>
              <a:t>MoE</a:t>
            </a:r>
            <a:r>
              <a:rPr lang="zh-CN" altLang="zh-CN"/>
              <a:t>将</a:t>
            </a:r>
            <a:r>
              <a:rPr lang="en-US" altLang="en-US"/>
              <a:t>transformer</a:t>
            </a:r>
            <a:r>
              <a:rPr lang="zh-CN" altLang="zh-CN"/>
              <a:t>架构</a:t>
            </a:r>
            <a:r>
              <a:rPr lang="zh-CN" altLang="zh-CN"/>
              <a:t>模型轻量化的效果</a:t>
            </a:r>
          </a:p>
        </p:txBody>
      </p:sp>
    </p:spTree>
  </p:cSld>
  <p:clrMapOvr>
    <a:masterClrMapping xmlns:a="http://schemas.openxmlformats.org/drawingml/2006/main"/>
  </p:clrMapOvr>
</p:notes>
</file>

<file path=ppt/notesSlides/notesSlide4.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pPr lvl="0"/>
            <a:r>
              <a:rPr lang="zh-CN" altLang="zh-CN"/>
              <a:t>作者分别在计算机视觉和自然语言处理领域对</a:t>
            </a:r>
            <a:r>
              <a:rPr lang="en-US" altLang="en-US"/>
              <a:t>WideNet</a:t>
            </a:r>
            <a:r>
              <a:rPr lang="zh-CN" altLang="zh-CN"/>
              <a:t>进行了性能评测，</a:t>
            </a:r>
          </a:p>
          <a:p xmlns:a="http://schemas.openxmlformats.org/drawingml/2006/main">
            <a:pPr lvl="0"/>
            <a:r>
              <a:rPr lang="zh-CN" altLang="zh-CN" b="1">
                <a:solidFill>
                  <a:srgbClr val="333333"/>
                </a:solidFill>
                <a:highlight>
                  <a:srgbClr val="FFFFFF"/>
                </a:highlight>
                <a:latin typeface="Microsoft YaHei"/>
                <a:ea typeface="Microsoft YaHei"/>
              </a:rPr>
              <a:t>GLUE Benchmark（通用语言理解评估基准）比赛排名是衡量自然语言理解技术水平的重要指标</a:t>
            </a:r>
            <a:r>
              <a:rPr lang="zh-CN" altLang="zh-CN">
                <a:solidFill>
                  <a:srgbClr val="333333"/>
                </a:solidFill>
                <a:highlight>
                  <a:srgbClr val="FFFFFF"/>
                </a:highlight>
                <a:latin typeface="Microsoft YaHei"/>
                <a:ea typeface="Microsoft YaHei"/>
              </a:rPr>
              <a:t>。比赛设置了自然语言推断、语义相似度、问答匹配、情感分析等9项任务，最后按平均分综合排名。</a:t>
            </a:r>
          </a:p>
        </p:txBody>
      </p:sp>
    </p:spTree>
  </p:cSld>
  <p:clrMapOvr>
    <a:masterClrMapping xmlns:a="http://schemas.openxmlformats.org/drawingml/2006/main"/>
  </p:clrMapOvr>
</p:notes>
</file>

<file path=ppt/notesSlides/notesSlide5.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pPr lvl="0"/>
            <a:r>
              <a:rPr lang="en-US" altLang="en-US"/>
              <a:t>1.  </a:t>
            </a:r>
            <a:r>
              <a:rPr lang="zh-CN" altLang="zh-CN" spc="100">
                <a:solidFill>
                  <a:srgbClr val="000000"/>
                </a:solidFill>
                <a:latin typeface="微软雅黑"/>
                <a:ea typeface="微软雅黑"/>
              </a:rPr>
              <a:t>共享专家可以在不同的</a:t>
            </a:r>
            <a:r>
              <a:rPr lang="en-US" altLang="en-US" spc="100">
                <a:solidFill>
                  <a:srgbClr val="000000"/>
                </a:solidFill>
                <a:latin typeface="微软雅黑"/>
                <a:ea typeface="微软雅黑"/>
              </a:rPr>
              <a:t>transformer</a:t>
            </a:r>
            <a:r>
              <a:rPr lang="zh-CN" altLang="zh-CN" spc="100">
                <a:solidFill>
                  <a:srgbClr val="000000"/>
                </a:solidFill>
                <a:latin typeface="微软雅黑"/>
                <a:ea typeface="微软雅黑"/>
              </a:rPr>
              <a:t>块中接收多样化的</a:t>
            </a:r>
            <a:r>
              <a:rPr lang="en-US" altLang="en-US" spc="100">
                <a:solidFill>
                  <a:srgbClr val="000000"/>
                </a:solidFill>
                <a:latin typeface="微软雅黑"/>
                <a:ea typeface="微软雅黑"/>
              </a:rPr>
              <a:t>token</a:t>
            </a:r>
            <a:r>
              <a:rPr lang="zh-CN" altLang="zh-CN" spc="100">
                <a:solidFill>
                  <a:srgbClr val="000000"/>
                </a:solidFill>
                <a:latin typeface="微软雅黑"/>
                <a:ea typeface="微软雅黑"/>
              </a:rPr>
              <a:t>表示，这使得每个专家都能够得到充分的训练。</a:t>
            </a:r>
          </a:p>
          <a:p xmlns:a="http://schemas.openxmlformats.org/drawingml/2006/main">
            <a:pPr lvl="0"/>
            <a:r>
              <a:rPr lang="en-US" altLang="en-US" spc="100">
                <a:solidFill>
                  <a:srgbClr val="000000"/>
                </a:solidFill>
                <a:latin typeface="微软雅黑"/>
                <a:ea typeface="微软雅黑"/>
              </a:rPr>
              <a:t>2. </a:t>
            </a:r>
            <a:r>
              <a:rPr lang="zh-CN" altLang="zh-CN" spc="100">
                <a:solidFill>
                  <a:srgbClr val="000000"/>
                </a:solidFill>
                <a:latin typeface="微软雅黑"/>
                <a:ea typeface="微软雅黑"/>
              </a:rPr>
              <a:t>各个归一化层可以通过添加少量可训练参数来将输入隐藏向量转换为语义信息。然后，可以将多样化的输入输入到相同的注意力层或更强的MoE层中，以对不同的语义进行建模</a:t>
            </a:r>
          </a:p>
          <a:p xmlns:a="http://schemas.openxmlformats.org/drawingml/2006/main">
            <a:pPr lvl="0"/>
            <a:r>
              <a:rPr lang="en-US" altLang="en-US" spc="100">
                <a:solidFill>
                  <a:srgbClr val="000000"/>
                </a:solidFill>
                <a:latin typeface="微软雅黑"/>
                <a:ea typeface="微软雅黑"/>
              </a:rPr>
              <a:t>3. </a:t>
            </a:r>
            <a:r>
              <a:rPr lang="zh-CN" altLang="zh-CN" spc="100">
                <a:solidFill>
                  <a:srgbClr val="000000"/>
                </a:solidFill>
                <a:latin typeface="微软雅黑"/>
                <a:ea typeface="微软雅黑"/>
              </a:rPr>
              <a:t>通过对以上两种思想的梳理，作者提出了一个更宽而不是更深的、更具参数效率和有效性的框架WideNet，并在计算机视觉和自然语言处理任务中对其进行评估。由于更有效的参数部署，可训练参数较少的WideNet的性能优于基线。</a:t>
            </a:r>
          </a:p>
          <a:p xmlns:a="http://schemas.openxmlformats.org/drawingml/2006/main">
            <a:pPr lvl="0"/>
            <a:r>
              <a:rPr lang="en-US" altLang="en-US" spc="100">
                <a:solidFill>
                  <a:srgbClr val="000000"/>
                </a:solidFill>
                <a:latin typeface="微软雅黑"/>
                <a:ea typeface="微软雅黑"/>
              </a:rPr>
              <a:t>WideNet</a:t>
            </a:r>
            <a:r>
              <a:rPr lang="zh-CN" altLang="zh-CN" spc="100">
                <a:solidFill>
                  <a:srgbClr val="000000"/>
                </a:solidFill>
                <a:latin typeface="微软雅黑"/>
                <a:ea typeface="微软雅黑"/>
              </a:rPr>
              <a:t>的启发在于</a:t>
            </a:r>
            <a:r>
              <a:rPr lang="en-US" altLang="en-US" spc="100">
                <a:solidFill>
                  <a:srgbClr val="000000"/>
                </a:solidFill>
                <a:latin typeface="微软雅黑"/>
                <a:ea typeface="微软雅黑"/>
              </a:rPr>
              <a:t>MoE</a:t>
            </a:r>
            <a:r>
              <a:rPr lang="zh-CN" altLang="zh-CN" spc="100">
                <a:solidFill>
                  <a:srgbClr val="000000"/>
                </a:solidFill>
                <a:latin typeface="微软雅黑"/>
                <a:ea typeface="微软雅黑"/>
              </a:rPr>
              <a:t>可用于提升模型的建模能力，虽然计算消耗不是很大，但会增加模型的总参数量，从而增加内存消耗，可以通过</a:t>
            </a:r>
            <a:r>
              <a:rPr lang="en-US" altLang="en-US" spc="100">
                <a:solidFill>
                  <a:srgbClr val="000000"/>
                </a:solidFill>
                <a:latin typeface="微软雅黑"/>
                <a:ea typeface="微软雅黑"/>
              </a:rPr>
              <a:t>Transformer</a:t>
            </a:r>
            <a:r>
              <a:rPr lang="zh-CN" altLang="zh-CN" spc="100">
                <a:solidFill>
                  <a:srgbClr val="000000"/>
                </a:solidFill>
                <a:latin typeface="微软雅黑"/>
                <a:ea typeface="微软雅黑"/>
              </a:rPr>
              <a:t>层之间的参数共享来减少可训练的参数量，总之，</a:t>
            </a:r>
            <a:r>
              <a:rPr lang="en-US" altLang="en-US" spc="100">
                <a:solidFill>
                  <a:srgbClr val="000000"/>
                </a:solidFill>
                <a:latin typeface="微软雅黑"/>
                <a:ea typeface="微软雅黑"/>
              </a:rPr>
              <a:t>WideNet</a:t>
            </a:r>
            <a:r>
              <a:rPr lang="zh-CN" altLang="zh-CN" spc="100">
                <a:solidFill>
                  <a:srgbClr val="000000"/>
                </a:solidFill>
                <a:latin typeface="微软雅黑"/>
                <a:ea typeface="微软雅黑"/>
              </a:rPr>
              <a:t>可以作为参数量更少的</a:t>
            </a:r>
            <a:r>
              <a:rPr lang="en-US" altLang="en-US" spc="100">
                <a:solidFill>
                  <a:srgbClr val="000000"/>
                </a:solidFill>
                <a:latin typeface="微软雅黑"/>
                <a:ea typeface="微软雅黑"/>
              </a:rPr>
              <a:t>Transformer</a:t>
            </a:r>
            <a:r>
              <a:rPr lang="zh-CN" altLang="zh-CN" spc="100">
                <a:solidFill>
                  <a:srgbClr val="000000"/>
                </a:solidFill>
                <a:latin typeface="微软雅黑"/>
                <a:ea typeface="微软雅黑"/>
              </a:rPr>
              <a:t>架构模型变体来实现原本</a:t>
            </a:r>
            <a:r>
              <a:rPr lang="en-US" altLang="en-US" spc="100">
                <a:solidFill>
                  <a:srgbClr val="000000"/>
                </a:solidFill>
                <a:latin typeface="微软雅黑"/>
                <a:ea typeface="微软雅黑"/>
              </a:rPr>
              <a:t>Transformer</a:t>
            </a:r>
            <a:r>
              <a:rPr lang="zh-CN" altLang="zh-CN" spc="100">
                <a:solidFill>
                  <a:srgbClr val="000000"/>
                </a:solidFill>
                <a:latin typeface="微软雅黑"/>
                <a:ea typeface="微软雅黑"/>
              </a:rPr>
              <a:t>架构模型，使得在可训练参数量更小的前提下获得几乎相似的模型性能。</a:t>
            </a:r>
          </a:p>
        </p:txBody>
      </p:sp>
    </p:spTree>
  </p:cSld>
  <p:clrMapOvr>
    <a:masterClrMapping xmlns:a="http://schemas.openxmlformats.org/drawingml/2006/main"/>
  </p:clrMapOvr>
</p:notes>
</file>

<file path=ppt/notesSlides/notesSlide6.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pPr lvl="0"/>
            <a:r>
              <a:rPr lang="zh-CN" altLang="zh-CN"/>
              <a:t>第二篇要分享的文章是</a:t>
            </a:r>
            <a:r>
              <a:rPr lang="zh-CN" altLang="zh-CN">
                <a:solidFill>
                  <a:srgbClr val="121212"/>
                </a:solidFill>
                <a:highlight>
                  <a:srgbClr val="FFFFFF"/>
                </a:highlight>
                <a:latin typeface="-apple-system"/>
                <a:ea typeface="-apple-system"/>
              </a:rPr>
              <a:t>混合专家效率极限探索：面向指令微调的参数极高效MoE</a:t>
            </a:r>
          </a:p>
        </p:txBody>
      </p:sp>
    </p:spTree>
  </p:cSld>
  <p:clrMapOvr>
    <a:masterClrMapping xmlns:a="http://schemas.openxmlformats.org/drawingml/2006/main"/>
  </p:clrMapOvr>
</p:notes>
</file>

<file path=ppt/notesSlides/notesSlide7.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pPr marL="0" lvl="0" indent="0" algn="l"/>
            <a:r>
              <a:rPr lang="zh-CN" altLang="zh-CN"/>
              <a:t>遵循</a:t>
            </a:r>
            <a:r>
              <a:rPr lang="en-US" altLang="en-US"/>
              <a:t>instruction tuning </a:t>
            </a:r>
            <a:r>
              <a:rPr lang="zh-CN" altLang="zh-CN"/>
              <a:t>设置，将所有数据集分成</a:t>
            </a:r>
            <a:r>
              <a:rPr lang="en-US" altLang="en-US"/>
              <a:t>Ttrain</a:t>
            </a:r>
            <a:r>
              <a:rPr lang="zh-CN" altLang="zh-CN"/>
              <a:t>和</a:t>
            </a:r>
            <a:r>
              <a:rPr lang="en-US" altLang="en-US"/>
              <a:t>Teval</a:t>
            </a:r>
            <a:r>
              <a:rPr lang="zh-CN" altLang="zh-CN"/>
              <a:t>，</a:t>
            </a:r>
            <a:r>
              <a:rPr lang="en-US" altLang="en-US"/>
              <a:t>base pretrained model</a:t>
            </a:r>
            <a:r>
              <a:rPr lang="zh-CN" altLang="zh-CN"/>
              <a:t>先在</a:t>
            </a:r>
            <a:r>
              <a:rPr lang="en-US" altLang="en-US"/>
              <a:t>Ttrain</a:t>
            </a:r>
            <a:r>
              <a:rPr lang="zh-CN" altLang="zh-CN"/>
              <a:t>上微调，然后以</a:t>
            </a:r>
            <a:r>
              <a:rPr lang="en-US" altLang="en-US"/>
              <a:t>zero-shot</a:t>
            </a:r>
            <a:r>
              <a:rPr lang="zh-CN" altLang="zh-CN"/>
              <a:t>方式对</a:t>
            </a:r>
            <a:r>
              <a:rPr lang="en-US" altLang="en-US"/>
              <a:t>Teval</a:t>
            </a:r>
            <a:r>
              <a:rPr lang="zh-CN" altLang="zh-CN"/>
              <a:t>上每个未见过的任务进行能力评估；</a:t>
            </a:r>
          </a:p>
          <a:p xmlns:a="http://schemas.openxmlformats.org/drawingml/2006/main">
            <a:pPr lvl="0" algn="l"/>
            <a:r>
              <a:rPr lang="en-US" altLang="en-US" sz="2400" b="0" i="0" strike="noStrike" spc="0">
                <a:solidFill>
                  <a:srgbClr val="000000"/>
                </a:solidFill>
                <a:latin typeface="微软雅黑"/>
                <a:ea typeface="微软雅黑"/>
              </a:rPr>
              <a:t>baselines</a:t>
            </a:r>
            <a:r>
              <a:rPr lang="zh-CN" altLang="zh-CN" sz="2400" b="0" i="0" strike="noStrike" spc="0">
                <a:solidFill>
                  <a:srgbClr val="000000"/>
                </a:solidFill>
                <a:latin typeface="微软雅黑"/>
                <a:ea typeface="微软雅黑"/>
              </a:rPr>
              <a:t>：对</a:t>
            </a:r>
            <a:r>
              <a:rPr lang="en-US" altLang="en-US" sz="2400" b="0" i="0" strike="noStrike" spc="0">
                <a:solidFill>
                  <a:srgbClr val="000000"/>
                </a:solidFill>
                <a:latin typeface="微软雅黑"/>
                <a:ea typeface="微软雅黑"/>
              </a:rPr>
              <a:t>Extremely Parameter Efficient MoE </a:t>
            </a:r>
            <a:r>
              <a:rPr lang="zh-CN" altLang="zh-CN" sz="2400" b="0" i="0" strike="noStrike" spc="0">
                <a:solidFill>
                  <a:srgbClr val="000000"/>
                </a:solidFill>
                <a:latin typeface="微软雅黑"/>
                <a:ea typeface="微软雅黑"/>
              </a:rPr>
              <a:t>、</a:t>
            </a:r>
            <a:r>
              <a:rPr lang="en-US" altLang="en-US" sz="2400" b="0" i="0" strike="noStrike" spc="0">
                <a:solidFill>
                  <a:srgbClr val="000000"/>
                </a:solidFill>
                <a:latin typeface="微软雅黑"/>
                <a:ea typeface="微软雅黑"/>
              </a:rPr>
              <a:t> T0 baseline(fully fine-tuned model) </a:t>
            </a:r>
            <a:r>
              <a:rPr lang="zh-CN" altLang="zh-CN" sz="2400" b="0" i="0" strike="noStrike" spc="0">
                <a:solidFill>
                  <a:srgbClr val="000000"/>
                </a:solidFill>
                <a:latin typeface="微软雅黑"/>
                <a:ea typeface="微软雅黑"/>
              </a:rPr>
              <a:t>、</a:t>
            </a:r>
            <a:r>
              <a:rPr lang="en-US" altLang="en-US" sz="2400" b="0" i="0" strike="noStrike" spc="0">
                <a:solidFill>
                  <a:srgbClr val="000000"/>
                </a:solidFill>
                <a:latin typeface="微软雅黑"/>
                <a:ea typeface="微软雅黑"/>
              </a:rPr>
              <a:t> standard parameter-efficient fine-tuning methods(</a:t>
            </a:r>
            <a:r>
              <a:rPr lang="zh-CN" altLang="zh-CN" sz="2400" b="0" i="0" strike="noStrike" spc="0">
                <a:solidFill>
                  <a:srgbClr val="000000"/>
                </a:solidFill>
                <a:latin typeface="微软雅黑"/>
                <a:ea typeface="微软雅黑"/>
              </a:rPr>
              <a:t>包括</a:t>
            </a:r>
            <a:r>
              <a:rPr lang="en-US" altLang="en-US" sz="2400" b="0" i="0" strike="noStrike" spc="0">
                <a:solidFill>
                  <a:srgbClr val="000000"/>
                </a:solidFill>
                <a:latin typeface="微软雅黑"/>
                <a:ea typeface="微软雅黑"/>
              </a:rPr>
              <a:t>(IA)3</a:t>
            </a:r>
            <a:r>
              <a:rPr lang="zh-CN" altLang="zh-CN" sz="2400" b="0" i="0" strike="noStrike" spc="0">
                <a:solidFill>
                  <a:srgbClr val="000000"/>
                </a:solidFill>
                <a:latin typeface="微软雅黑"/>
                <a:ea typeface="微软雅黑"/>
              </a:rPr>
              <a:t>、</a:t>
            </a:r>
            <a:r>
              <a:rPr lang="en-US" altLang="en-US" sz="2400" b="0" i="0" strike="noStrike" spc="0">
                <a:solidFill>
                  <a:srgbClr val="000000"/>
                </a:solidFill>
                <a:latin typeface="微软雅黑"/>
                <a:ea typeface="微软雅黑"/>
              </a:rPr>
              <a:t>LORA)</a:t>
            </a:r>
            <a:r>
              <a:rPr lang="zh-CN" altLang="zh-CN" sz="2400" b="0" i="0" strike="noStrike" spc="0">
                <a:solidFill>
                  <a:srgbClr val="000000"/>
                </a:solidFill>
                <a:latin typeface="微软雅黑"/>
                <a:ea typeface="微软雅黑"/>
              </a:rPr>
              <a:t>开展指令微调实验并进行效果对比。</a:t>
            </a:r>
          </a:p>
          <a:p xmlns:a="http://schemas.openxmlformats.org/drawingml/2006/main">
            <a:pPr lvl="0" algn="l"/>
            <a:r>
              <a:rPr lang="zh-CN" altLang="zh-CN" sz="2400" b="0" i="0" strike="noStrike" spc="0">
                <a:solidFill>
                  <a:srgbClr val="000000"/>
                </a:solidFill>
                <a:latin typeface="微软雅黑"/>
                <a:ea typeface="微软雅黑"/>
              </a:rPr>
              <a:t>实验数据集：the Public Pool of Prompts (P3) dataset（P3 is a collection of 62 datasets covering a wide variety of tasks.）</a:t>
            </a:r>
          </a:p>
          <a:p xmlns:a="http://schemas.openxmlformats.org/drawingml/2006/main">
            <a:pPr lvl="0" algn="l"/>
            <a:r>
              <a:rPr lang="zh-CN" altLang="zh-CN" sz="2400" b="0" i="0" strike="noStrike" spc="0">
                <a:solidFill>
                  <a:srgbClr val="000000"/>
                </a:solidFill>
                <a:latin typeface="微软雅黑"/>
                <a:ea typeface="微软雅黑"/>
              </a:rPr>
              <a:t>评估指标：遵循和zero-shot evaluation presented in T0中一样的评估方法，test our method and the baselines on 8 held-out (unseen during training) datasets：ANLI、HellaSwag、WinoGrande、5 Super Glue datasets（cover different tasks），最后对于不同的评估数据集的</a:t>
            </a:r>
            <a:r>
              <a:rPr lang="en-US" altLang="en-US" sz="2400" b="0" i="0" strike="noStrike" spc="0">
                <a:solidFill>
                  <a:srgbClr val="000000"/>
                </a:solidFill>
                <a:latin typeface="微软雅黑"/>
                <a:ea typeface="微软雅黑"/>
              </a:rPr>
              <a:t>prompt</a:t>
            </a:r>
            <a:r>
              <a:rPr lang="zh-CN" altLang="zh-CN" sz="2400" b="0" i="0" strike="noStrike" spc="0">
                <a:solidFill>
                  <a:srgbClr val="000000"/>
                </a:solidFill>
                <a:latin typeface="微软雅黑"/>
                <a:ea typeface="微软雅黑"/>
              </a:rPr>
              <a:t>模板计算了中值准确率，并报告了每个数据集的结果和所有数据集的平均准确度。</a:t>
            </a:r>
          </a:p>
        </p:txBody>
      </p:sp>
    </p:spTree>
  </p:cSld>
  <p:clrMapOvr>
    <a:masterClrMapping xmlns:a="http://schemas.openxmlformats.org/drawingml/2006/main"/>
  </p:clrMapOvr>
</p:notes>
</file>

<file path=ppt/notesSlides/notesSlide8.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pPr lvl="0"/>
            <a:r>
              <a:rPr lang="zh-CN" altLang="zh-CN"/>
              <a:t>接下来是实验结果部分，从第一个表中可以看出参数高效的</a:t>
            </a:r>
            <a:r>
              <a:rPr lang="en-US" altLang="en-US"/>
              <a:t>MoE</a:t>
            </a:r>
            <a:r>
              <a:rPr lang="zh-CN" altLang="zh-CN"/>
              <a:t>方法仅微调原模型很小一部分参数量就能达到相当甚至更好的效果；</a:t>
            </a:r>
          </a:p>
          <a:p xmlns:a="http://schemas.openxmlformats.org/drawingml/2006/main">
            <a:pPr lvl="0"/>
            <a:r>
              <a:rPr lang="zh-CN" altLang="zh-CN"/>
              <a:t>从第二幅图中看出，随着基础预训练模型的规模增大，使用参数高效的</a:t>
            </a:r>
            <a:r>
              <a:rPr lang="en-US" altLang="en-US"/>
              <a:t>MoE</a:t>
            </a:r>
            <a:r>
              <a:rPr lang="zh-CN" altLang="zh-CN"/>
              <a:t>方法得到的数据结果准确度越来越高了</a:t>
            </a:r>
          </a:p>
        </p:txBody>
      </p:sp>
    </p:spTree>
  </p:cSld>
  <p:clrMapOvr>
    <a:masterClrMapping xmlns:a="http://schemas.openxmlformats.org/drawingml/2006/main"/>
  </p:clrMapOvr>
</p:notes>
</file>

<file path=ppt/notesSlides/notesSlide9.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pPr lvl="0" algn="l"/>
            <a:r>
              <a:rPr lang="en-US" altLang="en-US"/>
              <a:t>1. </a:t>
            </a:r>
            <a:r>
              <a:rPr lang="zh-CN" altLang="zh-CN"/>
              <a:t>提出了</a:t>
            </a:r>
            <a:r>
              <a:rPr lang="en-US" altLang="en-US" sz="2400" b="1">
                <a:solidFill>
                  <a:srgbClr val="1A1A1A"/>
                </a:solidFill>
              </a:rPr>
              <a:t>Extremely Parameter Efficient MoE</a:t>
            </a:r>
            <a:r>
              <a:rPr lang="zh-CN" altLang="zh-CN" sz="2400" b="1">
                <a:solidFill>
                  <a:srgbClr val="1A1A1A"/>
                </a:solidFill>
              </a:rPr>
              <a:t>，使用更加模块化的、轻量化的</a:t>
            </a:r>
            <a:r>
              <a:rPr lang="en-US" altLang="en-US" sz="2400" b="1">
                <a:solidFill>
                  <a:srgbClr val="1A1A1A"/>
                </a:solidFill>
              </a:rPr>
              <a:t>expert</a:t>
            </a:r>
            <a:r>
              <a:rPr lang="zh-CN" altLang="zh-CN" sz="2400" b="1">
                <a:solidFill>
                  <a:srgbClr val="1A1A1A"/>
                </a:solidFill>
              </a:rPr>
              <a:t>，用于微调预训练基础模型，仅需更新原模型约</a:t>
            </a:r>
            <a:r>
              <a:rPr lang="en-US" altLang="en-US" sz="2400" b="1">
                <a:solidFill>
                  <a:srgbClr val="1A1A1A"/>
                </a:solidFill>
              </a:rPr>
              <a:t>1%</a:t>
            </a:r>
            <a:r>
              <a:rPr lang="zh-CN" altLang="zh-CN" sz="2400" b="1">
                <a:solidFill>
                  <a:srgbClr val="1A1A1A"/>
                </a:solidFill>
              </a:rPr>
              <a:t>的参数就能达到和</a:t>
            </a:r>
            <a:r>
              <a:rPr lang="en-US" altLang="en-US" sz="2400" b="1">
                <a:solidFill>
                  <a:srgbClr val="1A1A1A"/>
                </a:solidFill>
              </a:rPr>
              <a:t>fully fine-tuning</a:t>
            </a:r>
            <a:r>
              <a:rPr lang="zh-CN" altLang="zh-CN" sz="2400" b="1">
                <a:solidFill>
                  <a:srgbClr val="1A1A1A"/>
                </a:solidFill>
              </a:rPr>
              <a:t>相当甚至更好的效果</a:t>
            </a:r>
          </a:p>
          <a:p xmlns:a="http://schemas.openxmlformats.org/drawingml/2006/main">
            <a:pPr lvl="0" algn="l"/>
            <a:r>
              <a:rPr lang="en-US" altLang="en-US"/>
              <a:t>2. </a:t>
            </a:r>
            <a:r>
              <a:rPr lang="zh-CN" altLang="zh-CN"/>
              <a:t>提出的</a:t>
            </a:r>
            <a:r>
              <a:rPr lang="en-US" altLang="en-US" sz="2400" b="1">
                <a:solidFill>
                  <a:srgbClr val="1A1A1A"/>
                </a:solidFill>
              </a:rPr>
              <a:t>Extremely Parameter Efficient MoE</a:t>
            </a:r>
            <a:r>
              <a:rPr lang="zh-CN" altLang="zh-CN"/>
              <a:t>在</a:t>
            </a:r>
            <a:r>
              <a:rPr lang="en-US" altLang="en-US"/>
              <a:t>instruction fine-tuning</a:t>
            </a:r>
            <a:r>
              <a:rPr lang="zh-CN" altLang="zh-CN"/>
              <a:t>中性能优于传统</a:t>
            </a:r>
            <a:r>
              <a:rPr lang="en-US" altLang="en-US"/>
              <a:t>PEFT</a:t>
            </a:r>
            <a:r>
              <a:rPr lang="zh-CN" altLang="zh-CN"/>
              <a:t>方法（</a:t>
            </a:r>
            <a:r>
              <a:rPr lang="en-US" altLang="en-US"/>
              <a:t> (IA)3</a:t>
            </a:r>
            <a:r>
              <a:rPr lang="zh-CN" altLang="zh-CN"/>
              <a:t>、</a:t>
            </a:r>
            <a:r>
              <a:rPr lang="en-US" altLang="en-US"/>
              <a:t>LORA</a:t>
            </a:r>
            <a:r>
              <a:rPr lang="zh-CN" altLang="zh-CN"/>
              <a:t>）</a:t>
            </a:r>
          </a:p>
          <a:p xmlns:a="http://schemas.openxmlformats.org/drawingml/2006/main">
            <a:pPr lvl="0" algn="l"/>
            <a:r>
              <a:rPr lang="en-US" altLang="en-US"/>
              <a:t>4. </a:t>
            </a:r>
            <a:r>
              <a:rPr lang="zh-CN" altLang="zh-CN"/>
              <a:t>文章开展了全面的消融实验，系统地验证了各种不同的</a:t>
            </a:r>
            <a:r>
              <a:rPr lang="en-US" altLang="en-US"/>
              <a:t>MoE</a:t>
            </a:r>
            <a:r>
              <a:rPr lang="zh-CN" altLang="zh-CN"/>
              <a:t>架构和</a:t>
            </a:r>
            <a:r>
              <a:rPr lang="en-US" altLang="en-US"/>
              <a:t>PEFT</a:t>
            </a:r>
            <a:r>
              <a:rPr lang="zh-CN" altLang="zh-CN"/>
              <a:t>策略在各种模型规模、不同的适配器种类等中的效果对比</a:t>
            </a:r>
          </a:p>
          <a:p xmlns:a="http://schemas.openxmlformats.org/drawingml/2006/main">
            <a:pPr lvl="0" algn="l"/>
            <a:r>
              <a:rPr lang="en-US" altLang="en-US"/>
              <a:t>5. </a:t>
            </a:r>
            <a:r>
              <a:rPr lang="zh-CN" altLang="zh-CN">
                <a:solidFill>
                  <a:srgbClr val="121212"/>
                </a:solidFill>
                <a:highlight>
                  <a:srgbClr val="FFFFFF"/>
                </a:highlight>
                <a:latin typeface="-apple-system"/>
                <a:ea typeface="-apple-system"/>
              </a:rPr>
              <a:t>展示了MoE架构的多样性和鲁棒性。</a:t>
            </a:r>
          </a:p>
        </p:txBody>
      </p:sp>
    </p:spTree>
  </p:cSld>
  <p:clrMapOvr>
    <a:masterClrMapping xmlns:a="http://schemas.openxmlformats.org/drawingml/2006/main"/>
  </p:clrMapOvr>
</p:notes>
</file>

<file path=ppt/slideLayouts/_rels/slideLayout1.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0.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1.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2.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3.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4.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5.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6.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7.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8.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9.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slideLayout1.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44487A-081D-2E44-83F9-7AAB199773CA}"/>
              </a:ext>
            </a:extLst>
          </p:cNvPr>
          <p:cNvSpPr>
            <a:spLocks noGrp="1"/>
          </p:cNvSpPr>
          <p:nvPr>
            <p:ph type="ctrTitle"/>
          </p:nvPr>
        </p:nvSpPr>
        <p:spPr>
          <a:xfrm>
            <a:off x="1524000" y="1122363"/>
            <a:ext cx="9144000" cy="2387600"/>
          </a:xfrm>
        </p:spPr>
        <p:txBody>
          <a:bodyPr anchor="b"/>
          <a:lstStyle>
            <a:lvl1pPr lvl="0" algn="ctr">
              <a:defRPr sz="6000"/>
            </a:lvl1pPr>
          </a:lstStyle>
          <a:p>
            <a:r>
              <a:rPr lang="zh-CN" altLang="zh-CN"/>
              <a:t>单击此处编辑母版标题样式</a:t>
            </a:r>
          </a:p>
        </p:txBody>
      </p:sp>
      <p:sp>
        <p:nvSpPr>
          <p:cNvPr id="3" name="副标题 2">
            <a:extLst>
              <a:ext uri="{FF2B5EF4-FFF2-40B4-BE49-F238E27FC236}">
                <a16:creationId xmlns:a16="http://schemas.microsoft.com/office/drawing/2014/main" id="{69BEA87E-3DF1-B047-AFA1-E3BA81ED8412}"/>
              </a:ext>
            </a:extLst>
          </p:cNvPr>
          <p:cNvSpPr>
            <a:spLocks noGrp="1"/>
          </p:cNvSpPr>
          <p:nvPr>
            <p:ph type="subTitle" idx="1"/>
          </p:nvPr>
        </p:nvSpPr>
        <p:spPr>
          <a:xfrm>
            <a:off x="1524000" y="3602038"/>
            <a:ext cx="9144000" cy="1655762"/>
          </a:xfrm>
        </p:spPr>
        <p:txBody>
          <a:bodyPr/>
          <a:lstStyle>
            <a:lvl1pPr marL="0" lvl="0" indent="0" algn="ctr">
              <a:buNone/>
              <a:defRPr sz="2400"/>
            </a:lvl1pPr>
            <a:lvl2pPr marL="457200" lvl="1" indent="0" algn="ctr">
              <a:buNone/>
              <a:defRPr sz="2000"/>
            </a:lvl2pPr>
            <a:lvl3pPr marL="914400" lvl="2" indent="0" algn="ctr">
              <a:buNone/>
              <a:defRPr sz="1800"/>
            </a:lvl3pPr>
            <a:lvl4pPr marL="1371600" lvl="3" indent="0" algn="ctr">
              <a:buNone/>
              <a:defRPr sz="1600"/>
            </a:lvl4pPr>
            <a:lvl5pPr marL="1828800" lvl="4" indent="0" algn="ctr">
              <a:buNone/>
              <a:defRPr sz="1600"/>
            </a:lvl5pPr>
            <a:lvl6pPr marL="2286000" lvl="5" indent="0" algn="ctr">
              <a:buNone/>
              <a:defRPr sz="1600"/>
            </a:lvl6pPr>
            <a:lvl7pPr marL="2743200" lvl="6" indent="0" algn="ctr">
              <a:buNone/>
              <a:defRPr sz="1600"/>
            </a:lvl7pPr>
            <a:lvl8pPr marL="3200400" lvl="7" indent="0" algn="ctr">
              <a:buNone/>
              <a:defRPr sz="1600"/>
            </a:lvl8pPr>
            <a:lvl9pPr marL="3657600" lvl="8" indent="0" algn="ctr">
              <a:buNone/>
              <a:defRPr sz="1600"/>
            </a:lvl9pPr>
          </a:lstStyle>
          <a:p>
            <a:r>
              <a:rPr lang="zh-CN" altLang="zh-CN"/>
              <a:t>单击此处编辑母版副标题样式</a:t>
            </a:r>
          </a:p>
        </p:txBody>
      </p:sp>
      <p:sp>
        <p:nvSpPr>
          <p:cNvPr id="4" name="日期占位符 3">
            <a:extLst>
              <a:ext uri="{FF2B5EF4-FFF2-40B4-BE49-F238E27FC236}">
                <a16:creationId xmlns:a16="http://schemas.microsoft.com/office/drawing/2014/main" id="{798F5857-93A3-FA4C-BB3D-0250DA36BF92}"/>
              </a:ext>
            </a:extLst>
          </p:cNvPr>
          <p:cNvSpPr>
            <a:spLocks noGrp="1"/>
          </p:cNvSpPr>
          <p:nvPr>
            <p:ph type="dt" idx="10"/>
          </p:nvPr>
        </p:nvSpPr>
        <p:spPr/>
        <p:txBody>
          <a:bodyPr/>
          <a:lstStyle/>
          <a:p>
            <a:fld id="{C125FB8F-1B78-4F70-A773-5D73B8B0822F}" type="datetime1">
              <a:rPr lang="zh-CN" altLang="zh-CN"/>
              <a:t>2022/12/22</a:t>
            </a:fld>
            <a:endParaRPr lang="zh-CN" altLang="zh-CN"/>
          </a:p>
        </p:txBody>
      </p:sp>
      <p:sp>
        <p:nvSpPr>
          <p:cNvPr id="5" name="页脚占位符 4">
            <a:extLst>
              <a:ext uri="{FF2B5EF4-FFF2-40B4-BE49-F238E27FC236}">
                <a16:creationId xmlns:a16="http://schemas.microsoft.com/office/drawing/2014/main" id="{6539C47E-09F4-B443-ADF9-871699217020}"/>
              </a:ext>
            </a:extLst>
          </p:cNvPr>
          <p:cNvSpPr>
            <a:spLocks noGrp="1"/>
          </p:cNvSpPr>
          <p:nvPr>
            <p:ph type="ftr" idx="11"/>
          </p:nvPr>
        </p:nvSpPr>
        <p:spPr/>
        <p:txBody>
          <a:bodyPr/>
          <a:lstStyle/>
          <a:p>
            <a:endParaRPr lang="zh-CN" altLang="zh-CN"/>
          </a:p>
        </p:txBody>
      </p:sp>
      <p:sp>
        <p:nvSpPr>
          <p:cNvPr id="6" name="灯片编号占位符 5">
            <a:extLst>
              <a:ext uri="{FF2B5EF4-FFF2-40B4-BE49-F238E27FC236}">
                <a16:creationId xmlns:a16="http://schemas.microsoft.com/office/drawing/2014/main" id="{FF0100F1-E0ED-E440-A677-C4FC734F553E}"/>
              </a:ext>
            </a:extLst>
          </p:cNvPr>
          <p:cNvSpPr>
            <a:spLocks noGrp="1"/>
          </p:cNvSpPr>
          <p:nvPr>
            <p:ph type="sldNum" idx="12"/>
          </p:nvPr>
        </p:nvSpPr>
        <p:spPr/>
        <p:txBody>
          <a:bodyPr/>
          <a:lstStyle/>
          <a:p>
            <a:fld id="{35C185A8-3EFB-45FE-92C4-AEDDD66CCA09}" type="slidenum">
              <a:rPr lang="zh-CN" altLang="zh-CN"/>
              <a:t>‹#›</a:t>
            </a:fld>
            <a:endParaRPr lang="zh-CN" altLang="zh-CN"/>
          </a:p>
        </p:txBody>
      </p:sp>
    </p:spTree>
    <p:extLst>
      <p:ext uri="{BB962C8B-B14F-4D97-AF65-F5344CB8AC3E}">
        <p14:creationId xmlns:p14="http://schemas.microsoft.com/office/powerpoint/2010/main" val="2665666082"/>
      </p:ext>
    </p:extLst>
  </p:cSld>
  <p:clrMapOvr>
    <a:masterClrMapping/>
  </p:clrMapOvr>
</p:sldLayout>
</file>

<file path=ppt/slideLayouts/slideLayout10.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048650-CFBD-AF46-91D1-C4A0920F0C3C}"/>
              </a:ext>
            </a:extLst>
          </p:cNvPr>
          <p:cNvSpPr>
            <a:spLocks noGrp="1"/>
          </p:cNvSpPr>
          <p:nvPr>
            <p:ph type="title"/>
          </p:nvPr>
        </p:nvSpPr>
        <p:spPr/>
        <p:txBody>
          <a:bodyPr/>
          <a:lstStyle/>
          <a:p>
            <a:r>
              <a:rPr lang="zh-CN" altLang="zh-CN"/>
              <a:t>单击此处编辑母版标题样式</a:t>
            </a:r>
          </a:p>
        </p:txBody>
      </p:sp>
      <p:sp>
        <p:nvSpPr>
          <p:cNvPr id="3" name="竖排文字占位符 2">
            <a:extLst>
              <a:ext uri="{FF2B5EF4-FFF2-40B4-BE49-F238E27FC236}">
                <a16:creationId xmlns:a16="http://schemas.microsoft.com/office/drawing/2014/main" id="{4EA9AE36-6965-0747-B8C4-B0ACDBB5632C}"/>
              </a:ext>
            </a:extLst>
          </p:cNvPr>
          <p:cNvSpPr>
            <a:spLocks noGrp="1"/>
          </p:cNvSpPr>
          <p:nvPr>
            <p:ph type="body" idx="1"/>
          </p:nvPr>
        </p:nvSpPr>
        <p:spPr/>
        <p:txBody>
          <a:bodyPr vert="eaVert"/>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日期占位符 3">
            <a:extLst>
              <a:ext uri="{FF2B5EF4-FFF2-40B4-BE49-F238E27FC236}">
                <a16:creationId xmlns:a16="http://schemas.microsoft.com/office/drawing/2014/main" id="{8F7C3A24-932E-614D-8003-63C2243DE413}"/>
              </a:ext>
            </a:extLst>
          </p:cNvPr>
          <p:cNvSpPr>
            <a:spLocks noGrp="1"/>
          </p:cNvSpPr>
          <p:nvPr>
            <p:ph type="dt" idx="10"/>
          </p:nvPr>
        </p:nvSpPr>
        <p:spPr/>
        <p:txBody>
          <a:bodyPr/>
          <a:lstStyle/>
          <a:p>
            <a:fld id="{C3FE7183-3F11-48C1-8BF0-77D0094D0FFB}" type="datetime1">
              <a:rPr lang="zh-CN" altLang="zh-CN"/>
              <a:t>2022/12/22</a:t>
            </a:fld>
            <a:endParaRPr lang="zh-CN" altLang="zh-CN"/>
          </a:p>
        </p:txBody>
      </p:sp>
      <p:sp>
        <p:nvSpPr>
          <p:cNvPr id="5" name="页脚占位符 4">
            <a:extLst>
              <a:ext uri="{FF2B5EF4-FFF2-40B4-BE49-F238E27FC236}">
                <a16:creationId xmlns:a16="http://schemas.microsoft.com/office/drawing/2014/main" id="{88BFF162-5D60-B64A-A720-F08D3BA9D38B}"/>
              </a:ext>
            </a:extLst>
          </p:cNvPr>
          <p:cNvSpPr>
            <a:spLocks noGrp="1"/>
          </p:cNvSpPr>
          <p:nvPr>
            <p:ph type="ftr" idx="11"/>
          </p:nvPr>
        </p:nvSpPr>
        <p:spPr/>
        <p:txBody>
          <a:bodyPr/>
          <a:lstStyle/>
          <a:p>
            <a:endParaRPr lang="zh-CN" altLang="zh-CN"/>
          </a:p>
        </p:txBody>
      </p:sp>
      <p:sp>
        <p:nvSpPr>
          <p:cNvPr id="6" name="灯片编号占位符 5">
            <a:extLst>
              <a:ext uri="{FF2B5EF4-FFF2-40B4-BE49-F238E27FC236}">
                <a16:creationId xmlns:a16="http://schemas.microsoft.com/office/drawing/2014/main" id="{F579EB36-EA6E-2745-9D37-96E43E11D0DC}"/>
              </a:ext>
            </a:extLst>
          </p:cNvPr>
          <p:cNvSpPr>
            <a:spLocks noGrp="1"/>
          </p:cNvSpPr>
          <p:nvPr>
            <p:ph type="sldNum" idx="12"/>
          </p:nvPr>
        </p:nvSpPr>
        <p:spPr/>
        <p:txBody>
          <a:bodyPr/>
          <a:lstStyle/>
          <a:p>
            <a:fld id="{2A109B14-5E5A-47AA-BA00-1B263544DC7B}" type="slidenum">
              <a:rPr lang="zh-CN" altLang="zh-CN"/>
              <a:t>‹#›</a:t>
            </a:fld>
            <a:endParaRPr lang="zh-CN" altLang="zh-CN"/>
          </a:p>
        </p:txBody>
      </p:sp>
    </p:spTree>
    <p:extLst>
      <p:ext uri="{BB962C8B-B14F-4D97-AF65-F5344CB8AC3E}">
        <p14:creationId xmlns:p14="http://schemas.microsoft.com/office/powerpoint/2010/main" val="3977294816"/>
      </p:ext>
    </p:extLst>
  </p:cSld>
  <p:clrMapOvr>
    <a:masterClrMapping/>
  </p:clrMapOvr>
</p:sldLayout>
</file>

<file path=ppt/slideLayouts/slideLayout11.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C99D4C0-C66E-E144-A639-EFF9DD4C7F46}"/>
              </a:ext>
            </a:extLst>
          </p:cNvPr>
          <p:cNvSpPr>
            <a:spLocks noGrp="1"/>
          </p:cNvSpPr>
          <p:nvPr>
            <p:ph type="title"/>
          </p:nvPr>
        </p:nvSpPr>
        <p:spPr>
          <a:xfrm>
            <a:off x="8724900" y="365125"/>
            <a:ext cx="2628900" cy="5811838"/>
          </a:xfrm>
        </p:spPr>
        <p:txBody>
          <a:bodyPr vert="eaVert"/>
          <a:lstStyle/>
          <a:p>
            <a:r>
              <a:rPr lang="zh-CN" altLang="zh-CN"/>
              <a:t>单击此处编辑母版标题样式</a:t>
            </a:r>
          </a:p>
        </p:txBody>
      </p:sp>
      <p:sp>
        <p:nvSpPr>
          <p:cNvPr id="3" name="竖排文字占位符 2">
            <a:extLst>
              <a:ext uri="{FF2B5EF4-FFF2-40B4-BE49-F238E27FC236}">
                <a16:creationId xmlns:a16="http://schemas.microsoft.com/office/drawing/2014/main" id="{9889A39F-9BF5-1D4D-88B5-FEBF281D4C8A}"/>
              </a:ext>
            </a:extLst>
          </p:cNvPr>
          <p:cNvSpPr>
            <a:spLocks noGrp="1"/>
          </p:cNvSpPr>
          <p:nvPr>
            <p:ph type="body" idx="1"/>
          </p:nvPr>
        </p:nvSpPr>
        <p:spPr>
          <a:xfrm>
            <a:off x="838200" y="365125"/>
            <a:ext cx="7734300" cy="5811838"/>
          </a:xfrm>
        </p:spPr>
        <p:txBody>
          <a:bodyPr vert="eaVert"/>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日期占位符 3">
            <a:extLst>
              <a:ext uri="{FF2B5EF4-FFF2-40B4-BE49-F238E27FC236}">
                <a16:creationId xmlns:a16="http://schemas.microsoft.com/office/drawing/2014/main" id="{30F5E92B-164A-5F46-B95A-5AC5EFFD6A1B}"/>
              </a:ext>
            </a:extLst>
          </p:cNvPr>
          <p:cNvSpPr>
            <a:spLocks noGrp="1"/>
          </p:cNvSpPr>
          <p:nvPr>
            <p:ph type="dt" idx="10"/>
          </p:nvPr>
        </p:nvSpPr>
        <p:spPr/>
        <p:txBody>
          <a:bodyPr/>
          <a:lstStyle/>
          <a:p>
            <a:fld id="{0A7828BA-2E8E-4069-934A-2B5329F460A2}" type="datetime1">
              <a:rPr lang="zh-CN" altLang="zh-CN"/>
              <a:t>2022/12/22</a:t>
            </a:fld>
            <a:endParaRPr lang="zh-CN" altLang="zh-CN"/>
          </a:p>
        </p:txBody>
      </p:sp>
      <p:sp>
        <p:nvSpPr>
          <p:cNvPr id="5" name="页脚占位符 4">
            <a:extLst>
              <a:ext uri="{FF2B5EF4-FFF2-40B4-BE49-F238E27FC236}">
                <a16:creationId xmlns:a16="http://schemas.microsoft.com/office/drawing/2014/main" id="{82FC08E4-2DD1-9D4D-BA8E-AEA6E7271E2D}"/>
              </a:ext>
            </a:extLst>
          </p:cNvPr>
          <p:cNvSpPr>
            <a:spLocks noGrp="1"/>
          </p:cNvSpPr>
          <p:nvPr>
            <p:ph type="ftr" idx="11"/>
          </p:nvPr>
        </p:nvSpPr>
        <p:spPr/>
        <p:txBody>
          <a:bodyPr/>
          <a:lstStyle/>
          <a:p>
            <a:endParaRPr lang="zh-CN" altLang="zh-CN"/>
          </a:p>
        </p:txBody>
      </p:sp>
      <p:sp>
        <p:nvSpPr>
          <p:cNvPr id="6" name="灯片编号占位符 5">
            <a:extLst>
              <a:ext uri="{FF2B5EF4-FFF2-40B4-BE49-F238E27FC236}">
                <a16:creationId xmlns:a16="http://schemas.microsoft.com/office/drawing/2014/main" id="{41AD9A81-EF7B-E543-BC77-96982945FF99}"/>
              </a:ext>
            </a:extLst>
          </p:cNvPr>
          <p:cNvSpPr>
            <a:spLocks noGrp="1"/>
          </p:cNvSpPr>
          <p:nvPr>
            <p:ph type="sldNum" idx="12"/>
          </p:nvPr>
        </p:nvSpPr>
        <p:spPr/>
        <p:txBody>
          <a:bodyPr/>
          <a:lstStyle/>
          <a:p>
            <a:fld id="{C3797B7F-5075-4052-9272-0412F4D7C1ED}" type="slidenum">
              <a:rPr lang="zh-CN" altLang="zh-CN"/>
              <a:t>‹#›</a:t>
            </a:fld>
            <a:endParaRPr lang="zh-CN" altLang="zh-CN"/>
          </a:p>
        </p:txBody>
      </p:sp>
    </p:spTree>
    <p:extLst>
      <p:ext uri="{BB962C8B-B14F-4D97-AF65-F5344CB8AC3E}">
        <p14:creationId xmlns:p14="http://schemas.microsoft.com/office/powerpoint/2010/main" val="3914934789"/>
      </p:ext>
    </p:extLst>
  </p:cSld>
  <p:clrMapOvr>
    <a:masterClrMapping/>
  </p:clrMapOvr>
</p:sldLayout>
</file>

<file path=ppt/slideLayouts/slideLayout2.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AC679B-6C9D-1A4F-91D3-E00774F4C65E}"/>
              </a:ext>
            </a:extLst>
          </p:cNvPr>
          <p:cNvSpPr>
            <a:spLocks noGrp="1"/>
          </p:cNvSpPr>
          <p:nvPr>
            <p:ph type="title"/>
          </p:nvPr>
        </p:nvSpPr>
        <p:spPr/>
        <p:txBody>
          <a:bodyPr/>
          <a:lstStyle/>
          <a:p>
            <a:r>
              <a:rPr lang="zh-CN" altLang="zh-CN"/>
              <a:t>单击此处编辑母版标题样式</a:t>
            </a:r>
          </a:p>
        </p:txBody>
      </p:sp>
      <p:sp>
        <p:nvSpPr>
          <p:cNvPr id="3" name="内容占位符 2">
            <a:extLst>
              <a:ext uri="{FF2B5EF4-FFF2-40B4-BE49-F238E27FC236}">
                <a16:creationId xmlns:a16="http://schemas.microsoft.com/office/drawing/2014/main" id="{BE5B4190-F12C-3841-A9E2-53B5620E45AB}"/>
              </a:ext>
            </a:extLst>
          </p:cNvPr>
          <p:cNvSpPr>
            <a:spLocks noGrp="1"/>
          </p:cNvSpPr>
          <p:nvPr>
            <p:ph idx="1"/>
          </p:nvPr>
        </p:nvSpPr>
        <p:spPr/>
        <p:txBody>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日期占位符 3">
            <a:extLst>
              <a:ext uri="{FF2B5EF4-FFF2-40B4-BE49-F238E27FC236}">
                <a16:creationId xmlns:a16="http://schemas.microsoft.com/office/drawing/2014/main" id="{1C7094C1-7AB0-8D41-990D-52097AD241C2}"/>
              </a:ext>
            </a:extLst>
          </p:cNvPr>
          <p:cNvSpPr>
            <a:spLocks noGrp="1"/>
          </p:cNvSpPr>
          <p:nvPr>
            <p:ph type="dt" idx="10"/>
          </p:nvPr>
        </p:nvSpPr>
        <p:spPr/>
        <p:txBody>
          <a:bodyPr/>
          <a:lstStyle/>
          <a:p>
            <a:fld id="{7045B191-C0F2-4286-86D6-6511689390A0}" type="datetime1">
              <a:rPr lang="zh-CN" altLang="zh-CN"/>
              <a:t>2022/12/22</a:t>
            </a:fld>
            <a:endParaRPr lang="zh-CN" altLang="zh-CN"/>
          </a:p>
        </p:txBody>
      </p:sp>
      <p:sp>
        <p:nvSpPr>
          <p:cNvPr id="5" name="页脚占位符 4">
            <a:extLst>
              <a:ext uri="{FF2B5EF4-FFF2-40B4-BE49-F238E27FC236}">
                <a16:creationId xmlns:a16="http://schemas.microsoft.com/office/drawing/2014/main" id="{07F30CEB-C816-654D-B93D-EDD98F14077A}"/>
              </a:ext>
            </a:extLst>
          </p:cNvPr>
          <p:cNvSpPr>
            <a:spLocks noGrp="1"/>
          </p:cNvSpPr>
          <p:nvPr>
            <p:ph type="ftr" idx="11"/>
          </p:nvPr>
        </p:nvSpPr>
        <p:spPr/>
        <p:txBody>
          <a:bodyPr/>
          <a:lstStyle/>
          <a:p>
            <a:endParaRPr lang="zh-CN" altLang="zh-CN"/>
          </a:p>
        </p:txBody>
      </p:sp>
      <p:sp>
        <p:nvSpPr>
          <p:cNvPr id="6" name="灯片编号占位符 5">
            <a:extLst>
              <a:ext uri="{FF2B5EF4-FFF2-40B4-BE49-F238E27FC236}">
                <a16:creationId xmlns:a16="http://schemas.microsoft.com/office/drawing/2014/main" id="{CF336DA2-E044-CD49-B80E-682AA496AE2D}"/>
              </a:ext>
            </a:extLst>
          </p:cNvPr>
          <p:cNvSpPr>
            <a:spLocks noGrp="1"/>
          </p:cNvSpPr>
          <p:nvPr>
            <p:ph type="sldNum" idx="12"/>
          </p:nvPr>
        </p:nvSpPr>
        <p:spPr/>
        <p:txBody>
          <a:bodyPr/>
          <a:lstStyle/>
          <a:p>
            <a:fld id="{E4956F66-AB48-4265-81E1-B5945BBD3738}" type="slidenum">
              <a:rPr lang="zh-CN" altLang="zh-CN"/>
              <a:t>‹#›</a:t>
            </a:fld>
            <a:endParaRPr lang="zh-CN" altLang="zh-CN"/>
          </a:p>
        </p:txBody>
      </p:sp>
    </p:spTree>
    <p:extLst>
      <p:ext uri="{BB962C8B-B14F-4D97-AF65-F5344CB8AC3E}">
        <p14:creationId xmlns:p14="http://schemas.microsoft.com/office/powerpoint/2010/main" val="2761174248"/>
      </p:ext>
    </p:extLst>
  </p:cSld>
  <p:clrMapOvr>
    <a:masterClrMapping/>
  </p:clrMapOvr>
</p:sldLayout>
</file>

<file path=ppt/slideLayouts/slideLayout3.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557E95-7D27-1C49-A3F5-199C58E90F2E}"/>
              </a:ext>
            </a:extLst>
          </p:cNvPr>
          <p:cNvSpPr>
            <a:spLocks noGrp="1"/>
          </p:cNvSpPr>
          <p:nvPr>
            <p:ph type="title"/>
          </p:nvPr>
        </p:nvSpPr>
        <p:spPr>
          <a:xfrm>
            <a:off x="831850" y="1709738"/>
            <a:ext cx="10515600" cy="2852737"/>
          </a:xfrm>
        </p:spPr>
        <p:txBody>
          <a:bodyPr anchor="b"/>
          <a:lstStyle>
            <a:lvl1pPr lvl="0">
              <a:defRPr sz="6000"/>
            </a:lvl1pPr>
          </a:lstStyle>
          <a:p>
            <a:r>
              <a:rPr lang="zh-CN" altLang="zh-CN"/>
              <a:t>单击此处编辑母版标题样式</a:t>
            </a:r>
          </a:p>
        </p:txBody>
      </p:sp>
      <p:sp>
        <p:nvSpPr>
          <p:cNvPr id="3" name="文本占位符 2">
            <a:extLst>
              <a:ext uri="{FF2B5EF4-FFF2-40B4-BE49-F238E27FC236}">
                <a16:creationId xmlns:a16="http://schemas.microsoft.com/office/drawing/2014/main" id="{91389FA1-91CE-7849-AF92-43462160168D}"/>
              </a:ext>
            </a:extLst>
          </p:cNvPr>
          <p:cNvSpPr>
            <a:spLocks noGrp="1"/>
          </p:cNvSpPr>
          <p:nvPr>
            <p:ph type="body" idx="1"/>
          </p:nvPr>
        </p:nvSpPr>
        <p:spPr>
          <a:xfrm>
            <a:off x="831850" y="4589463"/>
            <a:ext cx="10515600" cy="1500187"/>
          </a:xfrm>
        </p:spPr>
        <p:txBody>
          <a:bodyPr/>
          <a:lstStyle>
            <a:lvl1pPr marL="0" lvl="0" indent="0">
              <a:buNone/>
              <a:defRPr sz="2400">
                <a:solidFill>
                  <a:schemeClr val="tx1">
                    <a:tint val="75000"/>
                  </a:schemeClr>
                </a:solidFill>
              </a:defRPr>
            </a:lvl1pPr>
            <a:lvl2pPr marL="457200" lvl="1" indent="0">
              <a:buNone/>
              <a:defRPr sz="2000">
                <a:solidFill>
                  <a:schemeClr val="tx1">
                    <a:tint val="75000"/>
                  </a:schemeClr>
                </a:solidFill>
              </a:defRPr>
            </a:lvl2pPr>
            <a:lvl3pPr marL="914400" lvl="2" indent="0">
              <a:buNone/>
              <a:defRPr sz="1800">
                <a:solidFill>
                  <a:schemeClr val="tx1">
                    <a:tint val="75000"/>
                  </a:schemeClr>
                </a:solidFill>
              </a:defRPr>
            </a:lvl3pPr>
            <a:lvl4pPr marL="1371600" lvl="3" indent="0">
              <a:buNone/>
              <a:defRPr sz="1600">
                <a:solidFill>
                  <a:schemeClr val="tx1">
                    <a:tint val="75000"/>
                  </a:schemeClr>
                </a:solidFill>
              </a:defRPr>
            </a:lvl4pPr>
            <a:lvl5pPr marL="1828800" lvl="4" indent="0">
              <a:buNone/>
              <a:defRPr sz="1600">
                <a:solidFill>
                  <a:schemeClr val="tx1">
                    <a:tint val="75000"/>
                  </a:schemeClr>
                </a:solidFill>
              </a:defRPr>
            </a:lvl5pPr>
            <a:lvl6pPr marL="2286000" lvl="5" indent="0">
              <a:buNone/>
              <a:defRPr sz="1600">
                <a:solidFill>
                  <a:schemeClr val="tx1">
                    <a:tint val="75000"/>
                  </a:schemeClr>
                </a:solidFill>
              </a:defRPr>
            </a:lvl6pPr>
            <a:lvl7pPr marL="2743200" lvl="6" indent="0">
              <a:buNone/>
              <a:defRPr sz="1600">
                <a:solidFill>
                  <a:schemeClr val="tx1">
                    <a:tint val="75000"/>
                  </a:schemeClr>
                </a:solidFill>
              </a:defRPr>
            </a:lvl7pPr>
            <a:lvl8pPr marL="3200400" lvl="7" indent="0">
              <a:buNone/>
              <a:defRPr sz="1600">
                <a:solidFill>
                  <a:schemeClr val="tx1">
                    <a:tint val="75000"/>
                  </a:schemeClr>
                </a:solidFill>
              </a:defRPr>
            </a:lvl8pPr>
            <a:lvl9pPr marL="3657600" lvl="8" indent="0">
              <a:buNone/>
              <a:defRPr sz="1600">
                <a:solidFill>
                  <a:schemeClr val="tx1">
                    <a:tint val="75000"/>
                  </a:schemeClr>
                </a:solidFill>
              </a:defRPr>
            </a:lvl9pPr>
          </a:lstStyle>
          <a:p>
            <a:pPr lvl="0"/>
            <a:r>
              <a:rPr lang="zh-CN" altLang="zh-CN"/>
              <a:t>单击此处编辑母版文本样式</a:t>
            </a:r>
          </a:p>
        </p:txBody>
      </p:sp>
      <p:sp>
        <p:nvSpPr>
          <p:cNvPr id="4" name="日期占位符 3">
            <a:extLst>
              <a:ext uri="{FF2B5EF4-FFF2-40B4-BE49-F238E27FC236}">
                <a16:creationId xmlns:a16="http://schemas.microsoft.com/office/drawing/2014/main" id="{F9E3D7A6-EF95-2745-B76F-0FD2674B4606}"/>
              </a:ext>
            </a:extLst>
          </p:cNvPr>
          <p:cNvSpPr>
            <a:spLocks noGrp="1"/>
          </p:cNvSpPr>
          <p:nvPr>
            <p:ph type="dt" idx="10"/>
          </p:nvPr>
        </p:nvSpPr>
        <p:spPr/>
        <p:txBody>
          <a:bodyPr/>
          <a:lstStyle/>
          <a:p>
            <a:fld id="{A508C731-AE44-4B1B-8ABB-1D23384D4D05}" type="datetime1">
              <a:rPr lang="zh-CN" altLang="zh-CN"/>
              <a:t>2022/12/22</a:t>
            </a:fld>
            <a:endParaRPr lang="zh-CN" altLang="zh-CN"/>
          </a:p>
        </p:txBody>
      </p:sp>
      <p:sp>
        <p:nvSpPr>
          <p:cNvPr id="5" name="页脚占位符 4">
            <a:extLst>
              <a:ext uri="{FF2B5EF4-FFF2-40B4-BE49-F238E27FC236}">
                <a16:creationId xmlns:a16="http://schemas.microsoft.com/office/drawing/2014/main" id="{6B588057-1B6A-EA43-B3F9-19A8EABA7136}"/>
              </a:ext>
            </a:extLst>
          </p:cNvPr>
          <p:cNvSpPr>
            <a:spLocks noGrp="1"/>
          </p:cNvSpPr>
          <p:nvPr>
            <p:ph type="ftr" idx="11"/>
          </p:nvPr>
        </p:nvSpPr>
        <p:spPr/>
        <p:txBody>
          <a:bodyPr/>
          <a:lstStyle/>
          <a:p>
            <a:endParaRPr lang="zh-CN" altLang="zh-CN"/>
          </a:p>
        </p:txBody>
      </p:sp>
      <p:sp>
        <p:nvSpPr>
          <p:cNvPr id="6" name="灯片编号占位符 5">
            <a:extLst>
              <a:ext uri="{FF2B5EF4-FFF2-40B4-BE49-F238E27FC236}">
                <a16:creationId xmlns:a16="http://schemas.microsoft.com/office/drawing/2014/main" id="{486125E2-6D24-2F45-A83C-9EE6D6FFC3AF}"/>
              </a:ext>
            </a:extLst>
          </p:cNvPr>
          <p:cNvSpPr>
            <a:spLocks noGrp="1"/>
          </p:cNvSpPr>
          <p:nvPr>
            <p:ph type="sldNum" idx="12"/>
          </p:nvPr>
        </p:nvSpPr>
        <p:spPr/>
        <p:txBody>
          <a:bodyPr/>
          <a:lstStyle/>
          <a:p>
            <a:fld id="{72F0B4B2-A7F4-422C-ACE3-D06C5BDD9580}" type="slidenum">
              <a:rPr lang="zh-CN" altLang="zh-CN"/>
              <a:t>‹#›</a:t>
            </a:fld>
            <a:endParaRPr lang="zh-CN" altLang="zh-CN"/>
          </a:p>
        </p:txBody>
      </p:sp>
    </p:spTree>
    <p:extLst>
      <p:ext uri="{BB962C8B-B14F-4D97-AF65-F5344CB8AC3E}">
        <p14:creationId xmlns:p14="http://schemas.microsoft.com/office/powerpoint/2010/main" val="515195652"/>
      </p:ext>
    </p:extLst>
  </p:cSld>
  <p:clrMapOvr>
    <a:masterClrMapping/>
  </p:clrMapOvr>
</p:sldLayout>
</file>

<file path=ppt/slideLayouts/slideLayout4.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AA3425-579E-C840-853E-14DF98B93DCD}"/>
              </a:ext>
            </a:extLst>
          </p:cNvPr>
          <p:cNvSpPr>
            <a:spLocks noGrp="1"/>
          </p:cNvSpPr>
          <p:nvPr>
            <p:ph type="title"/>
          </p:nvPr>
        </p:nvSpPr>
        <p:spPr/>
        <p:txBody>
          <a:bodyPr/>
          <a:lstStyle/>
          <a:p>
            <a:r>
              <a:rPr lang="zh-CN" altLang="zh-CN"/>
              <a:t>单击此处编辑母版标题样式</a:t>
            </a:r>
          </a:p>
        </p:txBody>
      </p:sp>
      <p:sp>
        <p:nvSpPr>
          <p:cNvPr id="3" name="内容占位符 2">
            <a:extLst>
              <a:ext uri="{FF2B5EF4-FFF2-40B4-BE49-F238E27FC236}">
                <a16:creationId xmlns:a16="http://schemas.microsoft.com/office/drawing/2014/main" id="{B0A7C4D4-D1BA-C94D-9B41-841BD16C7A60}"/>
              </a:ext>
            </a:extLst>
          </p:cNvPr>
          <p:cNvSpPr>
            <a:spLocks noGrp="1"/>
          </p:cNvSpPr>
          <p:nvPr>
            <p:ph idx="1"/>
          </p:nvPr>
        </p:nvSpPr>
        <p:spPr>
          <a:xfrm>
            <a:off x="838200" y="1825625"/>
            <a:ext cx="5181600" cy="4351338"/>
          </a:xfrm>
        </p:spPr>
        <p:txBody>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内容占位符 3">
            <a:extLst>
              <a:ext uri="{FF2B5EF4-FFF2-40B4-BE49-F238E27FC236}">
                <a16:creationId xmlns:a16="http://schemas.microsoft.com/office/drawing/2014/main" id="{66B57206-25E1-A449-BBAE-4C8B47B38BB5}"/>
              </a:ext>
            </a:extLst>
          </p:cNvPr>
          <p:cNvSpPr>
            <a:spLocks noGrp="1"/>
          </p:cNvSpPr>
          <p:nvPr>
            <p:ph idx="2"/>
          </p:nvPr>
        </p:nvSpPr>
        <p:spPr>
          <a:xfrm>
            <a:off x="6172200" y="1825625"/>
            <a:ext cx="5181600" cy="4351338"/>
          </a:xfrm>
        </p:spPr>
        <p:txBody>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5" name="日期占位符 4">
            <a:extLst>
              <a:ext uri="{FF2B5EF4-FFF2-40B4-BE49-F238E27FC236}">
                <a16:creationId xmlns:a16="http://schemas.microsoft.com/office/drawing/2014/main" id="{4870AC82-E6A3-0D41-902E-F88C0E3F1C04}"/>
              </a:ext>
            </a:extLst>
          </p:cNvPr>
          <p:cNvSpPr>
            <a:spLocks noGrp="1"/>
          </p:cNvSpPr>
          <p:nvPr>
            <p:ph type="dt" idx="10"/>
          </p:nvPr>
        </p:nvSpPr>
        <p:spPr/>
        <p:txBody>
          <a:bodyPr/>
          <a:lstStyle/>
          <a:p>
            <a:fld id="{D1C2B69E-2720-418A-80DB-14573D300DFA}" type="datetime1">
              <a:rPr lang="zh-CN" altLang="zh-CN"/>
              <a:t>2022/12/22</a:t>
            </a:fld>
            <a:endParaRPr lang="zh-CN" altLang="zh-CN"/>
          </a:p>
        </p:txBody>
      </p:sp>
      <p:sp>
        <p:nvSpPr>
          <p:cNvPr id="6" name="页脚占位符 5">
            <a:extLst>
              <a:ext uri="{FF2B5EF4-FFF2-40B4-BE49-F238E27FC236}">
                <a16:creationId xmlns:a16="http://schemas.microsoft.com/office/drawing/2014/main" id="{C7668323-02C9-014E-AA3A-1276E9661773}"/>
              </a:ext>
            </a:extLst>
          </p:cNvPr>
          <p:cNvSpPr>
            <a:spLocks noGrp="1"/>
          </p:cNvSpPr>
          <p:nvPr>
            <p:ph type="ftr" idx="11"/>
          </p:nvPr>
        </p:nvSpPr>
        <p:spPr/>
        <p:txBody>
          <a:bodyPr/>
          <a:lstStyle/>
          <a:p>
            <a:endParaRPr lang="zh-CN" altLang="zh-CN"/>
          </a:p>
        </p:txBody>
      </p:sp>
      <p:sp>
        <p:nvSpPr>
          <p:cNvPr id="7" name="灯片编号占位符 6">
            <a:extLst>
              <a:ext uri="{FF2B5EF4-FFF2-40B4-BE49-F238E27FC236}">
                <a16:creationId xmlns:a16="http://schemas.microsoft.com/office/drawing/2014/main" id="{F15EA1DC-6E30-9E47-A0C0-40B7734083E8}"/>
              </a:ext>
            </a:extLst>
          </p:cNvPr>
          <p:cNvSpPr>
            <a:spLocks noGrp="1"/>
          </p:cNvSpPr>
          <p:nvPr>
            <p:ph type="sldNum" idx="12"/>
          </p:nvPr>
        </p:nvSpPr>
        <p:spPr/>
        <p:txBody>
          <a:bodyPr/>
          <a:lstStyle/>
          <a:p>
            <a:fld id="{14D82C5F-EDDE-40F2-A3AF-BA1415D1B021}" type="slidenum">
              <a:rPr lang="zh-CN" altLang="zh-CN"/>
              <a:t>‹#›</a:t>
            </a:fld>
            <a:endParaRPr lang="zh-CN" altLang="zh-CN"/>
          </a:p>
        </p:txBody>
      </p:sp>
    </p:spTree>
    <p:extLst>
      <p:ext uri="{BB962C8B-B14F-4D97-AF65-F5344CB8AC3E}">
        <p14:creationId xmlns:p14="http://schemas.microsoft.com/office/powerpoint/2010/main" val="2133315551"/>
      </p:ext>
    </p:extLst>
  </p:cSld>
  <p:clrMapOvr>
    <a:masterClrMapping/>
  </p:clrMapOvr>
</p:sldLayout>
</file>

<file path=ppt/slideLayouts/slideLayout5.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13C2D9-70CF-AE47-973D-07ADF7FD5E62}"/>
              </a:ext>
            </a:extLst>
          </p:cNvPr>
          <p:cNvSpPr>
            <a:spLocks noGrp="1"/>
          </p:cNvSpPr>
          <p:nvPr>
            <p:ph type="title"/>
          </p:nvPr>
        </p:nvSpPr>
        <p:spPr>
          <a:xfrm>
            <a:off x="839788" y="365125"/>
            <a:ext cx="10515600" cy="1325563"/>
          </a:xfrm>
        </p:spPr>
        <p:txBody>
          <a:bodyPr/>
          <a:lstStyle/>
          <a:p>
            <a:r>
              <a:rPr lang="zh-CN" altLang="zh-CN"/>
              <a:t>单击此处编辑母版标题样式</a:t>
            </a:r>
          </a:p>
        </p:txBody>
      </p:sp>
      <p:sp>
        <p:nvSpPr>
          <p:cNvPr id="3" name="文本占位符 2">
            <a:extLst>
              <a:ext uri="{FF2B5EF4-FFF2-40B4-BE49-F238E27FC236}">
                <a16:creationId xmlns:a16="http://schemas.microsoft.com/office/drawing/2014/main" id="{F8DB7B89-F14C-7A49-B8B3-8C454283FA07}"/>
              </a:ext>
            </a:extLst>
          </p:cNvPr>
          <p:cNvSpPr>
            <a:spLocks noGrp="1"/>
          </p:cNvSpPr>
          <p:nvPr>
            <p:ph type="body" idx="1"/>
          </p:nvPr>
        </p:nvSpPr>
        <p:spPr>
          <a:xfrm>
            <a:off x="839788" y="1681163"/>
            <a:ext cx="5157787" cy="823912"/>
          </a:xfr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ltLang="zh-CN"/>
              <a:t>单击此处编辑母版文本样式</a:t>
            </a:r>
          </a:p>
        </p:txBody>
      </p:sp>
      <p:sp>
        <p:nvSpPr>
          <p:cNvPr id="4" name="内容占位符 3">
            <a:extLst>
              <a:ext uri="{FF2B5EF4-FFF2-40B4-BE49-F238E27FC236}">
                <a16:creationId xmlns:a16="http://schemas.microsoft.com/office/drawing/2014/main" id="{53AC7E28-0C90-754F-BEFF-7D70DA9E3FAB}"/>
              </a:ext>
            </a:extLst>
          </p:cNvPr>
          <p:cNvSpPr>
            <a:spLocks noGrp="1"/>
          </p:cNvSpPr>
          <p:nvPr>
            <p:ph idx="2"/>
          </p:nvPr>
        </p:nvSpPr>
        <p:spPr>
          <a:xfrm>
            <a:off x="839788" y="2505075"/>
            <a:ext cx="5157787" cy="3684588"/>
          </a:xfrm>
        </p:spPr>
        <p:txBody>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5" name="文本占位符 4">
            <a:extLst>
              <a:ext uri="{FF2B5EF4-FFF2-40B4-BE49-F238E27FC236}">
                <a16:creationId xmlns:a16="http://schemas.microsoft.com/office/drawing/2014/main" id="{2D2F5466-FDDD-D94A-8586-9EA47BF9F3C9}"/>
              </a:ext>
            </a:extLst>
          </p:cNvPr>
          <p:cNvSpPr>
            <a:spLocks noGrp="1"/>
          </p:cNvSpPr>
          <p:nvPr>
            <p:ph type="body" idx="3"/>
          </p:nvPr>
        </p:nvSpPr>
        <p:spPr>
          <a:xfrm>
            <a:off x="6172200" y="1681163"/>
            <a:ext cx="5183188" cy="823912"/>
          </a:xfr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ltLang="zh-CN"/>
              <a:t>单击此处编辑母版文本样式</a:t>
            </a:r>
          </a:p>
        </p:txBody>
      </p:sp>
      <p:sp>
        <p:nvSpPr>
          <p:cNvPr id="6" name="内容占位符 5">
            <a:extLst>
              <a:ext uri="{FF2B5EF4-FFF2-40B4-BE49-F238E27FC236}">
                <a16:creationId xmlns:a16="http://schemas.microsoft.com/office/drawing/2014/main" id="{39E50A45-8E76-B148-A3C8-38B2A83A5E42}"/>
              </a:ext>
            </a:extLst>
          </p:cNvPr>
          <p:cNvSpPr>
            <a:spLocks noGrp="1"/>
          </p:cNvSpPr>
          <p:nvPr>
            <p:ph idx="4"/>
          </p:nvPr>
        </p:nvSpPr>
        <p:spPr>
          <a:xfrm>
            <a:off x="6172200" y="2505075"/>
            <a:ext cx="5183188" cy="3684588"/>
          </a:xfrm>
        </p:spPr>
        <p:txBody>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7" name="日期占位符 6">
            <a:extLst>
              <a:ext uri="{FF2B5EF4-FFF2-40B4-BE49-F238E27FC236}">
                <a16:creationId xmlns:a16="http://schemas.microsoft.com/office/drawing/2014/main" id="{02559B8B-7CFA-914E-97A6-F6F2B52122EE}"/>
              </a:ext>
            </a:extLst>
          </p:cNvPr>
          <p:cNvSpPr>
            <a:spLocks noGrp="1"/>
          </p:cNvSpPr>
          <p:nvPr>
            <p:ph type="dt" idx="10"/>
          </p:nvPr>
        </p:nvSpPr>
        <p:spPr/>
        <p:txBody>
          <a:bodyPr/>
          <a:lstStyle/>
          <a:p>
            <a:fld id="{B8DC19BB-0A1B-41E5-A27C-F02AB5AD6641}" type="datetime1">
              <a:rPr lang="zh-CN" altLang="zh-CN"/>
              <a:t>2022/12/22</a:t>
            </a:fld>
            <a:endParaRPr lang="zh-CN" altLang="zh-CN"/>
          </a:p>
        </p:txBody>
      </p:sp>
      <p:sp>
        <p:nvSpPr>
          <p:cNvPr id="8" name="页脚占位符 7">
            <a:extLst>
              <a:ext uri="{FF2B5EF4-FFF2-40B4-BE49-F238E27FC236}">
                <a16:creationId xmlns:a16="http://schemas.microsoft.com/office/drawing/2014/main" id="{E26085F1-4769-3C4C-9616-DD268FC11920}"/>
              </a:ext>
            </a:extLst>
          </p:cNvPr>
          <p:cNvSpPr>
            <a:spLocks noGrp="1"/>
          </p:cNvSpPr>
          <p:nvPr>
            <p:ph type="ftr" idx="11"/>
          </p:nvPr>
        </p:nvSpPr>
        <p:spPr/>
        <p:txBody>
          <a:bodyPr/>
          <a:lstStyle/>
          <a:p>
            <a:endParaRPr lang="zh-CN" altLang="zh-CN"/>
          </a:p>
        </p:txBody>
      </p:sp>
      <p:sp>
        <p:nvSpPr>
          <p:cNvPr id="9" name="灯片编号占位符 8">
            <a:extLst>
              <a:ext uri="{FF2B5EF4-FFF2-40B4-BE49-F238E27FC236}">
                <a16:creationId xmlns:a16="http://schemas.microsoft.com/office/drawing/2014/main" id="{FA3F1514-1019-E74C-94BD-322CF1852086}"/>
              </a:ext>
            </a:extLst>
          </p:cNvPr>
          <p:cNvSpPr>
            <a:spLocks noGrp="1"/>
          </p:cNvSpPr>
          <p:nvPr>
            <p:ph type="sldNum" idx="12"/>
          </p:nvPr>
        </p:nvSpPr>
        <p:spPr/>
        <p:txBody>
          <a:bodyPr/>
          <a:lstStyle/>
          <a:p>
            <a:fld id="{222E830D-F6FC-46B0-A8EF-3CAA9EA9B7ED}" type="slidenum">
              <a:rPr lang="zh-CN" altLang="zh-CN"/>
              <a:t>‹#›</a:t>
            </a:fld>
            <a:endParaRPr lang="zh-CN" altLang="zh-CN"/>
          </a:p>
        </p:txBody>
      </p:sp>
    </p:spTree>
    <p:extLst>
      <p:ext uri="{BB962C8B-B14F-4D97-AF65-F5344CB8AC3E}">
        <p14:creationId xmlns:p14="http://schemas.microsoft.com/office/powerpoint/2010/main" val="2817388483"/>
      </p:ext>
    </p:extLst>
  </p:cSld>
  <p:clrMapOvr>
    <a:masterClrMapping/>
  </p:clrMapOvr>
</p:sldLayout>
</file>

<file path=ppt/slideLayouts/slideLayout6.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08D611-DA8F-CB46-9468-B99CEDE1164D}"/>
              </a:ext>
            </a:extLst>
          </p:cNvPr>
          <p:cNvSpPr>
            <a:spLocks noGrp="1"/>
          </p:cNvSpPr>
          <p:nvPr>
            <p:ph type="title"/>
          </p:nvPr>
        </p:nvSpPr>
        <p:spPr/>
        <p:txBody>
          <a:bodyPr/>
          <a:lstStyle/>
          <a:p>
            <a:r>
              <a:rPr lang="zh-CN" altLang="zh-CN"/>
              <a:t>单击此处编辑母版标题样式</a:t>
            </a:r>
          </a:p>
        </p:txBody>
      </p:sp>
      <p:sp>
        <p:nvSpPr>
          <p:cNvPr id="3" name="日期占位符 2">
            <a:extLst>
              <a:ext uri="{FF2B5EF4-FFF2-40B4-BE49-F238E27FC236}">
                <a16:creationId xmlns:a16="http://schemas.microsoft.com/office/drawing/2014/main" id="{F3FD1E67-8DA0-244B-ADA5-CF2584F03EEB}"/>
              </a:ext>
            </a:extLst>
          </p:cNvPr>
          <p:cNvSpPr>
            <a:spLocks noGrp="1"/>
          </p:cNvSpPr>
          <p:nvPr>
            <p:ph type="dt" idx="10"/>
          </p:nvPr>
        </p:nvSpPr>
        <p:spPr/>
        <p:txBody>
          <a:bodyPr/>
          <a:lstStyle/>
          <a:p>
            <a:fld id="{0A95848E-F110-4B32-B9A1-C2C50B00B714}" type="datetime1">
              <a:rPr lang="zh-CN" altLang="zh-CN"/>
              <a:t>2022/12/22</a:t>
            </a:fld>
            <a:endParaRPr lang="zh-CN" altLang="zh-CN"/>
          </a:p>
        </p:txBody>
      </p:sp>
      <p:sp>
        <p:nvSpPr>
          <p:cNvPr id="4" name="页脚占位符 3">
            <a:extLst>
              <a:ext uri="{FF2B5EF4-FFF2-40B4-BE49-F238E27FC236}">
                <a16:creationId xmlns:a16="http://schemas.microsoft.com/office/drawing/2014/main" id="{F82E9CC0-740A-154A-8391-EFE97104BE12}"/>
              </a:ext>
            </a:extLst>
          </p:cNvPr>
          <p:cNvSpPr>
            <a:spLocks noGrp="1"/>
          </p:cNvSpPr>
          <p:nvPr>
            <p:ph type="ftr" idx="11"/>
          </p:nvPr>
        </p:nvSpPr>
        <p:spPr/>
        <p:txBody>
          <a:bodyPr/>
          <a:lstStyle/>
          <a:p>
            <a:endParaRPr lang="zh-CN" altLang="zh-CN"/>
          </a:p>
        </p:txBody>
      </p:sp>
      <p:sp>
        <p:nvSpPr>
          <p:cNvPr id="5" name="灯片编号占位符 4">
            <a:extLst>
              <a:ext uri="{FF2B5EF4-FFF2-40B4-BE49-F238E27FC236}">
                <a16:creationId xmlns:a16="http://schemas.microsoft.com/office/drawing/2014/main" id="{9F3A0B70-5486-0A46-97CB-A673E1A42FC3}"/>
              </a:ext>
            </a:extLst>
          </p:cNvPr>
          <p:cNvSpPr>
            <a:spLocks noGrp="1"/>
          </p:cNvSpPr>
          <p:nvPr>
            <p:ph type="sldNum" idx="12"/>
          </p:nvPr>
        </p:nvSpPr>
        <p:spPr/>
        <p:txBody>
          <a:bodyPr/>
          <a:lstStyle/>
          <a:p>
            <a:fld id="{BEEB92B0-020F-483E-A5A2-0A8857E74438}" type="slidenum">
              <a:rPr lang="zh-CN" altLang="zh-CN"/>
              <a:t>‹#›</a:t>
            </a:fld>
            <a:endParaRPr lang="zh-CN" altLang="zh-CN"/>
          </a:p>
        </p:txBody>
      </p:sp>
    </p:spTree>
    <p:extLst>
      <p:ext uri="{BB962C8B-B14F-4D97-AF65-F5344CB8AC3E}">
        <p14:creationId xmlns:p14="http://schemas.microsoft.com/office/powerpoint/2010/main" val="672407705"/>
      </p:ext>
    </p:extLst>
  </p:cSld>
  <p:clrMapOvr>
    <a:masterClrMapping/>
  </p:clrMapOvr>
</p:sldLayout>
</file>

<file path=ppt/slideLayouts/slideLayout7.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5115269-0520-AE46-AAB6-4BD45C4FCEB5}"/>
              </a:ext>
            </a:extLst>
          </p:cNvPr>
          <p:cNvSpPr>
            <a:spLocks noGrp="1"/>
          </p:cNvSpPr>
          <p:nvPr>
            <p:ph type="dt" idx="10"/>
          </p:nvPr>
        </p:nvSpPr>
        <p:spPr/>
        <p:txBody>
          <a:bodyPr/>
          <a:lstStyle/>
          <a:p>
            <a:fld id="{2A2B5C3F-8A25-4EAD-9ADA-B02C84AB5B76}" type="datetime1">
              <a:rPr lang="zh-CN" altLang="zh-CN"/>
              <a:t>2022/12/22</a:t>
            </a:fld>
            <a:endParaRPr lang="zh-CN" altLang="zh-CN"/>
          </a:p>
        </p:txBody>
      </p:sp>
      <p:sp>
        <p:nvSpPr>
          <p:cNvPr id="3" name="页脚占位符 2">
            <a:extLst>
              <a:ext uri="{FF2B5EF4-FFF2-40B4-BE49-F238E27FC236}">
                <a16:creationId xmlns:a16="http://schemas.microsoft.com/office/drawing/2014/main" id="{A99CDE99-CC14-2043-965E-BF190BAACB62}"/>
              </a:ext>
            </a:extLst>
          </p:cNvPr>
          <p:cNvSpPr>
            <a:spLocks noGrp="1"/>
          </p:cNvSpPr>
          <p:nvPr>
            <p:ph type="ftr" idx="11"/>
          </p:nvPr>
        </p:nvSpPr>
        <p:spPr/>
        <p:txBody>
          <a:bodyPr/>
          <a:lstStyle/>
          <a:p>
            <a:endParaRPr lang="zh-CN" altLang="zh-CN"/>
          </a:p>
        </p:txBody>
      </p:sp>
      <p:sp>
        <p:nvSpPr>
          <p:cNvPr id="4" name="灯片编号占位符 3">
            <a:extLst>
              <a:ext uri="{FF2B5EF4-FFF2-40B4-BE49-F238E27FC236}">
                <a16:creationId xmlns:a16="http://schemas.microsoft.com/office/drawing/2014/main" id="{CFF54362-FD32-EB4E-8237-5C130D6DEA6D}"/>
              </a:ext>
            </a:extLst>
          </p:cNvPr>
          <p:cNvSpPr>
            <a:spLocks noGrp="1"/>
          </p:cNvSpPr>
          <p:nvPr>
            <p:ph type="sldNum" idx="12"/>
          </p:nvPr>
        </p:nvSpPr>
        <p:spPr/>
        <p:txBody>
          <a:bodyPr/>
          <a:lstStyle/>
          <a:p>
            <a:fld id="{5B36B259-8458-45C0-AC0E-A048A7B2D5B4}" type="slidenum">
              <a:rPr lang="zh-CN" altLang="zh-CN"/>
              <a:t>‹#›</a:t>
            </a:fld>
            <a:endParaRPr lang="zh-CN" altLang="zh-CN"/>
          </a:p>
        </p:txBody>
      </p:sp>
    </p:spTree>
    <p:extLst>
      <p:ext uri="{BB962C8B-B14F-4D97-AF65-F5344CB8AC3E}">
        <p14:creationId xmlns:p14="http://schemas.microsoft.com/office/powerpoint/2010/main" val="2606553922"/>
      </p:ext>
    </p:extLst>
  </p:cSld>
  <p:clrMapOvr>
    <a:masterClrMapping/>
  </p:clrMapOvr>
</p:sldLayout>
</file>

<file path=ppt/slideLayouts/slideLayout8.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2B06BB-050B-5844-9E7A-4D218983FC7E}"/>
              </a:ext>
            </a:extLst>
          </p:cNvPr>
          <p:cNvSpPr>
            <a:spLocks noGrp="1"/>
          </p:cNvSpPr>
          <p:nvPr>
            <p:ph type="title"/>
          </p:nvPr>
        </p:nvSpPr>
        <p:spPr>
          <a:xfrm>
            <a:off x="839788" y="457200"/>
            <a:ext cx="3932237" cy="1600200"/>
          </a:xfrm>
        </p:spPr>
        <p:txBody>
          <a:bodyPr anchor="b"/>
          <a:lstStyle>
            <a:lvl1pPr lvl="0">
              <a:defRPr sz="3200"/>
            </a:lvl1pPr>
          </a:lstStyle>
          <a:p>
            <a:r>
              <a:rPr lang="zh-CN" altLang="zh-CN"/>
              <a:t>单击此处编辑母版标题样式</a:t>
            </a:r>
          </a:p>
        </p:txBody>
      </p:sp>
      <p:sp>
        <p:nvSpPr>
          <p:cNvPr id="3" name="内容占位符 2">
            <a:extLst>
              <a:ext uri="{FF2B5EF4-FFF2-40B4-BE49-F238E27FC236}">
                <a16:creationId xmlns:a16="http://schemas.microsoft.com/office/drawing/2014/main" id="{43DCCFDF-F05A-3942-9ED3-EDEE30D01D6C}"/>
              </a:ext>
            </a:extLst>
          </p:cNvPr>
          <p:cNvSpPr>
            <a:spLocks noGrp="1"/>
          </p:cNvSpPr>
          <p:nvPr>
            <p:ph idx="1"/>
          </p:nvPr>
        </p:nvSpPr>
        <p:spPr>
          <a:xfrm>
            <a:off x="5183188" y="987425"/>
            <a:ext cx="6172200" cy="4873625"/>
          </a:xfrm>
        </p:spPr>
        <p:txBody>
          <a:bodyPr/>
          <a:lstStyle>
            <a:lvl1pPr lvl="0">
              <a:defRPr sz="3200"/>
            </a:lvl1pPr>
            <a:lvl2pPr lvl="1">
              <a:defRPr sz="2800"/>
            </a:lvl2pPr>
            <a:lvl3pPr lvl="2">
              <a:defRPr sz="2400"/>
            </a:lvl3pPr>
            <a:lvl4pPr lvl="3">
              <a:defRPr sz="2000"/>
            </a:lvl4pPr>
            <a:lvl5pPr lvl="4">
              <a:defRPr sz="2000"/>
            </a:lvl5pPr>
            <a:lvl6pPr lvl="5">
              <a:defRPr sz="2000"/>
            </a:lvl6pPr>
            <a:lvl7pPr lvl="6">
              <a:defRPr sz="2000"/>
            </a:lvl7pPr>
            <a:lvl8pPr lvl="7">
              <a:defRPr sz="2000"/>
            </a:lvl8pPr>
            <a:lvl9pPr lvl="8">
              <a:defRPr sz="2000"/>
            </a:lvl9p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文本占位符 3">
            <a:extLst>
              <a:ext uri="{FF2B5EF4-FFF2-40B4-BE49-F238E27FC236}">
                <a16:creationId xmlns:a16="http://schemas.microsoft.com/office/drawing/2014/main" id="{15363FA1-71A8-934E-88A2-98C401B3BCFD}"/>
              </a:ext>
            </a:extLst>
          </p:cNvPr>
          <p:cNvSpPr>
            <a:spLocks noGrp="1"/>
          </p:cNvSpPr>
          <p:nvPr>
            <p:ph type="body" idx="2"/>
          </p:nvPr>
        </p:nvSpPr>
        <p:spPr>
          <a:xfrm>
            <a:off x="839788" y="2057400"/>
            <a:ext cx="3932237" cy="3811588"/>
          </a:xfr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ltLang="zh-CN"/>
              <a:t>单击此处编辑母版文本样式</a:t>
            </a:r>
          </a:p>
        </p:txBody>
      </p:sp>
      <p:sp>
        <p:nvSpPr>
          <p:cNvPr id="5" name="日期占位符 4">
            <a:extLst>
              <a:ext uri="{FF2B5EF4-FFF2-40B4-BE49-F238E27FC236}">
                <a16:creationId xmlns:a16="http://schemas.microsoft.com/office/drawing/2014/main" id="{7DC4C7F2-1223-684C-9465-DA0BD9B3C865}"/>
              </a:ext>
            </a:extLst>
          </p:cNvPr>
          <p:cNvSpPr>
            <a:spLocks noGrp="1"/>
          </p:cNvSpPr>
          <p:nvPr>
            <p:ph type="dt" idx="10"/>
          </p:nvPr>
        </p:nvSpPr>
        <p:spPr/>
        <p:txBody>
          <a:bodyPr/>
          <a:lstStyle/>
          <a:p>
            <a:fld id="{08ADF7E9-837B-4493-A18B-5CF9C8081C9E}" type="datetime1">
              <a:rPr lang="zh-CN" altLang="zh-CN"/>
              <a:t>2022/12/22</a:t>
            </a:fld>
            <a:endParaRPr lang="zh-CN" altLang="zh-CN"/>
          </a:p>
        </p:txBody>
      </p:sp>
      <p:sp>
        <p:nvSpPr>
          <p:cNvPr id="6" name="页脚占位符 5">
            <a:extLst>
              <a:ext uri="{FF2B5EF4-FFF2-40B4-BE49-F238E27FC236}">
                <a16:creationId xmlns:a16="http://schemas.microsoft.com/office/drawing/2014/main" id="{74988212-DC80-704A-B549-9455F8BDDA3D}"/>
              </a:ext>
            </a:extLst>
          </p:cNvPr>
          <p:cNvSpPr>
            <a:spLocks noGrp="1"/>
          </p:cNvSpPr>
          <p:nvPr>
            <p:ph type="ftr" idx="11"/>
          </p:nvPr>
        </p:nvSpPr>
        <p:spPr/>
        <p:txBody>
          <a:bodyPr/>
          <a:lstStyle/>
          <a:p>
            <a:endParaRPr lang="zh-CN" altLang="zh-CN"/>
          </a:p>
        </p:txBody>
      </p:sp>
      <p:sp>
        <p:nvSpPr>
          <p:cNvPr id="7" name="灯片编号占位符 6">
            <a:extLst>
              <a:ext uri="{FF2B5EF4-FFF2-40B4-BE49-F238E27FC236}">
                <a16:creationId xmlns:a16="http://schemas.microsoft.com/office/drawing/2014/main" id="{8761C346-8CD6-534A-945A-98A46B485466}"/>
              </a:ext>
            </a:extLst>
          </p:cNvPr>
          <p:cNvSpPr>
            <a:spLocks noGrp="1"/>
          </p:cNvSpPr>
          <p:nvPr>
            <p:ph type="sldNum" idx="12"/>
          </p:nvPr>
        </p:nvSpPr>
        <p:spPr/>
        <p:txBody>
          <a:bodyPr/>
          <a:lstStyle/>
          <a:p>
            <a:fld id="{ED9C58E9-7D15-44B8-AC4B-8D1176A4C310}" type="slidenum">
              <a:rPr lang="zh-CN" altLang="zh-CN"/>
              <a:t>‹#›</a:t>
            </a:fld>
            <a:endParaRPr lang="zh-CN" altLang="zh-CN"/>
          </a:p>
        </p:txBody>
      </p:sp>
    </p:spTree>
    <p:extLst>
      <p:ext uri="{BB962C8B-B14F-4D97-AF65-F5344CB8AC3E}">
        <p14:creationId xmlns:p14="http://schemas.microsoft.com/office/powerpoint/2010/main" val="171294950"/>
      </p:ext>
    </p:extLst>
  </p:cSld>
  <p:clrMapOvr>
    <a:masterClrMapping/>
  </p:clrMapOvr>
</p:sldLayout>
</file>

<file path=ppt/slideLayouts/slideLayout9.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D036A8-8961-964B-BA0F-1536417E8FA6}"/>
              </a:ext>
            </a:extLst>
          </p:cNvPr>
          <p:cNvSpPr>
            <a:spLocks noGrp="1"/>
          </p:cNvSpPr>
          <p:nvPr>
            <p:ph type="title"/>
          </p:nvPr>
        </p:nvSpPr>
        <p:spPr>
          <a:xfrm>
            <a:off x="839788" y="457200"/>
            <a:ext cx="3932237" cy="1600200"/>
          </a:xfrm>
        </p:spPr>
        <p:txBody>
          <a:bodyPr anchor="b"/>
          <a:lstStyle>
            <a:lvl1pPr lvl="0">
              <a:defRPr sz="3200"/>
            </a:lvl1pPr>
          </a:lstStyle>
          <a:p>
            <a:r>
              <a:rPr lang="zh-CN" altLang="zh-CN"/>
              <a:t>单击此处编辑母版标题样式</a:t>
            </a:r>
          </a:p>
        </p:txBody>
      </p:sp>
      <p:sp>
        <p:nvSpPr>
          <p:cNvPr id="3" name="图片占位符 2">
            <a:extLst>
              <a:ext uri="{FF2B5EF4-FFF2-40B4-BE49-F238E27FC236}">
                <a16:creationId xmlns:a16="http://schemas.microsoft.com/office/drawing/2014/main" id="{B8A46E43-E6BC-FE48-A178-496D3BEF2622}"/>
              </a:ext>
            </a:extLst>
          </p:cNvPr>
          <p:cNvSpPr>
            <a:spLocks noGrp="1"/>
          </p:cNvSpPr>
          <p:nvPr>
            <p:ph type="pic" idx="1"/>
          </p:nvPr>
        </p:nvSpPr>
        <p:spPr>
          <a:xfrm>
            <a:off x="5183188" y="987425"/>
            <a:ext cx="6172200" cy="4873625"/>
          </a:xfrm>
        </p:spPr>
        <p:txBody>
          <a:bodyPr/>
          <a:lstStyle>
            <a:lvl1pPr marL="0" lvl="0" indent="0">
              <a:buNone/>
              <a:defRPr sz="3200"/>
            </a:lvl1pPr>
            <a:lvl2pPr marL="457200" lvl="1" indent="0">
              <a:buNone/>
              <a:defRPr sz="2800"/>
            </a:lvl2pPr>
            <a:lvl3pPr marL="914400" lvl="2" indent="0">
              <a:buNone/>
              <a:defRPr sz="2400"/>
            </a:lvl3pPr>
            <a:lvl4pPr marL="1371600" lvl="3" indent="0">
              <a:buNone/>
              <a:defRPr sz="2000"/>
            </a:lvl4pPr>
            <a:lvl5pPr marL="1828800" lvl="4" indent="0">
              <a:buNone/>
              <a:defRPr sz="2000"/>
            </a:lvl5pPr>
            <a:lvl6pPr marL="2286000" lvl="5" indent="0">
              <a:buNone/>
              <a:defRPr sz="2000"/>
            </a:lvl6pPr>
            <a:lvl7pPr marL="2743200" lvl="6" indent="0">
              <a:buNone/>
              <a:defRPr sz="2000"/>
            </a:lvl7pPr>
            <a:lvl8pPr marL="3200400" lvl="7" indent="0">
              <a:buNone/>
              <a:defRPr sz="2000"/>
            </a:lvl8pPr>
            <a:lvl9pPr marL="3657600" lvl="8" indent="0">
              <a:buNone/>
              <a:defRPr sz="2000"/>
            </a:lvl9pPr>
          </a:lstStyle>
          <a:p>
            <a:endParaRPr lang="zh-CN" altLang="zh-CN"/>
          </a:p>
        </p:txBody>
      </p:sp>
      <p:sp>
        <p:nvSpPr>
          <p:cNvPr id="4" name="文本占位符 3">
            <a:extLst>
              <a:ext uri="{FF2B5EF4-FFF2-40B4-BE49-F238E27FC236}">
                <a16:creationId xmlns:a16="http://schemas.microsoft.com/office/drawing/2014/main" id="{936C771C-5A76-FD42-AD50-338B2DFC4CBB}"/>
              </a:ext>
            </a:extLst>
          </p:cNvPr>
          <p:cNvSpPr>
            <a:spLocks noGrp="1"/>
          </p:cNvSpPr>
          <p:nvPr>
            <p:ph type="body" idx="2"/>
          </p:nvPr>
        </p:nvSpPr>
        <p:spPr>
          <a:xfrm>
            <a:off x="839788" y="2057400"/>
            <a:ext cx="3932237" cy="3811588"/>
          </a:xfr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ltLang="zh-CN"/>
              <a:t>单击此处编辑母版文本样式</a:t>
            </a:r>
          </a:p>
        </p:txBody>
      </p:sp>
      <p:sp>
        <p:nvSpPr>
          <p:cNvPr id="5" name="日期占位符 4">
            <a:extLst>
              <a:ext uri="{FF2B5EF4-FFF2-40B4-BE49-F238E27FC236}">
                <a16:creationId xmlns:a16="http://schemas.microsoft.com/office/drawing/2014/main" id="{0218927A-34C1-8447-BFD2-41E82FAE7C6B}"/>
              </a:ext>
            </a:extLst>
          </p:cNvPr>
          <p:cNvSpPr>
            <a:spLocks noGrp="1"/>
          </p:cNvSpPr>
          <p:nvPr>
            <p:ph type="dt" idx="10"/>
          </p:nvPr>
        </p:nvSpPr>
        <p:spPr/>
        <p:txBody>
          <a:bodyPr/>
          <a:lstStyle/>
          <a:p>
            <a:fld id="{393D360F-A83B-45A0-8238-62382B4C27CE}" type="datetime1">
              <a:rPr lang="zh-CN" altLang="zh-CN"/>
              <a:t>2022/12/22</a:t>
            </a:fld>
            <a:endParaRPr lang="zh-CN" altLang="zh-CN"/>
          </a:p>
        </p:txBody>
      </p:sp>
      <p:sp>
        <p:nvSpPr>
          <p:cNvPr id="6" name="页脚占位符 5">
            <a:extLst>
              <a:ext uri="{FF2B5EF4-FFF2-40B4-BE49-F238E27FC236}">
                <a16:creationId xmlns:a16="http://schemas.microsoft.com/office/drawing/2014/main" id="{03453D19-631C-5448-974D-FE77B7D42EF3}"/>
              </a:ext>
            </a:extLst>
          </p:cNvPr>
          <p:cNvSpPr>
            <a:spLocks noGrp="1"/>
          </p:cNvSpPr>
          <p:nvPr>
            <p:ph type="ftr" idx="11"/>
          </p:nvPr>
        </p:nvSpPr>
        <p:spPr/>
        <p:txBody>
          <a:bodyPr/>
          <a:lstStyle/>
          <a:p>
            <a:endParaRPr lang="zh-CN" altLang="zh-CN"/>
          </a:p>
        </p:txBody>
      </p:sp>
      <p:sp>
        <p:nvSpPr>
          <p:cNvPr id="7" name="灯片编号占位符 6">
            <a:extLst>
              <a:ext uri="{FF2B5EF4-FFF2-40B4-BE49-F238E27FC236}">
                <a16:creationId xmlns:a16="http://schemas.microsoft.com/office/drawing/2014/main" id="{8EBBBB8E-BBC0-E34C-BC1C-F1E4E312FBB9}"/>
              </a:ext>
            </a:extLst>
          </p:cNvPr>
          <p:cNvSpPr>
            <a:spLocks noGrp="1"/>
          </p:cNvSpPr>
          <p:nvPr>
            <p:ph type="sldNum" idx="12"/>
          </p:nvPr>
        </p:nvSpPr>
        <p:spPr/>
        <p:txBody>
          <a:bodyPr/>
          <a:lstStyle/>
          <a:p>
            <a:fld id="{9462A5DC-0907-49B2-96B7-2A796FEDAEDC}" type="slidenum">
              <a:rPr lang="zh-CN" altLang="zh-CN"/>
              <a:t>‹#›</a:t>
            </a:fld>
            <a:endParaRPr lang="zh-CN" altLang="zh-CN"/>
          </a:p>
        </p:txBody>
      </p:sp>
    </p:spTree>
    <p:extLst>
      <p:ext uri="{BB962C8B-B14F-4D97-AF65-F5344CB8AC3E}">
        <p14:creationId xmlns:p14="http://schemas.microsoft.com/office/powerpoint/2010/main" val="2009994174"/>
      </p:ext>
    </p:extLst>
  </p:cSld>
  <p:clrMapOvr>
    <a:masterClrMapping/>
  </p:clrMapOvr>
</p:sldLayout>
</file>

<file path=ppt/slideMasters/_rels/slideMaster1.xml.rels>&#65279;<?xml version="1.0" encoding="utf-8"?><Relationships xmlns="http://schemas.openxmlformats.org/package/2006/relationships"><Relationship Type="http://schemas.openxmlformats.org/officeDocument/2006/relationships/slideLayout" Target="/ppt/slideLayouts/slideLayout1.xml" Id="rId1" /><Relationship Type="http://schemas.openxmlformats.org/officeDocument/2006/relationships/slideLayout" Target="/ppt/slideLayouts/slideLayout2.xml" Id="rId2" /><Relationship Type="http://schemas.openxmlformats.org/officeDocument/2006/relationships/slideLayout" Target="/ppt/slideLayouts/slideLayout3.xml" Id="rId3" /><Relationship Type="http://schemas.openxmlformats.org/officeDocument/2006/relationships/slideLayout" Target="/ppt/slideLayouts/slideLayout4.xml" Id="rId4" /><Relationship Type="http://schemas.openxmlformats.org/officeDocument/2006/relationships/slideLayout" Target="/ppt/slideLayouts/slideLayout5.xml" Id="rId5" /><Relationship Type="http://schemas.openxmlformats.org/officeDocument/2006/relationships/slideLayout" Target="/ppt/slideLayouts/slideLayout6.xml" Id="rId6" /><Relationship Type="http://schemas.openxmlformats.org/officeDocument/2006/relationships/slideLayout" Target="/ppt/slideLayouts/slideLayout7.xml" Id="rId7" /><Relationship Type="http://schemas.openxmlformats.org/officeDocument/2006/relationships/slideLayout" Target="/ppt/slideLayouts/slideLayout8.xml" Id="rId8" /><Relationship Type="http://schemas.openxmlformats.org/officeDocument/2006/relationships/slideLayout" Target="/ppt/slideLayouts/slideLayout9.xml" Id="rId9" /><Relationship Type="http://schemas.openxmlformats.org/officeDocument/2006/relationships/slideLayout" Target="/ppt/slideLayouts/slideLayout10.xml" Id="rId10" /><Relationship Type="http://schemas.openxmlformats.org/officeDocument/2006/relationships/slideLayout" Target="/ppt/slideLayouts/slideLayout11.xml" Id="rId11" /><Relationship Type="http://schemas.openxmlformats.org/officeDocument/2006/relationships/theme" Target="/ppt/theme/theme1.xml" Id="rId12" /></Relationships>
</file>

<file path=ppt/slideMasters/slideMaster1.xml><?xml version="1.0" encoding="utf-8"?>
<p:sldMaster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82FE83B-5215-6D4C-8B3A-C6713C845281}"/>
              </a:ext>
            </a:extLst>
          </p:cNvPr>
          <p:cNvSpPr>
            <a:spLocks noGrp="1"/>
          </p:cNvSpPr>
          <p:nvPr>
            <p:ph type="title"/>
          </p:nvPr>
        </p:nvSpPr>
        <p:spPr>
          <a:xfrm>
            <a:off x="838200" y="365125"/>
            <a:ext cx="10515600" cy="1325563"/>
          </a:xfrm>
          <a:prstGeom prst="rect">
            <a:avLst/>
          </a:prstGeom>
        </p:spPr>
        <p:txBody>
          <a:bodyPr vert="horz" lIns="91440" tIns="45720" rIns="91440" bIns="45720" anchor="ctr">
            <a:normAutofit/>
          </a:bodyPr>
          <a:lstStyle/>
          <a:p>
            <a:r>
              <a:rPr lang="zh-CN" altLang="zh-CN"/>
              <a:t>单击此处编辑母版标题样式</a:t>
            </a:r>
          </a:p>
        </p:txBody>
      </p:sp>
      <p:sp>
        <p:nvSpPr>
          <p:cNvPr id="3" name="文本占位符 2">
            <a:extLst>
              <a:ext uri="{FF2B5EF4-FFF2-40B4-BE49-F238E27FC236}">
                <a16:creationId xmlns:a16="http://schemas.microsoft.com/office/drawing/2014/main" id="{3FFEA994-759E-EE4A-92A4-9609BDE2D382}"/>
              </a:ext>
            </a:extLst>
          </p:cNvPr>
          <p:cNvSpPr>
            <a:spLocks noGrp="1"/>
          </p:cNvSpPr>
          <p:nvPr>
            <p:ph type="body" idx="1"/>
          </p:nvPr>
        </p:nvSpPr>
        <p:spPr>
          <a:xfrm>
            <a:off x="838200" y="1825625"/>
            <a:ext cx="10515600" cy="4351338"/>
          </a:xfrm>
          <a:prstGeom prst="rect">
            <a:avLst/>
          </a:prstGeom>
        </p:spPr>
        <p:txBody>
          <a:bodyPr vert="horz" lIns="91440" tIns="45720" rIns="91440" bIns="45720">
            <a:normAutofit/>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日期占位符 3">
            <a:extLst>
              <a:ext uri="{FF2B5EF4-FFF2-40B4-BE49-F238E27FC236}">
                <a16:creationId xmlns:a16="http://schemas.microsoft.com/office/drawing/2014/main" id="{3888A8D9-1050-2F46-ABBF-2D3000A4FFC8}"/>
              </a:ext>
            </a:extLst>
          </p:cNvPr>
          <p:cNvSpPr>
            <a:spLocks noGrp="1"/>
          </p:cNvSpPr>
          <p:nvPr>
            <p:ph type="dt" idx="2"/>
          </p:nvPr>
        </p:nvSpPr>
        <p:spPr>
          <a:xfrm>
            <a:off x="838200" y="6356350"/>
            <a:ext cx="2743200" cy="365125"/>
          </a:xfrm>
          <a:prstGeom prst="rect">
            <a:avLst/>
          </a:prstGeom>
        </p:spPr>
        <p:txBody>
          <a:bodyPr vert="horz" lIns="91440" tIns="45720" rIns="91440" bIns="45720" anchor="ctr"/>
          <a:lstStyle>
            <a:lvl1pPr lvl="0" algn="l">
              <a:defRPr sz="1200">
                <a:solidFill>
                  <a:schemeClr val="tx1">
                    <a:tint val="75000"/>
                  </a:schemeClr>
                </a:solidFill>
              </a:defRPr>
            </a:lvl1pPr>
          </a:lstStyle>
          <a:p>
            <a:fld id="{21B574E3-DFA0-41B3-9258-120BDA9507AD}" type="datetime1">
              <a:rPr lang="zh-CN" altLang="zh-CN"/>
              <a:t>2022/12/22</a:t>
            </a:fld>
            <a:endParaRPr lang="zh-CN" altLang="zh-CN"/>
          </a:p>
        </p:txBody>
      </p:sp>
      <p:sp>
        <p:nvSpPr>
          <p:cNvPr id="5" name="页脚占位符 4">
            <a:extLst>
              <a:ext uri="{FF2B5EF4-FFF2-40B4-BE49-F238E27FC236}">
                <a16:creationId xmlns:a16="http://schemas.microsoft.com/office/drawing/2014/main" id="{9D47537B-5185-BD49-952F-0A3EADC5038E}"/>
              </a:ext>
            </a:extLst>
          </p:cNvPr>
          <p:cNvSpPr>
            <a:spLocks noGrp="1"/>
          </p:cNvSpPr>
          <p:nvPr>
            <p:ph type="ftr" idx="3"/>
          </p:nvPr>
        </p:nvSpPr>
        <p:spPr>
          <a:xfrm>
            <a:off x="4038600" y="6356350"/>
            <a:ext cx="4114800" cy="365125"/>
          </a:xfrm>
          <a:prstGeom prst="rect">
            <a:avLst/>
          </a:prstGeom>
        </p:spPr>
        <p:txBody>
          <a:bodyPr vert="horz" lIns="91440" tIns="45720" rIns="91440" bIns="45720" anchor="ctr"/>
          <a:lstStyle>
            <a:lvl1pPr lvl="0" algn="ctr">
              <a:defRPr sz="1200">
                <a:solidFill>
                  <a:schemeClr val="tx1">
                    <a:tint val="75000"/>
                  </a:schemeClr>
                </a:solidFill>
              </a:defRPr>
            </a:lvl1pPr>
          </a:lstStyle>
          <a:p>
            <a:endParaRPr lang="zh-CN" altLang="zh-CN"/>
          </a:p>
        </p:txBody>
      </p:sp>
      <p:sp>
        <p:nvSpPr>
          <p:cNvPr id="6" name="灯片编号占位符 5">
            <a:extLst>
              <a:ext uri="{FF2B5EF4-FFF2-40B4-BE49-F238E27FC236}">
                <a16:creationId xmlns:a16="http://schemas.microsoft.com/office/drawing/2014/main" id="{4A444CE1-BE18-CE4C-9363-7F874182ECB7}"/>
              </a:ext>
            </a:extLst>
          </p:cNvPr>
          <p:cNvSpPr>
            <a:spLocks noGrp="1"/>
          </p:cNvSpPr>
          <p:nvPr>
            <p:ph type="sldNum" idx="4"/>
          </p:nvPr>
        </p:nvSpPr>
        <p:spPr>
          <a:xfrm>
            <a:off x="8610600" y="6356350"/>
            <a:ext cx="2743200" cy="365125"/>
          </a:xfrm>
          <a:prstGeom prst="rect">
            <a:avLst/>
          </a:prstGeom>
        </p:spPr>
        <p:txBody>
          <a:bodyPr vert="horz" lIns="91440" tIns="45720" rIns="91440" bIns="45720" anchor="ctr"/>
          <a:lstStyle>
            <a:lvl1pPr lvl="0" algn="r">
              <a:defRPr sz="1200">
                <a:solidFill>
                  <a:schemeClr val="tx1">
                    <a:tint val="75000"/>
                  </a:schemeClr>
                </a:solidFill>
              </a:defRPr>
            </a:lvl1pPr>
          </a:lstStyle>
          <a:p>
            <a:fld id="{EEF97E90-6263-426F-A981-967925EEA0F4}" type="slidenum">
              <a:rPr lang="zh-CN" altLang="zh-CN"/>
              <a:t>‹#›</a:t>
            </a:fld>
            <a:endParaRPr lang="zh-CN" altLang="zh-CN"/>
          </a:p>
        </p:txBody>
      </p:sp>
    </p:spTree>
    <p:extLst>
      <p:ext uri="{BB962C8B-B14F-4D97-AF65-F5344CB8AC3E}">
        <p14:creationId xmlns:p14="http://schemas.microsoft.com/office/powerpoint/2010/main" val="521173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lvl="0" algn="l" defTabSz="914400">
        <a:lnSpc>
          <a:spcPct val="130000"/>
        </a:lnSpc>
        <a:spcBef>
          <a:spcPct val="0"/>
        </a:spcBef>
        <a:buNone/>
        <a:defRPr sz="4400" kern="1200">
          <a:solidFill>
            <a:schemeClr val="tx1"/>
          </a:solidFill>
          <a:latin typeface="微软雅黑"/>
          <a:ea typeface="微软雅黑"/>
        </a:defRPr>
      </a:lvl1pPr>
    </p:titleStyle>
    <p:bodyStyle>
      <a:lvl1pPr marL="228600" lvl="0" indent="-228600" algn="l" defTabSz="914400">
        <a:lnSpc>
          <a:spcPct val="130000"/>
        </a:lnSpc>
        <a:spcBef>
          <a:spcPts val="1000"/>
        </a:spcBef>
        <a:buFont typeface="Arial" charset="0"/>
        <a:buChar char="•"/>
        <a:defRPr sz="2800" kern="1200">
          <a:solidFill>
            <a:schemeClr val="tx1"/>
          </a:solidFill>
          <a:latin typeface="微软雅黑"/>
          <a:ea typeface="微软雅黑"/>
        </a:defRPr>
      </a:lvl1pPr>
      <a:lvl2pPr marL="685800" lvl="1" indent="-228600" algn="l" defTabSz="914400">
        <a:lnSpc>
          <a:spcPct val="130000"/>
        </a:lnSpc>
        <a:spcBef>
          <a:spcPts val="500"/>
        </a:spcBef>
        <a:buFont typeface="Arial" charset="0"/>
        <a:buChar char="•"/>
        <a:defRPr sz="2400" kern="1200">
          <a:solidFill>
            <a:schemeClr val="tx1"/>
          </a:solidFill>
          <a:latin typeface="微软雅黑"/>
          <a:ea typeface="微软雅黑"/>
        </a:defRPr>
      </a:lvl2pPr>
      <a:lvl3pPr marL="1143000" lvl="2" indent="-228600" algn="l" defTabSz="914400">
        <a:lnSpc>
          <a:spcPct val="130000"/>
        </a:lnSpc>
        <a:spcBef>
          <a:spcPts val="500"/>
        </a:spcBef>
        <a:buFont typeface="Arial" charset="0"/>
        <a:buChar char="•"/>
        <a:defRPr sz="2000" kern="1200">
          <a:solidFill>
            <a:schemeClr val="tx1"/>
          </a:solidFill>
          <a:latin typeface="微软雅黑"/>
          <a:ea typeface="微软雅黑"/>
        </a:defRPr>
      </a:lvl3pPr>
      <a:lvl4pPr marL="1600200" lvl="3" indent="-228600" algn="l" defTabSz="914400">
        <a:lnSpc>
          <a:spcPct val="130000"/>
        </a:lnSpc>
        <a:spcBef>
          <a:spcPts val="500"/>
        </a:spcBef>
        <a:buFont typeface="Arial" charset="0"/>
        <a:buChar char="•"/>
        <a:defRPr sz="1800" kern="1200">
          <a:solidFill>
            <a:schemeClr val="tx1"/>
          </a:solidFill>
          <a:latin typeface="微软雅黑"/>
          <a:ea typeface="微软雅黑"/>
        </a:defRPr>
      </a:lvl4pPr>
      <a:lvl5pPr marL="2057400" lvl="4" indent="-228600" algn="l" defTabSz="914400">
        <a:lnSpc>
          <a:spcPct val="130000"/>
        </a:lnSpc>
        <a:spcBef>
          <a:spcPts val="500"/>
        </a:spcBef>
        <a:buFont typeface="Arial" charset="0"/>
        <a:buChar char="•"/>
        <a:defRPr sz="1800" kern="1200">
          <a:solidFill>
            <a:schemeClr val="tx1"/>
          </a:solidFill>
          <a:latin typeface="微软雅黑"/>
          <a:ea typeface="微软雅黑"/>
        </a:defRPr>
      </a:lvl5pPr>
      <a:lvl6pPr marL="2514600" lvl="5" indent="-228600" algn="l" defTabSz="914400">
        <a:lnSpc>
          <a:spcPct val="130000"/>
        </a:lnSpc>
        <a:spcBef>
          <a:spcPts val="500"/>
        </a:spcBef>
        <a:buFont typeface="Arial" charset="0"/>
        <a:buChar char="•"/>
        <a:defRPr sz="1800" kern="1200">
          <a:solidFill>
            <a:schemeClr val="tx1"/>
          </a:solidFill>
          <a:latin typeface="微软雅黑"/>
          <a:ea typeface="微软雅黑"/>
        </a:defRPr>
      </a:lvl6pPr>
      <a:lvl7pPr marL="2971800" lvl="6" indent="-228600" algn="l" defTabSz="914400">
        <a:lnSpc>
          <a:spcPct val="130000"/>
        </a:lnSpc>
        <a:spcBef>
          <a:spcPts val="500"/>
        </a:spcBef>
        <a:buFont typeface="Arial" charset="0"/>
        <a:buChar char="•"/>
        <a:defRPr sz="1800" kern="1200">
          <a:solidFill>
            <a:schemeClr val="tx1"/>
          </a:solidFill>
          <a:latin typeface="微软雅黑"/>
          <a:ea typeface="微软雅黑"/>
        </a:defRPr>
      </a:lvl7pPr>
      <a:lvl8pPr marL="3429000" lvl="7" indent="-228600" algn="l" defTabSz="914400">
        <a:lnSpc>
          <a:spcPct val="130000"/>
        </a:lnSpc>
        <a:spcBef>
          <a:spcPts val="500"/>
        </a:spcBef>
        <a:buFont typeface="Arial" charset="0"/>
        <a:buChar char="•"/>
        <a:defRPr sz="1800" kern="1200">
          <a:solidFill>
            <a:schemeClr val="tx1"/>
          </a:solidFill>
          <a:latin typeface="微软雅黑"/>
          <a:ea typeface="微软雅黑"/>
        </a:defRPr>
      </a:lvl8pPr>
      <a:lvl9pPr marL="3886200" lvl="8" indent="-228600" algn="l" defTabSz="914400">
        <a:lnSpc>
          <a:spcPct val="130000"/>
        </a:lnSpc>
        <a:spcBef>
          <a:spcPts val="500"/>
        </a:spcBef>
        <a:buFont typeface="Arial" charset="0"/>
        <a:buChar char="•"/>
        <a:defRPr sz="1800" kern="1200">
          <a:solidFill>
            <a:schemeClr val="tx1"/>
          </a:solidFill>
          <a:latin typeface="微软雅黑"/>
          <a:ea typeface="微软雅黑"/>
        </a:defRPr>
      </a:lvl9pPr>
    </p:bodyStyle>
    <p:other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p:otherStyle>
  </p:txStyles>
</p:sldMaster>
</file>

<file path=ppt/slides/_rels/slide1.xml.rels>&#65279;<?xml version="1.0" encoding="utf-8"?><Relationships xmlns="http://schemas.openxmlformats.org/package/2006/relationships"><Relationship Type="http://schemas.openxmlformats.org/officeDocument/2006/relationships/slideLayout" Target="/ppt/slideLayouts/slideLayout1.xml" Id="rId1" /></Relationships>
</file>

<file path=ppt/slides/_rels/slide10.xml.rels>&#65279;<?xml version="1.0" encoding="utf-8"?><Relationships xmlns="http://schemas.openxmlformats.org/package/2006/relationships"><Relationship Type="http://schemas.openxmlformats.org/officeDocument/2006/relationships/slideLayout" Target="/ppt/slideLayouts/slideLayout1.xml" Id="rId1" /><Relationship Type="http://schemas.openxmlformats.org/officeDocument/2006/relationships/notesSlide" Target="/ppt/notesSlides/notesSlide6.xml" Id="rId2" /><Relationship Type="http://schemas.openxmlformats.org/officeDocument/2006/relationships/image" Target="/ppt/media/image8.jpg" Id="rId3" /><Relationship Type="http://schemas.openxmlformats.org/officeDocument/2006/relationships/hyperlink" Target="https://arxiv.org/abs/2309.05444" TargetMode="External" Id="rId4" /><Relationship Type="http://schemas.openxmlformats.org/officeDocument/2006/relationships/hyperlink" Target="https://github.com/for-ai/parameter-efficient-moe" TargetMode="External" Id="rId5" /></Relationships>
</file>

<file path=ppt/slides/_rels/slide11.xml.rels>&#65279;<?xml version="1.0" encoding="utf-8"?><Relationships xmlns="http://schemas.openxmlformats.org/package/2006/relationships"><Relationship Type="http://schemas.openxmlformats.org/officeDocument/2006/relationships/slideLayout" Target="/ppt/slideLayouts/slideLayout1.xml" Id="rId1" /></Relationships>
</file>

<file path=ppt/slides/_rels/slide12.xml.rels>&#65279;<?xml version="1.0" encoding="utf-8"?><Relationships xmlns="http://schemas.openxmlformats.org/package/2006/relationships"><Relationship Type="http://schemas.openxmlformats.org/officeDocument/2006/relationships/slideLayout" Target="/ppt/slideLayouts/slideLayout1.xml" Id="rId1" /><Relationship Type="http://schemas.openxmlformats.org/officeDocument/2006/relationships/image" Target="/ppt/media/image9.jpg" Id="rId2" /><Relationship Type="http://schemas.openxmlformats.org/officeDocument/2006/relationships/image" Target="/ppt/media/image10.jpg" Id="rId3" /></Relationships>
</file>

<file path=ppt/slides/_rels/slide13.xml.rels>&#65279;<?xml version="1.0" encoding="utf-8"?><Relationships xmlns="http://schemas.openxmlformats.org/package/2006/relationships"><Relationship Type="http://schemas.openxmlformats.org/officeDocument/2006/relationships/slideLayout" Target="/ppt/slideLayouts/slideLayout1.xml" Id="rId1" /><Relationship Type="http://schemas.openxmlformats.org/officeDocument/2006/relationships/image" Target="/ppt/media/image11.jpg" Id="rId2" /><Relationship Type="http://schemas.openxmlformats.org/officeDocument/2006/relationships/image" Target="/ppt/media/image12.jpg" Id="rId3" /></Relationships>
</file>

<file path=ppt/slides/_rels/slide14.xml.rels>&#65279;<?xml version="1.0" encoding="utf-8"?><Relationships xmlns="http://schemas.openxmlformats.org/package/2006/relationships"><Relationship Type="http://schemas.openxmlformats.org/officeDocument/2006/relationships/slideLayout" Target="/ppt/slideLayouts/slideLayout1.xml" Id="rId1" /><Relationship Type="http://schemas.openxmlformats.org/officeDocument/2006/relationships/image" Target="/ppt/media/image13.jpg" Id="rId2" /><Relationship Type="http://schemas.openxmlformats.org/officeDocument/2006/relationships/image" Target="/ppt/media/image14.jpg" Id="rId3" /><Relationship Type="http://schemas.openxmlformats.org/officeDocument/2006/relationships/image" Target="/ppt/media/image15.jpg" Id="rId4" /></Relationships>
</file>

<file path=ppt/slides/_rels/slide15.xml.rels>&#65279;<?xml version="1.0" encoding="utf-8"?><Relationships xmlns="http://schemas.openxmlformats.org/package/2006/relationships"><Relationship Type="http://schemas.openxmlformats.org/officeDocument/2006/relationships/slideLayout" Target="/ppt/slideLayouts/slideLayout1.xml" Id="rId1" /><Relationship Type="http://schemas.openxmlformats.org/officeDocument/2006/relationships/notesSlide" Target="/ppt/notesSlides/notesSlide7.xml" Id="rId2" /></Relationships>
</file>

<file path=ppt/slides/_rels/slide16.xml.rels>&#65279;<?xml version="1.0" encoding="utf-8"?><Relationships xmlns="http://schemas.openxmlformats.org/package/2006/relationships"><Relationship Type="http://schemas.openxmlformats.org/officeDocument/2006/relationships/slideLayout" Target="/ppt/slideLayouts/slideLayout1.xml" Id="rId1" /><Relationship Type="http://schemas.openxmlformats.org/officeDocument/2006/relationships/notesSlide" Target="/ppt/notesSlides/notesSlide8.xml" Id="rId2" /><Relationship Type="http://schemas.openxmlformats.org/officeDocument/2006/relationships/image" Target="/ppt/media/image16.jpg" Id="rId3" /><Relationship Type="http://schemas.openxmlformats.org/officeDocument/2006/relationships/image" Target="/ppt/media/image17.jpg" Id="rId4" /></Relationships>
</file>

<file path=ppt/slides/_rels/slide17.xml.rels>&#65279;<?xml version="1.0" encoding="utf-8"?><Relationships xmlns="http://schemas.openxmlformats.org/package/2006/relationships"><Relationship Type="http://schemas.openxmlformats.org/officeDocument/2006/relationships/slideLayout" Target="/ppt/slideLayouts/slideLayout1.xml" Id="rId1" /><Relationship Type="http://schemas.openxmlformats.org/officeDocument/2006/relationships/image" Target="/ppt/media/image18.jpg" Id="rId2" /></Relationships>
</file>

<file path=ppt/slides/_rels/slide18.xml.rels>&#65279;<?xml version="1.0" encoding="utf-8"?><Relationships xmlns="http://schemas.openxmlformats.org/package/2006/relationships"><Relationship Type="http://schemas.openxmlformats.org/officeDocument/2006/relationships/slideLayout" Target="/ppt/slideLayouts/slideLayout1.xml" Id="rId1" /><Relationship Type="http://schemas.openxmlformats.org/officeDocument/2006/relationships/notesSlide" Target="/ppt/notesSlides/notesSlide9.xml" Id="rId2" /></Relationships>
</file>

<file path=ppt/slides/_rels/slide19.xml.rels>&#65279;<?xml version="1.0" encoding="utf-8"?><Relationships xmlns="http://schemas.openxmlformats.org/package/2006/relationships"><Relationship Type="http://schemas.openxmlformats.org/officeDocument/2006/relationships/slideLayout" Target="/ppt/slideLayouts/slideLayout1.xml" Id="rId1" /><Relationship Type="http://schemas.openxmlformats.org/officeDocument/2006/relationships/notesSlide" Target="/ppt/notesSlides/notesSlide10.xml" Id="rId2" /><Relationship Type="http://schemas.openxmlformats.org/officeDocument/2006/relationships/image" Target="/ppt/media/image19.jpg" Id="rId3" /><Relationship Type="http://schemas.openxmlformats.org/officeDocument/2006/relationships/hyperlink" Target="https://arxiv.org/abs/1701.06538" TargetMode="External" Id="rId4" /><Relationship Type="http://schemas.openxmlformats.org/officeDocument/2006/relationships/hyperlink" Target="https://github.com/davidmrau/mixture-of-experts" TargetMode="External" Id="rId5" /></Relationships>
</file>

<file path=ppt/slides/_rels/slide2.xml.rels>&#65279;<?xml version="1.0" encoding="utf-8"?><Relationships xmlns="http://schemas.openxmlformats.org/package/2006/relationships"><Relationship Type="http://schemas.openxmlformats.org/officeDocument/2006/relationships/slideLayout" Target="/ppt/slideLayouts/slideLayout1.xml" Id="rId1" /><Relationship Type="http://schemas.openxmlformats.org/officeDocument/2006/relationships/notesSlide" Target="/ppt/notesSlides/notesSlide1.xml" Id="rId2" /><Relationship Type="http://schemas.openxmlformats.org/officeDocument/2006/relationships/image" Target="/ppt/media/image.jpg" Id="rId3" /><Relationship Type="http://schemas.openxmlformats.org/officeDocument/2006/relationships/image" Target="/ppt/media/image2.jpg" Id="rId4" /><Relationship Type="http://schemas.openxmlformats.org/officeDocument/2006/relationships/image" Target="/ppt/media/image3.jpg" Id="rId5" /></Relationships>
</file>

<file path=ppt/slides/_rels/slide20.xml.rels>&#65279;<?xml version="1.0" encoding="utf-8"?><Relationships xmlns="http://schemas.openxmlformats.org/package/2006/relationships"><Relationship Type="http://schemas.openxmlformats.org/officeDocument/2006/relationships/slideLayout" Target="/ppt/slideLayouts/slideLayout1.xml" Id="rId1" /><Relationship Type="http://schemas.openxmlformats.org/officeDocument/2006/relationships/notesSlide" Target="/ppt/notesSlides/notesSlide11.xml" Id="rId2" /></Relationships>
</file>

<file path=ppt/slides/_rels/slide21.xml.rels>&#65279;<?xml version="1.0" encoding="utf-8"?><Relationships xmlns="http://schemas.openxmlformats.org/package/2006/relationships"><Relationship Type="http://schemas.openxmlformats.org/officeDocument/2006/relationships/slideLayout" Target="/ppt/slideLayouts/slideLayout1.xml" Id="rId1" /><Relationship Type="http://schemas.openxmlformats.org/officeDocument/2006/relationships/notesSlide" Target="/ppt/notesSlides/notesSlide12.xml" Id="rId2" /><Relationship Type="http://schemas.openxmlformats.org/officeDocument/2006/relationships/image" Target="/ppt/media/image20.jpg" Id="rId3" /><Relationship Type="http://schemas.openxmlformats.org/officeDocument/2006/relationships/image" Target="/ppt/media/image.png" Id="rId4" /><Relationship Type="http://schemas.openxmlformats.org/officeDocument/2006/relationships/image" Target="/ppt/media/image2.png" Id="rId5" /><Relationship Type="http://schemas.openxmlformats.org/officeDocument/2006/relationships/image" Target="/ppt/media/image3.png" Id="rId6" /></Relationships>
</file>

<file path=ppt/slides/_rels/slide22.xml.rels>&#65279;<?xml version="1.0" encoding="utf-8"?><Relationships xmlns="http://schemas.openxmlformats.org/package/2006/relationships"><Relationship Type="http://schemas.openxmlformats.org/officeDocument/2006/relationships/slideLayout" Target="/ppt/slideLayouts/slideLayout1.xml" Id="rId1" /><Relationship Type="http://schemas.openxmlformats.org/officeDocument/2006/relationships/notesSlide" Target="/ppt/notesSlides/notesSlide13.xml" Id="rId2" /><Relationship Type="http://schemas.openxmlformats.org/officeDocument/2006/relationships/image" Target="/ppt/media/image4.png" Id="rId3" /></Relationships>
</file>

<file path=ppt/slides/_rels/slide23.xml.rels>&#65279;<?xml version="1.0" encoding="utf-8"?><Relationships xmlns="http://schemas.openxmlformats.org/package/2006/relationships"><Relationship Type="http://schemas.openxmlformats.org/officeDocument/2006/relationships/slideLayout" Target="/ppt/slideLayouts/slideLayout1.xml" Id="rId1" /><Relationship Type="http://schemas.openxmlformats.org/officeDocument/2006/relationships/notesSlide" Target="/ppt/notesSlides/notesSlide14.xml" Id="rId2" /><Relationship Type="http://schemas.openxmlformats.org/officeDocument/2006/relationships/image" Target="/ppt/media/image5.png" Id="rId3" /></Relationships>
</file>

<file path=ppt/slides/_rels/slide24.xml.rels>&#65279;<?xml version="1.0" encoding="utf-8"?><Relationships xmlns="http://schemas.openxmlformats.org/package/2006/relationships"><Relationship Type="http://schemas.openxmlformats.org/officeDocument/2006/relationships/slideLayout" Target="/ppt/slideLayouts/slideLayout1.xml" Id="rId1" /></Relationships>
</file>

<file path=ppt/slides/_rels/slide3.xml.rels>&#65279;<?xml version="1.0" encoding="utf-8"?><Relationships xmlns="http://schemas.openxmlformats.org/package/2006/relationships"><Relationship Type="http://schemas.openxmlformats.org/officeDocument/2006/relationships/slideLayout" Target="/ppt/slideLayouts/slideLayout1.xml" Id="rId1" /><Relationship Type="http://schemas.openxmlformats.org/officeDocument/2006/relationships/notesSlide" Target="/ppt/notesSlides/notesSlide2.xml" Id="rId2" /></Relationships>
</file>

<file path=ppt/slides/_rels/slide4.xml.rels>&#65279;<?xml version="1.0" encoding="utf-8"?><Relationships xmlns="http://schemas.openxmlformats.org/package/2006/relationships"><Relationship Type="http://schemas.openxmlformats.org/officeDocument/2006/relationships/slideLayout" Target="/ppt/slideLayouts/slideLayout1.xml" Id="rId1" /><Relationship Type="http://schemas.openxmlformats.org/officeDocument/2006/relationships/notesSlide" Target="/ppt/notesSlides/notesSlide3.xml" Id="rId2" /><Relationship Type="http://schemas.openxmlformats.org/officeDocument/2006/relationships/image" Target="/ppt/media/image4.jpg" Id="rId3" /><Relationship Type="http://schemas.openxmlformats.org/officeDocument/2006/relationships/hyperlink" Target="https://arxiv.org/abs/2107.11817" TargetMode="External" Id="rId4" /><Relationship Type="http://schemas.openxmlformats.org/officeDocument/2006/relationships/hyperlink" Target="https://github.com/XueFuzhao/WideNet_Code" TargetMode="External" Id="rId5" /></Relationships>
</file>

<file path=ppt/slides/_rels/slide5.xml.rels>&#65279;<?xml version="1.0" encoding="utf-8"?><Relationships xmlns="http://schemas.openxmlformats.org/package/2006/relationships"><Relationship Type="http://schemas.openxmlformats.org/officeDocument/2006/relationships/slideLayout" Target="/ppt/slideLayouts/slideLayout1.xml" Id="rId1" /></Relationships>
</file>

<file path=ppt/slides/_rels/slide6.xml.rels>&#65279;<?xml version="1.0" encoding="utf-8"?><Relationships xmlns="http://schemas.openxmlformats.org/package/2006/relationships"><Relationship Type="http://schemas.openxmlformats.org/officeDocument/2006/relationships/slideLayout" Target="/ppt/slideLayouts/slideLayout1.xml" Id="rId1" /></Relationships>
</file>

<file path=ppt/slides/_rels/slide7.xml.rels>&#65279;<?xml version="1.0" encoding="utf-8"?><Relationships xmlns="http://schemas.openxmlformats.org/package/2006/relationships"><Relationship Type="http://schemas.openxmlformats.org/officeDocument/2006/relationships/slideLayout" Target="/ppt/slideLayouts/slideLayout1.xml" Id="rId1" /><Relationship Type="http://schemas.openxmlformats.org/officeDocument/2006/relationships/image" Target="/ppt/media/image5.jpg" Id="rId2" /></Relationships>
</file>

<file path=ppt/slides/_rels/slide8.xml.rels>&#65279;<?xml version="1.0" encoding="utf-8"?><Relationships xmlns="http://schemas.openxmlformats.org/package/2006/relationships"><Relationship Type="http://schemas.openxmlformats.org/officeDocument/2006/relationships/slideLayout" Target="/ppt/slideLayouts/slideLayout1.xml" Id="rId1" /><Relationship Type="http://schemas.openxmlformats.org/officeDocument/2006/relationships/notesSlide" Target="/ppt/notesSlides/notesSlide4.xml" Id="rId2" /><Relationship Type="http://schemas.openxmlformats.org/officeDocument/2006/relationships/image" Target="/ppt/media/image6.jpg" Id="rId3" /><Relationship Type="http://schemas.openxmlformats.org/officeDocument/2006/relationships/image" Target="/ppt/media/image7.jpg" Id="rId4" /></Relationships>
</file>

<file path=ppt/slides/_rels/slide9.xml.rels>&#65279;<?xml version="1.0" encoding="utf-8"?><Relationships xmlns="http://schemas.openxmlformats.org/package/2006/relationships"><Relationship Type="http://schemas.openxmlformats.org/officeDocument/2006/relationships/slideLayout" Target="/ppt/slideLayouts/slideLayout1.xml" Id="rId1" /><Relationship Type="http://schemas.openxmlformats.org/officeDocument/2006/relationships/notesSlide" Target="/ppt/notesSlides/notesSlide5.xml" Id="rId2" /></Relationships>
</file>

<file path=ppt/slides/slide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EA6572-A29F-8445-A830-714B240ACDE8}"/>
              </a:ext>
            </a:extLst>
          </p:cNvPr>
          <p:cNvSpPr>
            <a:spLocks noGrp="1"/>
          </p:cNvSpPr>
          <p:nvPr>
            <p:ph type="ctrTitle"/>
          </p:nvPr>
        </p:nvSpPr>
        <p:spPr/>
        <p:txBody>
          <a:bodyPr/>
          <a:lstStyle/>
          <a:p>
            <a:pPr lvl="0"/>
            <a:r>
              <a:rPr lang="en-US" altLang="en-US"/>
              <a:t>MoE</a:t>
            </a:r>
            <a:endParaRPr lang="zh-CN" altLang="zh-CN"/>
          </a:p>
        </p:txBody>
      </p:sp>
      <p:sp>
        <p:nvSpPr>
          <p:cNvPr id="3" name="副标题 2">
            <a:extLst>
              <a:ext uri="{FF2B5EF4-FFF2-40B4-BE49-F238E27FC236}">
                <a16:creationId xmlns:a16="http://schemas.microsoft.com/office/drawing/2014/main" id="{B9DD4DBC-30C6-9643-968E-5545DB66453B}"/>
              </a:ext>
            </a:extLst>
          </p:cNvPr>
          <p:cNvSpPr>
            <a:spLocks noGrp="1"/>
          </p:cNvSpPr>
          <p:nvPr>
            <p:ph type="subTitle" idx="1"/>
          </p:nvPr>
        </p:nvSpPr>
        <p:spPr/>
        <p:txBody>
          <a:bodyPr/>
          <a:lstStyle/>
          <a:p>
            <a:pPr lvl="0"/>
            <a:r>
              <a:rPr lang="en-US" altLang="en-US"/>
              <a:t>Mixture-of-Experts</a:t>
            </a:r>
            <a:endParaRPr lang="zh-CN" altLang="zh-CN"/>
          </a:p>
          <a:p>
            <a:pPr lvl="0"/>
            <a:r>
              <a:rPr lang="zh-CN" altLang="zh-CN"/>
              <a:t>混合专家系统</a:t>
            </a:r>
          </a:p>
        </p:txBody>
      </p:sp>
    </p:spTree>
    <p:extLst>
      <p:ext uri="{BB962C8B-B14F-4D97-AF65-F5344CB8AC3E}">
        <p14:creationId xmlns:p14="http://schemas.microsoft.com/office/powerpoint/2010/main" val="1316008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pic>
        <p:nvPicPr>
          <p:cNvPr id="3" name=""/>
          <p:cNvPicPr>
            <a:picLocks noChangeAspect="1"/>
          </p:cNvPicPr>
          <p:nvPr/>
        </p:nvPicPr>
        <p:blipFill>
          <a:blip r:embed="rId3"/>
          <a:stretch/>
        </p:blipFill>
        <p:spPr>
          <a:xfrm rot="0" flipH="0" flipV="0">
            <a:off x="1917880" y="1562213"/>
            <a:ext cx="8356366" cy="4125517"/>
          </a:xfrm>
          <a:prstGeom prst="rect">
            <a:avLst/>
          </a:prstGeom>
        </p:spPr>
      </p:pic>
      <p:sp>
        <p:nvSpPr>
          <p:cNvPr id="4" name=""/>
          <p:cNvSpPr txBox="1"/>
          <p:nvPr/>
        </p:nvSpPr>
        <p:spPr>
          <a:xfrm rot="0" flipH="0" flipV="0">
            <a:off x="5416978" y="5816678"/>
            <a:ext cx="6889750" cy="800100"/>
          </a:xfrm>
          <a:prstGeom prst="rect">
            <a:avLst/>
          </a:prstGeom>
          <a:ln w="6350">
            <a:prstDash val="solid"/>
          </a:ln>
        </p:spPr>
        <p:txBody>
          <a:bodyPr>
            <a:spAutoFit/>
          </a:bodyPr>
          <a:lstStyle/>
          <a:p>
            <a:pPr lvl="0"/>
            <a:r>
              <a:rPr lang="zh-CN" altLang="zh-CN"/>
              <a:t>论文地址：</a:t>
            </a:r>
            <a:r>
              <a:rPr lang="en-US" altLang="en-US">
                <a:hlinkClick r:id="rId4"/>
              </a:rPr>
              <a:t>https://arxiv.org/abs/2309.05444</a:t>
            </a:r>
          </a:p>
          <a:p>
            <a:pPr lvl="0"/>
            <a:r>
              <a:rPr lang="zh-CN" altLang="zh-CN"/>
              <a:t>代码地址：</a:t>
            </a:r>
            <a:r>
              <a:rPr lang="en-US" altLang="en-US"/>
              <a:t> </a:t>
            </a:r>
            <a:r>
              <a:rPr lang="en-US" altLang="en-US">
                <a:hlinkClick r:id="rId5"/>
              </a:rPr>
              <a:t>https://github.com/for-ai/parameter-efficient-moe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rot="0" flipH="0" flipV="0">
            <a:off x="1725258" y="2040924"/>
            <a:ext cx="9144000" cy="4949762"/>
          </a:xfrm>
          <a:prstGeom prst="rect">
            <a:avLst/>
          </a:prstGeom>
        </p:spPr>
        <p:txBody>
          <a:bodyPr vert="horz" lIns="91440" tIns="45720" rIns="91440" bIns="45720">
            <a:normAutofit fontScale="100000"/>
          </a:bodyPr>
          <a:lstStyle>
            <a:lvl1pPr marL="0" lvl="0" indent="0" algn="ctr" defTabSz="914400">
              <a:lnSpc>
                <a:spcPct val="130000"/>
              </a:lnSpc>
              <a:spcBef>
                <a:spcPts val="1000"/>
              </a:spcBef>
              <a:buNone/>
              <a:defRPr sz="2400" kern="1200">
                <a:solidFill>
                  <a:schemeClr val="tx1"/>
                </a:solidFill>
                <a:latin typeface="微软雅黑"/>
                <a:ea typeface="微软雅黑"/>
              </a:defRPr>
            </a:lvl1pPr>
            <a:lvl2pPr marL="457200" lvl="1" indent="0" algn="ctr" defTabSz="914400">
              <a:lnSpc>
                <a:spcPct val="130000"/>
              </a:lnSpc>
              <a:spcBef>
                <a:spcPts val="500"/>
              </a:spcBef>
              <a:buNone/>
              <a:defRPr sz="2000" kern="1200">
                <a:solidFill>
                  <a:schemeClr val="tx1"/>
                </a:solidFill>
                <a:latin typeface="微软雅黑"/>
                <a:ea typeface="微软雅黑"/>
              </a:defRPr>
            </a:lvl2pPr>
            <a:lvl3pPr marL="914400" lvl="2" indent="0" algn="ctr" defTabSz="914400">
              <a:lnSpc>
                <a:spcPct val="130000"/>
              </a:lnSpc>
              <a:spcBef>
                <a:spcPts val="500"/>
              </a:spcBef>
              <a:buNone/>
              <a:defRPr sz="1800" kern="1200">
                <a:solidFill>
                  <a:schemeClr val="tx1"/>
                </a:solidFill>
                <a:latin typeface="微软雅黑"/>
                <a:ea typeface="微软雅黑"/>
              </a:defRPr>
            </a:lvl3pPr>
            <a:lvl4pPr marL="1371600" lvl="3" indent="0" algn="ctr" defTabSz="914400">
              <a:lnSpc>
                <a:spcPct val="130000"/>
              </a:lnSpc>
              <a:spcBef>
                <a:spcPts val="500"/>
              </a:spcBef>
              <a:buNone/>
              <a:defRPr sz="1600" kern="1200">
                <a:solidFill>
                  <a:schemeClr val="tx1"/>
                </a:solidFill>
                <a:latin typeface="微软雅黑"/>
                <a:ea typeface="微软雅黑"/>
              </a:defRPr>
            </a:lvl4pPr>
            <a:lvl5pPr marL="1828800" lvl="4" indent="0" algn="ctr" defTabSz="914400">
              <a:lnSpc>
                <a:spcPct val="130000"/>
              </a:lnSpc>
              <a:spcBef>
                <a:spcPts val="500"/>
              </a:spcBef>
              <a:buNone/>
              <a:defRPr sz="1600" kern="1200">
                <a:solidFill>
                  <a:schemeClr val="tx1"/>
                </a:solidFill>
                <a:latin typeface="微软雅黑"/>
                <a:ea typeface="微软雅黑"/>
              </a:defRPr>
            </a:lvl5pPr>
            <a:lvl6pPr marL="2286000" lvl="5" indent="0" algn="ctr" defTabSz="914400">
              <a:lnSpc>
                <a:spcPct val="130000"/>
              </a:lnSpc>
              <a:spcBef>
                <a:spcPts val="500"/>
              </a:spcBef>
              <a:buNone/>
              <a:defRPr sz="1600" kern="1200">
                <a:solidFill>
                  <a:schemeClr val="tx1"/>
                </a:solidFill>
                <a:latin typeface="微软雅黑"/>
                <a:ea typeface="微软雅黑"/>
              </a:defRPr>
            </a:lvl6pPr>
            <a:lvl7pPr marL="2743200" lvl="6" indent="0" algn="ctr" defTabSz="914400">
              <a:lnSpc>
                <a:spcPct val="130000"/>
              </a:lnSpc>
              <a:spcBef>
                <a:spcPts val="500"/>
              </a:spcBef>
              <a:buNone/>
              <a:defRPr sz="1600" kern="1200">
                <a:solidFill>
                  <a:schemeClr val="tx1"/>
                </a:solidFill>
                <a:latin typeface="微软雅黑"/>
                <a:ea typeface="微软雅黑"/>
              </a:defRPr>
            </a:lvl7pPr>
            <a:lvl8pPr marL="3200400" lvl="7" indent="0" algn="ctr" defTabSz="914400">
              <a:lnSpc>
                <a:spcPct val="130000"/>
              </a:lnSpc>
              <a:spcBef>
                <a:spcPts val="500"/>
              </a:spcBef>
              <a:buNone/>
              <a:defRPr sz="1600" kern="1200">
                <a:solidFill>
                  <a:schemeClr val="tx1"/>
                </a:solidFill>
                <a:latin typeface="微软雅黑"/>
                <a:ea typeface="微软雅黑"/>
              </a:defRPr>
            </a:lvl8pPr>
            <a:lvl9pPr marL="3657600" lvl="8" indent="0" algn="ctr" defTabSz="914400">
              <a:lnSpc>
                <a:spcPct val="130000"/>
              </a:lnSpc>
              <a:spcBef>
                <a:spcPts val="500"/>
              </a:spcBef>
              <a:buNone/>
              <a:defRPr sz="1600" kern="1200">
                <a:solidFill>
                  <a:schemeClr val="tx1"/>
                </a:solidFill>
                <a:latin typeface="微软雅黑"/>
                <a:ea typeface="微软雅黑"/>
              </a:defRPr>
            </a:lvl9pPr>
          </a:lstStyle>
          <a:p>
            <a:pPr marL="342900" lvl="0" indent="-342900" algn="l">
              <a:buFont typeface="Arial" charset="0"/>
              <a:buChar char="•"/>
            </a:pPr>
            <a:r>
              <a:rPr lang="en-US" altLang="en-US"/>
              <a:t>motivation</a:t>
            </a:r>
            <a:r>
              <a:rPr lang="zh-CN" altLang="zh-CN"/>
              <a:t>：</a:t>
            </a:r>
            <a:r>
              <a:rPr lang="en-US" altLang="en-US"/>
              <a:t>
       </a:t>
            </a:r>
            <a:r>
              <a:rPr lang="zh-CN" altLang="zh-CN" sz="1800"/>
              <a:t>以往的</a:t>
            </a:r>
            <a:r>
              <a:rPr lang="en-US" altLang="en-US" sz="1800"/>
              <a:t>MoE</a:t>
            </a:r>
            <a:r>
              <a:rPr lang="zh-CN" altLang="zh-CN" sz="1800"/>
              <a:t>直接替代</a:t>
            </a:r>
            <a:r>
              <a:rPr lang="en-US" altLang="en-US" sz="1800"/>
              <a:t>Transformer</a:t>
            </a:r>
            <a:r>
              <a:rPr lang="zh-CN" altLang="zh-CN" sz="1800"/>
              <a:t>中的</a:t>
            </a:r>
            <a:r>
              <a:rPr lang="en-US" altLang="en-US" sz="1800"/>
              <a:t>feedforward</a:t>
            </a:r>
            <a:r>
              <a:rPr lang="zh-CN" altLang="zh-CN" sz="1800"/>
              <a:t>层，会使得模型总参数量成倍增加，带来</a:t>
            </a:r>
            <a:r>
              <a:rPr lang="zh-CN" altLang="zh-CN" sz="1800" b="1"/>
              <a:t>内存挑战</a:t>
            </a:r>
            <a:r>
              <a:rPr lang="zh-CN" altLang="zh-CN" sz="1800"/>
              <a:t>。</a:t>
            </a:r>
            <a:r>
              <a:rPr lang="en-US" altLang="en-US" sz="1800"/>
              <a:t>fully fine-tuning MoE</a:t>
            </a:r>
            <a:r>
              <a:rPr lang="zh-CN" altLang="zh-CN" sz="1800"/>
              <a:t>在梯度更新时要更新所有的参数，计算量巨大，带来</a:t>
            </a:r>
            <a:r>
              <a:rPr lang="zh-CN" altLang="zh-CN" sz="1800" b="1"/>
              <a:t>计算挑战</a:t>
            </a:r>
            <a:r>
              <a:rPr lang="zh-CN" altLang="zh-CN" sz="1800"/>
              <a:t>。因此作者提出了一个计算能力需求更小、更轻量的</a:t>
            </a:r>
            <a:r>
              <a:rPr lang="en-US" altLang="en-US" sz="1800" b="1"/>
              <a:t>extremely parameter-efficient MoE</a:t>
            </a:r>
            <a:r>
              <a:rPr lang="zh-CN" altLang="zh-CN" sz="1800"/>
              <a:t>：</a:t>
            </a:r>
            <a:r>
              <a:rPr lang="en-US" altLang="en-US" sz="1800"/>
              <a:t>Mixture of Vectors (MoV) and Mixture of LORA(Mo</a:t>
            </a:r>
            <a:r>
              <a:rPr lang="en-US" altLang="en-US" sz="1800">
                <a:solidFill>
                  <a:srgbClr val="FF0200"/>
                </a:solidFill>
              </a:rPr>
              <a:t>LORA</a:t>
            </a:r>
            <a:r>
              <a:rPr lang="en-US" altLang="en-US" sz="1800"/>
              <a:t>)</a:t>
            </a:r>
            <a:r>
              <a:rPr lang="zh-CN" altLang="zh-CN" sz="1800"/>
              <a:t>。它将</a:t>
            </a:r>
            <a:r>
              <a:rPr lang="en-US" altLang="en-US" sz="1800"/>
              <a:t>MoE</a:t>
            </a:r>
            <a:r>
              <a:rPr lang="zh-CN" altLang="zh-CN" sz="1800"/>
              <a:t>中的</a:t>
            </a:r>
            <a:r>
              <a:rPr lang="en-US" altLang="en-US" sz="1800"/>
              <a:t>expert</a:t>
            </a:r>
            <a:r>
              <a:rPr lang="zh-CN" altLang="zh-CN" sz="1800"/>
              <a:t>用更轻量化的</a:t>
            </a:r>
            <a:r>
              <a:rPr lang="en-US" altLang="en-US" sz="1800">
                <a:solidFill>
                  <a:srgbClr val="FF0200"/>
                </a:solidFill>
              </a:rPr>
              <a:t>PEFT</a:t>
            </a:r>
            <a:r>
              <a:rPr lang="en-US" altLang="en-US" sz="1800"/>
              <a:t> adapters</a:t>
            </a:r>
            <a:r>
              <a:rPr lang="zh-CN" altLang="zh-CN" sz="1800"/>
              <a:t>替代</a:t>
            </a:r>
            <a:r>
              <a:rPr lang="en-US" altLang="en-US" sz="1800"/>
              <a:t> </a:t>
            </a:r>
            <a:r>
              <a:rPr lang="zh-CN" altLang="zh-CN" sz="1800"/>
              <a:t>，在微调时，</a:t>
            </a:r>
            <a:r>
              <a:rPr lang="zh-CN" altLang="zh-CN" sz="1800" b="1"/>
              <a:t>仅更新</a:t>
            </a:r>
            <a:r>
              <a:rPr lang="zh-CN" altLang="zh-CN" sz="1800"/>
              <a:t>新加入的</a:t>
            </a:r>
            <a:r>
              <a:rPr lang="en-US" altLang="en-US" sz="1800"/>
              <a:t>experts</a:t>
            </a:r>
            <a:r>
              <a:rPr lang="zh-CN" altLang="zh-CN" sz="1800"/>
              <a:t>和</a:t>
            </a:r>
            <a:r>
              <a:rPr lang="en-US" altLang="en-US" sz="1800"/>
              <a:t>router</a:t>
            </a:r>
            <a:r>
              <a:rPr lang="zh-CN" altLang="zh-CN" sz="1800"/>
              <a:t>部分，预训练模型参数保持不变，</a:t>
            </a:r>
            <a:r>
              <a:rPr lang="zh-CN" altLang="zh-CN" sz="1800">
                <a:solidFill>
                  <a:srgbClr val="121212"/>
                </a:solidFill>
                <a:highlight>
                  <a:srgbClr val="FFFFFF"/>
                </a:highlight>
                <a:latin typeface="-apple-system"/>
                <a:ea typeface="-apple-system"/>
              </a:rPr>
              <a:t>通过将MoE架构与轻量专家模型相结合，</a:t>
            </a:r>
            <a:r>
              <a:rPr lang="zh-CN" altLang="zh-CN" sz="1800" b="1">
                <a:solidFill>
                  <a:srgbClr val="121212"/>
                </a:solidFill>
                <a:highlight>
                  <a:srgbClr val="FFFFFF"/>
                </a:highlight>
                <a:latin typeface="-apple-system"/>
                <a:ea typeface="-apple-system"/>
              </a:rPr>
              <a:t>实现高性能</a:t>
            </a:r>
            <a:r>
              <a:rPr lang="zh-CN" altLang="zh-CN" sz="1800">
                <a:solidFill>
                  <a:srgbClr val="121212"/>
                </a:solidFill>
                <a:highlight>
                  <a:srgbClr val="FFFFFF"/>
                </a:highlight>
                <a:latin typeface="-apple-system"/>
                <a:ea typeface="-apple-system"/>
              </a:rPr>
              <a:t>的同时</a:t>
            </a:r>
            <a:r>
              <a:rPr lang="zh-CN" altLang="zh-CN" sz="1800" b="1">
                <a:solidFill>
                  <a:srgbClr val="121212"/>
                </a:solidFill>
                <a:highlight>
                  <a:srgbClr val="FFFFFF"/>
                </a:highlight>
                <a:latin typeface="-apple-system"/>
                <a:ea typeface="-apple-system"/>
              </a:rPr>
              <a:t>减少模型参数的存储需求</a:t>
            </a:r>
            <a:r>
              <a:rPr lang="zh-CN" altLang="zh-CN" sz="1800"/>
              <a:t>。</a:t>
            </a:r>
            <a:endParaRPr lang="zh-CN" altLang="zh-CN"/>
          </a:p>
          <a:p>
            <a:pPr lvl="0" algn="l"/>
            <a:endParaRPr lang="en-US" altLang="en-US"/>
          </a:p>
        </p:txBody>
      </p:sp>
      <p:sp>
        <p:nvSpPr>
          <p:cNvPr id="4" name="标题 1"/>
          <p:cNvSpPr>
            <a:spLocks noGrp="1"/>
          </p:cNvSpPr>
          <p:nvPr/>
        </p:nvSpPr>
        <p:spPr>
          <a:xfrm rot="0" flipH="0" flipV="0">
            <a:off x="604592" y="876315"/>
            <a:ext cx="12009313" cy="551600"/>
          </a:xfrm>
          <a:prstGeom prst="rect">
            <a:avLst/>
          </a:prstGeom>
        </p:spPr>
        <p:txBody>
          <a:bodyPr vert="horz" lIns="91440" tIns="45720" rIns="91440" bIns="45720" anchor="b"/>
          <a:lstStyle>
            <a:lvl1pPr lvl="0" algn="ctr" defTabSz="914400">
              <a:lnSpc>
                <a:spcPct val="130000"/>
              </a:lnSpc>
              <a:spcBef>
                <a:spcPct val="0"/>
              </a:spcBef>
              <a:buNone/>
              <a:defRPr sz="6000" kern="1200">
                <a:solidFill>
                  <a:schemeClr val="tx1"/>
                </a:solidFill>
                <a:latin typeface="微软雅黑"/>
                <a:ea typeface="微软雅黑"/>
              </a:defRPr>
            </a:lvl1pPr>
          </a:lstStyle>
          <a:p>
            <a:pPr lvl="0" algn="l"/>
            <a:r>
              <a:rPr lang="en-US" altLang="en-US" sz="2000" b="1">
                <a:solidFill>
                  <a:srgbClr val="000000"/>
                </a:solidFill>
                <a:highlight>
                  <a:srgbClr val="FFFFFF"/>
                </a:highlight>
                <a:latin typeface="微软雅黑"/>
                <a:ea typeface="微软雅黑"/>
              </a:rPr>
              <a:t>Pushing Mixture of Experts to the Limit: </a:t>
            </a:r>
          </a:p>
          <a:p>
            <a:pPr lvl="0" algn="l"/>
            <a:r>
              <a:rPr lang="en-US" altLang="en-US" sz="2000" b="1">
                <a:solidFill>
                  <a:srgbClr val="000000"/>
                </a:solidFill>
                <a:highlight>
                  <a:srgbClr val="FFFFFF"/>
                </a:highlight>
                <a:latin typeface="微软雅黑"/>
                <a:ea typeface="微软雅黑"/>
              </a:rPr>
              <a:t>Extremely Parameter Efficient MoE for Instruction Tuning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rot="0" flipH="0" flipV="0">
            <a:off x="1578000" y="1820038"/>
            <a:ext cx="9144000" cy="4949762"/>
          </a:xfrm>
          <a:prstGeom prst="rect">
            <a:avLst/>
          </a:prstGeom>
        </p:spPr>
        <p:txBody>
          <a:bodyPr vert="horz" lIns="91440" tIns="45720" rIns="91440" bIns="45720">
            <a:normAutofit fontScale="100000"/>
          </a:bodyPr>
          <a:lstStyle>
            <a:lvl1pPr marL="0" lvl="0" indent="0" algn="ctr" defTabSz="914400">
              <a:lnSpc>
                <a:spcPct val="130000"/>
              </a:lnSpc>
              <a:spcBef>
                <a:spcPts val="1000"/>
              </a:spcBef>
              <a:buNone/>
              <a:defRPr sz="2400" kern="1200">
                <a:solidFill>
                  <a:schemeClr val="tx1"/>
                </a:solidFill>
                <a:latin typeface="微软雅黑"/>
                <a:ea typeface="微软雅黑"/>
              </a:defRPr>
            </a:lvl1pPr>
            <a:lvl2pPr marL="457200" lvl="1" indent="0" algn="ctr" defTabSz="914400">
              <a:lnSpc>
                <a:spcPct val="130000"/>
              </a:lnSpc>
              <a:spcBef>
                <a:spcPts val="500"/>
              </a:spcBef>
              <a:buNone/>
              <a:defRPr sz="2000" kern="1200">
                <a:solidFill>
                  <a:schemeClr val="tx1"/>
                </a:solidFill>
                <a:latin typeface="微软雅黑"/>
                <a:ea typeface="微软雅黑"/>
              </a:defRPr>
            </a:lvl2pPr>
            <a:lvl3pPr marL="914400" lvl="2" indent="0" algn="ctr" defTabSz="914400">
              <a:lnSpc>
                <a:spcPct val="130000"/>
              </a:lnSpc>
              <a:spcBef>
                <a:spcPts val="500"/>
              </a:spcBef>
              <a:buNone/>
              <a:defRPr sz="1800" kern="1200">
                <a:solidFill>
                  <a:schemeClr val="tx1"/>
                </a:solidFill>
                <a:latin typeface="微软雅黑"/>
                <a:ea typeface="微软雅黑"/>
              </a:defRPr>
            </a:lvl3pPr>
            <a:lvl4pPr marL="1371600" lvl="3" indent="0" algn="ctr" defTabSz="914400">
              <a:lnSpc>
                <a:spcPct val="130000"/>
              </a:lnSpc>
              <a:spcBef>
                <a:spcPts val="500"/>
              </a:spcBef>
              <a:buNone/>
              <a:defRPr sz="1600" kern="1200">
                <a:solidFill>
                  <a:schemeClr val="tx1"/>
                </a:solidFill>
                <a:latin typeface="微软雅黑"/>
                <a:ea typeface="微软雅黑"/>
              </a:defRPr>
            </a:lvl4pPr>
            <a:lvl5pPr marL="1828800" lvl="4" indent="0" algn="ctr" defTabSz="914400">
              <a:lnSpc>
                <a:spcPct val="130000"/>
              </a:lnSpc>
              <a:spcBef>
                <a:spcPts val="500"/>
              </a:spcBef>
              <a:buNone/>
              <a:defRPr sz="1600" kern="1200">
                <a:solidFill>
                  <a:schemeClr val="tx1"/>
                </a:solidFill>
                <a:latin typeface="微软雅黑"/>
                <a:ea typeface="微软雅黑"/>
              </a:defRPr>
            </a:lvl5pPr>
            <a:lvl6pPr marL="2286000" lvl="5" indent="0" algn="ctr" defTabSz="914400">
              <a:lnSpc>
                <a:spcPct val="130000"/>
              </a:lnSpc>
              <a:spcBef>
                <a:spcPts val="500"/>
              </a:spcBef>
              <a:buNone/>
              <a:defRPr sz="1600" kern="1200">
                <a:solidFill>
                  <a:schemeClr val="tx1"/>
                </a:solidFill>
                <a:latin typeface="微软雅黑"/>
                <a:ea typeface="微软雅黑"/>
              </a:defRPr>
            </a:lvl6pPr>
            <a:lvl7pPr marL="2743200" lvl="6" indent="0" algn="ctr" defTabSz="914400">
              <a:lnSpc>
                <a:spcPct val="130000"/>
              </a:lnSpc>
              <a:spcBef>
                <a:spcPts val="500"/>
              </a:spcBef>
              <a:buNone/>
              <a:defRPr sz="1600" kern="1200">
                <a:solidFill>
                  <a:schemeClr val="tx1"/>
                </a:solidFill>
                <a:latin typeface="微软雅黑"/>
                <a:ea typeface="微软雅黑"/>
              </a:defRPr>
            </a:lvl7pPr>
            <a:lvl8pPr marL="3200400" lvl="7" indent="0" algn="ctr" defTabSz="914400">
              <a:lnSpc>
                <a:spcPct val="130000"/>
              </a:lnSpc>
              <a:spcBef>
                <a:spcPts val="500"/>
              </a:spcBef>
              <a:buNone/>
              <a:defRPr sz="1600" kern="1200">
                <a:solidFill>
                  <a:schemeClr val="tx1"/>
                </a:solidFill>
                <a:latin typeface="微软雅黑"/>
                <a:ea typeface="微软雅黑"/>
              </a:defRPr>
            </a:lvl8pPr>
            <a:lvl9pPr marL="3657600" lvl="8" indent="0" algn="ctr" defTabSz="914400">
              <a:lnSpc>
                <a:spcPct val="130000"/>
              </a:lnSpc>
              <a:spcBef>
                <a:spcPts val="500"/>
              </a:spcBef>
              <a:buNone/>
              <a:defRPr sz="1600" kern="1200">
                <a:solidFill>
                  <a:schemeClr val="tx1"/>
                </a:solidFill>
                <a:latin typeface="微软雅黑"/>
                <a:ea typeface="微软雅黑"/>
              </a:defRPr>
            </a:lvl9pPr>
          </a:lstStyle>
          <a:p>
            <a:pPr marL="342900" lvl="0" indent="-342900" algn="l">
              <a:buFont typeface="Arial" charset="0"/>
              <a:buChar char="•"/>
            </a:pPr>
            <a:r>
              <a:rPr lang="en-US" altLang="en-US" sz="1800"/>
              <a:t>PEFT</a:t>
            </a:r>
            <a:endParaRPr lang="zh-CN" altLang="zh-CN"/>
          </a:p>
          <a:p>
            <a:pPr lvl="0" algn="l"/>
            <a:r>
              <a:rPr lang="zh-CN" altLang="zh-CN" sz="1222" b="0" i="0" strike="noStrike" spc="0">
                <a:solidFill>
                  <a:srgbClr val="000000"/>
                </a:solidFill>
                <a:latin typeface="微软雅黑"/>
                <a:ea typeface="微软雅黑"/>
              </a:rPr>
              <a:t>即</a:t>
            </a:r>
            <a:r>
              <a:rPr lang="en-US" altLang="en-US" sz="1222" b="0" i="0" strike="noStrike" spc="0">
                <a:solidFill>
                  <a:srgbClr val="000000"/>
                </a:solidFill>
                <a:latin typeface="微软雅黑"/>
                <a:ea typeface="微软雅黑"/>
              </a:rPr>
              <a:t>Parameter-efficient fine-tuning</a:t>
            </a:r>
            <a:r>
              <a:rPr lang="zh-CN" altLang="zh-CN" sz="1222" b="0" i="0" strike="noStrike" spc="0">
                <a:solidFill>
                  <a:srgbClr val="000000"/>
                </a:solidFill>
                <a:latin typeface="微软雅黑"/>
                <a:ea typeface="微软雅黑"/>
              </a:rPr>
              <a:t>，</a:t>
            </a:r>
            <a:r>
              <a:rPr lang="zh-CN" altLang="zh-CN" sz="1222" b="0" i="0" strike="noStrike" spc="0">
                <a:solidFill>
                  <a:srgbClr val="000000"/>
                </a:solidFill>
                <a:latin typeface="微软雅黑"/>
                <a:ea typeface="微软雅黑"/>
              </a:rPr>
              <a:t>PEFT方法通过将权重更新限制在有限数量的参数内，当需要</a:t>
            </a:r>
            <a:r>
              <a:rPr lang="en-US" altLang="en-US" sz="1222" b="0" i="0" strike="noStrike" spc="0">
                <a:solidFill>
                  <a:srgbClr val="000000"/>
                </a:solidFill>
                <a:latin typeface="微软雅黑"/>
                <a:ea typeface="微软雅黑"/>
              </a:rPr>
              <a:t>fully-finetuned </a:t>
            </a:r>
            <a:r>
              <a:rPr lang="zh-CN" altLang="zh-CN" sz="1222" b="0" i="0" strike="noStrike" spc="0">
                <a:solidFill>
                  <a:srgbClr val="000000"/>
                </a:solidFill>
                <a:latin typeface="微软雅黑"/>
                <a:ea typeface="微软雅黑"/>
              </a:rPr>
              <a:t>LLM以适用于新的下游任务时，只需要训练很少的参数。</a:t>
            </a:r>
          </a:p>
          <a:p>
            <a:pPr marL="171450" lvl="0" indent="-171450" algn="l">
              <a:buFont typeface="Arial" charset="0"/>
              <a:buChar char="•"/>
            </a:pPr>
            <a:r>
              <a:rPr lang="en-US" altLang="en-US" sz="1800" b="0" i="0" strike="noStrike" spc="0">
                <a:solidFill>
                  <a:srgbClr val="000000"/>
                </a:solidFill>
                <a:latin typeface="微软雅黑"/>
                <a:ea typeface="微软雅黑"/>
              </a:rPr>
              <a:t>   IA3</a:t>
            </a:r>
          </a:p>
          <a:p>
            <a:pPr marL="0" lvl="0" indent="0" algn="l">
              <a:buNone/>
            </a:pPr>
            <a:r>
              <a:rPr lang="zh-CN" altLang="zh-CN" sz="1222" b="0" i="0" strike="noStrike" spc="0">
                <a:solidFill>
                  <a:srgbClr val="000000"/>
                </a:solidFill>
                <a:latin typeface="微软雅黑"/>
                <a:ea typeface="微软雅黑"/>
              </a:rPr>
              <a:t>在注意力计算和前馈层中加入了一些额外的参数，仅训练新加入的这些参数。</a:t>
            </a:r>
          </a:p>
          <a:p>
            <a:pPr marL="0" lvl="0" indent="0" algn="l">
              <a:buNone/>
            </a:pPr>
            <a:endParaRPr lang="en-US" altLang="en-US" sz="1222" b="0" i="0" strike="noStrike" spc="0">
              <a:solidFill>
                <a:srgbClr val="000000"/>
              </a:solidFill>
              <a:latin typeface="微软雅黑"/>
              <a:ea typeface="微软雅黑"/>
            </a:endParaRPr>
          </a:p>
          <a:p>
            <a:pPr marL="0" lvl="0" indent="0" algn="l">
              <a:buNone/>
            </a:pPr>
            <a:endParaRPr lang="en-US" altLang="en-US" sz="1222" b="0" i="0" strike="noStrike" spc="0">
              <a:solidFill>
                <a:srgbClr val="000000"/>
              </a:solidFill>
              <a:latin typeface="微软雅黑"/>
              <a:ea typeface="微软雅黑"/>
            </a:endParaRPr>
          </a:p>
          <a:p>
            <a:pPr marL="171450" lvl="0" indent="-171450" algn="l">
              <a:buFont typeface="Arial" charset="0"/>
              <a:buChar char="•"/>
            </a:pPr>
            <a:r>
              <a:rPr lang="en-US" altLang="en-US" sz="1800" b="0" i="0" strike="noStrike" spc="0">
                <a:solidFill>
                  <a:srgbClr val="000000"/>
                </a:solidFill>
                <a:latin typeface="微软雅黑"/>
                <a:ea typeface="微软雅黑"/>
              </a:rPr>
              <a:t>   LORA</a:t>
            </a:r>
          </a:p>
          <a:p>
            <a:pPr marL="0" lvl="0" indent="0" algn="l">
              <a:buNone/>
            </a:pPr>
            <a:r>
              <a:rPr lang="zh-CN" altLang="zh-CN" sz="1222" b="0" i="0" strike="noStrike" spc="0">
                <a:solidFill>
                  <a:srgbClr val="000000"/>
                </a:solidFill>
                <a:latin typeface="微软雅黑"/>
                <a:ea typeface="微软雅黑"/>
              </a:rPr>
              <a:t>即Low-Rank adaptation，对</a:t>
            </a:r>
            <a:r>
              <a:rPr lang="en-US" altLang="en-US" sz="1222" b="0" i="0" strike="noStrike" spc="0">
                <a:solidFill>
                  <a:srgbClr val="000000"/>
                </a:solidFill>
                <a:latin typeface="微软雅黑"/>
                <a:ea typeface="微软雅黑"/>
              </a:rPr>
              <a:t>LLMs</a:t>
            </a:r>
            <a:r>
              <a:rPr lang="zh-CN" altLang="zh-CN" sz="1222" b="0" i="0" strike="noStrike" spc="0">
                <a:solidFill>
                  <a:srgbClr val="000000"/>
                </a:solidFill>
                <a:latin typeface="微软雅黑"/>
                <a:ea typeface="微软雅黑"/>
              </a:rPr>
              <a:t>中的密集层进行了低秩分解优化。训练时预训练好的权重不变，仅更新新加入的低秩分解矩阵。</a:t>
            </a:r>
          </a:p>
          <a:p>
            <a:pPr marL="342900" lvl="0" indent="-342900" algn="l">
              <a:buFont typeface="Arial" charset="0"/>
              <a:buChar char="•"/>
            </a:pPr>
            <a:endParaRPr lang="en-US" altLang="en-US" sz="1222" b="0" i="0" strike="noStrike" spc="0">
              <a:solidFill>
                <a:srgbClr val="000000"/>
              </a:solidFill>
              <a:latin typeface="微软雅黑"/>
              <a:ea typeface="微软雅黑"/>
            </a:endParaRPr>
          </a:p>
          <a:p>
            <a:pPr marL="342900" lvl="0" indent="-342900" algn="l">
              <a:buFont typeface="Arial" charset="0"/>
              <a:buChar char="•"/>
            </a:pPr>
            <a:endParaRPr lang="en-US" altLang="en-US" sz="1222" b="0" i="0" strike="noStrike" spc="0">
              <a:solidFill>
                <a:srgbClr val="000000"/>
              </a:solidFill>
              <a:latin typeface="微软雅黑"/>
              <a:ea typeface="微软雅黑"/>
            </a:endParaRPr>
          </a:p>
        </p:txBody>
      </p:sp>
      <p:pic>
        <p:nvPicPr>
          <p:cNvPr id="4" name=""/>
          <p:cNvPicPr>
            <a:picLocks noChangeAspect="1"/>
          </p:cNvPicPr>
          <p:nvPr/>
        </p:nvPicPr>
        <p:blipFill>
          <a:blip r:embed="rId2"/>
          <a:stretch/>
        </p:blipFill>
        <p:spPr>
          <a:xfrm rot="0" flipH="0" flipV="0">
            <a:off x="3532470" y="3810506"/>
            <a:ext cx="5852830" cy="661043"/>
          </a:xfrm>
          <a:prstGeom prst="rect">
            <a:avLst/>
          </a:prstGeom>
        </p:spPr>
      </p:pic>
      <p:pic>
        <p:nvPicPr>
          <p:cNvPr id="5" name=""/>
          <p:cNvPicPr>
            <a:picLocks noChangeAspect="1"/>
          </p:cNvPicPr>
          <p:nvPr/>
        </p:nvPicPr>
        <p:blipFill>
          <a:blip r:embed="rId3"/>
          <a:stretch/>
        </p:blipFill>
        <p:spPr>
          <a:xfrm rot="0" flipH="0" flipV="0">
            <a:off x="3777145" y="5567859"/>
            <a:ext cx="4637838" cy="481219"/>
          </a:xfrm>
          <a:prstGeom prst="rect">
            <a:avLst/>
          </a:prstGeom>
        </p:spPr>
      </p:pic>
      <p:sp>
        <p:nvSpPr>
          <p:cNvPr id="6" name="标题 1"/>
          <p:cNvSpPr>
            <a:spLocks noGrp="1"/>
          </p:cNvSpPr>
          <p:nvPr/>
        </p:nvSpPr>
        <p:spPr>
          <a:xfrm rot="0" flipH="0" flipV="0">
            <a:off x="604592" y="876315"/>
            <a:ext cx="12009313" cy="551600"/>
          </a:xfrm>
          <a:prstGeom prst="rect">
            <a:avLst/>
          </a:prstGeom>
        </p:spPr>
        <p:txBody>
          <a:bodyPr vert="horz" lIns="91440" tIns="45720" rIns="91440" bIns="45720" anchor="b"/>
          <a:lstStyle>
            <a:lvl1pPr lvl="0" algn="ctr" defTabSz="914400">
              <a:lnSpc>
                <a:spcPct val="130000"/>
              </a:lnSpc>
              <a:spcBef>
                <a:spcPct val="0"/>
              </a:spcBef>
              <a:buNone/>
              <a:defRPr sz="6000" kern="1200">
                <a:solidFill>
                  <a:schemeClr val="tx1"/>
                </a:solidFill>
                <a:latin typeface="微软雅黑"/>
                <a:ea typeface="微软雅黑"/>
              </a:defRPr>
            </a:lvl1pPr>
          </a:lstStyle>
          <a:p>
            <a:pPr lvl="0" algn="l"/>
            <a:r>
              <a:rPr lang="en-US" altLang="en-US" sz="2000" b="1">
                <a:solidFill>
                  <a:srgbClr val="000000"/>
                </a:solidFill>
                <a:highlight>
                  <a:srgbClr val="FFFFFF"/>
                </a:highlight>
                <a:latin typeface="微软雅黑"/>
                <a:ea typeface="微软雅黑"/>
              </a:rPr>
              <a:t>Pushing Mixture of Experts to the Limit: </a:t>
            </a:r>
          </a:p>
          <a:p>
            <a:pPr lvl="0" algn="l"/>
            <a:r>
              <a:rPr lang="en-US" altLang="en-US" sz="2000" b="1">
                <a:solidFill>
                  <a:srgbClr val="000000"/>
                </a:solidFill>
                <a:highlight>
                  <a:srgbClr val="FFFFFF"/>
                </a:highlight>
                <a:latin typeface="微软雅黑"/>
                <a:ea typeface="微软雅黑"/>
              </a:rPr>
              <a:t>Extremely Parameter Efficient MoE for Instruction Tuning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pic>
        <p:nvPicPr>
          <p:cNvPr id="3" name=""/>
          <p:cNvPicPr>
            <a:picLocks noChangeAspect="1"/>
          </p:cNvPicPr>
          <p:nvPr/>
        </p:nvPicPr>
        <p:blipFill>
          <a:blip r:embed="rId2"/>
          <a:stretch/>
        </p:blipFill>
        <p:spPr>
          <a:xfrm rot="0" flipH="0" flipV="0">
            <a:off x="3314077" y="3528886"/>
            <a:ext cx="5921472" cy="1184294"/>
          </a:xfrm>
          <a:prstGeom prst="rect">
            <a:avLst/>
          </a:prstGeom>
        </p:spPr>
      </p:pic>
      <p:pic>
        <p:nvPicPr>
          <p:cNvPr id="4" name=""/>
          <p:cNvPicPr>
            <a:picLocks noChangeAspect="1"/>
          </p:cNvPicPr>
          <p:nvPr/>
        </p:nvPicPr>
        <p:blipFill>
          <a:blip r:embed="rId3"/>
          <a:stretch/>
        </p:blipFill>
        <p:spPr>
          <a:xfrm rot="0" flipH="0" flipV="0">
            <a:off x="2760380" y="5484794"/>
            <a:ext cx="7028866" cy="1217924"/>
          </a:xfrm>
          <a:prstGeom prst="rect">
            <a:avLst/>
          </a:prstGeom>
        </p:spPr>
      </p:pic>
      <p:sp>
        <p:nvSpPr>
          <p:cNvPr id="5" name=""/>
          <p:cNvSpPr txBox="1"/>
          <p:nvPr/>
        </p:nvSpPr>
        <p:spPr>
          <a:xfrm rot="0" flipH="0" flipV="0">
            <a:off x="1227409" y="1788421"/>
            <a:ext cx="10490200" cy="4006850"/>
          </a:xfrm>
          <a:prstGeom prst="rect">
            <a:avLst/>
          </a:prstGeom>
          <a:ln w="12700">
            <a:prstDash val="solid"/>
            <a:miter/>
          </a:ln>
        </p:spPr>
        <p:txBody>
          <a:bodyPr>
            <a:spAutoFit/>
          </a:bodyPr>
          <a:lstStyle/>
          <a:p>
            <a:pPr lvl="0"/>
            <a:r>
              <a:rPr lang="en-US" altLang="en-US"/>
              <a:t>method</a:t>
            </a:r>
            <a:r>
              <a:rPr lang="zh-CN" altLang="zh-CN"/>
              <a:t>：</a:t>
            </a:r>
          </a:p>
          <a:p>
            <a:pPr lvl="0"/>
            <a:r>
              <a:rPr lang="zh-CN" altLang="zh-CN"/>
              <a:t>在</a:t>
            </a:r>
            <a:r>
              <a:rPr lang="en-US" altLang="en-US"/>
              <a:t>parameter-efficient MoE</a:t>
            </a:r>
            <a:r>
              <a:rPr lang="zh-CN" altLang="zh-CN"/>
              <a:t>的具体实现上，分为两部分——</a:t>
            </a:r>
            <a:r>
              <a:rPr lang="zh-CN" altLang="zh-CN" b="1"/>
              <a:t>参数高效性</a:t>
            </a:r>
            <a:r>
              <a:rPr lang="zh-CN" altLang="zh-CN"/>
              <a:t>实现、</a:t>
            </a:r>
            <a:r>
              <a:rPr lang="zh-CN" altLang="zh-CN" b="1"/>
              <a:t>路由软合并</a:t>
            </a:r>
            <a:r>
              <a:rPr lang="zh-CN" altLang="zh-CN"/>
              <a:t>实现：</a:t>
            </a:r>
          </a:p>
          <a:p>
            <a:pPr lvl="0">
              <a:buFont typeface="Arial" charset="0"/>
              <a:buChar char="•"/>
            </a:pPr>
            <a:r>
              <a:rPr lang="en-US" altLang="en-US" b="1"/>
              <a:t>  parameter efficiency</a:t>
            </a:r>
          </a:p>
          <a:p>
            <a:pPr lvl="0"/>
            <a:r>
              <a:rPr lang="zh-CN" altLang="zh-CN"/>
              <a:t>作者用轻量的</a:t>
            </a:r>
            <a:r>
              <a:rPr lang="en-US" altLang="en-US"/>
              <a:t>PEFT</a:t>
            </a:r>
            <a:r>
              <a:rPr lang="zh-CN" altLang="zh-CN"/>
              <a:t>适配器（</a:t>
            </a:r>
            <a:r>
              <a:rPr lang="en-US" altLang="en-US"/>
              <a:t>(IA)</a:t>
            </a:r>
            <a:r>
              <a:rPr lang="en-US" altLang="en-US" baseline="30000"/>
              <a:t>3</a:t>
            </a:r>
            <a:r>
              <a:rPr lang="en-US" altLang="en-US"/>
              <a:t> vectors</a:t>
            </a:r>
            <a:r>
              <a:rPr lang="zh-CN" altLang="zh-CN"/>
              <a:t>、</a:t>
            </a:r>
            <a:r>
              <a:rPr lang="en-US" altLang="en-US"/>
              <a:t>LORA</a:t>
            </a:r>
            <a:r>
              <a:rPr lang="zh-CN" altLang="zh-CN"/>
              <a:t>）替换传统</a:t>
            </a:r>
            <a:r>
              <a:rPr lang="en-US" altLang="en-US"/>
              <a:t>MoE</a:t>
            </a:r>
            <a:r>
              <a:rPr lang="zh-CN" altLang="zh-CN"/>
              <a:t>中的</a:t>
            </a:r>
            <a:r>
              <a:rPr lang="en-US" altLang="en-US"/>
              <a:t>expert</a:t>
            </a:r>
            <a:r>
              <a:rPr lang="zh-CN" altLang="zh-CN"/>
              <a:t>。在微调过程中，预训练的模型密集层参数保持不变，而</a:t>
            </a:r>
            <a:r>
              <a:rPr lang="en-US" altLang="en-US" b="1"/>
              <a:t>expert layer</a:t>
            </a:r>
            <a:r>
              <a:rPr lang="zh-CN" altLang="zh-CN"/>
              <a:t>和</a:t>
            </a:r>
            <a:r>
              <a:rPr lang="en-US" altLang="en-US" b="1"/>
              <a:t>router layer</a:t>
            </a:r>
            <a:r>
              <a:rPr lang="zh-CN" altLang="zh-CN"/>
              <a:t>（后图中蓝色部分）重头训练。</a:t>
            </a:r>
          </a:p>
          <a:p>
            <a:pPr lvl="0"/>
            <a:endParaRPr lang="en-US" altLang="en-US"/>
          </a:p>
          <a:p>
            <a:pPr lvl="0"/>
            <a:endParaRPr lang="en-US" altLang="en-US" b="1"/>
          </a:p>
          <a:p>
            <a:pPr lvl="0">
              <a:buFont typeface="Arial" charset="0"/>
              <a:buChar char="•"/>
            </a:pPr>
            <a:r>
              <a:rPr lang="en-US" altLang="en-US" b="1"/>
              <a:t>  soft merging</a:t>
            </a:r>
          </a:p>
          <a:p>
            <a:pPr lvl="0"/>
            <a:r>
              <a:rPr lang="zh-CN" altLang="zh-CN"/>
              <a:t>除了参数效率之外，选择的</a:t>
            </a:r>
            <a:r>
              <a:rPr lang="en-US" altLang="en-US"/>
              <a:t>PEFT</a:t>
            </a:r>
            <a:r>
              <a:rPr lang="zh-CN" altLang="zh-CN"/>
              <a:t>适配器实现了软合并的路由计算。这里的软合并是指由于</a:t>
            </a:r>
            <a:r>
              <a:rPr lang="en-US" altLang="en-US"/>
              <a:t>(IA)</a:t>
            </a:r>
            <a:r>
              <a:rPr lang="en-US" altLang="en-US" baseline="30000"/>
              <a:t>3</a:t>
            </a:r>
            <a:r>
              <a:rPr lang="zh-CN" altLang="zh-CN"/>
              <a:t>、</a:t>
            </a:r>
            <a:r>
              <a:rPr lang="en-US" altLang="en-US"/>
              <a:t>LORA</a:t>
            </a:r>
            <a:r>
              <a:rPr lang="zh-CN" altLang="zh-CN"/>
              <a:t>这类的</a:t>
            </a:r>
            <a:r>
              <a:rPr lang="en-US" altLang="en-US"/>
              <a:t>PEFT</a:t>
            </a:r>
            <a:r>
              <a:rPr lang="zh-CN" altLang="zh-CN"/>
              <a:t>方法都是线性函数，作者在实现时会首先计算所有</a:t>
            </a:r>
            <a:r>
              <a:rPr lang="en-US" altLang="en-US"/>
              <a:t>expert</a:t>
            </a:r>
            <a:r>
              <a:rPr lang="zh-CN" altLang="zh-CN"/>
              <a:t>（</a:t>
            </a:r>
            <a:r>
              <a:rPr lang="en-US" altLang="en-US"/>
              <a:t>vector</a:t>
            </a:r>
            <a:r>
              <a:rPr lang="zh-CN" altLang="zh-CN"/>
              <a:t>）的加权平均值，然后在组合专家结果</a:t>
            </a:r>
            <a:r>
              <a:rPr lang="en-US" altLang="en-US"/>
              <a:t>E</a:t>
            </a:r>
            <a:r>
              <a:rPr lang="en-US" altLang="en-US" baseline="-25000"/>
              <a:t>mix</a:t>
            </a:r>
            <a:r>
              <a:rPr lang="zh-CN" altLang="zh-CN"/>
              <a:t>上使用</a:t>
            </a:r>
            <a:r>
              <a:rPr lang="en-US" altLang="en-US"/>
              <a:t>PEFT</a:t>
            </a:r>
            <a:r>
              <a:rPr lang="zh-CN" altLang="zh-CN"/>
              <a:t>变换。</a:t>
            </a:r>
          </a:p>
        </p:txBody>
      </p:sp>
      <p:sp>
        <p:nvSpPr>
          <p:cNvPr id="6" name="标题 1"/>
          <p:cNvSpPr>
            <a:spLocks noGrp="1"/>
          </p:cNvSpPr>
          <p:nvPr/>
        </p:nvSpPr>
        <p:spPr>
          <a:xfrm rot="0" flipH="0" flipV="0">
            <a:off x="604592" y="876315"/>
            <a:ext cx="12009313" cy="551600"/>
          </a:xfrm>
          <a:prstGeom prst="rect">
            <a:avLst/>
          </a:prstGeom>
        </p:spPr>
        <p:txBody>
          <a:bodyPr vert="horz" lIns="91440" tIns="45720" rIns="91440" bIns="45720" anchor="b"/>
          <a:lstStyle>
            <a:lvl1pPr lvl="0" algn="ctr" defTabSz="914400">
              <a:lnSpc>
                <a:spcPct val="130000"/>
              </a:lnSpc>
              <a:spcBef>
                <a:spcPct val="0"/>
              </a:spcBef>
              <a:buNone/>
              <a:defRPr sz="6000" kern="1200">
                <a:solidFill>
                  <a:schemeClr val="tx1"/>
                </a:solidFill>
                <a:latin typeface="微软雅黑"/>
                <a:ea typeface="微软雅黑"/>
              </a:defRPr>
            </a:lvl1pPr>
          </a:lstStyle>
          <a:p>
            <a:pPr lvl="0" algn="l"/>
            <a:r>
              <a:rPr lang="en-US" altLang="en-US" sz="2000" b="1">
                <a:solidFill>
                  <a:srgbClr val="000000"/>
                </a:solidFill>
                <a:highlight>
                  <a:srgbClr val="FFFFFF"/>
                </a:highlight>
                <a:latin typeface="微软雅黑"/>
                <a:ea typeface="微软雅黑"/>
              </a:rPr>
              <a:t>Pushing Mixture of Experts to the Limit: </a:t>
            </a:r>
          </a:p>
          <a:p>
            <a:pPr lvl="0" algn="l"/>
            <a:r>
              <a:rPr lang="en-US" altLang="en-US" sz="2000" b="1">
                <a:solidFill>
                  <a:srgbClr val="000000"/>
                </a:solidFill>
                <a:highlight>
                  <a:srgbClr val="FFFFFF"/>
                </a:highlight>
                <a:latin typeface="微软雅黑"/>
                <a:ea typeface="微软雅黑"/>
              </a:rPr>
              <a:t>Extremely Parameter Efficient MoE for Instruction Tuning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3" name="标题 1"/>
          <p:cNvSpPr>
            <a:spLocks noGrp="1"/>
          </p:cNvSpPr>
          <p:nvPr/>
        </p:nvSpPr>
        <p:spPr>
          <a:xfrm rot="0" flipH="0" flipV="0">
            <a:off x="604592" y="876315"/>
            <a:ext cx="12009313" cy="551600"/>
          </a:xfrm>
          <a:prstGeom prst="rect">
            <a:avLst/>
          </a:prstGeom>
        </p:spPr>
        <p:txBody>
          <a:bodyPr vert="horz" lIns="91440" tIns="45720" rIns="91440" bIns="45720" anchor="b"/>
          <a:lstStyle>
            <a:lvl1pPr lvl="0" algn="ctr" defTabSz="914400">
              <a:lnSpc>
                <a:spcPct val="130000"/>
              </a:lnSpc>
              <a:spcBef>
                <a:spcPct val="0"/>
              </a:spcBef>
              <a:buNone/>
              <a:defRPr sz="6000" kern="1200">
                <a:solidFill>
                  <a:schemeClr val="tx1"/>
                </a:solidFill>
                <a:latin typeface="微软雅黑"/>
                <a:ea typeface="微软雅黑"/>
              </a:defRPr>
            </a:lvl1pPr>
          </a:lstStyle>
          <a:p>
            <a:pPr lvl="0" algn="l"/>
            <a:r>
              <a:rPr lang="en-US" altLang="en-US" sz="2000" b="1">
                <a:solidFill>
                  <a:srgbClr val="000000"/>
                </a:solidFill>
                <a:highlight>
                  <a:srgbClr val="FFFFFF"/>
                </a:highlight>
                <a:latin typeface="微软雅黑"/>
                <a:ea typeface="微软雅黑"/>
              </a:rPr>
              <a:t>Pushing Mixture of Experts to the Limit: </a:t>
            </a:r>
          </a:p>
          <a:p>
            <a:pPr lvl="0" algn="l"/>
            <a:r>
              <a:rPr lang="en-US" altLang="en-US" sz="2000" b="1">
                <a:solidFill>
                  <a:srgbClr val="000000"/>
                </a:solidFill>
                <a:highlight>
                  <a:srgbClr val="FFFFFF"/>
                </a:highlight>
                <a:latin typeface="微软雅黑"/>
                <a:ea typeface="微软雅黑"/>
              </a:rPr>
              <a:t>Extremely Parameter Efficient MoE for Instruction Tuning</a:t>
            </a:r>
          </a:p>
        </p:txBody>
      </p:sp>
      <p:pic>
        <p:nvPicPr>
          <p:cNvPr id="4" name=""/>
          <p:cNvPicPr>
            <a:picLocks noChangeAspect="1"/>
          </p:cNvPicPr>
          <p:nvPr/>
        </p:nvPicPr>
        <p:blipFill>
          <a:blip r:embed="rId2"/>
          <a:stretch/>
        </p:blipFill>
        <p:spPr>
          <a:xfrm rot="0" flipH="0" flipV="0">
            <a:off x="1034388" y="1525169"/>
            <a:ext cx="4915288" cy="5017342"/>
          </a:xfrm>
          <a:prstGeom prst="rect">
            <a:avLst/>
          </a:prstGeom>
        </p:spPr>
      </p:pic>
      <p:pic>
        <p:nvPicPr>
          <p:cNvPr id="5" name=""/>
          <p:cNvPicPr>
            <a:picLocks noChangeAspect="1"/>
          </p:cNvPicPr>
          <p:nvPr/>
        </p:nvPicPr>
        <p:blipFill>
          <a:blip r:embed="rId3"/>
          <a:stretch/>
        </p:blipFill>
        <p:spPr>
          <a:xfrm rot="0" flipH="0" flipV="0">
            <a:off x="5905383" y="4275764"/>
            <a:ext cx="6286680" cy="1091703"/>
          </a:xfrm>
          <a:prstGeom prst="rect">
            <a:avLst/>
          </a:prstGeom>
        </p:spPr>
      </p:pic>
      <p:pic>
        <p:nvPicPr>
          <p:cNvPr id="6" name=""/>
          <p:cNvPicPr>
            <a:picLocks noChangeAspect="1"/>
          </p:cNvPicPr>
          <p:nvPr/>
        </p:nvPicPr>
        <p:blipFill>
          <a:blip r:embed="rId4"/>
          <a:stretch/>
        </p:blipFill>
        <p:spPr>
          <a:xfrm rot="0" flipH="0" flipV="0">
            <a:off x="6038344" y="2340306"/>
            <a:ext cx="5921472" cy="118429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rot="0" flipH="0" flipV="0">
            <a:off x="1641110" y="1704336"/>
            <a:ext cx="9196592" cy="4949762"/>
          </a:xfrm>
          <a:prstGeom prst="rect">
            <a:avLst/>
          </a:prstGeom>
        </p:spPr>
        <p:txBody>
          <a:bodyPr vert="horz" lIns="91440" tIns="45720" rIns="91440" bIns="45720">
            <a:normAutofit fontScale="55000"/>
          </a:bodyPr>
          <a:lstStyle>
            <a:lvl1pPr marL="0" lvl="0" indent="0" algn="ctr" defTabSz="914400">
              <a:lnSpc>
                <a:spcPct val="130000"/>
              </a:lnSpc>
              <a:spcBef>
                <a:spcPts val="1000"/>
              </a:spcBef>
              <a:buNone/>
              <a:defRPr sz="2400" kern="1200">
                <a:solidFill>
                  <a:schemeClr val="tx1"/>
                </a:solidFill>
                <a:latin typeface="微软雅黑"/>
                <a:ea typeface="微软雅黑"/>
              </a:defRPr>
            </a:lvl1pPr>
            <a:lvl2pPr marL="457200" lvl="1" indent="0" algn="ctr" defTabSz="914400">
              <a:lnSpc>
                <a:spcPct val="130000"/>
              </a:lnSpc>
              <a:spcBef>
                <a:spcPts val="500"/>
              </a:spcBef>
              <a:buNone/>
              <a:defRPr sz="2000" kern="1200">
                <a:solidFill>
                  <a:schemeClr val="tx1"/>
                </a:solidFill>
                <a:latin typeface="微软雅黑"/>
                <a:ea typeface="微软雅黑"/>
              </a:defRPr>
            </a:lvl2pPr>
            <a:lvl3pPr marL="914400" lvl="2" indent="0" algn="ctr" defTabSz="914400">
              <a:lnSpc>
                <a:spcPct val="130000"/>
              </a:lnSpc>
              <a:spcBef>
                <a:spcPts val="500"/>
              </a:spcBef>
              <a:buNone/>
              <a:defRPr sz="1800" kern="1200">
                <a:solidFill>
                  <a:schemeClr val="tx1"/>
                </a:solidFill>
                <a:latin typeface="微软雅黑"/>
                <a:ea typeface="微软雅黑"/>
              </a:defRPr>
            </a:lvl3pPr>
            <a:lvl4pPr marL="1371600" lvl="3" indent="0" algn="ctr" defTabSz="914400">
              <a:lnSpc>
                <a:spcPct val="130000"/>
              </a:lnSpc>
              <a:spcBef>
                <a:spcPts val="500"/>
              </a:spcBef>
              <a:buNone/>
              <a:defRPr sz="1600" kern="1200">
                <a:solidFill>
                  <a:schemeClr val="tx1"/>
                </a:solidFill>
                <a:latin typeface="微软雅黑"/>
                <a:ea typeface="微软雅黑"/>
              </a:defRPr>
            </a:lvl4pPr>
            <a:lvl5pPr marL="1828800" lvl="4" indent="0" algn="ctr" defTabSz="914400">
              <a:lnSpc>
                <a:spcPct val="130000"/>
              </a:lnSpc>
              <a:spcBef>
                <a:spcPts val="500"/>
              </a:spcBef>
              <a:buNone/>
              <a:defRPr sz="1600" kern="1200">
                <a:solidFill>
                  <a:schemeClr val="tx1"/>
                </a:solidFill>
                <a:latin typeface="微软雅黑"/>
                <a:ea typeface="微软雅黑"/>
              </a:defRPr>
            </a:lvl5pPr>
            <a:lvl6pPr marL="2286000" lvl="5" indent="0" algn="ctr" defTabSz="914400">
              <a:lnSpc>
                <a:spcPct val="130000"/>
              </a:lnSpc>
              <a:spcBef>
                <a:spcPts val="500"/>
              </a:spcBef>
              <a:buNone/>
              <a:defRPr sz="1600" kern="1200">
                <a:solidFill>
                  <a:schemeClr val="tx1"/>
                </a:solidFill>
                <a:latin typeface="微软雅黑"/>
                <a:ea typeface="微软雅黑"/>
              </a:defRPr>
            </a:lvl6pPr>
            <a:lvl7pPr marL="2743200" lvl="6" indent="0" algn="ctr" defTabSz="914400">
              <a:lnSpc>
                <a:spcPct val="130000"/>
              </a:lnSpc>
              <a:spcBef>
                <a:spcPts val="500"/>
              </a:spcBef>
              <a:buNone/>
              <a:defRPr sz="1600" kern="1200">
                <a:solidFill>
                  <a:schemeClr val="tx1"/>
                </a:solidFill>
                <a:latin typeface="微软雅黑"/>
                <a:ea typeface="微软雅黑"/>
              </a:defRPr>
            </a:lvl7pPr>
            <a:lvl8pPr marL="3200400" lvl="7" indent="0" algn="ctr" defTabSz="914400">
              <a:lnSpc>
                <a:spcPct val="130000"/>
              </a:lnSpc>
              <a:spcBef>
                <a:spcPts val="500"/>
              </a:spcBef>
              <a:buNone/>
              <a:defRPr sz="1600" kern="1200">
                <a:solidFill>
                  <a:schemeClr val="tx1"/>
                </a:solidFill>
                <a:latin typeface="微软雅黑"/>
                <a:ea typeface="微软雅黑"/>
              </a:defRPr>
            </a:lvl8pPr>
            <a:lvl9pPr marL="3657600" lvl="8" indent="0" algn="ctr" defTabSz="914400">
              <a:lnSpc>
                <a:spcPct val="130000"/>
              </a:lnSpc>
              <a:spcBef>
                <a:spcPts val="500"/>
              </a:spcBef>
              <a:buNone/>
              <a:defRPr sz="1600" kern="1200">
                <a:solidFill>
                  <a:schemeClr val="tx1"/>
                </a:solidFill>
                <a:latin typeface="微软雅黑"/>
                <a:ea typeface="微软雅黑"/>
              </a:defRPr>
            </a:lvl9pPr>
          </a:lstStyle>
          <a:p>
            <a:pPr marL="342900" lvl="0" indent="-342900" algn="l">
              <a:buFont typeface="Arial" charset="0"/>
              <a:buChar char="•"/>
            </a:pPr>
            <a:r>
              <a:rPr lang="en-US" altLang="en-US" sz="2909" b="1"/>
              <a:t>expriment detail</a:t>
            </a:r>
            <a:endParaRPr lang="zh-CN" altLang="zh-CN"/>
          </a:p>
          <a:p>
            <a:pPr marL="0" lvl="0" indent="0" algn="l">
              <a:buNone/>
            </a:pPr>
            <a:r>
              <a:rPr lang="en-US" altLang="en-US"/>
              <a:t>instruction tuning setting</a:t>
            </a:r>
            <a:r>
              <a:rPr lang="zh-CN" altLang="zh-CN"/>
              <a:t>，数据集分为</a:t>
            </a:r>
            <a:r>
              <a:rPr lang="en-US" altLang="en-US"/>
              <a:t>T</a:t>
            </a:r>
            <a:r>
              <a:rPr lang="en-US" altLang="en-US" baseline="-25000"/>
              <a:t>train</a:t>
            </a:r>
            <a:r>
              <a:rPr lang="en-US" altLang="en-US"/>
              <a:t>&amp;T</a:t>
            </a:r>
            <a:r>
              <a:rPr lang="en-US" altLang="en-US" baseline="-25000"/>
              <a:t>eval</a:t>
            </a:r>
          </a:p>
          <a:p>
            <a:pPr marL="0" lvl="0" indent="0" algn="l">
              <a:buNone/>
            </a:pPr>
            <a:r>
              <a:rPr lang="en-US" altLang="en-US"/>
              <a:t>base pretrained model </a:t>
            </a:r>
            <a:r>
              <a:rPr lang="zh-CN" altLang="zh-CN"/>
              <a:t>——</a:t>
            </a:r>
            <a:r>
              <a:rPr lang="en-US" altLang="en-US"/>
              <a:t>&gt; finetune in T</a:t>
            </a:r>
            <a:r>
              <a:rPr lang="en-US" altLang="en-US" baseline="-25000"/>
              <a:t>train</a:t>
            </a:r>
            <a:r>
              <a:rPr lang="en-US" altLang="en-US"/>
              <a:t> </a:t>
            </a:r>
            <a:r>
              <a:rPr lang="zh-CN" altLang="zh-CN"/>
              <a:t>——</a:t>
            </a:r>
            <a:r>
              <a:rPr lang="en-US" altLang="en-US"/>
              <a:t>&gt; zero-shot evaluate in T</a:t>
            </a:r>
            <a:r>
              <a:rPr lang="en-US" altLang="en-US" baseline="-25000"/>
              <a:t>eval</a:t>
            </a:r>
            <a:r>
              <a:rPr lang="en-US" altLang="en-US"/>
              <a:t> (unseen tasks)</a:t>
            </a:r>
            <a:r>
              <a:rPr lang="zh-CN" altLang="zh-CN"/>
              <a:t>；</a:t>
            </a:r>
          </a:p>
          <a:p>
            <a:pPr marL="0" lvl="0" indent="0" algn="l">
              <a:buNone/>
            </a:pPr>
            <a:endParaRPr lang="en-US" altLang="en-US" b="1"/>
          </a:p>
          <a:p>
            <a:pPr lvl="0" algn="l"/>
            <a:r>
              <a:rPr lang="en-US" altLang="en-US" sz="2400" b="1" i="0" strike="noStrike" spc="0">
                <a:solidFill>
                  <a:srgbClr val="000000"/>
                </a:solidFill>
                <a:latin typeface="微软雅黑"/>
                <a:ea typeface="微软雅黑"/>
              </a:rPr>
              <a:t>baselines</a:t>
            </a:r>
            <a:r>
              <a:rPr lang="zh-CN" altLang="zh-CN" sz="2400" b="0" i="0" strike="noStrike" spc="0">
                <a:solidFill>
                  <a:srgbClr val="000000"/>
                </a:solidFill>
                <a:latin typeface="微软雅黑"/>
                <a:ea typeface="微软雅黑"/>
              </a:rPr>
              <a:t>：</a:t>
            </a:r>
            <a:r>
              <a:rPr lang="en-US" altLang="en-US" sz="2400" b="0" i="0" strike="noStrike" spc="0">
                <a:solidFill>
                  <a:srgbClr val="000000"/>
                </a:solidFill>
                <a:latin typeface="微软雅黑"/>
                <a:ea typeface="微软雅黑"/>
              </a:rPr>
              <a:t>Extremely Parameter Efficient MoE  vs T</a:t>
            </a:r>
            <a:r>
              <a:rPr lang="en-US" altLang="en-US" sz="2400" b="0" i="0" strike="noStrike" spc="0" baseline="-25000">
                <a:solidFill>
                  <a:srgbClr val="000000"/>
                </a:solidFill>
                <a:latin typeface="微软雅黑"/>
                <a:ea typeface="微软雅黑"/>
              </a:rPr>
              <a:t>0</a:t>
            </a:r>
            <a:r>
              <a:rPr lang="en-US" altLang="en-US" sz="2400" b="0" i="0" strike="noStrike" spc="0">
                <a:solidFill>
                  <a:srgbClr val="000000"/>
                </a:solidFill>
                <a:latin typeface="微软雅黑"/>
                <a:ea typeface="微软雅黑"/>
              </a:rPr>
              <a:t> baseline(fully fine-tuned model)  vs  standard parameter-efficient fine-tuning methods((IA)</a:t>
            </a:r>
            <a:r>
              <a:rPr lang="en-US" altLang="en-US" sz="2400" b="0" i="0" strike="noStrike" spc="0" baseline="30000">
                <a:solidFill>
                  <a:srgbClr val="000000"/>
                </a:solidFill>
                <a:latin typeface="微软雅黑"/>
                <a:ea typeface="微软雅黑"/>
              </a:rPr>
              <a:t>3</a:t>
            </a:r>
            <a:r>
              <a:rPr lang="zh-CN" altLang="zh-CN" sz="2400" b="0" i="0" strike="noStrike" spc="0">
                <a:solidFill>
                  <a:srgbClr val="000000"/>
                </a:solidFill>
                <a:latin typeface="微软雅黑"/>
                <a:ea typeface="微软雅黑"/>
              </a:rPr>
              <a:t>、</a:t>
            </a:r>
            <a:r>
              <a:rPr lang="en-US" altLang="en-US" sz="2400" b="0" i="0" strike="noStrike" spc="0">
                <a:solidFill>
                  <a:srgbClr val="000000"/>
                </a:solidFill>
                <a:latin typeface="微软雅黑"/>
                <a:ea typeface="微软雅黑"/>
              </a:rPr>
              <a:t>LORA) </a:t>
            </a:r>
            <a:r>
              <a:rPr lang="zh-CN" altLang="zh-CN" sz="2400" b="0" i="0" strike="noStrike" spc="0">
                <a:solidFill>
                  <a:srgbClr val="000000"/>
                </a:solidFill>
                <a:latin typeface="微软雅黑"/>
                <a:ea typeface="微软雅黑"/>
              </a:rPr>
              <a:t>开展指令微调实验并进行效果对比。</a:t>
            </a:r>
          </a:p>
          <a:p>
            <a:pPr lvl="0" algn="l"/>
            <a:endParaRPr lang="en-US" altLang="en-US" sz="2400" b="1" i="0" strike="noStrike" spc="0">
              <a:solidFill>
                <a:srgbClr val="000000"/>
              </a:solidFill>
              <a:latin typeface="微软雅黑"/>
              <a:ea typeface="微软雅黑"/>
            </a:endParaRPr>
          </a:p>
          <a:p>
            <a:pPr lvl="0" algn="l"/>
            <a:r>
              <a:rPr lang="en-US" altLang="en-US" sz="2400" b="1" i="0" strike="noStrike" spc="0">
                <a:solidFill>
                  <a:srgbClr val="000000"/>
                </a:solidFill>
                <a:latin typeface="微软雅黑"/>
                <a:ea typeface="微软雅黑"/>
              </a:rPr>
              <a:t>dataset</a:t>
            </a:r>
            <a:r>
              <a:rPr lang="zh-CN" altLang="zh-CN" sz="2400" b="0" i="0" strike="noStrike" spc="0">
                <a:solidFill>
                  <a:srgbClr val="000000"/>
                </a:solidFill>
                <a:latin typeface="微软雅黑"/>
                <a:ea typeface="微软雅黑"/>
              </a:rPr>
              <a:t>：the Public Pool of Prompts (P3) dataset（P3 is a collection of 62 datasets covering a wide variety of tasks.）</a:t>
            </a:r>
          </a:p>
          <a:p>
            <a:pPr lvl="0" algn="l"/>
            <a:endParaRPr lang="en-US" altLang="en-US" sz="2400" b="0" i="0" strike="noStrike" spc="0">
              <a:solidFill>
                <a:srgbClr val="000000"/>
              </a:solidFill>
              <a:latin typeface="微软雅黑"/>
              <a:ea typeface="微软雅黑"/>
            </a:endParaRPr>
          </a:p>
          <a:p>
            <a:pPr lvl="0" algn="l"/>
            <a:r>
              <a:rPr lang="en-US" altLang="en-US" sz="2400" b="1" i="0" strike="noStrike" spc="0">
                <a:solidFill>
                  <a:srgbClr val="000000"/>
                </a:solidFill>
                <a:latin typeface="微软雅黑"/>
                <a:ea typeface="微软雅黑"/>
              </a:rPr>
              <a:t>metrics</a:t>
            </a:r>
            <a:r>
              <a:rPr lang="zh-CN" altLang="zh-CN" sz="2400" b="0" i="0" strike="noStrike" spc="0">
                <a:solidFill>
                  <a:srgbClr val="000000"/>
                </a:solidFill>
                <a:latin typeface="微软雅黑"/>
                <a:ea typeface="微软雅黑"/>
              </a:rPr>
              <a:t>：遵循和zero-shot evaluation presented in T</a:t>
            </a:r>
            <a:r>
              <a:rPr lang="en-US" altLang="en-US" sz="2400" b="0" i="0" strike="noStrike" spc="0" baseline="-25000">
                <a:solidFill>
                  <a:srgbClr val="000000"/>
                </a:solidFill>
                <a:latin typeface="微软雅黑"/>
                <a:ea typeface="微软雅黑"/>
              </a:rPr>
              <a:t>0</a:t>
            </a:r>
            <a:r>
              <a:rPr lang="zh-CN" altLang="zh-CN" sz="2400" b="0" i="0" strike="noStrike" spc="0">
                <a:solidFill>
                  <a:srgbClr val="000000"/>
                </a:solidFill>
                <a:latin typeface="微软雅黑"/>
                <a:ea typeface="微软雅黑"/>
              </a:rPr>
              <a:t>中一样的评估方法，test our method and the baselines on 8 held-out (unseen during training) datasets：ANLI、HellaSwag、WinoGrande、5 Super Glue datasets（cover different tasks），最后对于不同的评估数据集的</a:t>
            </a:r>
            <a:r>
              <a:rPr lang="en-US" altLang="en-US" sz="2400" b="0" i="0" strike="noStrike" spc="0">
                <a:solidFill>
                  <a:srgbClr val="000000"/>
                </a:solidFill>
                <a:latin typeface="微软雅黑"/>
                <a:ea typeface="微软雅黑"/>
              </a:rPr>
              <a:t>prompt</a:t>
            </a:r>
            <a:r>
              <a:rPr lang="zh-CN" altLang="zh-CN" sz="2400" b="0" i="0" strike="noStrike" spc="0">
                <a:solidFill>
                  <a:srgbClr val="000000"/>
                </a:solidFill>
                <a:latin typeface="微软雅黑"/>
                <a:ea typeface="微软雅黑"/>
              </a:rPr>
              <a:t>模板计算了中值准确率，并报告了每个数据集的结果和所有数据集的平均准确度。</a:t>
            </a:r>
          </a:p>
        </p:txBody>
      </p:sp>
      <p:sp>
        <p:nvSpPr>
          <p:cNvPr id="4" name="标题 1"/>
          <p:cNvSpPr>
            <a:spLocks noGrp="1"/>
          </p:cNvSpPr>
          <p:nvPr/>
        </p:nvSpPr>
        <p:spPr>
          <a:xfrm rot="0" flipH="0" flipV="0">
            <a:off x="604592" y="876315"/>
            <a:ext cx="12009313" cy="551600"/>
          </a:xfrm>
          <a:prstGeom prst="rect">
            <a:avLst/>
          </a:prstGeom>
        </p:spPr>
        <p:txBody>
          <a:bodyPr vert="horz" lIns="91440" tIns="45720" rIns="91440" bIns="45720" anchor="b"/>
          <a:lstStyle>
            <a:lvl1pPr lvl="0" algn="ctr" defTabSz="914400">
              <a:lnSpc>
                <a:spcPct val="130000"/>
              </a:lnSpc>
              <a:spcBef>
                <a:spcPct val="0"/>
              </a:spcBef>
              <a:buNone/>
              <a:defRPr sz="6000" kern="1200">
                <a:solidFill>
                  <a:schemeClr val="tx1"/>
                </a:solidFill>
                <a:latin typeface="微软雅黑"/>
                <a:ea typeface="微软雅黑"/>
              </a:defRPr>
            </a:lvl1pPr>
          </a:lstStyle>
          <a:p>
            <a:pPr lvl="0" algn="l"/>
            <a:r>
              <a:rPr lang="en-US" altLang="en-US" sz="2000" b="1">
                <a:solidFill>
                  <a:srgbClr val="000000"/>
                </a:solidFill>
                <a:highlight>
                  <a:srgbClr val="FFFFFF"/>
                </a:highlight>
                <a:latin typeface="微软雅黑"/>
                <a:ea typeface="微软雅黑"/>
              </a:rPr>
              <a:t>Pushing Mixture of Experts to the Limit: </a:t>
            </a:r>
          </a:p>
          <a:p>
            <a:pPr lvl="0" algn="l"/>
            <a:r>
              <a:rPr lang="en-US" altLang="en-US" sz="2000" b="1">
                <a:solidFill>
                  <a:srgbClr val="000000"/>
                </a:solidFill>
                <a:highlight>
                  <a:srgbClr val="FFFFFF"/>
                </a:highlight>
                <a:latin typeface="微软雅黑"/>
                <a:ea typeface="微软雅黑"/>
              </a:rPr>
              <a:t>Extremely Parameter Efficient MoE for Instruction Tuning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3" name=""/>
          <p:cNvSpPr txBox="1"/>
          <p:nvPr/>
        </p:nvSpPr>
        <p:spPr>
          <a:xfrm rot="0" flipH="0" flipV="0">
            <a:off x="1397064" y="1651390"/>
            <a:ext cx="10795000" cy="444500"/>
          </a:xfrm>
          <a:prstGeom prst="rect">
            <a:avLst/>
          </a:prstGeom>
          <a:ln w="12700">
            <a:prstDash val="solid"/>
            <a:miter/>
          </a:ln>
        </p:spPr>
        <p:txBody>
          <a:bodyPr>
            <a:spAutoFit/>
          </a:bodyPr>
          <a:lstStyle/>
          <a:p>
            <a:pPr lvl="0"/>
            <a:r>
              <a:rPr lang="zh-CN" altLang="zh-CN"/>
              <a:t>实验结果</a:t>
            </a:r>
          </a:p>
        </p:txBody>
      </p:sp>
      <p:pic>
        <p:nvPicPr>
          <p:cNvPr id="4" name=""/>
          <p:cNvPicPr>
            <a:picLocks noChangeAspect="1"/>
          </p:cNvPicPr>
          <p:nvPr/>
        </p:nvPicPr>
        <p:blipFill>
          <a:blip r:embed="rId3"/>
          <a:stretch/>
        </p:blipFill>
        <p:spPr>
          <a:xfrm rot="0" flipH="0" flipV="0">
            <a:off x="2440337" y="2044916"/>
            <a:ext cx="6711777" cy="2109001"/>
          </a:xfrm>
          <a:prstGeom prst="rect">
            <a:avLst/>
          </a:prstGeom>
        </p:spPr>
      </p:pic>
      <p:pic>
        <p:nvPicPr>
          <p:cNvPr id="5" name=""/>
          <p:cNvPicPr>
            <a:picLocks noChangeAspect="1"/>
          </p:cNvPicPr>
          <p:nvPr/>
        </p:nvPicPr>
        <p:blipFill>
          <a:blip r:embed="rId4"/>
          <a:stretch/>
        </p:blipFill>
        <p:spPr>
          <a:xfrm rot="0" flipH="0" flipV="0">
            <a:off x="2655001" y="4269620"/>
            <a:ext cx="6282448" cy="2210069"/>
          </a:xfrm>
          <a:prstGeom prst="rect">
            <a:avLst/>
          </a:prstGeom>
        </p:spPr>
      </p:pic>
      <p:sp>
        <p:nvSpPr>
          <p:cNvPr id="6" name="标题 1"/>
          <p:cNvSpPr>
            <a:spLocks noGrp="1"/>
          </p:cNvSpPr>
          <p:nvPr/>
        </p:nvSpPr>
        <p:spPr>
          <a:xfrm rot="0" flipH="0" flipV="0">
            <a:off x="604592" y="876315"/>
            <a:ext cx="12009313" cy="551600"/>
          </a:xfrm>
          <a:prstGeom prst="rect">
            <a:avLst/>
          </a:prstGeom>
        </p:spPr>
        <p:txBody>
          <a:bodyPr vert="horz" lIns="91440" tIns="45720" rIns="91440" bIns="45720" anchor="b"/>
          <a:lstStyle>
            <a:lvl1pPr lvl="0" algn="ctr" defTabSz="914400">
              <a:lnSpc>
                <a:spcPct val="130000"/>
              </a:lnSpc>
              <a:spcBef>
                <a:spcPct val="0"/>
              </a:spcBef>
              <a:buNone/>
              <a:defRPr sz="6000" kern="1200">
                <a:solidFill>
                  <a:schemeClr val="tx1"/>
                </a:solidFill>
                <a:latin typeface="微软雅黑"/>
                <a:ea typeface="微软雅黑"/>
              </a:defRPr>
            </a:lvl1pPr>
          </a:lstStyle>
          <a:p>
            <a:pPr lvl="0" algn="l"/>
            <a:r>
              <a:rPr lang="en-US" altLang="en-US" sz="2000" b="1">
                <a:solidFill>
                  <a:srgbClr val="000000"/>
                </a:solidFill>
                <a:highlight>
                  <a:srgbClr val="FFFFFF"/>
                </a:highlight>
                <a:latin typeface="微软雅黑"/>
                <a:ea typeface="微软雅黑"/>
              </a:rPr>
              <a:t>Pushing Mixture of Experts to the Limit: </a:t>
            </a:r>
          </a:p>
          <a:p>
            <a:pPr lvl="0" algn="l"/>
            <a:r>
              <a:rPr lang="en-US" altLang="en-US" sz="2000" b="1">
                <a:solidFill>
                  <a:srgbClr val="000000"/>
                </a:solidFill>
                <a:highlight>
                  <a:srgbClr val="FFFFFF"/>
                </a:highlight>
                <a:latin typeface="微软雅黑"/>
                <a:ea typeface="微软雅黑"/>
              </a:rPr>
              <a:t>Extremely Parameter Efficient MoE for Instruction Tuning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3" name=""/>
          <p:cNvSpPr txBox="1"/>
          <p:nvPr/>
        </p:nvSpPr>
        <p:spPr>
          <a:xfrm rot="0" flipH="0" flipV="0">
            <a:off x="1280811" y="1619834"/>
            <a:ext cx="10293038" cy="2584450"/>
          </a:xfrm>
          <a:prstGeom prst="rect">
            <a:avLst/>
          </a:prstGeom>
          <a:ln w="12700">
            <a:prstDash val="solid"/>
            <a:miter/>
          </a:ln>
        </p:spPr>
        <p:txBody>
          <a:bodyPr>
            <a:spAutoFit/>
          </a:bodyPr>
          <a:lstStyle/>
          <a:p>
            <a:pPr lvl="0"/>
            <a:r>
              <a:rPr lang="zh-CN" altLang="zh-CN"/>
              <a:t>消融实验：</a:t>
            </a:r>
          </a:p>
          <a:p>
            <a:pPr lvl="0"/>
            <a:r>
              <a:rPr lang="en-US" altLang="en-US"/>
              <a:t>1. Routing Input: Token vs Sentence Embeddings</a:t>
            </a:r>
          </a:p>
          <a:p>
            <a:pPr lvl="0"/>
            <a:endParaRPr lang="zh-CN" altLang="zh-CN"/>
          </a:p>
          <a:p>
            <a:pPr lvl="0"/>
            <a:r>
              <a:rPr lang="en-US" altLang="en-US"/>
              <a:t>2. Routing Strategy: Soft vs Discrete</a:t>
            </a:r>
          </a:p>
          <a:p>
            <a:pPr lvl="0"/>
            <a:r>
              <a:rPr lang="en-US" altLang="en-US"/>
              <a:t>soft</a:t>
            </a:r>
            <a:r>
              <a:rPr lang="zh-CN" altLang="zh-CN"/>
              <a:t>：</a:t>
            </a:r>
            <a:r>
              <a:rPr lang="en-US" altLang="en-US"/>
              <a:t>router</a:t>
            </a:r>
            <a:r>
              <a:rPr lang="zh-CN" altLang="zh-CN"/>
              <a:t>部分的计算使用所有</a:t>
            </a:r>
            <a:r>
              <a:rPr lang="en-US" altLang="en-US"/>
              <a:t>expert</a:t>
            </a:r>
            <a:r>
              <a:rPr lang="zh-CN" altLang="zh-CN"/>
              <a:t>的加权平均值；</a:t>
            </a:r>
          </a:p>
          <a:p>
            <a:pPr lvl="0"/>
            <a:r>
              <a:rPr lang="en-US" altLang="en-US"/>
              <a:t>discrete</a:t>
            </a:r>
            <a:r>
              <a:rPr lang="zh-CN" altLang="zh-CN"/>
              <a:t>：</a:t>
            </a:r>
            <a:r>
              <a:rPr lang="en-US" altLang="en-US"/>
              <a:t>router</a:t>
            </a:r>
            <a:r>
              <a:rPr lang="zh-CN" altLang="zh-CN"/>
              <a:t>部分的计算使用传统</a:t>
            </a:r>
            <a:r>
              <a:rPr lang="en-US" altLang="en-US"/>
              <a:t>MoE</a:t>
            </a:r>
            <a:r>
              <a:rPr lang="zh-CN" altLang="zh-CN"/>
              <a:t>架构的</a:t>
            </a:r>
            <a:r>
              <a:rPr lang="en-US" altLang="en-US"/>
              <a:t>Top-K</a:t>
            </a:r>
            <a:r>
              <a:rPr lang="zh-CN" altLang="zh-CN"/>
              <a:t>（</a:t>
            </a:r>
            <a:r>
              <a:rPr lang="en-US" altLang="en-US"/>
              <a:t>1</a:t>
            </a:r>
            <a:r>
              <a:rPr lang="zh-CN" altLang="zh-CN"/>
              <a:t>、</a:t>
            </a:r>
            <a:r>
              <a:rPr lang="en-US" altLang="en-US"/>
              <a:t>2</a:t>
            </a:r>
            <a:r>
              <a:rPr lang="zh-CN" altLang="zh-CN"/>
              <a:t>）选择策略。额外的，使用此方法可以通过</a:t>
            </a:r>
            <a:r>
              <a:rPr lang="en-US" altLang="en-US"/>
              <a:t>load balancing</a:t>
            </a:r>
            <a:r>
              <a:rPr lang="zh-CN" altLang="zh-CN"/>
              <a:t>方法在</a:t>
            </a:r>
            <a:r>
              <a:rPr lang="en-US" altLang="en-US"/>
              <a:t>loss</a:t>
            </a:r>
            <a:r>
              <a:rPr lang="zh-CN" altLang="zh-CN"/>
              <a:t>中加入为平衡每个</a:t>
            </a:r>
            <a:r>
              <a:rPr lang="en-US" altLang="en-US"/>
              <a:t>expert</a:t>
            </a:r>
            <a:r>
              <a:rPr lang="zh-CN" altLang="zh-CN"/>
              <a:t>平等的接受</a:t>
            </a:r>
            <a:r>
              <a:rPr lang="en-US" altLang="en-US"/>
              <a:t>router</a:t>
            </a:r>
            <a:r>
              <a:rPr lang="zh-CN" altLang="zh-CN"/>
              <a:t>的选择的辅助损失来优化。</a:t>
            </a:r>
          </a:p>
        </p:txBody>
      </p:sp>
      <p:pic>
        <p:nvPicPr>
          <p:cNvPr id="4" name=""/>
          <p:cNvPicPr>
            <a:picLocks noChangeAspect="1"/>
          </p:cNvPicPr>
          <p:nvPr/>
        </p:nvPicPr>
        <p:blipFill>
          <a:blip r:embed="rId2"/>
          <a:stretch/>
        </p:blipFill>
        <p:spPr>
          <a:xfrm rot="0" flipH="0" flipV="0">
            <a:off x="2145754" y="4346092"/>
            <a:ext cx="7711160" cy="1999190"/>
          </a:xfrm>
          <a:prstGeom prst="rect">
            <a:avLst/>
          </a:prstGeom>
        </p:spPr>
      </p:pic>
      <p:sp>
        <p:nvSpPr>
          <p:cNvPr id="5" name="标题 1"/>
          <p:cNvSpPr>
            <a:spLocks noGrp="1"/>
          </p:cNvSpPr>
          <p:nvPr/>
        </p:nvSpPr>
        <p:spPr>
          <a:xfrm rot="0" flipH="0" flipV="0">
            <a:off x="604592" y="876315"/>
            <a:ext cx="12009313" cy="551600"/>
          </a:xfrm>
          <a:prstGeom prst="rect">
            <a:avLst/>
          </a:prstGeom>
        </p:spPr>
        <p:txBody>
          <a:bodyPr vert="horz" lIns="91440" tIns="45720" rIns="91440" bIns="45720" anchor="b"/>
          <a:lstStyle>
            <a:lvl1pPr lvl="0" algn="ctr" defTabSz="914400">
              <a:lnSpc>
                <a:spcPct val="130000"/>
              </a:lnSpc>
              <a:spcBef>
                <a:spcPct val="0"/>
              </a:spcBef>
              <a:buNone/>
              <a:defRPr sz="6000" kern="1200">
                <a:solidFill>
                  <a:schemeClr val="tx1"/>
                </a:solidFill>
                <a:latin typeface="微软雅黑"/>
                <a:ea typeface="微软雅黑"/>
              </a:defRPr>
            </a:lvl1pPr>
          </a:lstStyle>
          <a:p>
            <a:pPr lvl="0" algn="l"/>
            <a:r>
              <a:rPr lang="en-US" altLang="en-US" sz="2000" b="1">
                <a:solidFill>
                  <a:srgbClr val="000000"/>
                </a:solidFill>
                <a:highlight>
                  <a:srgbClr val="FFFFFF"/>
                </a:highlight>
                <a:latin typeface="微软雅黑"/>
                <a:ea typeface="微软雅黑"/>
              </a:rPr>
              <a:t>Pushing Mixture of Experts to the Limit: </a:t>
            </a:r>
          </a:p>
          <a:p>
            <a:pPr lvl="0" algn="l"/>
            <a:r>
              <a:rPr lang="en-US" altLang="en-US" sz="2000" b="1">
                <a:solidFill>
                  <a:srgbClr val="000000"/>
                </a:solidFill>
                <a:highlight>
                  <a:srgbClr val="FFFFFF"/>
                </a:highlight>
                <a:latin typeface="微软雅黑"/>
                <a:ea typeface="微软雅黑"/>
              </a:rPr>
              <a:t>Extremely Parameter Efficient MoE for Instruction Tuning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rot="0" flipH="0" flipV="0">
            <a:off x="1578000" y="1820038"/>
            <a:ext cx="9144000" cy="4949762"/>
          </a:xfrm>
          <a:prstGeom prst="rect">
            <a:avLst/>
          </a:prstGeom>
        </p:spPr>
        <p:txBody>
          <a:bodyPr vert="horz" lIns="91440" tIns="45720" rIns="91440" bIns="45720">
            <a:normAutofit fontScale="100000"/>
          </a:bodyPr>
          <a:lstStyle>
            <a:lvl1pPr marL="0" lvl="0" indent="0" algn="ctr" defTabSz="914400">
              <a:lnSpc>
                <a:spcPct val="130000"/>
              </a:lnSpc>
              <a:spcBef>
                <a:spcPts val="1000"/>
              </a:spcBef>
              <a:buNone/>
              <a:defRPr sz="2400" kern="1200">
                <a:solidFill>
                  <a:schemeClr val="tx1"/>
                </a:solidFill>
                <a:latin typeface="微软雅黑"/>
                <a:ea typeface="微软雅黑"/>
              </a:defRPr>
            </a:lvl1pPr>
            <a:lvl2pPr marL="457200" lvl="1" indent="0" algn="ctr" defTabSz="914400">
              <a:lnSpc>
                <a:spcPct val="130000"/>
              </a:lnSpc>
              <a:spcBef>
                <a:spcPts val="500"/>
              </a:spcBef>
              <a:buNone/>
              <a:defRPr sz="2000" kern="1200">
                <a:solidFill>
                  <a:schemeClr val="tx1"/>
                </a:solidFill>
                <a:latin typeface="微软雅黑"/>
                <a:ea typeface="微软雅黑"/>
              </a:defRPr>
            </a:lvl2pPr>
            <a:lvl3pPr marL="914400" lvl="2" indent="0" algn="ctr" defTabSz="914400">
              <a:lnSpc>
                <a:spcPct val="130000"/>
              </a:lnSpc>
              <a:spcBef>
                <a:spcPts val="500"/>
              </a:spcBef>
              <a:buNone/>
              <a:defRPr sz="1800" kern="1200">
                <a:solidFill>
                  <a:schemeClr val="tx1"/>
                </a:solidFill>
                <a:latin typeface="微软雅黑"/>
                <a:ea typeface="微软雅黑"/>
              </a:defRPr>
            </a:lvl3pPr>
            <a:lvl4pPr marL="1371600" lvl="3" indent="0" algn="ctr" defTabSz="914400">
              <a:lnSpc>
                <a:spcPct val="130000"/>
              </a:lnSpc>
              <a:spcBef>
                <a:spcPts val="500"/>
              </a:spcBef>
              <a:buNone/>
              <a:defRPr sz="1600" kern="1200">
                <a:solidFill>
                  <a:schemeClr val="tx1"/>
                </a:solidFill>
                <a:latin typeface="微软雅黑"/>
                <a:ea typeface="微软雅黑"/>
              </a:defRPr>
            </a:lvl4pPr>
            <a:lvl5pPr marL="1828800" lvl="4" indent="0" algn="ctr" defTabSz="914400">
              <a:lnSpc>
                <a:spcPct val="130000"/>
              </a:lnSpc>
              <a:spcBef>
                <a:spcPts val="500"/>
              </a:spcBef>
              <a:buNone/>
              <a:defRPr sz="1600" kern="1200">
                <a:solidFill>
                  <a:schemeClr val="tx1"/>
                </a:solidFill>
                <a:latin typeface="微软雅黑"/>
                <a:ea typeface="微软雅黑"/>
              </a:defRPr>
            </a:lvl5pPr>
            <a:lvl6pPr marL="2286000" lvl="5" indent="0" algn="ctr" defTabSz="914400">
              <a:lnSpc>
                <a:spcPct val="130000"/>
              </a:lnSpc>
              <a:spcBef>
                <a:spcPts val="500"/>
              </a:spcBef>
              <a:buNone/>
              <a:defRPr sz="1600" kern="1200">
                <a:solidFill>
                  <a:schemeClr val="tx1"/>
                </a:solidFill>
                <a:latin typeface="微软雅黑"/>
                <a:ea typeface="微软雅黑"/>
              </a:defRPr>
            </a:lvl6pPr>
            <a:lvl7pPr marL="2743200" lvl="6" indent="0" algn="ctr" defTabSz="914400">
              <a:lnSpc>
                <a:spcPct val="130000"/>
              </a:lnSpc>
              <a:spcBef>
                <a:spcPts val="500"/>
              </a:spcBef>
              <a:buNone/>
              <a:defRPr sz="1600" kern="1200">
                <a:solidFill>
                  <a:schemeClr val="tx1"/>
                </a:solidFill>
                <a:latin typeface="微软雅黑"/>
                <a:ea typeface="微软雅黑"/>
              </a:defRPr>
            </a:lvl7pPr>
            <a:lvl8pPr marL="3200400" lvl="7" indent="0" algn="ctr" defTabSz="914400">
              <a:lnSpc>
                <a:spcPct val="130000"/>
              </a:lnSpc>
              <a:spcBef>
                <a:spcPts val="500"/>
              </a:spcBef>
              <a:buNone/>
              <a:defRPr sz="1600" kern="1200">
                <a:solidFill>
                  <a:schemeClr val="tx1"/>
                </a:solidFill>
                <a:latin typeface="微软雅黑"/>
                <a:ea typeface="微软雅黑"/>
              </a:defRPr>
            </a:lvl8pPr>
            <a:lvl9pPr marL="3657600" lvl="8" indent="0" algn="ctr" defTabSz="914400">
              <a:lnSpc>
                <a:spcPct val="130000"/>
              </a:lnSpc>
              <a:spcBef>
                <a:spcPts val="500"/>
              </a:spcBef>
              <a:buNone/>
              <a:defRPr sz="1600" kern="1200">
                <a:solidFill>
                  <a:schemeClr val="tx1"/>
                </a:solidFill>
                <a:latin typeface="微软雅黑"/>
                <a:ea typeface="微软雅黑"/>
              </a:defRPr>
            </a:lvl9pPr>
          </a:lstStyle>
          <a:p>
            <a:pPr lvl="0" algn="l"/>
            <a:r>
              <a:rPr lang="en-US" altLang="en-US"/>
              <a:t>conclusion</a:t>
            </a:r>
            <a:r>
              <a:rPr lang="zh-CN" altLang="zh-CN"/>
              <a:t>：</a:t>
            </a:r>
            <a:endParaRPr lang="zh-CN" altLang="zh-CN"/>
          </a:p>
          <a:p>
            <a:pPr lvl="0" algn="l"/>
            <a:r>
              <a:rPr lang="en-US" altLang="en-US" sz="1800" b="0" i="0" strike="noStrike" spc="0">
                <a:solidFill>
                  <a:srgbClr val="000000"/>
                </a:solidFill>
                <a:latin typeface="微软雅黑"/>
                <a:ea typeface="微软雅黑"/>
              </a:rPr>
              <a:t>1. </a:t>
            </a:r>
            <a:r>
              <a:rPr lang="zh-CN" altLang="zh-CN" sz="1800" b="0" i="0" strike="noStrike" spc="0">
                <a:solidFill>
                  <a:srgbClr val="000000"/>
                </a:solidFill>
                <a:latin typeface="微软雅黑"/>
                <a:ea typeface="微软雅黑"/>
              </a:rPr>
              <a:t>提出了</a:t>
            </a:r>
            <a:r>
              <a:rPr lang="en-US" altLang="en-US" sz="1800" b="0" i="0" strike="noStrike" spc="0">
                <a:solidFill>
                  <a:srgbClr val="000000"/>
                </a:solidFill>
                <a:latin typeface="微软雅黑"/>
                <a:ea typeface="微软雅黑"/>
              </a:rPr>
              <a:t>Extremely Parameter Efficient MoE</a:t>
            </a:r>
            <a:r>
              <a:rPr lang="zh-CN" altLang="zh-CN" sz="1800" b="0" i="0" strike="noStrike" spc="0">
                <a:solidFill>
                  <a:srgbClr val="000000"/>
                </a:solidFill>
                <a:latin typeface="微软雅黑"/>
                <a:ea typeface="微软雅黑"/>
              </a:rPr>
              <a:t>，使用更模块化、轻量化的</a:t>
            </a:r>
            <a:r>
              <a:rPr lang="en-US" altLang="en-US" sz="1800" b="0" i="0" strike="noStrike" spc="0">
                <a:solidFill>
                  <a:srgbClr val="000000"/>
                </a:solidFill>
                <a:latin typeface="微软雅黑"/>
                <a:ea typeface="微软雅黑"/>
              </a:rPr>
              <a:t>expert</a:t>
            </a:r>
            <a:r>
              <a:rPr lang="zh-CN" altLang="zh-CN" sz="1800" b="0" i="0" strike="noStrike" spc="0">
                <a:solidFill>
                  <a:srgbClr val="000000"/>
                </a:solidFill>
                <a:latin typeface="微软雅黑"/>
                <a:ea typeface="微软雅黑"/>
              </a:rPr>
              <a:t>，用于微调预训练基础模型，仅需更新原模型约</a:t>
            </a:r>
            <a:r>
              <a:rPr lang="en-US" altLang="en-US" sz="1800" b="0" i="0" strike="noStrike" spc="0">
                <a:solidFill>
                  <a:srgbClr val="000000"/>
                </a:solidFill>
                <a:latin typeface="微软雅黑"/>
                <a:ea typeface="微软雅黑"/>
              </a:rPr>
              <a:t>1%</a:t>
            </a:r>
            <a:r>
              <a:rPr lang="zh-CN" altLang="zh-CN" sz="1800" b="0" i="0" strike="noStrike" spc="0">
                <a:solidFill>
                  <a:srgbClr val="000000"/>
                </a:solidFill>
                <a:latin typeface="微软雅黑"/>
                <a:ea typeface="微软雅黑"/>
              </a:rPr>
              <a:t>参数就能达到和</a:t>
            </a:r>
            <a:r>
              <a:rPr lang="en-US" altLang="en-US" sz="1800" b="0" i="0" strike="noStrike" spc="0">
                <a:solidFill>
                  <a:srgbClr val="000000"/>
                </a:solidFill>
                <a:latin typeface="微软雅黑"/>
                <a:ea typeface="微软雅黑"/>
              </a:rPr>
              <a:t>fully fine-tuning</a:t>
            </a:r>
            <a:r>
              <a:rPr lang="zh-CN" altLang="zh-CN" sz="1800" b="0" i="0" strike="noStrike" spc="0">
                <a:solidFill>
                  <a:srgbClr val="000000"/>
                </a:solidFill>
                <a:latin typeface="微软雅黑"/>
                <a:ea typeface="微软雅黑"/>
              </a:rPr>
              <a:t>相当甚至更好的效果；</a:t>
            </a:r>
          </a:p>
          <a:p>
            <a:pPr lvl="0" algn="l"/>
            <a:r>
              <a:rPr lang="en-US" altLang="en-US" sz="1800"/>
              <a:t>2. </a:t>
            </a:r>
            <a:r>
              <a:rPr lang="zh-CN" altLang="zh-CN" sz="1800"/>
              <a:t>提出的</a:t>
            </a:r>
            <a:r>
              <a:rPr lang="en-US" altLang="en-US" sz="1800" b="1">
                <a:solidFill>
                  <a:srgbClr val="1A1A1A"/>
                </a:solidFill>
              </a:rPr>
              <a:t>Extremely Parameter Efficient MoE</a:t>
            </a:r>
            <a:r>
              <a:rPr lang="zh-CN" altLang="zh-CN" sz="1800"/>
              <a:t>在</a:t>
            </a:r>
            <a:r>
              <a:rPr lang="en-US" altLang="en-US" sz="1800"/>
              <a:t>instruction fine-tuning</a:t>
            </a:r>
            <a:r>
              <a:rPr lang="zh-CN" altLang="zh-CN" sz="1800"/>
              <a:t>中性能优于传统</a:t>
            </a:r>
            <a:r>
              <a:rPr lang="en-US" altLang="en-US" sz="1800"/>
              <a:t>PEFT</a:t>
            </a:r>
            <a:r>
              <a:rPr lang="zh-CN" altLang="zh-CN" sz="1800"/>
              <a:t>方法（</a:t>
            </a:r>
            <a:r>
              <a:rPr lang="en-US" altLang="en-US" sz="1800"/>
              <a:t> (IA)</a:t>
            </a:r>
            <a:r>
              <a:rPr lang="en-US" altLang="en-US" sz="1800" baseline="30000"/>
              <a:t>3</a:t>
            </a:r>
            <a:r>
              <a:rPr lang="zh-CN" altLang="zh-CN" sz="1800"/>
              <a:t>、</a:t>
            </a:r>
            <a:r>
              <a:rPr lang="en-US" altLang="en-US" sz="1800"/>
              <a:t>LORA</a:t>
            </a:r>
            <a:r>
              <a:rPr lang="zh-CN" altLang="zh-CN" sz="1800"/>
              <a:t>）；</a:t>
            </a:r>
          </a:p>
          <a:p>
            <a:pPr lvl="0" algn="l"/>
            <a:r>
              <a:rPr lang="en-US" altLang="en-US" sz="1800"/>
              <a:t>4. </a:t>
            </a:r>
            <a:r>
              <a:rPr lang="zh-CN" altLang="zh-CN" sz="1800"/>
              <a:t>文章开展了全面的消融实验，系统地验证了各种不同的</a:t>
            </a:r>
            <a:r>
              <a:rPr lang="en-US" altLang="en-US" sz="1800"/>
              <a:t>MoE</a:t>
            </a:r>
            <a:r>
              <a:rPr lang="zh-CN" altLang="zh-CN" sz="1800"/>
              <a:t>架构和</a:t>
            </a:r>
            <a:r>
              <a:rPr lang="en-US" altLang="en-US" sz="1800"/>
              <a:t>PEFT</a:t>
            </a:r>
            <a:r>
              <a:rPr lang="zh-CN" altLang="zh-CN" sz="1800"/>
              <a:t>策略在各种模型规模、不同的适配器种类等中的效果对比；</a:t>
            </a:r>
          </a:p>
          <a:p>
            <a:pPr lvl="0" algn="l"/>
            <a:r>
              <a:rPr lang="en-US" altLang="en-US" sz="1800"/>
              <a:t>5. </a:t>
            </a:r>
            <a:r>
              <a:rPr lang="zh-CN" altLang="zh-CN" sz="1800">
                <a:solidFill>
                  <a:srgbClr val="121212"/>
                </a:solidFill>
                <a:highlight>
                  <a:srgbClr val="FFFFFF"/>
                </a:highlight>
                <a:latin typeface="-apple-system"/>
                <a:ea typeface="-apple-system"/>
              </a:rPr>
              <a:t>展示了MoE架构的多样性和鲁棒性。</a:t>
            </a:r>
          </a:p>
        </p:txBody>
      </p:sp>
      <p:sp>
        <p:nvSpPr>
          <p:cNvPr id="4" name="标题 1"/>
          <p:cNvSpPr>
            <a:spLocks noGrp="1"/>
          </p:cNvSpPr>
          <p:nvPr/>
        </p:nvSpPr>
        <p:spPr>
          <a:xfrm rot="0" flipH="0" flipV="0">
            <a:off x="604592" y="876315"/>
            <a:ext cx="12009313" cy="551600"/>
          </a:xfrm>
          <a:prstGeom prst="rect">
            <a:avLst/>
          </a:prstGeom>
        </p:spPr>
        <p:txBody>
          <a:bodyPr vert="horz" lIns="91440" tIns="45720" rIns="91440" bIns="45720" anchor="b"/>
          <a:lstStyle>
            <a:lvl1pPr lvl="0" algn="ctr" defTabSz="914400">
              <a:lnSpc>
                <a:spcPct val="130000"/>
              </a:lnSpc>
              <a:spcBef>
                <a:spcPct val="0"/>
              </a:spcBef>
              <a:buNone/>
              <a:defRPr sz="6000" kern="1200">
                <a:solidFill>
                  <a:schemeClr val="tx1"/>
                </a:solidFill>
                <a:latin typeface="微软雅黑"/>
                <a:ea typeface="微软雅黑"/>
              </a:defRPr>
            </a:lvl1pPr>
          </a:lstStyle>
          <a:p>
            <a:pPr lvl="0" algn="l"/>
            <a:r>
              <a:rPr lang="en-US" altLang="en-US" sz="2000" b="1">
                <a:solidFill>
                  <a:srgbClr val="000000"/>
                </a:solidFill>
                <a:highlight>
                  <a:srgbClr val="FFFFFF"/>
                </a:highlight>
                <a:latin typeface="微软雅黑"/>
                <a:ea typeface="微软雅黑"/>
              </a:rPr>
              <a:t>Pushing Mixture of Experts to the Limit: </a:t>
            </a:r>
          </a:p>
          <a:p>
            <a:pPr lvl="0" algn="l"/>
            <a:r>
              <a:rPr lang="en-US" altLang="en-US" sz="2000" b="1">
                <a:solidFill>
                  <a:srgbClr val="000000"/>
                </a:solidFill>
                <a:highlight>
                  <a:srgbClr val="FFFFFF"/>
                </a:highlight>
                <a:latin typeface="微软雅黑"/>
                <a:ea typeface="微软雅黑"/>
              </a:rPr>
              <a:t>Extremely Parameter Efficient MoE for Instruction Tuning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pic>
        <p:nvPicPr>
          <p:cNvPr id="3" name=""/>
          <p:cNvPicPr>
            <a:picLocks noChangeAspect="1"/>
          </p:cNvPicPr>
          <p:nvPr/>
        </p:nvPicPr>
        <p:blipFill>
          <a:blip r:embed="rId3"/>
          <a:stretch/>
        </p:blipFill>
        <p:spPr>
          <a:xfrm rot="0" flipH="0" flipV="0">
            <a:off x="64" y="1632145"/>
            <a:ext cx="12179217" cy="3783042"/>
          </a:xfrm>
          <a:prstGeom prst="rect">
            <a:avLst/>
          </a:prstGeom>
        </p:spPr>
      </p:pic>
      <p:sp>
        <p:nvSpPr>
          <p:cNvPr id="4" name=""/>
          <p:cNvSpPr txBox="1"/>
          <p:nvPr/>
        </p:nvSpPr>
        <p:spPr>
          <a:xfrm rot="0" flipH="0" flipV="0">
            <a:off x="5616828" y="5700976"/>
            <a:ext cx="6426200" cy="800100"/>
          </a:xfrm>
          <a:prstGeom prst="rect">
            <a:avLst/>
          </a:prstGeom>
          <a:ln w="6350">
            <a:prstDash val="solid"/>
          </a:ln>
        </p:spPr>
        <p:txBody>
          <a:bodyPr>
            <a:spAutoFit/>
          </a:bodyPr>
          <a:lstStyle/>
          <a:p>
            <a:pPr lvl="0"/>
            <a:r>
              <a:rPr lang="zh-CN" altLang="zh-CN"/>
              <a:t>论文地址：</a:t>
            </a:r>
            <a:r>
              <a:rPr lang="en-US" altLang="en-US" u="sng">
                <a:hlinkClick r:id="rId4"/>
              </a:rPr>
              <a:t>https://arxiv.org/abs/1701.06538</a:t>
            </a:r>
          </a:p>
          <a:p>
            <a:pPr lvl="0"/>
            <a:r>
              <a:rPr lang="zh-CN" altLang="zh-CN" sz="1800" b="0" i="0" strike="noStrike" spc="0">
                <a:solidFill>
                  <a:srgbClr val="000000"/>
                </a:solidFill>
                <a:latin typeface="微软雅黑"/>
                <a:ea typeface="微软雅黑"/>
              </a:rPr>
              <a:t>代码地址：</a:t>
            </a:r>
            <a:r>
              <a:rPr lang="en-US" altLang="en-US" u="sng">
                <a:hlinkClick r:id="rId5"/>
              </a:rPr>
              <a:t>https://github.com/davidmrau/mixture-of-experts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2" name="标题 1"/>
          <p:cNvSpPr>
            <a:spLocks noGrp="1"/>
          </p:cNvSpPr>
          <p:nvPr>
            <p:ph type="ctrTitle"/>
          </p:nvPr>
        </p:nvSpPr>
        <p:spPr>
          <a:xfrm rot="0" flipH="0" flipV="0">
            <a:off x="552000" y="560763"/>
            <a:ext cx="10116000" cy="551600"/>
          </a:xfrm>
          <a:prstGeom prst="rect">
            <a:avLst/>
          </a:prstGeom>
        </p:spPr>
        <p:txBody>
          <a:bodyPr vert="horz" lIns="91440" tIns="45720" rIns="91440" bIns="45720" anchor="b"/>
          <a:lstStyle>
            <a:lvl1pPr lvl="0" algn="ctr" defTabSz="914400">
              <a:lnSpc>
                <a:spcPct val="130000"/>
              </a:lnSpc>
              <a:spcBef>
                <a:spcPct val="0"/>
              </a:spcBef>
              <a:buNone/>
              <a:defRPr sz="6000" kern="1200">
                <a:solidFill>
                  <a:schemeClr val="tx1"/>
                </a:solidFill>
                <a:latin typeface="微软雅黑"/>
                <a:ea typeface="微软雅黑"/>
              </a:defRPr>
            </a:lvl1pPr>
          </a:lstStyle>
          <a:p>
            <a:pPr lvl="0" algn="l"/>
            <a:r>
              <a:rPr lang="zh-CN" altLang="zh-CN" sz="2400"/>
              <a:t>什么是</a:t>
            </a:r>
            <a:r>
              <a:rPr lang="en-US" altLang="en-US" sz="2400"/>
              <a:t>MoE</a:t>
            </a:r>
            <a:r>
              <a:rPr lang="zh-CN" altLang="zh-CN" sz="2400"/>
              <a:t>（狭义）</a:t>
            </a:r>
            <a:endParaRPr lang="zh-CN" altLang="zh-CN"/>
          </a:p>
        </p:txBody>
      </p:sp>
      <p:pic>
        <p:nvPicPr>
          <p:cNvPr id="3" name=""/>
          <p:cNvPicPr>
            <a:picLocks noChangeAspect="1"/>
          </p:cNvPicPr>
          <p:nvPr/>
        </p:nvPicPr>
        <p:blipFill>
          <a:blip r:embed="rId3"/>
          <a:stretch/>
        </p:blipFill>
        <p:spPr>
          <a:xfrm rot="0" flipH="0" flipV="0">
            <a:off x="5786946" y="836563"/>
            <a:ext cx="6018109" cy="5480956"/>
          </a:xfrm>
          <a:prstGeom prst="rect">
            <a:avLst/>
          </a:prstGeom>
        </p:spPr>
      </p:pic>
      <p:sp>
        <p:nvSpPr>
          <p:cNvPr id="4" name=""/>
          <p:cNvSpPr txBox="1"/>
          <p:nvPr/>
        </p:nvSpPr>
        <p:spPr>
          <a:xfrm rot="0" flipH="0" flipV="0">
            <a:off x="658800" y="1278591"/>
            <a:ext cx="5480050" cy="3848100"/>
          </a:xfrm>
          <a:prstGeom prst="rect">
            <a:avLst/>
          </a:prstGeom>
          <a:ln w="12700">
            <a:prstDash val="solid"/>
            <a:miter/>
          </a:ln>
        </p:spPr>
        <p:txBody>
          <a:bodyPr>
            <a:spAutoFit/>
          </a:bodyPr>
          <a:lstStyle/>
          <a:p>
            <a:pPr marL="285750" lvl="0" indent="-285750">
              <a:buFont typeface="Arial" charset="0"/>
              <a:buChar char="•"/>
            </a:pPr>
            <a:r>
              <a:rPr lang="en-US" altLang="en-US" sz="1600" b="1"/>
              <a:t>motivation</a:t>
            </a:r>
          </a:p>
          <a:p>
            <a:pPr marL="0" lvl="0" indent="0" algn="l" defTabSz="914400">
              <a:lnSpc>
                <a:spcPct val="130000"/>
              </a:lnSpc>
              <a:buNone/>
            </a:pPr>
            <a:r>
              <a:rPr lang="en-US" altLang="en-US" sz="1600"/>
              <a:t>        </a:t>
            </a:r>
            <a:r>
              <a:rPr lang="zh-CN" altLang="zh-CN" sz="1400"/>
              <a:t>对于不同任务和不同场景特征训练单独的一个</a:t>
            </a:r>
            <a:r>
              <a:rPr lang="en-US" altLang="en-US" sz="1400"/>
              <a:t>network</a:t>
            </a:r>
            <a:r>
              <a:rPr lang="zh-CN" altLang="zh-CN" sz="1400"/>
              <a:t>会产生</a:t>
            </a:r>
            <a:r>
              <a:rPr lang="en-US" altLang="en-US" sz="1400"/>
              <a:t>strong</a:t>
            </a:r>
            <a:r>
              <a:rPr lang="en-US" altLang="en-US" sz="1400" b="0" i="0" strike="noStrike" spc="0">
                <a:solidFill>
                  <a:srgbClr val="000000"/>
                </a:solidFill>
                <a:latin typeface="微软雅黑"/>
                <a:ea typeface="微软雅黑"/>
              </a:rPr>
              <a:t> interference effects + </a:t>
            </a:r>
            <a:r>
              <a:rPr lang="zh-CN" altLang="zh-CN" sz="1400" b="0" i="0" strike="noStrike" spc="0">
                <a:solidFill>
                  <a:srgbClr val="000000"/>
                </a:solidFill>
                <a:latin typeface="微软雅黑"/>
                <a:ea typeface="微软雅黑"/>
              </a:rPr>
              <a:t>不高效的，由于输入并不需要</a:t>
            </a:r>
            <a:r>
              <a:rPr lang="en-US" altLang="en-US" sz="1400" b="0" i="0" strike="noStrike" spc="0">
                <a:solidFill>
                  <a:srgbClr val="000000"/>
                </a:solidFill>
                <a:latin typeface="微软雅黑"/>
                <a:ea typeface="微软雅黑"/>
              </a:rPr>
              <a:t>all of a model</a:t>
            </a:r>
            <a:r>
              <a:rPr lang="zh-CN" altLang="zh-CN" sz="1400" b="0" i="0" strike="noStrike" spc="0">
                <a:solidFill>
                  <a:srgbClr val="000000"/>
                </a:solidFill>
                <a:latin typeface="微软雅黑"/>
                <a:ea typeface="微软雅黑"/>
              </a:rPr>
              <a:t>’</a:t>
            </a:r>
            <a:r>
              <a:rPr lang="en-US" altLang="en-US" sz="1400" b="0" i="0" strike="noStrike" spc="0">
                <a:solidFill>
                  <a:srgbClr val="000000"/>
                </a:solidFill>
                <a:latin typeface="微软雅黑"/>
                <a:ea typeface="微软雅黑"/>
              </a:rPr>
              <a:t>s capacity</a:t>
            </a:r>
            <a:r>
              <a:rPr lang="zh-CN" altLang="zh-CN" sz="1400" b="0" i="0" strike="noStrike" spc="0">
                <a:solidFill>
                  <a:srgbClr val="000000"/>
                </a:solidFill>
                <a:latin typeface="微软雅黑"/>
                <a:ea typeface="微软雅黑"/>
              </a:rPr>
              <a:t>；而如果有一个系统集成了多个专家网路，每个专家网络擅长不同的子任务，相当于子模块，组合起来就可以共同解决各种特征任务和不同类型输入。</a:t>
            </a:r>
          </a:p>
          <a:p>
            <a:pPr marL="0" lvl="0" indent="0" algn="l" defTabSz="914400">
              <a:lnSpc>
                <a:spcPct val="130000"/>
              </a:lnSpc>
              <a:buNone/>
            </a:pPr>
            <a:endParaRPr lang="en-US" altLang="en-US" sz="1600" b="0" i="0" strike="noStrike" spc="0">
              <a:solidFill>
                <a:srgbClr val="000000"/>
              </a:solidFill>
              <a:latin typeface="微软雅黑"/>
              <a:ea typeface="微软雅黑"/>
            </a:endParaRPr>
          </a:p>
          <a:p>
            <a:pPr marL="285750" lvl="0" indent="-285750" algn="l" defTabSz="914400">
              <a:lnSpc>
                <a:spcPct val="130000"/>
              </a:lnSpc>
              <a:buFont typeface="Arial" charset="0"/>
              <a:buChar char="•"/>
            </a:pPr>
            <a:r>
              <a:rPr lang="en-US" altLang="en-US" sz="1600" b="1" i="0" strike="noStrike" spc="0">
                <a:solidFill>
                  <a:srgbClr val="000000"/>
                </a:solidFill>
                <a:latin typeface="微软雅黑"/>
                <a:ea typeface="微软雅黑"/>
              </a:rPr>
              <a:t>structure</a:t>
            </a:r>
          </a:p>
          <a:p>
            <a:pPr marL="0" lvl="0" indent="0" algn="l" defTabSz="914400">
              <a:lnSpc>
                <a:spcPct val="130000"/>
              </a:lnSpc>
              <a:buNone/>
            </a:pPr>
            <a:r>
              <a:rPr lang="en-US" altLang="en-US" sz="1400" b="0" i="0" strike="noStrike" spc="0">
                <a:solidFill>
                  <a:srgbClr val="000000"/>
                </a:solidFill>
                <a:latin typeface="微软雅黑"/>
                <a:ea typeface="微软雅黑"/>
              </a:rPr>
              <a:t>1. gate network</a:t>
            </a:r>
            <a:r>
              <a:rPr lang="zh-CN" altLang="zh-CN" sz="1400" b="0" i="0" strike="noStrike" spc="0">
                <a:solidFill>
                  <a:srgbClr val="000000"/>
                </a:solidFill>
                <a:latin typeface="微软雅黑"/>
                <a:ea typeface="微软雅黑"/>
              </a:rPr>
              <a:t>——多分类模型，作用：根据输入</a:t>
            </a:r>
            <a:r>
              <a:rPr lang="en-US" altLang="en-US" sz="1400" b="0" i="0" strike="noStrike" spc="0">
                <a:solidFill>
                  <a:srgbClr val="000000"/>
                </a:solidFill>
                <a:latin typeface="微软雅黑"/>
                <a:ea typeface="微软雅黑"/>
              </a:rPr>
              <a:t>token</a:t>
            </a:r>
            <a:r>
              <a:rPr lang="zh-CN" altLang="zh-CN" sz="1400" b="0" i="0" strike="noStrike" spc="0">
                <a:solidFill>
                  <a:srgbClr val="000000"/>
                </a:solidFill>
                <a:latin typeface="微软雅黑"/>
                <a:ea typeface="微软雅黑"/>
              </a:rPr>
              <a:t>，计</a:t>
            </a:r>
            <a:r>
              <a:rPr lang="zh-CN" altLang="zh-CN" sz="1400"/>
              <a:t>算出使用第</a:t>
            </a:r>
            <a:r>
              <a:rPr lang="en-US" altLang="en-US" sz="1400"/>
              <a:t>i</a:t>
            </a:r>
            <a:r>
              <a:rPr lang="zh-CN" altLang="zh-CN" sz="1400"/>
              <a:t>个</a:t>
            </a:r>
            <a:r>
              <a:rPr lang="en-US" altLang="en-US" sz="1400"/>
              <a:t>expert</a:t>
            </a:r>
            <a:r>
              <a:rPr lang="zh-CN" altLang="zh-CN" sz="1400"/>
              <a:t>进行处理的概率</a:t>
            </a:r>
            <a:r>
              <a:rPr lang="en-US" altLang="en-US" sz="1400"/>
              <a:t>Pi</a:t>
            </a:r>
            <a:r>
              <a:rPr lang="zh-CN" altLang="zh-CN" sz="1400"/>
              <a:t>；（</a:t>
            </a:r>
            <a:r>
              <a:rPr lang="en-US" altLang="en-US" sz="1400"/>
              <a:t>expert&gt;=1</a:t>
            </a:r>
            <a:r>
              <a:rPr lang="zh-CN" altLang="zh-CN" sz="1400"/>
              <a:t>）</a:t>
            </a:r>
          </a:p>
          <a:p>
            <a:pPr marL="0" lvl="0" indent="0">
              <a:buNone/>
            </a:pPr>
            <a:r>
              <a:rPr lang="en-US" altLang="en-US" sz="1400"/>
              <a:t>2. expert network</a:t>
            </a:r>
            <a:r>
              <a:rPr lang="zh-CN" altLang="zh-CN" sz="1400"/>
              <a:t>——根据不同任务而定的且输入输出格式相同的</a:t>
            </a:r>
            <a:r>
              <a:rPr lang="en-US" altLang="en-US" sz="1400"/>
              <a:t>n</a:t>
            </a:r>
            <a:r>
              <a:rPr lang="zh-CN" altLang="zh-CN" sz="1400"/>
              <a:t>个变换函数，</a:t>
            </a:r>
            <a:r>
              <a:rPr lang="zh-CN" altLang="zh-CN" sz="1400"/>
              <a:t>专家可以是</a:t>
            </a:r>
            <a:r>
              <a:rPr lang="en-US" altLang="en-US" sz="1400"/>
              <a:t>SVM</a:t>
            </a:r>
            <a:r>
              <a:rPr lang="zh-CN" altLang="zh-CN" sz="1400"/>
              <a:t>、高斯过程、深度神经网络等等，专家集成的结构可以是层次的、无限个专家、有限个专家等等；</a:t>
            </a:r>
          </a:p>
        </p:txBody>
      </p:sp>
      <p:sp>
        <p:nvSpPr>
          <p:cNvPr id="5" name=""/>
          <p:cNvSpPr txBox="1"/>
          <p:nvPr/>
        </p:nvSpPr>
        <p:spPr>
          <a:xfrm rot="0" flipH="0" flipV="0">
            <a:off x="2803367" y="6133212"/>
            <a:ext cx="7344000" cy="552450"/>
          </a:xfrm>
          <a:prstGeom prst="rect">
            <a:avLst/>
          </a:prstGeom>
          <a:ln w="12700">
            <a:prstDash val="solid"/>
            <a:miter/>
          </a:ln>
        </p:spPr>
        <p:txBody>
          <a:bodyPr>
            <a:spAutoFit/>
          </a:bodyPr>
          <a:lstStyle/>
          <a:p>
            <a:pPr algn="l">
              <a:lnSpc>
                <a:spcPct val="170000"/>
              </a:lnSpc>
            </a:pPr>
            <a:r>
              <a:rPr b="1">
                <a:solidFill>
                  <a:srgbClr val="1a1a1a"/>
                </a:solidFill>
              </a:rPr>
              <a:t>Adaptive mixtures of local experts, Neural Computation'1991</a:t>
            </a:r>
          </a:p>
        </p:txBody>
      </p:sp>
      <p:pic>
        <p:nvPicPr>
          <p:cNvPr id="6" name=""/>
          <p:cNvPicPr>
            <a:picLocks noChangeAspect="1"/>
          </p:cNvPicPr>
          <p:nvPr/>
        </p:nvPicPr>
        <p:blipFill>
          <a:blip r:embed="rId4"/>
          <a:stretch/>
        </p:blipFill>
        <p:spPr>
          <a:xfrm rot="0" flipH="0" flipV="0">
            <a:off x="8926362" y="989596"/>
            <a:ext cx="2878693" cy="804674"/>
          </a:xfrm>
          <a:prstGeom prst="rect">
            <a:avLst/>
          </a:prstGeom>
        </p:spPr>
      </p:pic>
      <p:pic>
        <p:nvPicPr>
          <p:cNvPr id="7" name=""/>
          <p:cNvPicPr>
            <a:picLocks noChangeAspect="1"/>
          </p:cNvPicPr>
          <p:nvPr/>
        </p:nvPicPr>
        <p:blipFill>
          <a:blip r:embed="rId5"/>
          <a:stretch/>
        </p:blipFill>
        <p:spPr>
          <a:xfrm rot="0" flipH="0" flipV="0">
            <a:off x="9031340" y="300163"/>
            <a:ext cx="2660455" cy="5212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3" name="标题 1"/>
          <p:cNvSpPr>
            <a:spLocks noGrp="1"/>
          </p:cNvSpPr>
          <p:nvPr/>
        </p:nvSpPr>
        <p:spPr>
          <a:xfrm rot="0" flipH="0" flipV="0">
            <a:off x="604592" y="876315"/>
            <a:ext cx="12009313" cy="551600"/>
          </a:xfrm>
          <a:prstGeom prst="rect">
            <a:avLst/>
          </a:prstGeom>
        </p:spPr>
        <p:txBody>
          <a:bodyPr vert="horz" lIns="91440" tIns="45720" rIns="91440" bIns="45720" anchor="b"/>
          <a:lstStyle>
            <a:lvl1pPr lvl="0" algn="ctr" defTabSz="914400">
              <a:lnSpc>
                <a:spcPct val="130000"/>
              </a:lnSpc>
              <a:spcBef>
                <a:spcPct val="0"/>
              </a:spcBef>
              <a:buNone/>
              <a:defRPr sz="6000" kern="1200">
                <a:solidFill>
                  <a:schemeClr val="tx1"/>
                </a:solidFill>
                <a:latin typeface="微软雅黑"/>
                <a:ea typeface="微软雅黑"/>
              </a:defRPr>
            </a:lvl1pPr>
          </a:lstStyle>
          <a:p>
            <a:pPr lvl="0" algn="l"/>
            <a:r>
              <a:rPr lang="en-US" altLang="en-US" sz="2000" b="1" i="0" strike="noStrike" spc="0">
                <a:solidFill>
                  <a:srgbClr val="000000"/>
                </a:solidFill>
                <a:highlight>
                  <a:srgbClr val="FFFFFF"/>
                </a:highlight>
                <a:latin typeface="微软雅黑"/>
                <a:ea typeface="微软雅黑"/>
              </a:rPr>
              <a:t>OUTRAGEOUSLY LARGE NEURAL NETWORKS:
THE SPARSELY-GATED MIXTURE-OF-EXPERTS LAYER</a:t>
            </a:r>
          </a:p>
        </p:txBody>
      </p:sp>
      <p:sp>
        <p:nvSpPr>
          <p:cNvPr id="4" name="副标题 2"/>
          <p:cNvSpPr>
            <a:spLocks noGrp="1"/>
          </p:cNvSpPr>
          <p:nvPr/>
        </p:nvSpPr>
        <p:spPr>
          <a:xfrm rot="0" flipH="0" flipV="0">
            <a:off x="2076280" y="1686081"/>
            <a:ext cx="8628598" cy="3748924"/>
          </a:xfrm>
          <a:prstGeom prst="rect">
            <a:avLst/>
          </a:prstGeom>
        </p:spPr>
        <p:txBody>
          <a:bodyPr vert="horz" lIns="91440" tIns="45720" rIns="91440" bIns="45720">
            <a:normAutofit fontScale="100000"/>
          </a:bodyPr>
          <a:lstStyle>
            <a:lvl1pPr marL="0" lvl="0" indent="0" algn="ctr" defTabSz="914400">
              <a:lnSpc>
                <a:spcPct val="130000"/>
              </a:lnSpc>
              <a:spcBef>
                <a:spcPts val="1000"/>
              </a:spcBef>
              <a:buNone/>
              <a:defRPr sz="2400" kern="1200">
                <a:solidFill>
                  <a:schemeClr val="tx1"/>
                </a:solidFill>
                <a:latin typeface="微软雅黑"/>
                <a:ea typeface="微软雅黑"/>
              </a:defRPr>
            </a:lvl1pPr>
            <a:lvl2pPr marL="457200" lvl="1" indent="0" algn="ctr" defTabSz="914400">
              <a:lnSpc>
                <a:spcPct val="130000"/>
              </a:lnSpc>
              <a:spcBef>
                <a:spcPts val="500"/>
              </a:spcBef>
              <a:buNone/>
              <a:defRPr sz="2000" kern="1200">
                <a:solidFill>
                  <a:schemeClr val="tx1"/>
                </a:solidFill>
                <a:latin typeface="微软雅黑"/>
                <a:ea typeface="微软雅黑"/>
              </a:defRPr>
            </a:lvl2pPr>
            <a:lvl3pPr marL="914400" lvl="2" indent="0" algn="ctr" defTabSz="914400">
              <a:lnSpc>
                <a:spcPct val="130000"/>
              </a:lnSpc>
              <a:spcBef>
                <a:spcPts val="500"/>
              </a:spcBef>
              <a:buNone/>
              <a:defRPr sz="1800" kern="1200">
                <a:solidFill>
                  <a:schemeClr val="tx1"/>
                </a:solidFill>
                <a:latin typeface="微软雅黑"/>
                <a:ea typeface="微软雅黑"/>
              </a:defRPr>
            </a:lvl3pPr>
            <a:lvl4pPr marL="1371600" lvl="3" indent="0" algn="ctr" defTabSz="914400">
              <a:lnSpc>
                <a:spcPct val="130000"/>
              </a:lnSpc>
              <a:spcBef>
                <a:spcPts val="500"/>
              </a:spcBef>
              <a:buNone/>
              <a:defRPr sz="1600" kern="1200">
                <a:solidFill>
                  <a:schemeClr val="tx1"/>
                </a:solidFill>
                <a:latin typeface="微软雅黑"/>
                <a:ea typeface="微软雅黑"/>
              </a:defRPr>
            </a:lvl4pPr>
            <a:lvl5pPr marL="1828800" lvl="4" indent="0" algn="ctr" defTabSz="914400">
              <a:lnSpc>
                <a:spcPct val="130000"/>
              </a:lnSpc>
              <a:spcBef>
                <a:spcPts val="500"/>
              </a:spcBef>
              <a:buNone/>
              <a:defRPr sz="1600" kern="1200">
                <a:solidFill>
                  <a:schemeClr val="tx1"/>
                </a:solidFill>
                <a:latin typeface="微软雅黑"/>
                <a:ea typeface="微软雅黑"/>
              </a:defRPr>
            </a:lvl5pPr>
            <a:lvl6pPr marL="2286000" lvl="5" indent="0" algn="ctr" defTabSz="914400">
              <a:lnSpc>
                <a:spcPct val="130000"/>
              </a:lnSpc>
              <a:spcBef>
                <a:spcPts val="500"/>
              </a:spcBef>
              <a:buNone/>
              <a:defRPr sz="1600" kern="1200">
                <a:solidFill>
                  <a:schemeClr val="tx1"/>
                </a:solidFill>
                <a:latin typeface="微软雅黑"/>
                <a:ea typeface="微软雅黑"/>
              </a:defRPr>
            </a:lvl6pPr>
            <a:lvl7pPr marL="2743200" lvl="6" indent="0" algn="ctr" defTabSz="914400">
              <a:lnSpc>
                <a:spcPct val="130000"/>
              </a:lnSpc>
              <a:spcBef>
                <a:spcPts val="500"/>
              </a:spcBef>
              <a:buNone/>
              <a:defRPr sz="1600" kern="1200">
                <a:solidFill>
                  <a:schemeClr val="tx1"/>
                </a:solidFill>
                <a:latin typeface="微软雅黑"/>
                <a:ea typeface="微软雅黑"/>
              </a:defRPr>
            </a:lvl7pPr>
            <a:lvl8pPr marL="3200400" lvl="7" indent="0" algn="ctr" defTabSz="914400">
              <a:lnSpc>
                <a:spcPct val="130000"/>
              </a:lnSpc>
              <a:spcBef>
                <a:spcPts val="500"/>
              </a:spcBef>
              <a:buNone/>
              <a:defRPr sz="1600" kern="1200">
                <a:solidFill>
                  <a:schemeClr val="tx1"/>
                </a:solidFill>
                <a:latin typeface="微软雅黑"/>
                <a:ea typeface="微软雅黑"/>
              </a:defRPr>
            </a:lvl8pPr>
            <a:lvl9pPr marL="3657600" lvl="8" indent="0" algn="ctr" defTabSz="914400">
              <a:lnSpc>
                <a:spcPct val="130000"/>
              </a:lnSpc>
              <a:spcBef>
                <a:spcPts val="500"/>
              </a:spcBef>
              <a:buNone/>
              <a:defRPr sz="1600" kern="1200">
                <a:solidFill>
                  <a:schemeClr val="tx1"/>
                </a:solidFill>
                <a:latin typeface="微软雅黑"/>
                <a:ea typeface="微软雅黑"/>
              </a:defRPr>
            </a:lvl9pPr>
          </a:lstStyle>
          <a:p>
            <a:pPr lvl="0" algn="l"/>
            <a:r>
              <a:rPr lang="en-US" altLang="en-US"/>
              <a:t>method:</a:t>
            </a:r>
            <a:endParaRPr lang="zh-CN" altLang="zh-CN"/>
          </a:p>
          <a:p>
            <a:pPr lvl="0" algn="l"/>
            <a:r>
              <a:rPr lang="en-US" altLang="en-US" sz="1800"/>
              <a:t>introduce a Sparsely-Gated Mixture-of-Experts layer (MoE),</a:t>
            </a:r>
            <a:r>
              <a:rPr lang="zh-CN" altLang="zh-CN" sz="1800"/>
              <a:t>作为一个神经网络中的组件</a:t>
            </a:r>
            <a:r>
              <a:rPr lang="en-US" altLang="en-US" sz="1800"/>
              <a:t>, consisting of up to thousands of </a:t>
            </a:r>
            <a:r>
              <a:rPr lang="en-US" altLang="en-US" sz="1800" b="1"/>
              <a:t>feed-forward sub-networks </a:t>
            </a:r>
            <a:r>
              <a:rPr lang="en-US" altLang="en-US" sz="1800" b="0"/>
              <a:t>with identical architectures,but with separate parameters</a:t>
            </a:r>
            <a:r>
              <a:rPr lang="en-US" altLang="en-US" sz="1800"/>
              <a:t>. A trainable </a:t>
            </a:r>
            <a:r>
              <a:rPr lang="en-US" altLang="en-US" sz="1800" b="1"/>
              <a:t>gating network</a:t>
            </a:r>
            <a:r>
              <a:rPr lang="en-US" altLang="en-US" sz="1800"/>
              <a:t> determines a </a:t>
            </a:r>
            <a:r>
              <a:rPr lang="en-US" altLang="en-US" sz="1800" b="1"/>
              <a:t>sparse combination</a:t>
            </a:r>
            <a:r>
              <a:rPr lang="en-US" altLang="en-US" sz="1800"/>
              <a:t> of these experts to use for each example</a:t>
            </a:r>
            <a:r>
              <a:rPr lang="zh-CN" altLang="zh-CN" sz="1800"/>
              <a:t>（每一个输入）。</a:t>
            </a:r>
          </a:p>
        </p:txBody>
      </p:sp>
      <p:sp>
        <p:nvSpPr>
          <p:cNvPr id="5" name=""/>
          <p:cNvSpPr txBox="1"/>
          <p:nvPr/>
        </p:nvSpPr>
        <p:spPr>
          <a:xfrm rot="0" flipH="0" flipV="0">
            <a:off x="3891810" y="4649135"/>
            <a:ext cx="5092700" cy="444500"/>
          </a:xfrm>
          <a:prstGeom prst="rect">
            <a:avLst/>
          </a:prstGeom>
          <a:ln w="6350">
            <a:prstDash val="solid"/>
          </a:ln>
        </p:spPr>
        <p:txBody>
          <a:bodyPr>
            <a:spAutoFit/>
          </a:bodyPr>
          <a:lstStyle/>
          <a:p>
            <a:pPr lvl="0"/>
            <a:r>
              <a:rPr lang="en-US" altLang="en-US"/>
              <a:t>Softmax Gating </a:t>
            </a:r>
            <a:r>
              <a:rPr lang="zh-CN" altLang="zh-CN"/>
              <a:t>——</a:t>
            </a:r>
            <a:r>
              <a:rPr lang="en-US" altLang="en-US"/>
              <a:t>&gt; Noisy Top-K Gating</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pic>
        <p:nvPicPr>
          <p:cNvPr id="3" name=""/>
          <p:cNvPicPr>
            <a:picLocks noChangeAspect="1"/>
          </p:cNvPicPr>
          <p:nvPr/>
        </p:nvPicPr>
        <p:blipFill>
          <a:blip r:embed="rId3"/>
          <a:stretch/>
        </p:blipFill>
        <p:spPr>
          <a:xfrm rot="0" flipH="0" flipV="0">
            <a:off x="64" y="1687683"/>
            <a:ext cx="7313786" cy="3756268"/>
          </a:xfrm>
          <a:prstGeom prst="rect">
            <a:avLst/>
          </a:prstGeom>
        </p:spPr>
      </p:pic>
      <p:pic>
        <p:nvPicPr>
          <p:cNvPr id="4" name=""/>
          <p:cNvPicPr>
            <a:picLocks noChangeAspect="1"/>
          </p:cNvPicPr>
          <p:nvPr/>
        </p:nvPicPr>
        <p:blipFill>
          <a:blip r:embed="rId4"/>
          <a:stretch/>
        </p:blipFill>
        <p:spPr>
          <a:xfrm rot="0" flipH="0" flipV="0">
            <a:off x="5520158" y="1687683"/>
            <a:ext cx="1503431" cy="635195"/>
          </a:xfrm>
          <a:prstGeom prst="rect">
            <a:avLst/>
          </a:prstGeom>
        </p:spPr>
      </p:pic>
      <p:sp>
        <p:nvSpPr>
          <p:cNvPr id="5" name="标题 1"/>
          <p:cNvSpPr>
            <a:spLocks noGrp="1"/>
          </p:cNvSpPr>
          <p:nvPr/>
        </p:nvSpPr>
        <p:spPr>
          <a:xfrm rot="0" flipH="0" flipV="0">
            <a:off x="604592" y="876315"/>
            <a:ext cx="12009313" cy="551600"/>
          </a:xfrm>
          <a:prstGeom prst="rect">
            <a:avLst/>
          </a:prstGeom>
        </p:spPr>
        <p:txBody>
          <a:bodyPr vert="horz" lIns="91440" tIns="45720" rIns="91440" bIns="45720" anchor="b"/>
          <a:lstStyle>
            <a:lvl1pPr lvl="0" algn="ctr" defTabSz="914400">
              <a:lnSpc>
                <a:spcPct val="130000"/>
              </a:lnSpc>
              <a:spcBef>
                <a:spcPct val="0"/>
              </a:spcBef>
              <a:buNone/>
              <a:defRPr sz="6000" kern="1200">
                <a:solidFill>
                  <a:schemeClr val="tx1"/>
                </a:solidFill>
                <a:latin typeface="微软雅黑"/>
                <a:ea typeface="微软雅黑"/>
              </a:defRPr>
            </a:lvl1pPr>
          </a:lstStyle>
          <a:p>
            <a:pPr lvl="0" algn="l"/>
            <a:r>
              <a:rPr lang="en-US" altLang="en-US" sz="2000" b="1" i="0" strike="noStrike" spc="0">
                <a:solidFill>
                  <a:srgbClr val="000000"/>
                </a:solidFill>
                <a:highlight>
                  <a:srgbClr val="FFFFFF"/>
                </a:highlight>
                <a:latin typeface="微软雅黑"/>
                <a:ea typeface="微软雅黑"/>
              </a:rPr>
              <a:t>OUTRAGEOUSLY LARGE NEURAL NETWORKS:
THE SPARSELY-GATED MIXTURE-OF-EXPERTS LAYER</a:t>
            </a:r>
          </a:p>
        </p:txBody>
      </p:sp>
      <p:pic>
        <p:nvPicPr>
          <p:cNvPr id="6" name=""/>
          <p:cNvPicPr>
            <a:picLocks noChangeAspect="1"/>
          </p:cNvPicPr>
          <p:nvPr/>
        </p:nvPicPr>
        <p:blipFill>
          <a:blip r:embed="rId5"/>
          <a:stretch/>
        </p:blipFill>
        <p:spPr>
          <a:xfrm rot="0" flipH="0" flipV="0">
            <a:off x="7159177" y="3788812"/>
            <a:ext cx="5032886" cy="1587344"/>
          </a:xfrm>
          <a:prstGeom prst="rect">
            <a:avLst/>
          </a:prstGeom>
        </p:spPr>
      </p:pic>
      <p:pic>
        <p:nvPicPr>
          <p:cNvPr id="7" name=""/>
          <p:cNvPicPr>
            <a:picLocks noChangeAspect="1"/>
          </p:cNvPicPr>
          <p:nvPr/>
        </p:nvPicPr>
        <p:blipFill>
          <a:blip r:embed="rId6"/>
          <a:stretch/>
        </p:blipFill>
        <p:spPr>
          <a:xfrm rot="0" flipH="0" flipV="0">
            <a:off x="8351645" y="1687683"/>
            <a:ext cx="2647950" cy="561975"/>
          </a:xfrm>
          <a:prstGeom prst="rect">
            <a:avLst/>
          </a:prstGeom>
        </p:spPr>
      </p:pic>
      <p:cxnSp>
        <p:nvCxnSpPr>
          <p:cNvPr id="8" name=""/>
          <p:cNvCxnSpPr>
            <a:stCxn id="7" idx="3"/>
            <a:endCxn id="6" idx="2"/>
          </p:cNvCxnSpPr>
          <p:nvPr/>
        </p:nvCxnSpPr>
        <p:spPr>
          <a:xfrm rot="0" flipH="1" flipV="0">
            <a:off x="9665102" y="2249658"/>
            <a:ext cx="10518" cy="1539154"/>
          </a:xfrm>
          <a:prstGeom prst="straightConnector1">
            <a:avLst/>
          </a:prstGeom>
          <a:noFill/>
          <a:ln w="25400">
            <a:solidFill>
              <a:srgbClr val="000000"/>
            </a:solidFill>
            <a:prstDash val="solid"/>
            <a:headEnd/>
            <a:tailEnd type="triangle"/>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3" name="标题 1"/>
          <p:cNvSpPr>
            <a:spLocks noGrp="1"/>
          </p:cNvSpPr>
          <p:nvPr/>
        </p:nvSpPr>
        <p:spPr>
          <a:xfrm rot="0" flipH="0" flipV="0">
            <a:off x="604592" y="876315"/>
            <a:ext cx="12009313" cy="551600"/>
          </a:xfrm>
          <a:prstGeom prst="rect">
            <a:avLst/>
          </a:prstGeom>
        </p:spPr>
        <p:txBody>
          <a:bodyPr vert="horz" lIns="91440" tIns="45720" rIns="91440" bIns="45720" anchor="b"/>
          <a:lstStyle>
            <a:lvl1pPr marL="0" lvl="0" algn="ctr" defTabSz="914400">
              <a:lnSpc>
                <a:spcPct val="130000"/>
              </a:lnSpc>
              <a:spcBef>
                <a:spcPct val="0"/>
              </a:spcBef>
              <a:buNone/>
              <a:defRPr sz="60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a:lstStyle>
          <a:p>
            <a:pPr lvl="0" algn="l"/>
            <a:r>
              <a:rPr lang="en-US" altLang="en-US" sz="2000" b="1" i="0" strike="noStrike" spc="0">
                <a:solidFill>
                  <a:srgbClr val="000000"/>
                </a:solidFill>
                <a:highlight>
                  <a:srgbClr val="FFFFFF"/>
                </a:highlight>
                <a:latin typeface="微软雅黑"/>
                <a:ea typeface="微软雅黑"/>
              </a:rPr>
              <a:t>OUTRAGEOUSLY LARGE NEURAL NETWORKS:
THE SPARSELY-GATED MIXTURE-OF-EXPERTS LAYER</a:t>
            </a:r>
          </a:p>
        </p:txBody>
      </p:sp>
      <p:pic>
        <p:nvPicPr>
          <p:cNvPr id="4" name=""/>
          <p:cNvPicPr>
            <a:picLocks noChangeAspect="1"/>
          </p:cNvPicPr>
          <p:nvPr/>
        </p:nvPicPr>
        <p:blipFill>
          <a:blip r:embed="rId3"/>
          <a:stretch/>
        </p:blipFill>
        <p:spPr>
          <a:xfrm rot="0" flipH="0" flipV="0">
            <a:off x="1992579" y="1919959"/>
            <a:ext cx="9233339" cy="4234509"/>
          </a:xfrm>
          <a:prstGeom prst="rect">
            <a:avLst/>
          </a:prstGeom>
        </p:spPr>
      </p:pic>
      <p:sp>
        <p:nvSpPr>
          <p:cNvPr id="5" name=""/>
          <p:cNvSpPr txBox="1"/>
          <p:nvPr/>
        </p:nvSpPr>
        <p:spPr>
          <a:xfrm rot="0" flipH="0" flipV="0">
            <a:off x="1062359" y="1475459"/>
            <a:ext cx="1778000" cy="444500"/>
          </a:xfrm>
          <a:prstGeom prst="rect">
            <a:avLst/>
          </a:prstGeom>
          <a:ln w="6350">
            <a:prstDash val="solid"/>
          </a:ln>
        </p:spPr>
        <p:txBody>
          <a:bodyPr>
            <a:spAutoFit/>
          </a:bodyPr>
          <a:lstStyle/>
          <a:p>
            <a:pPr lvl="0"/>
            <a:r>
              <a:rPr lang="en-US" altLang="en-US"/>
              <a:t>loss</a:t>
            </a:r>
            <a:r>
              <a:rPr lang="zh-CN" altLang="zh-CN"/>
              <a:t>设计：</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3" name="标题 1"/>
          <p:cNvSpPr>
            <a:spLocks noGrp="1"/>
          </p:cNvSpPr>
          <p:nvPr/>
        </p:nvSpPr>
        <p:spPr>
          <a:xfrm rot="0" flipH="0" flipV="0">
            <a:off x="604592" y="876315"/>
            <a:ext cx="12009313" cy="551600"/>
          </a:xfrm>
          <a:prstGeom prst="rect">
            <a:avLst/>
          </a:prstGeom>
        </p:spPr>
        <p:txBody>
          <a:bodyPr vert="horz" lIns="91440" tIns="45720" rIns="91440" bIns="45720" anchor="b"/>
          <a:lstStyle>
            <a:lvl1pPr marL="0" lvl="0" algn="ctr" defTabSz="914400">
              <a:lnSpc>
                <a:spcPct val="130000"/>
              </a:lnSpc>
              <a:spcBef>
                <a:spcPct val="0"/>
              </a:spcBef>
              <a:buNone/>
              <a:defRPr sz="60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a:lstStyle>
          <a:p>
            <a:pPr lvl="0" algn="l"/>
            <a:r>
              <a:rPr lang="en-US" altLang="en-US" sz="2000" b="1" i="0" strike="noStrike" spc="0">
                <a:solidFill>
                  <a:srgbClr val="000000"/>
                </a:solidFill>
                <a:highlight>
                  <a:srgbClr val="FFFFFF"/>
                </a:highlight>
                <a:latin typeface="微软雅黑"/>
                <a:ea typeface="微软雅黑"/>
              </a:rPr>
              <a:t>MoE </a:t>
            </a:r>
            <a:r>
              <a:rPr lang="zh-CN" altLang="zh-CN" sz="2000" b="1" i="0" strike="noStrike" spc="0">
                <a:solidFill>
                  <a:srgbClr val="000000"/>
                </a:solidFill>
                <a:highlight>
                  <a:srgbClr val="FFFFFF"/>
                </a:highlight>
                <a:latin typeface="微软雅黑"/>
                <a:ea typeface="微软雅黑"/>
              </a:rPr>
              <a:t>研究方向探索</a:t>
            </a:r>
          </a:p>
        </p:txBody>
      </p:sp>
      <p:sp>
        <p:nvSpPr>
          <p:cNvPr id="4" name=""/>
          <p:cNvSpPr txBox="1"/>
          <p:nvPr/>
        </p:nvSpPr>
        <p:spPr>
          <a:xfrm rot="0" flipH="0" flipV="0">
            <a:off x="1062359" y="1475459"/>
            <a:ext cx="1778000" cy="444500"/>
          </a:xfrm>
          <a:prstGeom prst="rect">
            <a:avLst/>
          </a:prstGeom>
          <a:ln w="6350">
            <a:prstDash val="solid"/>
          </a:ln>
        </p:spPr>
        <p:txBody>
          <a:bodyPr>
            <a:spAutoFit/>
          </a:bodyPr>
          <a:lst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a:lstStyle>
          <a:p>
            <a:pPr lvl="0"/>
            <a:r>
              <a:rPr lang="en-US" altLang="en-US"/>
              <a:t>loss</a:t>
            </a:r>
            <a:r>
              <a:rPr lang="zh-CN" altLang="zh-CN"/>
              <a:t>设计：</a:t>
            </a:r>
          </a:p>
        </p:txBody>
      </p:sp>
      <p:pic>
        <p:nvPicPr>
          <p:cNvPr id="5" name=""/>
          <p:cNvPicPr>
            <a:picLocks noChangeAspect="1"/>
          </p:cNvPicPr>
          <p:nvPr/>
        </p:nvPicPr>
        <p:blipFill>
          <a:blip r:embed="rId3"/>
          <a:stretch/>
        </p:blipFill>
        <p:spPr>
          <a:xfrm rot="0" flipH="0" flipV="0">
            <a:off x="1297658" y="2336706"/>
            <a:ext cx="10623180" cy="2758214"/>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2" name="标题 1"/>
          <p:cNvSpPr>
            <a:spLocks noGrp="1"/>
          </p:cNvSpPr>
          <p:nvPr>
            <p:ph type="ctrTitle"/>
          </p:nvPr>
        </p:nvSpPr>
        <p:spPr>
          <a:xfrm rot="0" flipH="0" flipV="0">
            <a:off x="1576592" y="1469470"/>
            <a:ext cx="9144000" cy="2387600"/>
          </a:xfrm>
          <a:prstGeom prst="rect">
            <a:avLst/>
          </a:prstGeom>
        </p:spPr>
        <p:txBody>
          <a:bodyPr vert="horz" lIns="91440" tIns="45720" rIns="91440" bIns="45720" anchor="b">
            <a:normAutofit fontScale="100000"/>
          </a:bodyPr>
          <a:lstStyle>
            <a:lvl1pPr lvl="0" algn="ctr" defTabSz="914400">
              <a:lnSpc>
                <a:spcPct val="130000"/>
              </a:lnSpc>
              <a:spcBef>
                <a:spcPct val="0"/>
              </a:spcBef>
              <a:buNone/>
              <a:defRPr sz="6000" kern="1200">
                <a:solidFill>
                  <a:schemeClr val="tx1"/>
                </a:solidFill>
                <a:latin typeface="微软雅黑"/>
                <a:ea typeface="微软雅黑"/>
              </a:defRPr>
            </a:lvl1pPr>
          </a:lstStyle>
          <a:p>
            <a:pPr lvl="0"/>
            <a:r>
              <a:rPr lang="en-US" altLang="en-US"/>
              <a:t>Thanks</a:t>
            </a:r>
            <a:endParaRPr lang="zh-CN"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rot="0" flipH="0" flipV="0">
            <a:off x="1524064" y="1337036"/>
            <a:ext cx="9144000" cy="4787762"/>
          </a:xfrm>
          <a:prstGeom prst="rect">
            <a:avLst/>
          </a:prstGeom>
        </p:spPr>
        <p:txBody>
          <a:bodyPr vert="horz" lIns="91440" tIns="45720" rIns="91440" bIns="45720">
            <a:normAutofit fontScale="100000"/>
          </a:bodyPr>
          <a:lstStyle>
            <a:lvl1pPr marL="0" lvl="0" indent="0" algn="ctr" defTabSz="914400">
              <a:lnSpc>
                <a:spcPct val="130000"/>
              </a:lnSpc>
              <a:spcBef>
                <a:spcPts val="1000"/>
              </a:spcBef>
              <a:buNone/>
              <a:defRPr sz="2400" kern="1200">
                <a:solidFill>
                  <a:schemeClr val="tx1"/>
                </a:solidFill>
                <a:latin typeface="微软雅黑"/>
                <a:ea typeface="微软雅黑"/>
              </a:defRPr>
            </a:lvl1pPr>
            <a:lvl2pPr marL="457200" lvl="1" indent="0" algn="ctr" defTabSz="914400">
              <a:lnSpc>
                <a:spcPct val="130000"/>
              </a:lnSpc>
              <a:spcBef>
                <a:spcPts val="500"/>
              </a:spcBef>
              <a:buNone/>
              <a:defRPr sz="2000" kern="1200">
                <a:solidFill>
                  <a:schemeClr val="tx1"/>
                </a:solidFill>
                <a:latin typeface="微软雅黑"/>
                <a:ea typeface="微软雅黑"/>
              </a:defRPr>
            </a:lvl2pPr>
            <a:lvl3pPr marL="914400" lvl="2" indent="0" algn="ctr" defTabSz="914400">
              <a:lnSpc>
                <a:spcPct val="130000"/>
              </a:lnSpc>
              <a:spcBef>
                <a:spcPts val="500"/>
              </a:spcBef>
              <a:buNone/>
              <a:defRPr sz="1800" kern="1200">
                <a:solidFill>
                  <a:schemeClr val="tx1"/>
                </a:solidFill>
                <a:latin typeface="微软雅黑"/>
                <a:ea typeface="微软雅黑"/>
              </a:defRPr>
            </a:lvl3pPr>
            <a:lvl4pPr marL="1371600" lvl="3" indent="0" algn="ctr" defTabSz="914400">
              <a:lnSpc>
                <a:spcPct val="130000"/>
              </a:lnSpc>
              <a:spcBef>
                <a:spcPts val="500"/>
              </a:spcBef>
              <a:buNone/>
              <a:defRPr sz="1600" kern="1200">
                <a:solidFill>
                  <a:schemeClr val="tx1"/>
                </a:solidFill>
                <a:latin typeface="微软雅黑"/>
                <a:ea typeface="微软雅黑"/>
              </a:defRPr>
            </a:lvl4pPr>
            <a:lvl5pPr marL="1828800" lvl="4" indent="0" algn="ctr" defTabSz="914400">
              <a:lnSpc>
                <a:spcPct val="130000"/>
              </a:lnSpc>
              <a:spcBef>
                <a:spcPts val="500"/>
              </a:spcBef>
              <a:buNone/>
              <a:defRPr sz="1600" kern="1200">
                <a:solidFill>
                  <a:schemeClr val="tx1"/>
                </a:solidFill>
                <a:latin typeface="微软雅黑"/>
                <a:ea typeface="微软雅黑"/>
              </a:defRPr>
            </a:lvl5pPr>
            <a:lvl6pPr marL="2286000" lvl="5" indent="0" algn="ctr" defTabSz="914400">
              <a:lnSpc>
                <a:spcPct val="130000"/>
              </a:lnSpc>
              <a:spcBef>
                <a:spcPts val="500"/>
              </a:spcBef>
              <a:buNone/>
              <a:defRPr sz="1600" kern="1200">
                <a:solidFill>
                  <a:schemeClr val="tx1"/>
                </a:solidFill>
                <a:latin typeface="微软雅黑"/>
                <a:ea typeface="微软雅黑"/>
              </a:defRPr>
            </a:lvl6pPr>
            <a:lvl7pPr marL="2743200" lvl="6" indent="0" algn="ctr" defTabSz="914400">
              <a:lnSpc>
                <a:spcPct val="130000"/>
              </a:lnSpc>
              <a:spcBef>
                <a:spcPts val="500"/>
              </a:spcBef>
              <a:buNone/>
              <a:defRPr sz="1600" kern="1200">
                <a:solidFill>
                  <a:schemeClr val="tx1"/>
                </a:solidFill>
                <a:latin typeface="微软雅黑"/>
                <a:ea typeface="微软雅黑"/>
              </a:defRPr>
            </a:lvl7pPr>
            <a:lvl8pPr marL="3200400" lvl="7" indent="0" algn="ctr" defTabSz="914400">
              <a:lnSpc>
                <a:spcPct val="130000"/>
              </a:lnSpc>
              <a:spcBef>
                <a:spcPts val="500"/>
              </a:spcBef>
              <a:buNone/>
              <a:defRPr sz="1600" kern="1200">
                <a:solidFill>
                  <a:schemeClr val="tx1"/>
                </a:solidFill>
                <a:latin typeface="微软雅黑"/>
                <a:ea typeface="微软雅黑"/>
              </a:defRPr>
            </a:lvl8pPr>
            <a:lvl9pPr marL="3657600" lvl="8" indent="0" algn="ctr" defTabSz="914400">
              <a:lnSpc>
                <a:spcPct val="130000"/>
              </a:lnSpc>
              <a:spcBef>
                <a:spcPts val="500"/>
              </a:spcBef>
              <a:buNone/>
              <a:defRPr sz="1600" kern="1200">
                <a:solidFill>
                  <a:schemeClr val="tx1"/>
                </a:solidFill>
                <a:latin typeface="微软雅黑"/>
                <a:ea typeface="微软雅黑"/>
              </a:defRPr>
            </a:lvl9pPr>
          </a:lstStyle>
          <a:p>
            <a:pPr marL="342900" lvl="0" indent="-342900" algn="l">
              <a:buFont typeface="Arial" charset="0"/>
              <a:buChar char="•"/>
            </a:pPr>
            <a:r>
              <a:rPr lang="en-US" altLang="en-US"/>
              <a:t>NLP</a:t>
            </a:r>
            <a:endParaRPr lang="zh-CN" altLang="zh-CN"/>
          </a:p>
          <a:p>
            <a:pPr lvl="0" algn="l"/>
            <a:r>
              <a:rPr lang="en-US" altLang="en-US" sz="1800"/>
              <a:t>1. </a:t>
            </a:r>
            <a:r>
              <a:rPr lang="en-US" altLang="en-US" sz="1800" b="0" i="0" strike="noStrike" spc="0">
                <a:solidFill>
                  <a:srgbClr val="000000"/>
                </a:solidFill>
                <a:latin typeface="微软雅黑"/>
                <a:ea typeface="微软雅黑"/>
              </a:rPr>
              <a:t>GShard: Scaling Giant Models with Conditional Computation and Automatic Sharding</a:t>
            </a:r>
            <a:r>
              <a:rPr lang="en-US" altLang="en-US" sz="1800" b="1">
                <a:solidFill>
                  <a:srgbClr val="1A1A1A"/>
                </a:solidFill>
              </a:rPr>
              <a:t>,</a:t>
            </a:r>
            <a:r>
              <a:rPr lang="en-US" altLang="en-US" sz="1800" b="0" i="0" strike="noStrike" spc="0">
                <a:solidFill>
                  <a:srgbClr val="000000"/>
                </a:solidFill>
                <a:latin typeface="微软雅黑"/>
                <a:ea typeface="微软雅黑"/>
              </a:rPr>
              <a:t> ICLR'21</a:t>
            </a:r>
          </a:p>
          <a:p>
            <a:pPr lvl="0" algn="l"/>
            <a:r>
              <a:rPr lang="en-US" altLang="en-US" sz="1800"/>
              <a:t>2. Switch transformers: Scaling to trillion parameter
models with simple and efficient sparsity</a:t>
            </a:r>
            <a:r>
              <a:rPr lang="en-US" altLang="en-US" sz="1800" b="0" i="0" strike="noStrike" spc="0">
                <a:solidFill>
                  <a:srgbClr val="000000"/>
                </a:solidFill>
                <a:latin typeface="微软雅黑"/>
                <a:ea typeface="微软雅黑"/>
              </a:rPr>
              <a:t>, JMLR'22</a:t>
            </a:r>
          </a:p>
          <a:p>
            <a:pPr lvl="0" algn="l"/>
            <a:r>
              <a:rPr lang="en-US" altLang="en-US" sz="1800"/>
              <a:t>3. Glam: Efficient scaling of language models with mixture-of-experts</a:t>
            </a:r>
            <a:r>
              <a:rPr lang="en-US" altLang="en-US" sz="1800" b="0" i="0" strike="noStrike" spc="0">
                <a:solidFill>
                  <a:srgbClr val="000000"/>
                </a:solidFill>
                <a:latin typeface="微软雅黑"/>
                <a:ea typeface="微软雅黑"/>
              </a:rPr>
              <a:t>, </a:t>
            </a:r>
            <a:r>
              <a:rPr lang="en-US" altLang="en-US" sz="1800">
                <a:solidFill>
                  <a:srgbClr val="000000"/>
                </a:solidFill>
                <a:highlight>
                  <a:srgbClr val="FFFFFF"/>
                </a:highlight>
                <a:latin typeface="Lucida Grande"/>
                <a:ea typeface="Lucida Grande"/>
              </a:rPr>
              <a:t>ICML 2022</a:t>
            </a:r>
          </a:p>
          <a:p>
            <a:pPr lvl="0" algn="l"/>
            <a:endParaRPr lang="en-US" altLang="en-US" sz="1800">
              <a:solidFill>
                <a:srgbClr val="000000"/>
              </a:solidFill>
              <a:highlight>
                <a:srgbClr val="FFFFFF"/>
              </a:highlight>
              <a:latin typeface="Lucida Grande"/>
              <a:ea typeface="Lucida Grande"/>
            </a:endParaRPr>
          </a:p>
          <a:p>
            <a:pPr marL="342900" lvl="0" indent="-342900" algn="l">
              <a:buFont typeface="Arial" charset="0"/>
              <a:buChar char="•"/>
            </a:pPr>
            <a:r>
              <a:rPr lang="en-US" altLang="en-US" sz="2400" b="0" i="0" strike="noStrike" spc="0">
                <a:solidFill>
                  <a:srgbClr val="000000"/>
                </a:solidFill>
                <a:latin typeface="微软雅黑"/>
                <a:ea typeface="微软雅黑"/>
              </a:rPr>
              <a:t>CV</a:t>
            </a:r>
          </a:p>
          <a:p>
            <a:pPr lvl="0" algn="l"/>
            <a:r>
              <a:rPr lang="en-US" altLang="en-US" sz="1800"/>
              <a:t>1. Scaling vision with sparse mixture of experts, 2021</a:t>
            </a:r>
            <a:endParaRPr lang="zh-CN" altLang="zh-CN"/>
          </a:p>
        </p:txBody>
      </p:sp>
      <p:sp>
        <p:nvSpPr>
          <p:cNvPr id="4" name="标题 1"/>
          <p:cNvSpPr>
            <a:spLocks noGrp="1"/>
          </p:cNvSpPr>
          <p:nvPr/>
        </p:nvSpPr>
        <p:spPr>
          <a:xfrm rot="0" flipH="0" flipV="0">
            <a:off x="552000" y="560763"/>
            <a:ext cx="10116000" cy="551600"/>
          </a:xfrm>
          <a:prstGeom prst="rect">
            <a:avLst/>
          </a:prstGeom>
        </p:spPr>
        <p:txBody>
          <a:bodyPr vert="horz" lIns="91440" tIns="45720" rIns="91440" bIns="45720" anchor="b"/>
          <a:lstStyle>
            <a:lvl1pPr lvl="0" algn="ctr" defTabSz="914400">
              <a:lnSpc>
                <a:spcPct val="130000"/>
              </a:lnSpc>
              <a:spcBef>
                <a:spcPct val="0"/>
              </a:spcBef>
              <a:buNone/>
              <a:defRPr sz="6000" kern="1200">
                <a:solidFill>
                  <a:schemeClr val="tx1"/>
                </a:solidFill>
                <a:latin typeface="微软雅黑"/>
                <a:ea typeface="微软雅黑"/>
              </a:defRPr>
            </a:lvl1pPr>
          </a:lstStyle>
          <a:p>
            <a:pPr lvl="0" algn="l"/>
            <a:r>
              <a:rPr lang="zh-CN" altLang="zh-CN" sz="2400"/>
              <a:t>使用</a:t>
            </a:r>
            <a:r>
              <a:rPr lang="en-US" altLang="en-US" sz="2400"/>
              <a:t>MoE</a:t>
            </a:r>
            <a:r>
              <a:rPr lang="zh-CN" altLang="zh-CN" sz="2400"/>
              <a:t>扩展模型规模</a:t>
            </a:r>
          </a:p>
        </p:txBody>
      </p:sp>
      <p:sp>
        <p:nvSpPr>
          <p:cNvPr id="5" name=""/>
          <p:cNvSpPr txBox="1"/>
          <p:nvPr/>
        </p:nvSpPr>
        <p:spPr>
          <a:xfrm rot="0" flipH="0" flipV="0">
            <a:off x="5532290" y="462865"/>
            <a:ext cx="6028982" cy="1035050"/>
          </a:xfrm>
          <a:prstGeom prst="rect">
            <a:avLst/>
          </a:prstGeom>
          <a:ln w="6350">
            <a:prstDash val="solid"/>
          </a:ln>
        </p:spPr>
        <p:txBody>
          <a:bodyPr>
            <a:spAutoFit/>
          </a:bodyPr>
          <a:lstStyle/>
          <a:p>
            <a:pPr lvl="0"/>
            <a:r>
              <a:rPr lang="en-US" altLang="en-US" sz="1600">
                <a:solidFill>
                  <a:srgbClr val="FF0200"/>
                </a:solidFill>
              </a:rPr>
              <a:t>1. </a:t>
            </a:r>
            <a:r>
              <a:rPr lang="zh-CN" altLang="zh-CN" sz="1600">
                <a:solidFill>
                  <a:srgbClr val="FF0200"/>
                </a:solidFill>
              </a:rPr>
              <a:t>同样的算力下能够支持更大规模模型的训练</a:t>
            </a:r>
          </a:p>
          <a:p>
            <a:pPr lvl="0"/>
            <a:r>
              <a:rPr lang="en-US" altLang="en-US" sz="1600">
                <a:solidFill>
                  <a:srgbClr val="FF0200"/>
                </a:solidFill>
              </a:rPr>
              <a:t>2. </a:t>
            </a:r>
            <a:r>
              <a:rPr lang="zh-CN" altLang="zh-CN" sz="1600">
                <a:solidFill>
                  <a:srgbClr val="FF0200"/>
                </a:solidFill>
              </a:rPr>
              <a:t>部署推理时能够有选择的使用相应的专家进而减少使用成本</a:t>
            </a:r>
          </a:p>
          <a:p>
            <a:pPr lvl="0"/>
            <a:r>
              <a:rPr lang="en-US" altLang="en-US" sz="1600">
                <a:solidFill>
                  <a:srgbClr val="FF0200"/>
                </a:solidFill>
              </a:rPr>
              <a:t>3. </a:t>
            </a:r>
            <a:r>
              <a:rPr lang="zh-CN" altLang="zh-CN" sz="1600">
                <a:solidFill>
                  <a:srgbClr val="FF0200"/>
                </a:solidFill>
              </a:rPr>
              <a:t>支持继续增加专家对</a:t>
            </a:r>
            <a:r>
              <a:rPr lang="en-US" altLang="en-US" sz="1600">
                <a:solidFill>
                  <a:srgbClr val="FF0200"/>
                </a:solidFill>
              </a:rPr>
              <a:t>lifelonglearning</a:t>
            </a:r>
            <a:r>
              <a:rPr lang="zh-CN" altLang="zh-CN" sz="1600">
                <a:solidFill>
                  <a:srgbClr val="FF0200"/>
                </a:solidFill>
              </a:rPr>
              <a:t>更加友好</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pic>
        <p:nvPicPr>
          <p:cNvPr id="3" name=""/>
          <p:cNvPicPr>
            <a:picLocks noChangeAspect="1"/>
          </p:cNvPicPr>
          <p:nvPr/>
        </p:nvPicPr>
        <p:blipFill>
          <a:blip r:embed="rId3"/>
          <a:stretch/>
        </p:blipFill>
        <p:spPr>
          <a:xfrm>
            <a:off x="0" y="2053789"/>
            <a:ext cx="12192000" cy="2750423"/>
          </a:xfrm>
          <a:prstGeom prst="rect">
            <a:avLst/>
          </a:prstGeom>
        </p:spPr>
      </p:pic>
      <p:sp>
        <p:nvSpPr>
          <p:cNvPr id="4" name=""/>
          <p:cNvSpPr txBox="1"/>
          <p:nvPr/>
        </p:nvSpPr>
        <p:spPr>
          <a:xfrm rot="0" flipH="0" flipV="0">
            <a:off x="6016528" y="5753568"/>
            <a:ext cx="6223000" cy="800100"/>
          </a:xfrm>
          <a:prstGeom prst="rect">
            <a:avLst/>
          </a:prstGeom>
          <a:ln w="6350">
            <a:prstDash val="solid"/>
          </a:ln>
        </p:spPr>
        <p:txBody>
          <a:bodyPr>
            <a:spAutoFit/>
          </a:bodyPr>
          <a:lstStyle/>
          <a:p>
            <a:pPr lvl="0"/>
            <a:r>
              <a:rPr lang="zh-CN" altLang="zh-CN"/>
              <a:t>论文地址：</a:t>
            </a:r>
            <a:r>
              <a:rPr lang="en-US" altLang="en-US">
                <a:hlinkClick r:id="rId4"/>
              </a:rPr>
              <a:t>https://arxiv.org/abs/2107.11817</a:t>
            </a:r>
          </a:p>
          <a:p>
            <a:pPr lvl="0"/>
            <a:r>
              <a:rPr lang="zh-CN" altLang="zh-CN"/>
              <a:t>代码地址：</a:t>
            </a:r>
            <a:r>
              <a:rPr lang="en-US" altLang="en-US">
                <a:hlinkClick r:id="rId5"/>
              </a:rPr>
              <a:t>https://github.com/XueFuzhao/WideNet_Code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rot="0" flipH="0" flipV="0">
            <a:off x="1524000" y="1729762"/>
            <a:ext cx="9144000" cy="3528038"/>
          </a:xfrm>
          <a:prstGeom prst="rect">
            <a:avLst/>
          </a:prstGeom>
        </p:spPr>
        <p:txBody>
          <a:bodyPr vert="horz" lIns="91440" tIns="45720" rIns="91440" bIns="45720">
            <a:normAutofit fontScale="90000"/>
          </a:bodyPr>
          <a:lstStyle>
            <a:lvl1pPr marL="0" lvl="0" indent="0" algn="ctr" defTabSz="914400">
              <a:lnSpc>
                <a:spcPct val="130000"/>
              </a:lnSpc>
              <a:spcBef>
                <a:spcPts val="1000"/>
              </a:spcBef>
              <a:buNone/>
              <a:defRPr sz="2400" kern="1200">
                <a:solidFill>
                  <a:schemeClr val="tx1"/>
                </a:solidFill>
                <a:latin typeface="微软雅黑"/>
                <a:ea typeface="微软雅黑"/>
              </a:defRPr>
            </a:lvl1pPr>
            <a:lvl2pPr marL="457200" lvl="1" indent="0" algn="ctr" defTabSz="914400">
              <a:lnSpc>
                <a:spcPct val="130000"/>
              </a:lnSpc>
              <a:spcBef>
                <a:spcPts val="500"/>
              </a:spcBef>
              <a:buNone/>
              <a:defRPr sz="2000" kern="1200">
                <a:solidFill>
                  <a:schemeClr val="tx1"/>
                </a:solidFill>
                <a:latin typeface="微软雅黑"/>
                <a:ea typeface="微软雅黑"/>
              </a:defRPr>
            </a:lvl2pPr>
            <a:lvl3pPr marL="914400" lvl="2" indent="0" algn="ctr" defTabSz="914400">
              <a:lnSpc>
                <a:spcPct val="130000"/>
              </a:lnSpc>
              <a:spcBef>
                <a:spcPts val="500"/>
              </a:spcBef>
              <a:buNone/>
              <a:defRPr sz="1800" kern="1200">
                <a:solidFill>
                  <a:schemeClr val="tx1"/>
                </a:solidFill>
                <a:latin typeface="微软雅黑"/>
                <a:ea typeface="微软雅黑"/>
              </a:defRPr>
            </a:lvl3pPr>
            <a:lvl4pPr marL="1371600" lvl="3" indent="0" algn="ctr" defTabSz="914400">
              <a:lnSpc>
                <a:spcPct val="130000"/>
              </a:lnSpc>
              <a:spcBef>
                <a:spcPts val="500"/>
              </a:spcBef>
              <a:buNone/>
              <a:defRPr sz="1600" kern="1200">
                <a:solidFill>
                  <a:schemeClr val="tx1"/>
                </a:solidFill>
                <a:latin typeface="微软雅黑"/>
                <a:ea typeface="微软雅黑"/>
              </a:defRPr>
            </a:lvl4pPr>
            <a:lvl5pPr marL="1828800" lvl="4" indent="0" algn="ctr" defTabSz="914400">
              <a:lnSpc>
                <a:spcPct val="130000"/>
              </a:lnSpc>
              <a:spcBef>
                <a:spcPts val="500"/>
              </a:spcBef>
              <a:buNone/>
              <a:defRPr sz="1600" kern="1200">
                <a:solidFill>
                  <a:schemeClr val="tx1"/>
                </a:solidFill>
                <a:latin typeface="微软雅黑"/>
                <a:ea typeface="微软雅黑"/>
              </a:defRPr>
            </a:lvl5pPr>
            <a:lvl6pPr marL="2286000" lvl="5" indent="0" algn="ctr" defTabSz="914400">
              <a:lnSpc>
                <a:spcPct val="130000"/>
              </a:lnSpc>
              <a:spcBef>
                <a:spcPts val="500"/>
              </a:spcBef>
              <a:buNone/>
              <a:defRPr sz="1600" kern="1200">
                <a:solidFill>
                  <a:schemeClr val="tx1"/>
                </a:solidFill>
                <a:latin typeface="微软雅黑"/>
                <a:ea typeface="微软雅黑"/>
              </a:defRPr>
            </a:lvl6pPr>
            <a:lvl7pPr marL="2743200" lvl="6" indent="0" algn="ctr" defTabSz="914400">
              <a:lnSpc>
                <a:spcPct val="130000"/>
              </a:lnSpc>
              <a:spcBef>
                <a:spcPts val="500"/>
              </a:spcBef>
              <a:buNone/>
              <a:defRPr sz="1600" kern="1200">
                <a:solidFill>
                  <a:schemeClr val="tx1"/>
                </a:solidFill>
                <a:latin typeface="微软雅黑"/>
                <a:ea typeface="微软雅黑"/>
              </a:defRPr>
            </a:lvl7pPr>
            <a:lvl8pPr marL="3200400" lvl="7" indent="0" algn="ctr" defTabSz="914400">
              <a:lnSpc>
                <a:spcPct val="130000"/>
              </a:lnSpc>
              <a:spcBef>
                <a:spcPts val="500"/>
              </a:spcBef>
              <a:buNone/>
              <a:defRPr sz="1600" kern="1200">
                <a:solidFill>
                  <a:schemeClr val="tx1"/>
                </a:solidFill>
                <a:latin typeface="微软雅黑"/>
                <a:ea typeface="微软雅黑"/>
              </a:defRPr>
            </a:lvl8pPr>
            <a:lvl9pPr marL="3657600" lvl="8" indent="0" algn="ctr" defTabSz="914400">
              <a:lnSpc>
                <a:spcPct val="130000"/>
              </a:lnSpc>
              <a:spcBef>
                <a:spcPts val="500"/>
              </a:spcBef>
              <a:buNone/>
              <a:defRPr sz="1600" kern="1200">
                <a:solidFill>
                  <a:schemeClr val="tx1"/>
                </a:solidFill>
                <a:latin typeface="微软雅黑"/>
                <a:ea typeface="微软雅黑"/>
              </a:defRPr>
            </a:lvl9pPr>
          </a:lstStyle>
          <a:p>
            <a:pPr marL="342900" lvl="0" indent="-342900" algn="l">
              <a:buFont typeface="Arial" charset="0"/>
              <a:buChar char="•"/>
            </a:pPr>
            <a:r>
              <a:rPr lang="en-US" altLang="en-US"/>
              <a:t>motivation</a:t>
            </a:r>
            <a:endParaRPr lang="zh-CN" altLang="zh-CN"/>
          </a:p>
          <a:p>
            <a:pPr marL="0" lvl="0" indent="0" algn="l">
              <a:buNone/>
            </a:pPr>
            <a:r>
              <a:rPr lang="en-US" altLang="en-US"/>
              <a:t>       </a:t>
            </a:r>
            <a:r>
              <a:rPr lang="zh-CN" altLang="zh-CN"/>
              <a:t>对于</a:t>
            </a:r>
            <a:r>
              <a:rPr lang="en-US" altLang="en-US"/>
              <a:t>Transformer</a:t>
            </a:r>
            <a:r>
              <a:rPr lang="zh-CN" altLang="zh-CN"/>
              <a:t>架构的模型，探索使用更少的训练参数，获得更好的模型表现，现有的方法多通过</a:t>
            </a:r>
            <a:r>
              <a:rPr lang="zh-CN" altLang="zh-CN" b="1"/>
              <a:t>模型参数共享</a:t>
            </a:r>
            <a:r>
              <a:rPr lang="zh-CN" altLang="zh-CN"/>
              <a:t>或</a:t>
            </a:r>
            <a:r>
              <a:rPr lang="zh-CN" altLang="zh-CN" b="1"/>
              <a:t>压缩模型深度</a:t>
            </a:r>
            <a:r>
              <a:rPr lang="zh-CN" altLang="zh-CN"/>
              <a:t>来实现，但由于这样的方法会</a:t>
            </a:r>
            <a:r>
              <a:rPr lang="zh-CN" altLang="zh-CN" b="1"/>
              <a:t>降低模型建模能力</a:t>
            </a:r>
            <a:r>
              <a:rPr lang="zh-CN" altLang="zh-CN"/>
              <a:t>，因此性能很难有提升。因此，作者提出了在使用模型参数共享技术在深度上压缩模型的同时，考虑到模型性能降低的问题，在模型宽度上使用</a:t>
            </a:r>
            <a:r>
              <a:rPr lang="en-US" altLang="en-US"/>
              <a:t>MoE</a:t>
            </a:r>
            <a:r>
              <a:rPr lang="zh-CN" altLang="zh-CN"/>
              <a:t>替代</a:t>
            </a:r>
            <a:r>
              <a:rPr lang="en-US" altLang="en-US"/>
              <a:t>FFN</a:t>
            </a:r>
            <a:r>
              <a:rPr lang="zh-CN" altLang="zh-CN"/>
              <a:t>来扩展（提升了建模能力），这样就构成了更具参数效率和有效性的模型框架。</a:t>
            </a:r>
          </a:p>
        </p:txBody>
      </p:sp>
      <p:sp>
        <p:nvSpPr>
          <p:cNvPr id="4" name="标题 1"/>
          <p:cNvSpPr>
            <a:spLocks noGrp="1"/>
          </p:cNvSpPr>
          <p:nvPr/>
        </p:nvSpPr>
        <p:spPr>
          <a:xfrm rot="0" flipH="0" flipV="0">
            <a:off x="552000" y="560763"/>
            <a:ext cx="10116000" cy="551600"/>
          </a:xfrm>
          <a:prstGeom prst="rect">
            <a:avLst/>
          </a:prstGeom>
        </p:spPr>
        <p:txBody>
          <a:bodyPr vert="horz" lIns="91440" tIns="45720" rIns="91440" bIns="45720" anchor="b"/>
          <a:lstStyle>
            <a:lvl1pPr lvl="0" algn="ctr" defTabSz="914400">
              <a:lnSpc>
                <a:spcPct val="130000"/>
              </a:lnSpc>
              <a:spcBef>
                <a:spcPct val="0"/>
              </a:spcBef>
              <a:buNone/>
              <a:defRPr sz="6000" kern="1200">
                <a:solidFill>
                  <a:schemeClr val="tx1"/>
                </a:solidFill>
                <a:latin typeface="微软雅黑"/>
                <a:ea typeface="微软雅黑"/>
              </a:defRPr>
            </a:lvl1pPr>
          </a:lstStyle>
          <a:p>
            <a:pPr lvl="0" algn="l"/>
            <a:r>
              <a:rPr lang="en-US" altLang="en-US" sz="2400"/>
              <a:t>Going Wider instead of Deeper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rot="0" flipH="0" flipV="0">
            <a:off x="1524000" y="1382655"/>
            <a:ext cx="8838966" cy="4106550"/>
          </a:xfrm>
          <a:prstGeom prst="rect">
            <a:avLst/>
          </a:prstGeom>
        </p:spPr>
        <p:txBody>
          <a:bodyPr vert="horz" lIns="91440" tIns="45720" rIns="91440" bIns="45720">
            <a:normAutofit fontScale="70000"/>
          </a:bodyPr>
          <a:lstStyle>
            <a:lvl1pPr marL="0" lvl="0" indent="0" algn="ctr" defTabSz="914400">
              <a:lnSpc>
                <a:spcPct val="130000"/>
              </a:lnSpc>
              <a:spcBef>
                <a:spcPts val="1000"/>
              </a:spcBef>
              <a:buNone/>
              <a:defRPr sz="2400" kern="1200">
                <a:solidFill>
                  <a:schemeClr val="tx1"/>
                </a:solidFill>
                <a:latin typeface="微软雅黑"/>
                <a:ea typeface="微软雅黑"/>
              </a:defRPr>
            </a:lvl1pPr>
            <a:lvl2pPr marL="457200" lvl="1" indent="0" algn="ctr" defTabSz="914400">
              <a:lnSpc>
                <a:spcPct val="130000"/>
              </a:lnSpc>
              <a:spcBef>
                <a:spcPts val="500"/>
              </a:spcBef>
              <a:buNone/>
              <a:defRPr sz="2000" kern="1200">
                <a:solidFill>
                  <a:schemeClr val="tx1"/>
                </a:solidFill>
                <a:latin typeface="微软雅黑"/>
                <a:ea typeface="微软雅黑"/>
              </a:defRPr>
            </a:lvl2pPr>
            <a:lvl3pPr marL="914400" lvl="2" indent="0" algn="ctr" defTabSz="914400">
              <a:lnSpc>
                <a:spcPct val="130000"/>
              </a:lnSpc>
              <a:spcBef>
                <a:spcPts val="500"/>
              </a:spcBef>
              <a:buNone/>
              <a:defRPr sz="1800" kern="1200">
                <a:solidFill>
                  <a:schemeClr val="tx1"/>
                </a:solidFill>
                <a:latin typeface="微软雅黑"/>
                <a:ea typeface="微软雅黑"/>
              </a:defRPr>
            </a:lvl3pPr>
            <a:lvl4pPr marL="1371600" lvl="3" indent="0" algn="ctr" defTabSz="914400">
              <a:lnSpc>
                <a:spcPct val="130000"/>
              </a:lnSpc>
              <a:spcBef>
                <a:spcPts val="500"/>
              </a:spcBef>
              <a:buNone/>
              <a:defRPr sz="1600" kern="1200">
                <a:solidFill>
                  <a:schemeClr val="tx1"/>
                </a:solidFill>
                <a:latin typeface="微软雅黑"/>
                <a:ea typeface="微软雅黑"/>
              </a:defRPr>
            </a:lvl4pPr>
            <a:lvl5pPr marL="1828800" lvl="4" indent="0" algn="ctr" defTabSz="914400">
              <a:lnSpc>
                <a:spcPct val="130000"/>
              </a:lnSpc>
              <a:spcBef>
                <a:spcPts val="500"/>
              </a:spcBef>
              <a:buNone/>
              <a:defRPr sz="1600" kern="1200">
                <a:solidFill>
                  <a:schemeClr val="tx1"/>
                </a:solidFill>
                <a:latin typeface="微软雅黑"/>
                <a:ea typeface="微软雅黑"/>
              </a:defRPr>
            </a:lvl5pPr>
            <a:lvl6pPr marL="2286000" lvl="5" indent="0" algn="ctr" defTabSz="914400">
              <a:lnSpc>
                <a:spcPct val="130000"/>
              </a:lnSpc>
              <a:spcBef>
                <a:spcPts val="500"/>
              </a:spcBef>
              <a:buNone/>
              <a:defRPr sz="1600" kern="1200">
                <a:solidFill>
                  <a:schemeClr val="tx1"/>
                </a:solidFill>
                <a:latin typeface="微软雅黑"/>
                <a:ea typeface="微软雅黑"/>
              </a:defRPr>
            </a:lvl6pPr>
            <a:lvl7pPr marL="2743200" lvl="6" indent="0" algn="ctr" defTabSz="914400">
              <a:lnSpc>
                <a:spcPct val="130000"/>
              </a:lnSpc>
              <a:spcBef>
                <a:spcPts val="500"/>
              </a:spcBef>
              <a:buNone/>
              <a:defRPr sz="1600" kern="1200">
                <a:solidFill>
                  <a:schemeClr val="tx1"/>
                </a:solidFill>
                <a:latin typeface="微软雅黑"/>
                <a:ea typeface="微软雅黑"/>
              </a:defRPr>
            </a:lvl7pPr>
            <a:lvl8pPr marL="3200400" lvl="7" indent="0" algn="ctr" defTabSz="914400">
              <a:lnSpc>
                <a:spcPct val="130000"/>
              </a:lnSpc>
              <a:spcBef>
                <a:spcPts val="500"/>
              </a:spcBef>
              <a:buNone/>
              <a:defRPr sz="1600" kern="1200">
                <a:solidFill>
                  <a:schemeClr val="tx1"/>
                </a:solidFill>
                <a:latin typeface="微软雅黑"/>
                <a:ea typeface="微软雅黑"/>
              </a:defRPr>
            </a:lvl8pPr>
            <a:lvl9pPr marL="3657600" lvl="8" indent="0" algn="ctr" defTabSz="914400">
              <a:lnSpc>
                <a:spcPct val="130000"/>
              </a:lnSpc>
              <a:spcBef>
                <a:spcPts val="500"/>
              </a:spcBef>
              <a:buNone/>
              <a:defRPr sz="1600" kern="1200">
                <a:solidFill>
                  <a:schemeClr val="tx1"/>
                </a:solidFill>
                <a:latin typeface="微软雅黑"/>
                <a:ea typeface="微软雅黑"/>
              </a:defRPr>
            </a:lvl9pPr>
          </a:lstStyle>
          <a:p>
            <a:pPr marL="342900" lvl="0" indent="-342900" algn="l">
              <a:buFont typeface="Arial" charset="0"/>
              <a:buChar char="•"/>
            </a:pPr>
            <a:r>
              <a:rPr lang="en-US" altLang="en-US"/>
              <a:t>method</a:t>
            </a:r>
            <a:endParaRPr lang="zh-CN" altLang="zh-CN"/>
          </a:p>
          <a:p>
            <a:pPr lvl="0" algn="l">
              <a:lnSpc>
                <a:spcPct val="130000"/>
              </a:lnSpc>
            </a:pPr>
            <a:r>
              <a:rPr lang="en-US" altLang="en-US">
                <a:solidFill>
                  <a:srgbClr val="121212"/>
                </a:solidFill>
                <a:highlight>
                  <a:srgbClr val="FFFFFF"/>
                </a:highlight>
                <a:latin typeface="BlinkMacSystemFont"/>
                <a:ea typeface="BlinkMacSystemFont"/>
              </a:rPr>
              <a:t>        </a:t>
            </a:r>
            <a:r>
              <a:rPr lang="zh-CN" altLang="zh-CN">
                <a:solidFill>
                  <a:srgbClr val="121212"/>
                </a:solidFill>
                <a:highlight>
                  <a:srgbClr val="FFFFFF"/>
                </a:highlight>
                <a:latin typeface="BlinkMacSystemFont"/>
                <a:ea typeface="BlinkMacSystemFont"/>
              </a:rPr>
              <a:t>模型设计核心理念是使得模型更宽而非更深，从而达到“既要模型参数少，还要模型效果好”的效果：</a:t>
            </a:r>
          </a:p>
          <a:p>
            <a:pPr lvl="0" algn="l">
              <a:lnSpc>
                <a:spcPct val="130000"/>
              </a:lnSpc>
            </a:pPr>
            <a:r>
              <a:rPr lang="en-US" altLang="en-US">
                <a:solidFill>
                  <a:srgbClr val="333333"/>
                </a:solidFill>
              </a:rPr>
              <a:t>1. </a:t>
            </a:r>
            <a:r>
              <a:rPr lang="zh-CN" altLang="zh-CN">
                <a:solidFill>
                  <a:srgbClr val="333333"/>
                </a:solidFill>
              </a:rPr>
              <a:t>其中更宽：</a:t>
            </a:r>
            <a:r>
              <a:rPr lang="en-US" altLang="en-US">
                <a:solidFill>
                  <a:srgbClr val="333333"/>
                </a:solidFill>
              </a:rPr>
              <a:t>replace (FFN) with (MoE Layer)</a:t>
            </a:r>
            <a:r>
              <a:rPr lang="zh-CN" altLang="zh-CN">
                <a:solidFill>
                  <a:srgbClr val="333333"/>
                </a:solidFill>
              </a:rPr>
              <a:t>——优点：</a:t>
            </a:r>
            <a:r>
              <a:rPr lang="en-US" altLang="en-US">
                <a:solidFill>
                  <a:srgbClr val="333333"/>
                </a:solidFill>
              </a:rPr>
              <a:t>MoE Layer</a:t>
            </a:r>
            <a:r>
              <a:rPr lang="zh-CN" altLang="zh-CN">
                <a:solidFill>
                  <a:srgbClr val="000000"/>
                </a:solidFill>
                <a:latin typeface="微软雅黑"/>
                <a:ea typeface="微软雅黑"/>
              </a:rPr>
              <a:t>这种结构使每个</a:t>
            </a:r>
            <a:r>
              <a:rPr lang="en-US" altLang="en-US">
                <a:solidFill>
                  <a:srgbClr val="000000"/>
                </a:solidFill>
                <a:latin typeface="微软雅黑"/>
                <a:ea typeface="微软雅黑"/>
              </a:rPr>
              <a:t>Transformer block</a:t>
            </a:r>
            <a:r>
              <a:rPr lang="zh-CN" altLang="zh-CN">
                <a:solidFill>
                  <a:srgbClr val="000000"/>
                </a:solidFill>
                <a:latin typeface="微软雅黑"/>
                <a:ea typeface="微软雅黑"/>
              </a:rPr>
              <a:t>的建模能力最大化。更多的专家可以用更强的能力对更复杂的</a:t>
            </a:r>
            <a:r>
              <a:rPr lang="en-US" altLang="en-US">
                <a:solidFill>
                  <a:srgbClr val="000000"/>
                </a:solidFill>
                <a:latin typeface="微软雅黑"/>
                <a:ea typeface="微软雅黑"/>
              </a:rPr>
              <a:t>token</a:t>
            </a:r>
            <a:r>
              <a:rPr lang="zh-CN" altLang="zh-CN">
                <a:solidFill>
                  <a:srgbClr val="000000"/>
                </a:solidFill>
                <a:latin typeface="微软雅黑"/>
                <a:ea typeface="微软雅黑"/>
              </a:rPr>
              <a:t>表示进行建模。</a:t>
            </a:r>
          </a:p>
          <a:p>
            <a:pPr lvl="0" algn="l">
              <a:lnSpc>
                <a:spcPct val="130000"/>
              </a:lnSpc>
            </a:pPr>
            <a:r>
              <a:rPr lang="en-US" altLang="en-US">
                <a:solidFill>
                  <a:srgbClr val="333333"/>
                </a:solidFill>
              </a:rPr>
              <a:t>2. </a:t>
            </a:r>
            <a:r>
              <a:rPr lang="zh-CN" altLang="zh-CN">
                <a:solidFill>
                  <a:srgbClr val="333333"/>
                </a:solidFill>
              </a:rPr>
              <a:t>非更深：每个</a:t>
            </a:r>
            <a:r>
              <a:rPr lang="en-US" altLang="en-US">
                <a:solidFill>
                  <a:srgbClr val="333333"/>
                </a:solidFill>
              </a:rPr>
              <a:t>Transformer block</a:t>
            </a:r>
            <a:r>
              <a:rPr lang="zh-CN" altLang="zh-CN">
                <a:solidFill>
                  <a:srgbClr val="333333"/>
                </a:solidFill>
              </a:rPr>
              <a:t>之间参数共享，共享参数的包括</a:t>
            </a:r>
            <a:r>
              <a:rPr lang="en-US" altLang="en-US">
                <a:solidFill>
                  <a:srgbClr val="333333"/>
                </a:solidFill>
              </a:rPr>
              <a:t>MoE layer</a:t>
            </a:r>
            <a:r>
              <a:rPr lang="zh-CN" altLang="zh-CN">
                <a:solidFill>
                  <a:srgbClr val="333333"/>
                </a:solidFill>
              </a:rPr>
              <a:t>、多头注意力层，不包括</a:t>
            </a:r>
            <a:r>
              <a:rPr lang="en-US" altLang="en-US">
                <a:solidFill>
                  <a:srgbClr val="333333"/>
                </a:solidFill>
              </a:rPr>
              <a:t>layernorm</a:t>
            </a:r>
            <a:r>
              <a:rPr lang="zh-CN" altLang="zh-CN">
                <a:solidFill>
                  <a:srgbClr val="333333"/>
                </a:solidFill>
              </a:rPr>
              <a:t>层——优点：可以获得每个</a:t>
            </a:r>
            <a:r>
              <a:rPr lang="en-US" altLang="en-US">
                <a:solidFill>
                  <a:srgbClr val="333333"/>
                </a:solidFill>
              </a:rPr>
              <a:t>token</a:t>
            </a:r>
            <a:r>
              <a:rPr lang="zh-CN" altLang="zh-CN">
                <a:solidFill>
                  <a:srgbClr val="333333"/>
                </a:solidFill>
              </a:rPr>
              <a:t>的更加多样化的语义表示，可以将多样化的输入输入到相同的注意力层或更强的</a:t>
            </a:r>
            <a:r>
              <a:rPr lang="en-US" altLang="en-US">
                <a:solidFill>
                  <a:srgbClr val="333333"/>
                </a:solidFill>
              </a:rPr>
              <a:t>MoE Layer</a:t>
            </a:r>
            <a:r>
              <a:rPr lang="zh-CN" altLang="zh-CN">
                <a:solidFill>
                  <a:srgbClr val="333333"/>
                </a:solidFill>
              </a:rPr>
              <a:t>中，以对不同的语义进行建模。</a:t>
            </a:r>
          </a:p>
          <a:p>
            <a:pPr marL="0" lvl="0" indent="0" algn="l">
              <a:buNone/>
            </a:pPr>
            <a:endParaRPr lang="en-US" altLang="en-US"/>
          </a:p>
        </p:txBody>
      </p:sp>
      <p:sp>
        <p:nvSpPr>
          <p:cNvPr id="4" name="标题 1"/>
          <p:cNvSpPr>
            <a:spLocks noGrp="1"/>
          </p:cNvSpPr>
          <p:nvPr/>
        </p:nvSpPr>
        <p:spPr>
          <a:xfrm rot="0" flipH="0" flipV="0">
            <a:off x="552000" y="560763"/>
            <a:ext cx="10116000" cy="551600"/>
          </a:xfrm>
          <a:prstGeom prst="rect">
            <a:avLst/>
          </a:prstGeom>
        </p:spPr>
        <p:txBody>
          <a:bodyPr vert="horz" lIns="91440" tIns="45720" rIns="91440" bIns="45720" anchor="b"/>
          <a:lstStyle>
            <a:lvl1pPr lvl="0" algn="ctr" defTabSz="914400">
              <a:lnSpc>
                <a:spcPct val="130000"/>
              </a:lnSpc>
              <a:spcBef>
                <a:spcPct val="0"/>
              </a:spcBef>
              <a:buNone/>
              <a:defRPr sz="6000" kern="1200">
                <a:solidFill>
                  <a:schemeClr val="tx1"/>
                </a:solidFill>
                <a:latin typeface="微软雅黑"/>
                <a:ea typeface="微软雅黑"/>
              </a:defRPr>
            </a:lvl1pPr>
          </a:lstStyle>
          <a:p>
            <a:pPr lvl="0" algn="l"/>
            <a:r>
              <a:rPr lang="en-US" altLang="en-US" sz="2400"/>
              <a:t>Going Wider instead of Deeper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pic>
        <p:nvPicPr>
          <p:cNvPr id="3" name=""/>
          <p:cNvPicPr>
            <a:picLocks noChangeAspect="1"/>
          </p:cNvPicPr>
          <p:nvPr/>
        </p:nvPicPr>
        <p:blipFill>
          <a:blip r:embed="rId2"/>
          <a:stretch/>
        </p:blipFill>
        <p:spPr>
          <a:xfrm rot="0" flipH="0" flipV="0">
            <a:off x="452291" y="1181795"/>
            <a:ext cx="10740460" cy="5221057"/>
          </a:xfrm>
          <a:prstGeom prst="rect">
            <a:avLst/>
          </a:prstGeom>
        </p:spPr>
      </p:pic>
      <p:sp>
        <p:nvSpPr>
          <p:cNvPr id="4" name="标题 1"/>
          <p:cNvSpPr>
            <a:spLocks noGrp="1"/>
          </p:cNvSpPr>
          <p:nvPr/>
        </p:nvSpPr>
        <p:spPr>
          <a:xfrm rot="0" flipH="0" flipV="0">
            <a:off x="552000" y="560763"/>
            <a:ext cx="10116000" cy="551600"/>
          </a:xfrm>
          <a:prstGeom prst="rect">
            <a:avLst/>
          </a:prstGeom>
        </p:spPr>
        <p:txBody>
          <a:bodyPr vert="horz" lIns="91440" tIns="45720" rIns="91440" bIns="45720" anchor="b"/>
          <a:lstStyle>
            <a:lvl1pPr lvl="0" algn="ctr" defTabSz="914400">
              <a:lnSpc>
                <a:spcPct val="130000"/>
              </a:lnSpc>
              <a:spcBef>
                <a:spcPct val="0"/>
              </a:spcBef>
              <a:buNone/>
              <a:defRPr sz="6000" kern="1200">
                <a:solidFill>
                  <a:schemeClr val="tx1"/>
                </a:solidFill>
                <a:latin typeface="微软雅黑"/>
                <a:ea typeface="微软雅黑"/>
              </a:defRPr>
            </a:lvl1pPr>
          </a:lstStyle>
          <a:p>
            <a:pPr lvl="0" algn="l"/>
            <a:r>
              <a:rPr lang="en-US" altLang="en-US" sz="2400"/>
              <a:t>Going Wider instead of Deeper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rot="0" flipH="0" flipV="0">
            <a:off x="1392584" y="1287989"/>
            <a:ext cx="9406960" cy="2476198"/>
          </a:xfrm>
          <a:prstGeom prst="rect">
            <a:avLst/>
          </a:prstGeom>
        </p:spPr>
        <p:txBody>
          <a:bodyPr vert="horz" lIns="91440" tIns="45720" rIns="91440" bIns="45720">
            <a:normAutofit fontScale="55000"/>
          </a:bodyPr>
          <a:lstStyle>
            <a:lvl1pPr marL="0" lvl="0" indent="0" algn="ctr" defTabSz="914400">
              <a:lnSpc>
                <a:spcPct val="130000"/>
              </a:lnSpc>
              <a:spcBef>
                <a:spcPts val="1000"/>
              </a:spcBef>
              <a:buNone/>
              <a:defRPr sz="2400" kern="1200">
                <a:solidFill>
                  <a:schemeClr val="tx1"/>
                </a:solidFill>
                <a:latin typeface="微软雅黑"/>
                <a:ea typeface="微软雅黑"/>
              </a:defRPr>
            </a:lvl1pPr>
            <a:lvl2pPr marL="457200" lvl="1" indent="0" algn="ctr" defTabSz="914400">
              <a:lnSpc>
                <a:spcPct val="130000"/>
              </a:lnSpc>
              <a:spcBef>
                <a:spcPts val="500"/>
              </a:spcBef>
              <a:buNone/>
              <a:defRPr sz="2000" kern="1200">
                <a:solidFill>
                  <a:schemeClr val="tx1"/>
                </a:solidFill>
                <a:latin typeface="微软雅黑"/>
                <a:ea typeface="微软雅黑"/>
              </a:defRPr>
            </a:lvl2pPr>
            <a:lvl3pPr marL="914400" lvl="2" indent="0" algn="ctr" defTabSz="914400">
              <a:lnSpc>
                <a:spcPct val="130000"/>
              </a:lnSpc>
              <a:spcBef>
                <a:spcPts val="500"/>
              </a:spcBef>
              <a:buNone/>
              <a:defRPr sz="1800" kern="1200">
                <a:solidFill>
                  <a:schemeClr val="tx1"/>
                </a:solidFill>
                <a:latin typeface="微软雅黑"/>
                <a:ea typeface="微软雅黑"/>
              </a:defRPr>
            </a:lvl3pPr>
            <a:lvl4pPr marL="1371600" lvl="3" indent="0" algn="ctr" defTabSz="914400">
              <a:lnSpc>
                <a:spcPct val="130000"/>
              </a:lnSpc>
              <a:spcBef>
                <a:spcPts val="500"/>
              </a:spcBef>
              <a:buNone/>
              <a:defRPr sz="1600" kern="1200">
                <a:solidFill>
                  <a:schemeClr val="tx1"/>
                </a:solidFill>
                <a:latin typeface="微软雅黑"/>
                <a:ea typeface="微软雅黑"/>
              </a:defRPr>
            </a:lvl4pPr>
            <a:lvl5pPr marL="1828800" lvl="4" indent="0" algn="ctr" defTabSz="914400">
              <a:lnSpc>
                <a:spcPct val="130000"/>
              </a:lnSpc>
              <a:spcBef>
                <a:spcPts val="500"/>
              </a:spcBef>
              <a:buNone/>
              <a:defRPr sz="1600" kern="1200">
                <a:solidFill>
                  <a:schemeClr val="tx1"/>
                </a:solidFill>
                <a:latin typeface="微软雅黑"/>
                <a:ea typeface="微软雅黑"/>
              </a:defRPr>
            </a:lvl5pPr>
            <a:lvl6pPr marL="2286000" lvl="5" indent="0" algn="ctr" defTabSz="914400">
              <a:lnSpc>
                <a:spcPct val="130000"/>
              </a:lnSpc>
              <a:spcBef>
                <a:spcPts val="500"/>
              </a:spcBef>
              <a:buNone/>
              <a:defRPr sz="1600" kern="1200">
                <a:solidFill>
                  <a:schemeClr val="tx1"/>
                </a:solidFill>
                <a:latin typeface="微软雅黑"/>
                <a:ea typeface="微软雅黑"/>
              </a:defRPr>
            </a:lvl6pPr>
            <a:lvl7pPr marL="2743200" lvl="6" indent="0" algn="ctr" defTabSz="914400">
              <a:lnSpc>
                <a:spcPct val="130000"/>
              </a:lnSpc>
              <a:spcBef>
                <a:spcPts val="500"/>
              </a:spcBef>
              <a:buNone/>
              <a:defRPr sz="1600" kern="1200">
                <a:solidFill>
                  <a:schemeClr val="tx1"/>
                </a:solidFill>
                <a:latin typeface="微软雅黑"/>
                <a:ea typeface="微软雅黑"/>
              </a:defRPr>
            </a:lvl7pPr>
            <a:lvl8pPr marL="3200400" lvl="7" indent="0" algn="ctr" defTabSz="914400">
              <a:lnSpc>
                <a:spcPct val="130000"/>
              </a:lnSpc>
              <a:spcBef>
                <a:spcPts val="500"/>
              </a:spcBef>
              <a:buNone/>
              <a:defRPr sz="1600" kern="1200">
                <a:solidFill>
                  <a:schemeClr val="tx1"/>
                </a:solidFill>
                <a:latin typeface="微软雅黑"/>
                <a:ea typeface="微软雅黑"/>
              </a:defRPr>
            </a:lvl8pPr>
            <a:lvl9pPr marL="3657600" lvl="8" indent="0" algn="ctr" defTabSz="914400">
              <a:lnSpc>
                <a:spcPct val="130000"/>
              </a:lnSpc>
              <a:spcBef>
                <a:spcPts val="500"/>
              </a:spcBef>
              <a:buNone/>
              <a:defRPr sz="1600" kern="1200">
                <a:solidFill>
                  <a:schemeClr val="tx1"/>
                </a:solidFill>
                <a:latin typeface="微软雅黑"/>
                <a:ea typeface="微软雅黑"/>
              </a:defRPr>
            </a:lvl9pPr>
          </a:lstStyle>
          <a:p>
            <a:pPr marL="0" lvl="0" indent="0" algn="l">
              <a:buNone/>
            </a:pPr>
            <a:r>
              <a:rPr lang="zh-CN" altLang="zh-CN"/>
              <a:t>实验结果</a:t>
            </a:r>
            <a:endParaRPr lang="zh-CN" altLang="zh-CN"/>
          </a:p>
          <a:p>
            <a:pPr marL="342900" lvl="0" indent="-342900" algn="l">
              <a:buFont typeface="Arial" charset="0"/>
              <a:buChar char="•"/>
            </a:pPr>
            <a:r>
              <a:rPr lang="en-US" altLang="en-US"/>
              <a:t>CV</a:t>
            </a:r>
          </a:p>
          <a:p>
            <a:pPr lvl="0" algn="l"/>
            <a:r>
              <a:rPr lang="en-US" altLang="en-US"/>
              <a:t>On </a:t>
            </a:r>
            <a:r>
              <a:rPr lang="en-US" altLang="en-US" b="1"/>
              <a:t>ImageNet-1K</a:t>
            </a:r>
            <a:r>
              <a:rPr lang="en-US" altLang="en-US"/>
              <a:t>, our best model WideNet-H outperforms Vision Transformer (ViT) by 1.5% with 0.72× trainable parameters. Using 0.46× and 0.13× parameters, our WideNet can still surpass ViT and ViT-MoE by 0.8% and 2.1%,</a:t>
            </a:r>
          </a:p>
          <a:p>
            <a:pPr marL="342900" lvl="0" indent="-342900" algn="l">
              <a:buFont typeface="Arial" charset="0"/>
              <a:buChar char="•"/>
            </a:pPr>
            <a:r>
              <a:rPr lang="en-US" altLang="en-US"/>
              <a:t>NLP</a:t>
            </a:r>
          </a:p>
          <a:p>
            <a:pPr lvl="0" algn="l"/>
            <a:r>
              <a:rPr lang="en-US" altLang="en-US"/>
              <a:t>On four natural language processing datasets(</a:t>
            </a:r>
            <a:r>
              <a:rPr lang="en-US" altLang="en-US" b="1"/>
              <a:t>GLUE benchmarks</a:t>
            </a:r>
            <a:r>
              <a:rPr lang="en-US" altLang="en-US"/>
              <a:t>), WideNet outperforms ALBERT by 1.8% on average and surpass BERT using factorized embedding parameterization by 0.8% with fewer parameters.</a:t>
            </a:r>
          </a:p>
        </p:txBody>
      </p:sp>
      <p:sp>
        <p:nvSpPr>
          <p:cNvPr id="4" name="标题 1"/>
          <p:cNvSpPr>
            <a:spLocks noGrp="1"/>
          </p:cNvSpPr>
          <p:nvPr/>
        </p:nvSpPr>
        <p:spPr>
          <a:xfrm rot="0" flipH="0" flipV="0">
            <a:off x="552000" y="560763"/>
            <a:ext cx="10116000" cy="551600"/>
          </a:xfrm>
          <a:prstGeom prst="rect">
            <a:avLst/>
          </a:prstGeom>
        </p:spPr>
        <p:txBody>
          <a:bodyPr vert="horz" lIns="91440" tIns="45720" rIns="91440" bIns="45720" anchor="b"/>
          <a:lstStyle>
            <a:lvl1pPr lvl="0" algn="ctr" defTabSz="914400">
              <a:lnSpc>
                <a:spcPct val="130000"/>
              </a:lnSpc>
              <a:spcBef>
                <a:spcPct val="0"/>
              </a:spcBef>
              <a:buNone/>
              <a:defRPr sz="6000" kern="1200">
                <a:solidFill>
                  <a:schemeClr val="tx1"/>
                </a:solidFill>
                <a:latin typeface="微软雅黑"/>
                <a:ea typeface="微软雅黑"/>
              </a:defRPr>
            </a:lvl1pPr>
          </a:lstStyle>
          <a:p>
            <a:pPr lvl="0" algn="l"/>
            <a:r>
              <a:rPr lang="en-US" altLang="en-US" sz="2400"/>
              <a:t>Going Wider instead of Deeper</a:t>
            </a:r>
          </a:p>
        </p:txBody>
      </p:sp>
      <p:pic>
        <p:nvPicPr>
          <p:cNvPr id="5" name=""/>
          <p:cNvPicPr>
            <a:picLocks noChangeAspect="1"/>
          </p:cNvPicPr>
          <p:nvPr/>
        </p:nvPicPr>
        <p:blipFill>
          <a:blip r:embed="rId3"/>
          <a:stretch/>
        </p:blipFill>
        <p:spPr>
          <a:xfrm rot="0" flipH="0" flipV="0">
            <a:off x="1142532" y="3764186"/>
            <a:ext cx="4142849" cy="3015719"/>
          </a:xfrm>
          <a:prstGeom prst="rect">
            <a:avLst/>
          </a:prstGeom>
        </p:spPr>
      </p:pic>
      <p:pic>
        <p:nvPicPr>
          <p:cNvPr id="6" name=""/>
          <p:cNvPicPr>
            <a:picLocks noChangeAspect="1"/>
          </p:cNvPicPr>
          <p:nvPr/>
        </p:nvPicPr>
        <p:blipFill>
          <a:blip r:embed="rId4"/>
          <a:stretch/>
        </p:blipFill>
        <p:spPr>
          <a:xfrm rot="0" flipH="0" flipV="0">
            <a:off x="5532978" y="4545314"/>
            <a:ext cx="6465760" cy="20588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rot="0" flipH="0" flipV="0">
            <a:off x="1524000" y="1614060"/>
            <a:ext cx="9059853" cy="3643740"/>
          </a:xfrm>
          <a:prstGeom prst="rect">
            <a:avLst/>
          </a:prstGeom>
        </p:spPr>
        <p:txBody>
          <a:bodyPr vert="horz" lIns="91440" tIns="45720" rIns="91440" bIns="45720">
            <a:normAutofit fontScale="90000"/>
          </a:bodyPr>
          <a:lstStyle>
            <a:lvl1pPr marL="0" lvl="0" indent="0" algn="ctr" defTabSz="914400">
              <a:lnSpc>
                <a:spcPct val="130000"/>
              </a:lnSpc>
              <a:spcBef>
                <a:spcPts val="1000"/>
              </a:spcBef>
              <a:buNone/>
              <a:defRPr sz="2400" kern="1200">
                <a:solidFill>
                  <a:schemeClr val="tx1"/>
                </a:solidFill>
                <a:latin typeface="微软雅黑"/>
                <a:ea typeface="微软雅黑"/>
              </a:defRPr>
            </a:lvl1pPr>
            <a:lvl2pPr marL="457200" lvl="1" indent="0" algn="ctr" defTabSz="914400">
              <a:lnSpc>
                <a:spcPct val="130000"/>
              </a:lnSpc>
              <a:spcBef>
                <a:spcPts val="500"/>
              </a:spcBef>
              <a:buNone/>
              <a:defRPr sz="2000" kern="1200">
                <a:solidFill>
                  <a:schemeClr val="tx1"/>
                </a:solidFill>
                <a:latin typeface="微软雅黑"/>
                <a:ea typeface="微软雅黑"/>
              </a:defRPr>
            </a:lvl2pPr>
            <a:lvl3pPr marL="914400" lvl="2" indent="0" algn="ctr" defTabSz="914400">
              <a:lnSpc>
                <a:spcPct val="130000"/>
              </a:lnSpc>
              <a:spcBef>
                <a:spcPts val="500"/>
              </a:spcBef>
              <a:buNone/>
              <a:defRPr sz="1800" kern="1200">
                <a:solidFill>
                  <a:schemeClr val="tx1"/>
                </a:solidFill>
                <a:latin typeface="微软雅黑"/>
                <a:ea typeface="微软雅黑"/>
              </a:defRPr>
            </a:lvl3pPr>
            <a:lvl4pPr marL="1371600" lvl="3" indent="0" algn="ctr" defTabSz="914400">
              <a:lnSpc>
                <a:spcPct val="130000"/>
              </a:lnSpc>
              <a:spcBef>
                <a:spcPts val="500"/>
              </a:spcBef>
              <a:buNone/>
              <a:defRPr sz="1600" kern="1200">
                <a:solidFill>
                  <a:schemeClr val="tx1"/>
                </a:solidFill>
                <a:latin typeface="微软雅黑"/>
                <a:ea typeface="微软雅黑"/>
              </a:defRPr>
            </a:lvl4pPr>
            <a:lvl5pPr marL="1828800" lvl="4" indent="0" algn="ctr" defTabSz="914400">
              <a:lnSpc>
                <a:spcPct val="130000"/>
              </a:lnSpc>
              <a:spcBef>
                <a:spcPts val="500"/>
              </a:spcBef>
              <a:buNone/>
              <a:defRPr sz="1600" kern="1200">
                <a:solidFill>
                  <a:schemeClr val="tx1"/>
                </a:solidFill>
                <a:latin typeface="微软雅黑"/>
                <a:ea typeface="微软雅黑"/>
              </a:defRPr>
            </a:lvl5pPr>
            <a:lvl6pPr marL="2286000" lvl="5" indent="0" algn="ctr" defTabSz="914400">
              <a:lnSpc>
                <a:spcPct val="130000"/>
              </a:lnSpc>
              <a:spcBef>
                <a:spcPts val="500"/>
              </a:spcBef>
              <a:buNone/>
              <a:defRPr sz="1600" kern="1200">
                <a:solidFill>
                  <a:schemeClr val="tx1"/>
                </a:solidFill>
                <a:latin typeface="微软雅黑"/>
                <a:ea typeface="微软雅黑"/>
              </a:defRPr>
            </a:lvl6pPr>
            <a:lvl7pPr marL="2743200" lvl="6" indent="0" algn="ctr" defTabSz="914400">
              <a:lnSpc>
                <a:spcPct val="130000"/>
              </a:lnSpc>
              <a:spcBef>
                <a:spcPts val="500"/>
              </a:spcBef>
              <a:buNone/>
              <a:defRPr sz="1600" kern="1200">
                <a:solidFill>
                  <a:schemeClr val="tx1"/>
                </a:solidFill>
                <a:latin typeface="微软雅黑"/>
                <a:ea typeface="微软雅黑"/>
              </a:defRPr>
            </a:lvl7pPr>
            <a:lvl8pPr marL="3200400" lvl="7" indent="0" algn="ctr" defTabSz="914400">
              <a:lnSpc>
                <a:spcPct val="130000"/>
              </a:lnSpc>
              <a:spcBef>
                <a:spcPts val="500"/>
              </a:spcBef>
              <a:buNone/>
              <a:defRPr sz="1600" kern="1200">
                <a:solidFill>
                  <a:schemeClr val="tx1"/>
                </a:solidFill>
                <a:latin typeface="微软雅黑"/>
                <a:ea typeface="微软雅黑"/>
              </a:defRPr>
            </a:lvl8pPr>
            <a:lvl9pPr marL="3657600" lvl="8" indent="0" algn="ctr" defTabSz="914400">
              <a:lnSpc>
                <a:spcPct val="130000"/>
              </a:lnSpc>
              <a:spcBef>
                <a:spcPts val="500"/>
              </a:spcBef>
              <a:buNone/>
              <a:defRPr sz="1600" kern="1200">
                <a:solidFill>
                  <a:schemeClr val="tx1"/>
                </a:solidFill>
                <a:latin typeface="微软雅黑"/>
                <a:ea typeface="微软雅黑"/>
              </a:defRPr>
            </a:lvl9pPr>
          </a:lstStyle>
          <a:p>
            <a:pPr marL="342900" lvl="0" indent="-342900" algn="l">
              <a:buFont typeface="Arial" charset="0"/>
              <a:buChar char="•"/>
            </a:pPr>
            <a:r>
              <a:rPr lang="en-US" altLang="en-US"/>
              <a:t>contribution</a:t>
            </a:r>
            <a:endParaRPr lang="zh-CN" altLang="zh-CN"/>
          </a:p>
          <a:p>
            <a:pPr marL="0" lvl="0" indent="0" algn="l">
              <a:buNone/>
            </a:pPr>
            <a:r>
              <a:rPr lang="en-US" altLang="en-US"/>
              <a:t>1. propose sharing the MoE layer across transformer blocks.</a:t>
            </a:r>
          </a:p>
          <a:p>
            <a:pPr marL="0" lvl="0" indent="0" algn="l">
              <a:buNone/>
            </a:pPr>
            <a:r>
              <a:rPr lang="en-US" altLang="en-US"/>
              <a:t>2. propose to keep individual normalization layer across transformer blocks.</a:t>
            </a:r>
          </a:p>
          <a:p>
            <a:pPr marL="0" lvl="0" indent="0" algn="l">
              <a:buNone/>
            </a:pPr>
            <a:r>
              <a:rPr lang="en-US" altLang="en-US"/>
              <a:t>3.  By combing the two thoughts above, we propose going wider instead of deeper, a more parameter-efficient and effective framework: WideNet.</a:t>
            </a:r>
          </a:p>
        </p:txBody>
      </p:sp>
      <p:sp>
        <p:nvSpPr>
          <p:cNvPr id="4" name="标题 1"/>
          <p:cNvSpPr>
            <a:spLocks noGrp="1"/>
          </p:cNvSpPr>
          <p:nvPr/>
        </p:nvSpPr>
        <p:spPr>
          <a:xfrm rot="0" flipH="0" flipV="0">
            <a:off x="552000" y="560763"/>
            <a:ext cx="10116000" cy="551600"/>
          </a:xfrm>
          <a:prstGeom prst="rect">
            <a:avLst/>
          </a:prstGeom>
        </p:spPr>
        <p:txBody>
          <a:bodyPr vert="horz" lIns="91440" tIns="45720" rIns="91440" bIns="45720" anchor="b"/>
          <a:lstStyle>
            <a:lvl1pPr lvl="0" algn="ctr" defTabSz="914400">
              <a:lnSpc>
                <a:spcPct val="130000"/>
              </a:lnSpc>
              <a:spcBef>
                <a:spcPct val="0"/>
              </a:spcBef>
              <a:buNone/>
              <a:defRPr sz="6000" kern="1200">
                <a:solidFill>
                  <a:schemeClr val="tx1"/>
                </a:solidFill>
                <a:latin typeface="微软雅黑"/>
                <a:ea typeface="微软雅黑"/>
              </a:defRPr>
            </a:lvl1pPr>
          </a:lstStyle>
          <a:p>
            <a:pPr lvl="0" algn="l"/>
            <a:r>
              <a:rPr lang="en-US" altLang="en-US" sz="2400"/>
              <a:t>Going Wider instead of Deeper</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默认字体" panose="020F0302020204030204"/>
        <a:ea typeface=""/>
        <a:cs typeface=""/>
        <a:font script="Jpan" typeface="游ゴシック Light"/>
        <a:font script="Hang" typeface="맑은 고딕"/>
        <a:font script="Hans" typeface="默认字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默认字体" panose="020F0502020204030204"/>
        <a:ea typeface=""/>
        <a:cs typeface=""/>
        <a:font script="Jpan" typeface="游ゴシック"/>
        <a:font script="Hang" typeface="맑은 고딕"/>
        <a:font script="Hans" typeface="默认字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Macintosh PowerPoint</Application>
  <PresentationFormat>宽屏</PresentationFormat>
  <Paragraphs>0</Paragraphs>
  <Slides>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vt:i4>
      </vt:variant>
    </vt:vector>
  </HeadingPairs>
  <TitlesOfParts>
    <vt:vector size="5" baseType="lpstr">
      <vt:lpstr>等线</vt:lpstr>
      <vt:lpstr>等线 Light</vt:lpstr>
      <vt:lpstr>Arial</vt:lpstr>
      <vt:lpstr>Office 主题​​</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T137532</dc:creator>
  <cp:lastModifiedBy>T137532</cp:lastModifiedBy>
  <cp:revision>1</cp:revision>
  <dcterms:created xsi:type="dcterms:W3CDTF">2022-12-22T07:09:10Z</dcterms:created>
  <dcterms:modified xsi:type="dcterms:W3CDTF">2022-12-22T07:09:17Z</dcterms:modified>
</cp:coreProperties>
</file>