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6" r:id="rId4"/>
    <p:sldId id="262" r:id="rId5"/>
    <p:sldId id="266" r:id="rId6"/>
    <p:sldId id="263" r:id="rId7"/>
    <p:sldId id="264" r:id="rId8"/>
    <p:sldId id="272" r:id="rId9"/>
    <p:sldId id="265" r:id="rId10"/>
    <p:sldId id="267" r:id="rId11"/>
    <p:sldId id="257" r:id="rId12"/>
    <p:sldId id="268" r:id="rId13"/>
    <p:sldId id="269" r:id="rId14"/>
    <p:sldId id="270" r:id="rId15"/>
    <p:sldId id="27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B2F73-E689-4C75-B1B3-6ED6F44E25F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302E9ED-D8FE-474D-B2D1-EA90BA559C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750683E-20EF-4474-B7B5-34BF16929B95}"/>
              </a:ext>
            </a:extLst>
          </p:cNvPr>
          <p:cNvSpPr>
            <a:spLocks noGrp="1"/>
          </p:cNvSpPr>
          <p:nvPr>
            <p:ph type="dt" sz="half" idx="10"/>
          </p:nvPr>
        </p:nvSpPr>
        <p:spPr/>
        <p:txBody>
          <a:bodyPr/>
          <a:lstStyle/>
          <a:p>
            <a:fld id="{93217212-CBA0-4560-B85C-147BDC2C3E58}" type="datetimeFigureOut">
              <a:rPr lang="zh-CN" altLang="en-US" smtClean="0"/>
              <a:t>2021-10-28</a:t>
            </a:fld>
            <a:endParaRPr lang="zh-CN" altLang="en-US"/>
          </a:p>
        </p:txBody>
      </p:sp>
      <p:sp>
        <p:nvSpPr>
          <p:cNvPr id="5" name="页脚占位符 4">
            <a:extLst>
              <a:ext uri="{FF2B5EF4-FFF2-40B4-BE49-F238E27FC236}">
                <a16:creationId xmlns:a16="http://schemas.microsoft.com/office/drawing/2014/main" id="{C445E12D-25E5-47C2-A9C4-4BC57B74C6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F95938-CAC1-41F0-A759-CA2C278016CE}"/>
              </a:ext>
            </a:extLst>
          </p:cNvPr>
          <p:cNvSpPr>
            <a:spLocks noGrp="1"/>
          </p:cNvSpPr>
          <p:nvPr>
            <p:ph type="sldNum" sz="quarter" idx="12"/>
          </p:nvPr>
        </p:nvSpPr>
        <p:spPr/>
        <p:txBody>
          <a:bodyPr/>
          <a:lstStyle/>
          <a:p>
            <a:fld id="{C35AE325-3F14-4497-B90F-4145097A3DF5}" type="slidenum">
              <a:rPr lang="zh-CN" altLang="en-US" smtClean="0"/>
              <a:t>‹#›</a:t>
            </a:fld>
            <a:endParaRPr lang="zh-CN" altLang="en-US"/>
          </a:p>
        </p:txBody>
      </p:sp>
    </p:spTree>
    <p:extLst>
      <p:ext uri="{BB962C8B-B14F-4D97-AF65-F5344CB8AC3E}">
        <p14:creationId xmlns:p14="http://schemas.microsoft.com/office/powerpoint/2010/main" val="378884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DC258-E217-4981-824E-2125205435F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C4819C2-05D3-48AE-8962-5E22E3836B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862E12-FD92-4481-A3D0-3B76C00500C6}"/>
              </a:ext>
            </a:extLst>
          </p:cNvPr>
          <p:cNvSpPr>
            <a:spLocks noGrp="1"/>
          </p:cNvSpPr>
          <p:nvPr>
            <p:ph type="dt" sz="half" idx="10"/>
          </p:nvPr>
        </p:nvSpPr>
        <p:spPr/>
        <p:txBody>
          <a:bodyPr/>
          <a:lstStyle/>
          <a:p>
            <a:fld id="{93217212-CBA0-4560-B85C-147BDC2C3E58}" type="datetimeFigureOut">
              <a:rPr lang="zh-CN" altLang="en-US" smtClean="0"/>
              <a:t>2021-10-28</a:t>
            </a:fld>
            <a:endParaRPr lang="zh-CN" altLang="en-US"/>
          </a:p>
        </p:txBody>
      </p:sp>
      <p:sp>
        <p:nvSpPr>
          <p:cNvPr id="5" name="页脚占位符 4">
            <a:extLst>
              <a:ext uri="{FF2B5EF4-FFF2-40B4-BE49-F238E27FC236}">
                <a16:creationId xmlns:a16="http://schemas.microsoft.com/office/drawing/2014/main" id="{C119F1BC-E695-4F67-83C3-425349580A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3E1A93-7F72-4D43-8ED3-1FED00D0CA1A}"/>
              </a:ext>
            </a:extLst>
          </p:cNvPr>
          <p:cNvSpPr>
            <a:spLocks noGrp="1"/>
          </p:cNvSpPr>
          <p:nvPr>
            <p:ph type="sldNum" sz="quarter" idx="12"/>
          </p:nvPr>
        </p:nvSpPr>
        <p:spPr/>
        <p:txBody>
          <a:bodyPr/>
          <a:lstStyle/>
          <a:p>
            <a:fld id="{C35AE325-3F14-4497-B90F-4145097A3DF5}" type="slidenum">
              <a:rPr lang="zh-CN" altLang="en-US" smtClean="0"/>
              <a:t>‹#›</a:t>
            </a:fld>
            <a:endParaRPr lang="zh-CN" altLang="en-US"/>
          </a:p>
        </p:txBody>
      </p:sp>
    </p:spTree>
    <p:extLst>
      <p:ext uri="{BB962C8B-B14F-4D97-AF65-F5344CB8AC3E}">
        <p14:creationId xmlns:p14="http://schemas.microsoft.com/office/powerpoint/2010/main" val="348565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721FD3-2359-4C2A-935A-4638F4DC425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350C4B8-64F9-46FB-A44F-5B5710B38D5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724090-459B-471D-A787-45A4154920BD}"/>
              </a:ext>
            </a:extLst>
          </p:cNvPr>
          <p:cNvSpPr>
            <a:spLocks noGrp="1"/>
          </p:cNvSpPr>
          <p:nvPr>
            <p:ph type="dt" sz="half" idx="10"/>
          </p:nvPr>
        </p:nvSpPr>
        <p:spPr/>
        <p:txBody>
          <a:bodyPr/>
          <a:lstStyle/>
          <a:p>
            <a:fld id="{93217212-CBA0-4560-B85C-147BDC2C3E58}" type="datetimeFigureOut">
              <a:rPr lang="zh-CN" altLang="en-US" smtClean="0"/>
              <a:t>2021-10-28</a:t>
            </a:fld>
            <a:endParaRPr lang="zh-CN" altLang="en-US"/>
          </a:p>
        </p:txBody>
      </p:sp>
      <p:sp>
        <p:nvSpPr>
          <p:cNvPr id="5" name="页脚占位符 4">
            <a:extLst>
              <a:ext uri="{FF2B5EF4-FFF2-40B4-BE49-F238E27FC236}">
                <a16:creationId xmlns:a16="http://schemas.microsoft.com/office/drawing/2014/main" id="{E04F5877-3B58-4604-937E-3BE04305A5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5C922A-E534-43A2-BCB7-24953F2D0754}"/>
              </a:ext>
            </a:extLst>
          </p:cNvPr>
          <p:cNvSpPr>
            <a:spLocks noGrp="1"/>
          </p:cNvSpPr>
          <p:nvPr>
            <p:ph type="sldNum" sz="quarter" idx="12"/>
          </p:nvPr>
        </p:nvSpPr>
        <p:spPr/>
        <p:txBody>
          <a:bodyPr/>
          <a:lstStyle/>
          <a:p>
            <a:fld id="{C35AE325-3F14-4497-B90F-4145097A3DF5}" type="slidenum">
              <a:rPr lang="zh-CN" altLang="en-US" smtClean="0"/>
              <a:t>‹#›</a:t>
            </a:fld>
            <a:endParaRPr lang="zh-CN" altLang="en-US"/>
          </a:p>
        </p:txBody>
      </p:sp>
    </p:spTree>
    <p:extLst>
      <p:ext uri="{BB962C8B-B14F-4D97-AF65-F5344CB8AC3E}">
        <p14:creationId xmlns:p14="http://schemas.microsoft.com/office/powerpoint/2010/main" val="359779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904EE-39E3-4D46-94C4-97C0859D2C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081042-2654-4A44-BCB9-A3A76949617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9103FA-2E57-47B1-88A4-7CC0097B1A04}"/>
              </a:ext>
            </a:extLst>
          </p:cNvPr>
          <p:cNvSpPr>
            <a:spLocks noGrp="1"/>
          </p:cNvSpPr>
          <p:nvPr>
            <p:ph type="dt" sz="half" idx="10"/>
          </p:nvPr>
        </p:nvSpPr>
        <p:spPr/>
        <p:txBody>
          <a:bodyPr/>
          <a:lstStyle/>
          <a:p>
            <a:fld id="{93217212-CBA0-4560-B85C-147BDC2C3E58}" type="datetimeFigureOut">
              <a:rPr lang="zh-CN" altLang="en-US" smtClean="0"/>
              <a:t>2021-10-28</a:t>
            </a:fld>
            <a:endParaRPr lang="zh-CN" altLang="en-US"/>
          </a:p>
        </p:txBody>
      </p:sp>
      <p:sp>
        <p:nvSpPr>
          <p:cNvPr id="5" name="页脚占位符 4">
            <a:extLst>
              <a:ext uri="{FF2B5EF4-FFF2-40B4-BE49-F238E27FC236}">
                <a16:creationId xmlns:a16="http://schemas.microsoft.com/office/drawing/2014/main" id="{3771C4AF-A5D3-49B3-8F0F-9547B893E4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400F6B-9A18-4D66-AF51-745E8EBC483A}"/>
              </a:ext>
            </a:extLst>
          </p:cNvPr>
          <p:cNvSpPr>
            <a:spLocks noGrp="1"/>
          </p:cNvSpPr>
          <p:nvPr>
            <p:ph type="sldNum" sz="quarter" idx="12"/>
          </p:nvPr>
        </p:nvSpPr>
        <p:spPr/>
        <p:txBody>
          <a:bodyPr/>
          <a:lstStyle/>
          <a:p>
            <a:fld id="{C35AE325-3F14-4497-B90F-4145097A3DF5}" type="slidenum">
              <a:rPr lang="zh-CN" altLang="en-US" smtClean="0"/>
              <a:t>‹#›</a:t>
            </a:fld>
            <a:endParaRPr lang="zh-CN" altLang="en-US"/>
          </a:p>
        </p:txBody>
      </p:sp>
    </p:spTree>
    <p:extLst>
      <p:ext uri="{BB962C8B-B14F-4D97-AF65-F5344CB8AC3E}">
        <p14:creationId xmlns:p14="http://schemas.microsoft.com/office/powerpoint/2010/main" val="283520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CDCBE-F754-4D9E-AA54-677AD087038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E805BE4-D9B8-4AA1-A807-CC40BECBCC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8B7F113-9E16-4ACB-B3FC-D83FA901BA73}"/>
              </a:ext>
            </a:extLst>
          </p:cNvPr>
          <p:cNvSpPr>
            <a:spLocks noGrp="1"/>
          </p:cNvSpPr>
          <p:nvPr>
            <p:ph type="dt" sz="half" idx="10"/>
          </p:nvPr>
        </p:nvSpPr>
        <p:spPr/>
        <p:txBody>
          <a:bodyPr/>
          <a:lstStyle/>
          <a:p>
            <a:fld id="{93217212-CBA0-4560-B85C-147BDC2C3E58}" type="datetimeFigureOut">
              <a:rPr lang="zh-CN" altLang="en-US" smtClean="0"/>
              <a:t>2021-10-28</a:t>
            </a:fld>
            <a:endParaRPr lang="zh-CN" altLang="en-US"/>
          </a:p>
        </p:txBody>
      </p:sp>
      <p:sp>
        <p:nvSpPr>
          <p:cNvPr id="5" name="页脚占位符 4">
            <a:extLst>
              <a:ext uri="{FF2B5EF4-FFF2-40B4-BE49-F238E27FC236}">
                <a16:creationId xmlns:a16="http://schemas.microsoft.com/office/drawing/2014/main" id="{C1399DF5-50E9-42A0-B6E9-789C6EB82B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3E040B-CD27-483A-90E6-8F7AFD603879}"/>
              </a:ext>
            </a:extLst>
          </p:cNvPr>
          <p:cNvSpPr>
            <a:spLocks noGrp="1"/>
          </p:cNvSpPr>
          <p:nvPr>
            <p:ph type="sldNum" sz="quarter" idx="12"/>
          </p:nvPr>
        </p:nvSpPr>
        <p:spPr/>
        <p:txBody>
          <a:bodyPr/>
          <a:lstStyle/>
          <a:p>
            <a:fld id="{C35AE325-3F14-4497-B90F-4145097A3DF5}" type="slidenum">
              <a:rPr lang="zh-CN" altLang="en-US" smtClean="0"/>
              <a:t>‹#›</a:t>
            </a:fld>
            <a:endParaRPr lang="zh-CN" altLang="en-US"/>
          </a:p>
        </p:txBody>
      </p:sp>
    </p:spTree>
    <p:extLst>
      <p:ext uri="{BB962C8B-B14F-4D97-AF65-F5344CB8AC3E}">
        <p14:creationId xmlns:p14="http://schemas.microsoft.com/office/powerpoint/2010/main" val="1159135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A392F-EA01-46A0-9EC2-5552C2F993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23FEB4-7B25-49B7-A8F5-EAC0503D892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1A4B12F-C396-42DD-B621-B864B54444B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42AE689-76D9-43F2-8A1D-9CF79425EADE}"/>
              </a:ext>
            </a:extLst>
          </p:cNvPr>
          <p:cNvSpPr>
            <a:spLocks noGrp="1"/>
          </p:cNvSpPr>
          <p:nvPr>
            <p:ph type="dt" sz="half" idx="10"/>
          </p:nvPr>
        </p:nvSpPr>
        <p:spPr/>
        <p:txBody>
          <a:bodyPr/>
          <a:lstStyle/>
          <a:p>
            <a:fld id="{93217212-CBA0-4560-B85C-147BDC2C3E58}" type="datetimeFigureOut">
              <a:rPr lang="zh-CN" altLang="en-US" smtClean="0"/>
              <a:t>2021-10-28</a:t>
            </a:fld>
            <a:endParaRPr lang="zh-CN" altLang="en-US"/>
          </a:p>
        </p:txBody>
      </p:sp>
      <p:sp>
        <p:nvSpPr>
          <p:cNvPr id="6" name="页脚占位符 5">
            <a:extLst>
              <a:ext uri="{FF2B5EF4-FFF2-40B4-BE49-F238E27FC236}">
                <a16:creationId xmlns:a16="http://schemas.microsoft.com/office/drawing/2014/main" id="{EC730648-BE73-4145-BD42-47950EE4B6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AF9656-FDF2-4549-A76B-CD6C5BC57E2B}"/>
              </a:ext>
            </a:extLst>
          </p:cNvPr>
          <p:cNvSpPr>
            <a:spLocks noGrp="1"/>
          </p:cNvSpPr>
          <p:nvPr>
            <p:ph type="sldNum" sz="quarter" idx="12"/>
          </p:nvPr>
        </p:nvSpPr>
        <p:spPr/>
        <p:txBody>
          <a:bodyPr/>
          <a:lstStyle/>
          <a:p>
            <a:fld id="{C35AE325-3F14-4497-B90F-4145097A3DF5}" type="slidenum">
              <a:rPr lang="zh-CN" altLang="en-US" smtClean="0"/>
              <a:t>‹#›</a:t>
            </a:fld>
            <a:endParaRPr lang="zh-CN" altLang="en-US"/>
          </a:p>
        </p:txBody>
      </p:sp>
    </p:spTree>
    <p:extLst>
      <p:ext uri="{BB962C8B-B14F-4D97-AF65-F5344CB8AC3E}">
        <p14:creationId xmlns:p14="http://schemas.microsoft.com/office/powerpoint/2010/main" val="150891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778D5-70EA-49D5-B741-0E01C1A183E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62F1CBE-4242-44FA-BC1D-A0E34A2D14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3B1189E-9160-4852-904C-0FF02B1AB4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D616E39-3BD0-42CD-A7C9-76FED38E0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C2026D9-0CB2-4FB3-BD7C-0B5861D67E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7707CE2-EA07-47C4-9BE4-413DD6620FED}"/>
              </a:ext>
            </a:extLst>
          </p:cNvPr>
          <p:cNvSpPr>
            <a:spLocks noGrp="1"/>
          </p:cNvSpPr>
          <p:nvPr>
            <p:ph type="dt" sz="half" idx="10"/>
          </p:nvPr>
        </p:nvSpPr>
        <p:spPr/>
        <p:txBody>
          <a:bodyPr/>
          <a:lstStyle/>
          <a:p>
            <a:fld id="{93217212-CBA0-4560-B85C-147BDC2C3E58}" type="datetimeFigureOut">
              <a:rPr lang="zh-CN" altLang="en-US" smtClean="0"/>
              <a:t>2021-10-28</a:t>
            </a:fld>
            <a:endParaRPr lang="zh-CN" altLang="en-US"/>
          </a:p>
        </p:txBody>
      </p:sp>
      <p:sp>
        <p:nvSpPr>
          <p:cNvPr id="8" name="页脚占位符 7">
            <a:extLst>
              <a:ext uri="{FF2B5EF4-FFF2-40B4-BE49-F238E27FC236}">
                <a16:creationId xmlns:a16="http://schemas.microsoft.com/office/drawing/2014/main" id="{94D0BF58-5AAD-460A-BE9D-2A7F5DF0296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6992892-4B1F-4030-BA13-D1650FB627B7}"/>
              </a:ext>
            </a:extLst>
          </p:cNvPr>
          <p:cNvSpPr>
            <a:spLocks noGrp="1"/>
          </p:cNvSpPr>
          <p:nvPr>
            <p:ph type="sldNum" sz="quarter" idx="12"/>
          </p:nvPr>
        </p:nvSpPr>
        <p:spPr/>
        <p:txBody>
          <a:bodyPr/>
          <a:lstStyle/>
          <a:p>
            <a:fld id="{C35AE325-3F14-4497-B90F-4145097A3DF5}" type="slidenum">
              <a:rPr lang="zh-CN" altLang="en-US" smtClean="0"/>
              <a:t>‹#›</a:t>
            </a:fld>
            <a:endParaRPr lang="zh-CN" altLang="en-US"/>
          </a:p>
        </p:txBody>
      </p:sp>
    </p:spTree>
    <p:extLst>
      <p:ext uri="{BB962C8B-B14F-4D97-AF65-F5344CB8AC3E}">
        <p14:creationId xmlns:p14="http://schemas.microsoft.com/office/powerpoint/2010/main" val="394980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B3F00-10F5-47CA-A721-D9EF1112AAE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5BF222-9159-485B-AAAD-25FBBFCB6087}"/>
              </a:ext>
            </a:extLst>
          </p:cNvPr>
          <p:cNvSpPr>
            <a:spLocks noGrp="1"/>
          </p:cNvSpPr>
          <p:nvPr>
            <p:ph type="dt" sz="half" idx="10"/>
          </p:nvPr>
        </p:nvSpPr>
        <p:spPr/>
        <p:txBody>
          <a:bodyPr/>
          <a:lstStyle/>
          <a:p>
            <a:fld id="{93217212-CBA0-4560-B85C-147BDC2C3E58}" type="datetimeFigureOut">
              <a:rPr lang="zh-CN" altLang="en-US" smtClean="0"/>
              <a:t>2021-10-28</a:t>
            </a:fld>
            <a:endParaRPr lang="zh-CN" altLang="en-US"/>
          </a:p>
        </p:txBody>
      </p:sp>
      <p:sp>
        <p:nvSpPr>
          <p:cNvPr id="4" name="页脚占位符 3">
            <a:extLst>
              <a:ext uri="{FF2B5EF4-FFF2-40B4-BE49-F238E27FC236}">
                <a16:creationId xmlns:a16="http://schemas.microsoft.com/office/drawing/2014/main" id="{C18BCFDC-807B-4BC1-9C91-8FB91EF144A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AB7B003-4285-402B-BA7A-02089C15B895}"/>
              </a:ext>
            </a:extLst>
          </p:cNvPr>
          <p:cNvSpPr>
            <a:spLocks noGrp="1"/>
          </p:cNvSpPr>
          <p:nvPr>
            <p:ph type="sldNum" sz="quarter" idx="12"/>
          </p:nvPr>
        </p:nvSpPr>
        <p:spPr/>
        <p:txBody>
          <a:bodyPr/>
          <a:lstStyle/>
          <a:p>
            <a:fld id="{C35AE325-3F14-4497-B90F-4145097A3DF5}" type="slidenum">
              <a:rPr lang="zh-CN" altLang="en-US" smtClean="0"/>
              <a:t>‹#›</a:t>
            </a:fld>
            <a:endParaRPr lang="zh-CN" altLang="en-US"/>
          </a:p>
        </p:txBody>
      </p:sp>
    </p:spTree>
    <p:extLst>
      <p:ext uri="{BB962C8B-B14F-4D97-AF65-F5344CB8AC3E}">
        <p14:creationId xmlns:p14="http://schemas.microsoft.com/office/powerpoint/2010/main" val="6866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F2C7681-01F1-4CCC-A29A-FA81B0B811B4}"/>
              </a:ext>
            </a:extLst>
          </p:cNvPr>
          <p:cNvSpPr>
            <a:spLocks noGrp="1"/>
          </p:cNvSpPr>
          <p:nvPr>
            <p:ph type="dt" sz="half" idx="10"/>
          </p:nvPr>
        </p:nvSpPr>
        <p:spPr/>
        <p:txBody>
          <a:bodyPr/>
          <a:lstStyle/>
          <a:p>
            <a:fld id="{93217212-CBA0-4560-B85C-147BDC2C3E58}" type="datetimeFigureOut">
              <a:rPr lang="zh-CN" altLang="en-US" smtClean="0"/>
              <a:t>2021-10-28</a:t>
            </a:fld>
            <a:endParaRPr lang="zh-CN" altLang="en-US"/>
          </a:p>
        </p:txBody>
      </p:sp>
      <p:sp>
        <p:nvSpPr>
          <p:cNvPr id="3" name="页脚占位符 2">
            <a:extLst>
              <a:ext uri="{FF2B5EF4-FFF2-40B4-BE49-F238E27FC236}">
                <a16:creationId xmlns:a16="http://schemas.microsoft.com/office/drawing/2014/main" id="{90CFFBD0-08E7-4687-BDFC-D264E202E02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A16ED3F-1E71-4F60-AAAD-B64ACA25777F}"/>
              </a:ext>
            </a:extLst>
          </p:cNvPr>
          <p:cNvSpPr>
            <a:spLocks noGrp="1"/>
          </p:cNvSpPr>
          <p:nvPr>
            <p:ph type="sldNum" sz="quarter" idx="12"/>
          </p:nvPr>
        </p:nvSpPr>
        <p:spPr/>
        <p:txBody>
          <a:bodyPr/>
          <a:lstStyle/>
          <a:p>
            <a:fld id="{C35AE325-3F14-4497-B90F-4145097A3DF5}" type="slidenum">
              <a:rPr lang="zh-CN" altLang="en-US" smtClean="0"/>
              <a:t>‹#›</a:t>
            </a:fld>
            <a:endParaRPr lang="zh-CN" altLang="en-US"/>
          </a:p>
        </p:txBody>
      </p:sp>
    </p:spTree>
    <p:extLst>
      <p:ext uri="{BB962C8B-B14F-4D97-AF65-F5344CB8AC3E}">
        <p14:creationId xmlns:p14="http://schemas.microsoft.com/office/powerpoint/2010/main" val="121925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2CFD3-93F2-4552-9C6F-DCA36EE031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DC897E-5A4E-4FA0-83C8-2D948A3422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6FC752-B390-401A-AF0A-D13FACCD1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A6AC5EE-90A5-4A4B-AA74-3C740B9FD381}"/>
              </a:ext>
            </a:extLst>
          </p:cNvPr>
          <p:cNvSpPr>
            <a:spLocks noGrp="1"/>
          </p:cNvSpPr>
          <p:nvPr>
            <p:ph type="dt" sz="half" idx="10"/>
          </p:nvPr>
        </p:nvSpPr>
        <p:spPr/>
        <p:txBody>
          <a:bodyPr/>
          <a:lstStyle/>
          <a:p>
            <a:fld id="{93217212-CBA0-4560-B85C-147BDC2C3E58}" type="datetimeFigureOut">
              <a:rPr lang="zh-CN" altLang="en-US" smtClean="0"/>
              <a:t>2021-10-28</a:t>
            </a:fld>
            <a:endParaRPr lang="zh-CN" altLang="en-US"/>
          </a:p>
        </p:txBody>
      </p:sp>
      <p:sp>
        <p:nvSpPr>
          <p:cNvPr id="6" name="页脚占位符 5">
            <a:extLst>
              <a:ext uri="{FF2B5EF4-FFF2-40B4-BE49-F238E27FC236}">
                <a16:creationId xmlns:a16="http://schemas.microsoft.com/office/drawing/2014/main" id="{CAE9923A-6645-4637-80D8-EC49BF9412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5C623E-B166-4A05-930E-BE9B4A2BB3CF}"/>
              </a:ext>
            </a:extLst>
          </p:cNvPr>
          <p:cNvSpPr>
            <a:spLocks noGrp="1"/>
          </p:cNvSpPr>
          <p:nvPr>
            <p:ph type="sldNum" sz="quarter" idx="12"/>
          </p:nvPr>
        </p:nvSpPr>
        <p:spPr/>
        <p:txBody>
          <a:bodyPr/>
          <a:lstStyle/>
          <a:p>
            <a:fld id="{C35AE325-3F14-4497-B90F-4145097A3DF5}" type="slidenum">
              <a:rPr lang="zh-CN" altLang="en-US" smtClean="0"/>
              <a:t>‹#›</a:t>
            </a:fld>
            <a:endParaRPr lang="zh-CN" altLang="en-US"/>
          </a:p>
        </p:txBody>
      </p:sp>
    </p:spTree>
    <p:extLst>
      <p:ext uri="{BB962C8B-B14F-4D97-AF65-F5344CB8AC3E}">
        <p14:creationId xmlns:p14="http://schemas.microsoft.com/office/powerpoint/2010/main" val="197712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3CFF4-C554-4C65-8361-10413CBBB5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9E2631E-6FB8-4E65-A94F-E6258745BD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D60F29-9187-4849-A16E-729956DD8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88D96A-81C1-46BE-A16C-0C478B3CAB00}"/>
              </a:ext>
            </a:extLst>
          </p:cNvPr>
          <p:cNvSpPr>
            <a:spLocks noGrp="1"/>
          </p:cNvSpPr>
          <p:nvPr>
            <p:ph type="dt" sz="half" idx="10"/>
          </p:nvPr>
        </p:nvSpPr>
        <p:spPr/>
        <p:txBody>
          <a:bodyPr/>
          <a:lstStyle/>
          <a:p>
            <a:fld id="{93217212-CBA0-4560-B85C-147BDC2C3E58}" type="datetimeFigureOut">
              <a:rPr lang="zh-CN" altLang="en-US" smtClean="0"/>
              <a:t>2021-10-28</a:t>
            </a:fld>
            <a:endParaRPr lang="zh-CN" altLang="en-US"/>
          </a:p>
        </p:txBody>
      </p:sp>
      <p:sp>
        <p:nvSpPr>
          <p:cNvPr id="6" name="页脚占位符 5">
            <a:extLst>
              <a:ext uri="{FF2B5EF4-FFF2-40B4-BE49-F238E27FC236}">
                <a16:creationId xmlns:a16="http://schemas.microsoft.com/office/drawing/2014/main" id="{53408302-DC90-44C8-B5D2-D86A1D53C1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B24AF8-50BF-4E78-816B-226C6210E7F6}"/>
              </a:ext>
            </a:extLst>
          </p:cNvPr>
          <p:cNvSpPr>
            <a:spLocks noGrp="1"/>
          </p:cNvSpPr>
          <p:nvPr>
            <p:ph type="sldNum" sz="quarter" idx="12"/>
          </p:nvPr>
        </p:nvSpPr>
        <p:spPr/>
        <p:txBody>
          <a:bodyPr/>
          <a:lstStyle/>
          <a:p>
            <a:fld id="{C35AE325-3F14-4497-B90F-4145097A3DF5}" type="slidenum">
              <a:rPr lang="zh-CN" altLang="en-US" smtClean="0"/>
              <a:t>‹#›</a:t>
            </a:fld>
            <a:endParaRPr lang="zh-CN" altLang="en-US"/>
          </a:p>
        </p:txBody>
      </p:sp>
    </p:spTree>
    <p:extLst>
      <p:ext uri="{BB962C8B-B14F-4D97-AF65-F5344CB8AC3E}">
        <p14:creationId xmlns:p14="http://schemas.microsoft.com/office/powerpoint/2010/main" val="368764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3241A6C-1E30-48DC-A562-97E58406C9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644B25C-8163-4D1D-B50E-12E44402AB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4C9493-04E5-4117-91F1-A8EC218D1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17212-CBA0-4560-B85C-147BDC2C3E58}" type="datetimeFigureOut">
              <a:rPr lang="zh-CN" altLang="en-US" smtClean="0"/>
              <a:t>2021-10-28</a:t>
            </a:fld>
            <a:endParaRPr lang="zh-CN" altLang="en-US"/>
          </a:p>
        </p:txBody>
      </p:sp>
      <p:sp>
        <p:nvSpPr>
          <p:cNvPr id="5" name="页脚占位符 4">
            <a:extLst>
              <a:ext uri="{FF2B5EF4-FFF2-40B4-BE49-F238E27FC236}">
                <a16:creationId xmlns:a16="http://schemas.microsoft.com/office/drawing/2014/main" id="{54AD4929-C9D9-4333-B106-39A1FFB4A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3AA9EAE-9D78-437C-9500-61DC03DD1C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AE325-3F14-4497-B90F-4145097A3DF5}" type="slidenum">
              <a:rPr lang="zh-CN" altLang="en-US" smtClean="0"/>
              <a:t>‹#›</a:t>
            </a:fld>
            <a:endParaRPr lang="zh-CN" altLang="en-US"/>
          </a:p>
        </p:txBody>
      </p:sp>
    </p:spTree>
    <p:extLst>
      <p:ext uri="{BB962C8B-B14F-4D97-AF65-F5344CB8AC3E}">
        <p14:creationId xmlns:p14="http://schemas.microsoft.com/office/powerpoint/2010/main" val="652529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0.png"/><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DDAF3-23C9-44B7-BEEE-1A7AC662C422}"/>
              </a:ext>
            </a:extLst>
          </p:cNvPr>
          <p:cNvSpPr>
            <a:spLocks noGrp="1"/>
          </p:cNvSpPr>
          <p:nvPr>
            <p:ph type="ctrTitle"/>
          </p:nvPr>
        </p:nvSpPr>
        <p:spPr>
          <a:xfrm>
            <a:off x="848412" y="1325525"/>
            <a:ext cx="10100821" cy="2296023"/>
          </a:xfrm>
        </p:spPr>
        <p:txBody>
          <a:bodyPr>
            <a:noAutofit/>
          </a:bodyPr>
          <a:lstStyle/>
          <a:p>
            <a:r>
              <a:rPr lang="en-US" altLang="zh-CN" sz="5400" dirty="0">
                <a:latin typeface="+mn-lt"/>
              </a:rPr>
              <a:t>MAZE: Data-Free Model Stealing Attack Using Zeroth-Order Gradient Estimation</a:t>
            </a:r>
            <a:endParaRPr lang="zh-CN" altLang="en-US" sz="5400" dirty="0">
              <a:latin typeface="+mn-lt"/>
            </a:endParaRPr>
          </a:p>
        </p:txBody>
      </p:sp>
      <p:sp>
        <p:nvSpPr>
          <p:cNvPr id="3" name="副标题 2">
            <a:extLst>
              <a:ext uri="{FF2B5EF4-FFF2-40B4-BE49-F238E27FC236}">
                <a16:creationId xmlns:a16="http://schemas.microsoft.com/office/drawing/2014/main" id="{885F0630-5683-4365-9C52-81217840A79F}"/>
              </a:ext>
            </a:extLst>
          </p:cNvPr>
          <p:cNvSpPr>
            <a:spLocks noGrp="1"/>
          </p:cNvSpPr>
          <p:nvPr>
            <p:ph type="subTitle" idx="1"/>
          </p:nvPr>
        </p:nvSpPr>
        <p:spPr>
          <a:xfrm>
            <a:off x="1242767" y="4761155"/>
            <a:ext cx="9706466" cy="1655762"/>
          </a:xfrm>
        </p:spPr>
        <p:txBody>
          <a:bodyPr>
            <a:normAutofit/>
          </a:bodyPr>
          <a:lstStyle/>
          <a:p>
            <a:r>
              <a:rPr lang="en-US" altLang="zh-CN" sz="3200" dirty="0"/>
              <a:t>Sanjay </a:t>
            </a:r>
            <a:r>
              <a:rPr lang="en-US" altLang="zh-CN" sz="3200" dirty="0" err="1"/>
              <a:t>Kariyappa</a:t>
            </a:r>
            <a:r>
              <a:rPr lang="en-US" altLang="zh-CN" sz="3200" dirty="0"/>
              <a:t>, Atul Prakash, Moinuddin K. Qureshi</a:t>
            </a:r>
            <a:endParaRPr lang="zh-CN" altLang="en-US" sz="3200" dirty="0"/>
          </a:p>
        </p:txBody>
      </p:sp>
    </p:spTree>
    <p:extLst>
      <p:ext uri="{BB962C8B-B14F-4D97-AF65-F5344CB8AC3E}">
        <p14:creationId xmlns:p14="http://schemas.microsoft.com/office/powerpoint/2010/main" val="129653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8977E4-13EB-4F8C-B916-BBECBCDE824D}"/>
              </a:ext>
            </a:extLst>
          </p:cNvPr>
          <p:cNvSpPr>
            <a:spLocks noGrp="1"/>
          </p:cNvSpPr>
          <p:nvPr>
            <p:ph type="title"/>
          </p:nvPr>
        </p:nvSpPr>
        <p:spPr>
          <a:xfrm>
            <a:off x="838200" y="390885"/>
            <a:ext cx="10515600" cy="1325563"/>
          </a:xfrm>
        </p:spPr>
        <p:txBody>
          <a:bodyPr/>
          <a:lstStyle/>
          <a:p>
            <a:r>
              <a:rPr lang="en-US" altLang="zh-CN" sz="4400" dirty="0">
                <a:latin typeface="+mn-lt"/>
              </a:rPr>
              <a:t>Experimental Setup</a:t>
            </a:r>
            <a:endParaRPr lang="zh-CN" altLang="en-US" dirty="0">
              <a:latin typeface="+mn-lt"/>
            </a:endParaRPr>
          </a:p>
        </p:txBody>
      </p:sp>
      <p:sp>
        <p:nvSpPr>
          <p:cNvPr id="3" name="内容占位符 2">
            <a:extLst>
              <a:ext uri="{FF2B5EF4-FFF2-40B4-BE49-F238E27FC236}">
                <a16:creationId xmlns:a16="http://schemas.microsoft.com/office/drawing/2014/main" id="{89194CF1-5CFF-4B38-9E74-6792B45F9911}"/>
              </a:ext>
            </a:extLst>
          </p:cNvPr>
          <p:cNvSpPr>
            <a:spLocks noGrp="1"/>
          </p:cNvSpPr>
          <p:nvPr>
            <p:ph idx="1"/>
          </p:nvPr>
        </p:nvSpPr>
        <p:spPr>
          <a:xfrm>
            <a:off x="838200" y="2264086"/>
            <a:ext cx="10515600" cy="4351338"/>
          </a:xfrm>
        </p:spPr>
        <p:txBody>
          <a:bodyPr/>
          <a:lstStyle/>
          <a:p>
            <a:r>
              <a:rPr lang="en-US" altLang="zh-CN" dirty="0" err="1"/>
              <a:t>DataSet</a:t>
            </a:r>
            <a:r>
              <a:rPr lang="zh-CN" altLang="en-US" dirty="0"/>
              <a:t>：</a:t>
            </a:r>
            <a:r>
              <a:rPr lang="en-US" altLang="zh-CN" dirty="0" err="1"/>
              <a:t>FashionMNIST</a:t>
            </a:r>
            <a:r>
              <a:rPr lang="zh-CN" altLang="en-US" dirty="0"/>
              <a:t>、</a:t>
            </a:r>
            <a:r>
              <a:rPr lang="en-US" altLang="zh-CN" dirty="0"/>
              <a:t> SVHN</a:t>
            </a:r>
            <a:r>
              <a:rPr lang="zh-CN" altLang="en-US" dirty="0"/>
              <a:t>、</a:t>
            </a:r>
            <a:r>
              <a:rPr lang="en-US" altLang="zh-CN" dirty="0"/>
              <a:t> GTSRB </a:t>
            </a:r>
            <a:r>
              <a:rPr lang="zh-CN" altLang="en-US" dirty="0"/>
              <a:t>、</a:t>
            </a:r>
            <a:r>
              <a:rPr lang="en-US" altLang="zh-CN" dirty="0"/>
              <a:t> CIFAR-10</a:t>
            </a:r>
          </a:p>
          <a:p>
            <a:r>
              <a:rPr lang="en-US" altLang="zh-CN" dirty="0"/>
              <a:t>Existing Attacks</a:t>
            </a:r>
            <a:r>
              <a:rPr lang="zh-CN" altLang="en-US" dirty="0"/>
              <a:t>：</a:t>
            </a:r>
            <a:r>
              <a:rPr lang="en-US" altLang="zh-CN" dirty="0"/>
              <a:t> </a:t>
            </a:r>
            <a:r>
              <a:rPr lang="en-US" altLang="zh-CN" dirty="0" err="1"/>
              <a:t>KnockoffNets</a:t>
            </a:r>
            <a:r>
              <a:rPr lang="zh-CN" altLang="en-US" dirty="0"/>
              <a:t> 、</a:t>
            </a:r>
            <a:r>
              <a:rPr lang="en-US" altLang="zh-CN" dirty="0"/>
              <a:t>JBDA</a:t>
            </a:r>
            <a:r>
              <a:rPr lang="zh-CN" altLang="en-US" dirty="0"/>
              <a:t>、</a:t>
            </a:r>
            <a:r>
              <a:rPr lang="en-US" altLang="zh-CN" dirty="0"/>
              <a:t>Noise</a:t>
            </a:r>
          </a:p>
          <a:p>
            <a:r>
              <a:rPr lang="en-US" altLang="zh-CN" dirty="0"/>
              <a:t>Target Model</a:t>
            </a:r>
            <a:r>
              <a:rPr lang="zh-CN" altLang="en-US" dirty="0"/>
              <a:t>：</a:t>
            </a:r>
            <a:r>
              <a:rPr lang="en-US" altLang="zh-CN" dirty="0" err="1"/>
              <a:t>LeNet</a:t>
            </a:r>
            <a:r>
              <a:rPr lang="zh-CN" altLang="en-US" dirty="0"/>
              <a:t>、</a:t>
            </a:r>
            <a:r>
              <a:rPr lang="en-US" altLang="zh-CN" dirty="0"/>
              <a:t>ResNet-20</a:t>
            </a:r>
          </a:p>
          <a:p>
            <a:r>
              <a:rPr lang="en-US" altLang="zh-CN" dirty="0"/>
              <a:t>Substitute/Shadow Model</a:t>
            </a:r>
            <a:r>
              <a:rPr lang="zh-CN" altLang="en-US" dirty="0"/>
              <a:t>：</a:t>
            </a:r>
            <a:r>
              <a:rPr lang="en-US" altLang="zh-CN" dirty="0"/>
              <a:t>22-layer </a:t>
            </a:r>
            <a:r>
              <a:rPr lang="en-US" altLang="zh-CN" dirty="0" err="1"/>
              <a:t>WideResNet</a:t>
            </a:r>
            <a:endParaRPr lang="en-US" altLang="zh-CN" dirty="0"/>
          </a:p>
          <a:p>
            <a:r>
              <a:rPr lang="en-US" altLang="zh-CN" dirty="0"/>
              <a:t>Generator</a:t>
            </a:r>
            <a:r>
              <a:rPr lang="zh-CN" altLang="en-US" dirty="0"/>
              <a:t>：</a:t>
            </a:r>
            <a:r>
              <a:rPr lang="en-US" altLang="zh-CN" dirty="0"/>
              <a:t>generative model with 3 convolutional layers</a:t>
            </a:r>
          </a:p>
          <a:p>
            <a:r>
              <a:rPr lang="en-US" altLang="zh-CN" dirty="0"/>
              <a:t>Baseline</a:t>
            </a:r>
            <a:r>
              <a:rPr lang="zh-CN" altLang="en-US" dirty="0"/>
              <a:t>：</a:t>
            </a:r>
            <a:r>
              <a:rPr lang="en-US" altLang="zh-CN" dirty="0"/>
              <a:t>Noise</a:t>
            </a:r>
          </a:p>
          <a:p>
            <a:r>
              <a:rPr lang="en-US" altLang="zh-CN" dirty="0"/>
              <a:t>Evaluation Index</a:t>
            </a:r>
            <a:r>
              <a:rPr lang="zh-CN" altLang="en-US" dirty="0"/>
              <a:t>：</a:t>
            </a:r>
            <a:r>
              <a:rPr lang="en-US" altLang="zh-CN" dirty="0"/>
              <a:t> Normalized Clone Accuracy</a:t>
            </a:r>
          </a:p>
          <a:p>
            <a:endParaRPr lang="en-US" altLang="zh-CN" dirty="0"/>
          </a:p>
        </p:txBody>
      </p:sp>
    </p:spTree>
    <p:extLst>
      <p:ext uri="{BB962C8B-B14F-4D97-AF65-F5344CB8AC3E}">
        <p14:creationId xmlns:p14="http://schemas.microsoft.com/office/powerpoint/2010/main" val="500825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89AB621-6796-4C5E-9BFA-9DA37C3328D2}"/>
              </a:ext>
            </a:extLst>
          </p:cNvPr>
          <p:cNvSpPr txBox="1"/>
          <p:nvPr/>
        </p:nvSpPr>
        <p:spPr>
          <a:xfrm>
            <a:off x="619760" y="1193957"/>
            <a:ext cx="10952480" cy="769441"/>
          </a:xfrm>
          <a:prstGeom prst="rect">
            <a:avLst/>
          </a:prstGeom>
          <a:noFill/>
        </p:spPr>
        <p:txBody>
          <a:bodyPr wrap="square" rtlCol="0">
            <a:spAutoFit/>
          </a:bodyPr>
          <a:lstStyle/>
          <a:p>
            <a:r>
              <a:rPr lang="en-US" altLang="zh-CN" sz="4400" dirty="0"/>
              <a:t>Experimental Results</a:t>
            </a:r>
          </a:p>
        </p:txBody>
      </p:sp>
      <p:pic>
        <p:nvPicPr>
          <p:cNvPr id="6" name="图片 5">
            <a:extLst>
              <a:ext uri="{FF2B5EF4-FFF2-40B4-BE49-F238E27FC236}">
                <a16:creationId xmlns:a16="http://schemas.microsoft.com/office/drawing/2014/main" id="{C2FC1C17-FBCA-4420-B24B-5AF051DF35C7}"/>
              </a:ext>
            </a:extLst>
          </p:cNvPr>
          <p:cNvPicPr>
            <a:picLocks noChangeAspect="1"/>
          </p:cNvPicPr>
          <p:nvPr/>
        </p:nvPicPr>
        <p:blipFill>
          <a:blip r:embed="rId2"/>
          <a:stretch>
            <a:fillRect/>
          </a:stretch>
        </p:blipFill>
        <p:spPr>
          <a:xfrm>
            <a:off x="619760" y="2927940"/>
            <a:ext cx="10587250" cy="1870303"/>
          </a:xfrm>
          <a:prstGeom prst="rect">
            <a:avLst/>
          </a:prstGeom>
        </p:spPr>
      </p:pic>
    </p:spTree>
    <p:extLst>
      <p:ext uri="{BB962C8B-B14F-4D97-AF65-F5344CB8AC3E}">
        <p14:creationId xmlns:p14="http://schemas.microsoft.com/office/powerpoint/2010/main" val="1832005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9DDE5-8ED5-4423-865C-2AD3A279475B}"/>
              </a:ext>
            </a:extLst>
          </p:cNvPr>
          <p:cNvSpPr>
            <a:spLocks noGrp="1"/>
          </p:cNvSpPr>
          <p:nvPr>
            <p:ph type="title"/>
          </p:nvPr>
        </p:nvSpPr>
        <p:spPr>
          <a:xfrm>
            <a:off x="838200" y="308564"/>
            <a:ext cx="10515600" cy="1325563"/>
          </a:xfrm>
        </p:spPr>
        <p:txBody>
          <a:bodyPr/>
          <a:lstStyle/>
          <a:p>
            <a:r>
              <a:rPr lang="en-US" altLang="zh-CN" dirty="0">
                <a:latin typeface="+mn-lt"/>
              </a:rPr>
              <a:t>MAZE-PD: MAZE with Partial-Data</a:t>
            </a:r>
            <a:endParaRPr lang="zh-CN" altLang="en-US" dirty="0">
              <a:latin typeface="+mn-lt"/>
            </a:endParaRPr>
          </a:p>
        </p:txBody>
      </p:sp>
      <p:sp>
        <p:nvSpPr>
          <p:cNvPr id="7" name="文本框 6">
            <a:extLst>
              <a:ext uri="{FF2B5EF4-FFF2-40B4-BE49-F238E27FC236}">
                <a16:creationId xmlns:a16="http://schemas.microsoft.com/office/drawing/2014/main" id="{A9B5E419-9F7E-454E-88AA-61B95DF63E86}"/>
              </a:ext>
            </a:extLst>
          </p:cNvPr>
          <p:cNvSpPr txBox="1"/>
          <p:nvPr/>
        </p:nvSpPr>
        <p:spPr>
          <a:xfrm>
            <a:off x="838200" y="1634127"/>
            <a:ext cx="10515600" cy="3970318"/>
          </a:xfrm>
          <a:prstGeom prst="rect">
            <a:avLst/>
          </a:prstGeom>
          <a:noFill/>
        </p:spPr>
        <p:txBody>
          <a:bodyPr wrap="square" rtlCol="0">
            <a:spAutoFit/>
          </a:bodyPr>
          <a:lstStyle/>
          <a:p>
            <a:r>
              <a:rPr lang="en-US" altLang="zh-CN" sz="2800" dirty="0"/>
              <a:t>In the presence of a limited amount of data, we can additionally train the generator to produce inputs that are closer to the target distribution by using the </a:t>
            </a:r>
            <a:r>
              <a:rPr lang="en-US" altLang="zh-CN" sz="2800" dirty="0" err="1"/>
              <a:t>Waserstein</a:t>
            </a:r>
            <a:r>
              <a:rPr lang="en-US" altLang="zh-CN" sz="2800" dirty="0"/>
              <a:t> Generative Adversarial Networks (WGANs) training objective. </a:t>
            </a:r>
          </a:p>
          <a:p>
            <a:endParaRPr lang="en-US" altLang="zh-CN" sz="2800" dirty="0"/>
          </a:p>
          <a:p>
            <a:r>
              <a:rPr lang="en-US" altLang="zh-CN" sz="2800" dirty="0"/>
              <a:t>In addition to the generator (G) and clone (C) models, we define a critic model D, which estimates the Wasserstein distance between the target data distribution P(T) and the synthetic data distribution of the generator P(G):</a:t>
            </a:r>
            <a:endParaRPr lang="zh-CN" altLang="en-US" sz="2800" dirty="0"/>
          </a:p>
        </p:txBody>
      </p:sp>
      <p:pic>
        <p:nvPicPr>
          <p:cNvPr id="9" name="图片 8">
            <a:extLst>
              <a:ext uri="{FF2B5EF4-FFF2-40B4-BE49-F238E27FC236}">
                <a16:creationId xmlns:a16="http://schemas.microsoft.com/office/drawing/2014/main" id="{2CA59FF5-4518-4176-B27E-BE1B8D1D750B}"/>
              </a:ext>
            </a:extLst>
          </p:cNvPr>
          <p:cNvPicPr>
            <a:picLocks noChangeAspect="1"/>
          </p:cNvPicPr>
          <p:nvPr/>
        </p:nvPicPr>
        <p:blipFill>
          <a:blip r:embed="rId2"/>
          <a:stretch>
            <a:fillRect/>
          </a:stretch>
        </p:blipFill>
        <p:spPr>
          <a:xfrm>
            <a:off x="4345756" y="5077000"/>
            <a:ext cx="6542202" cy="642876"/>
          </a:xfrm>
          <a:prstGeom prst="rect">
            <a:avLst/>
          </a:prstGeom>
        </p:spPr>
      </p:pic>
    </p:spTree>
    <p:extLst>
      <p:ext uri="{BB962C8B-B14F-4D97-AF65-F5344CB8AC3E}">
        <p14:creationId xmlns:p14="http://schemas.microsoft.com/office/powerpoint/2010/main" val="1028474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B970D-B3BC-4CC2-8EC5-1385F2CBABA3}"/>
              </a:ext>
            </a:extLst>
          </p:cNvPr>
          <p:cNvSpPr>
            <a:spLocks noGrp="1"/>
          </p:cNvSpPr>
          <p:nvPr>
            <p:ph type="title"/>
          </p:nvPr>
        </p:nvSpPr>
        <p:spPr>
          <a:xfrm>
            <a:off x="659876" y="520651"/>
            <a:ext cx="5561814" cy="869623"/>
          </a:xfrm>
        </p:spPr>
        <p:txBody>
          <a:bodyPr>
            <a:normAutofit/>
          </a:bodyPr>
          <a:lstStyle/>
          <a:p>
            <a:r>
              <a:rPr lang="en-US" altLang="zh-CN" sz="4400" dirty="0">
                <a:latin typeface="+mn-lt"/>
              </a:rPr>
              <a:t>MAZE-PD Algorithm</a:t>
            </a:r>
            <a:endParaRPr lang="zh-CN" altLang="en-US" sz="4400" dirty="0">
              <a:latin typeface="+mn-lt"/>
            </a:endParaRPr>
          </a:p>
        </p:txBody>
      </p:sp>
      <p:pic>
        <p:nvPicPr>
          <p:cNvPr id="7" name="图片 6">
            <a:extLst>
              <a:ext uri="{FF2B5EF4-FFF2-40B4-BE49-F238E27FC236}">
                <a16:creationId xmlns:a16="http://schemas.microsoft.com/office/drawing/2014/main" id="{740AB21F-D39C-431E-AEE0-0481738F6112}"/>
              </a:ext>
            </a:extLst>
          </p:cNvPr>
          <p:cNvPicPr>
            <a:picLocks noChangeAspect="1"/>
          </p:cNvPicPr>
          <p:nvPr/>
        </p:nvPicPr>
        <p:blipFill>
          <a:blip r:embed="rId2"/>
          <a:stretch>
            <a:fillRect/>
          </a:stretch>
        </p:blipFill>
        <p:spPr>
          <a:xfrm>
            <a:off x="6096000" y="4032621"/>
            <a:ext cx="5705594" cy="1996957"/>
          </a:xfrm>
          <a:prstGeom prst="rect">
            <a:avLst/>
          </a:prstGeom>
        </p:spPr>
      </p:pic>
      <p:pic>
        <p:nvPicPr>
          <p:cNvPr id="10" name="图片 9">
            <a:extLst>
              <a:ext uri="{FF2B5EF4-FFF2-40B4-BE49-F238E27FC236}">
                <a16:creationId xmlns:a16="http://schemas.microsoft.com/office/drawing/2014/main" id="{D1B12C33-7627-4D6E-8B5D-EF43C69500EE}"/>
              </a:ext>
            </a:extLst>
          </p:cNvPr>
          <p:cNvPicPr>
            <a:picLocks noChangeAspect="1"/>
          </p:cNvPicPr>
          <p:nvPr/>
        </p:nvPicPr>
        <p:blipFill>
          <a:blip r:embed="rId3"/>
          <a:stretch>
            <a:fillRect/>
          </a:stretch>
        </p:blipFill>
        <p:spPr>
          <a:xfrm>
            <a:off x="390406" y="4125823"/>
            <a:ext cx="5016594" cy="1297394"/>
          </a:xfrm>
          <a:prstGeom prst="rect">
            <a:avLst/>
          </a:prstGeom>
        </p:spPr>
      </p:pic>
      <p:sp>
        <p:nvSpPr>
          <p:cNvPr id="12" name="文本框 11">
            <a:extLst>
              <a:ext uri="{FF2B5EF4-FFF2-40B4-BE49-F238E27FC236}">
                <a16:creationId xmlns:a16="http://schemas.microsoft.com/office/drawing/2014/main" id="{730A7A73-F8B5-4B5B-849F-0B1B342317C9}"/>
              </a:ext>
            </a:extLst>
          </p:cNvPr>
          <p:cNvSpPr txBox="1"/>
          <p:nvPr/>
        </p:nvSpPr>
        <p:spPr>
          <a:xfrm>
            <a:off x="659876" y="1634664"/>
            <a:ext cx="10382053" cy="2246769"/>
          </a:xfrm>
          <a:prstGeom prst="rect">
            <a:avLst/>
          </a:prstGeom>
          <a:noFill/>
        </p:spPr>
        <p:txBody>
          <a:bodyPr wrap="square" rtlCol="0">
            <a:spAutoFit/>
          </a:bodyPr>
          <a:lstStyle/>
          <a:p>
            <a:r>
              <a:rPr lang="en-US" altLang="zh-CN" sz="2800" dirty="0"/>
              <a:t>The generator model aims to produce examples closer to the target distribution by minimizing the Wasserstein distance estimated by the critic model. To incorporate the WGAN objective in the training of the generator, we modify the original loss function of G </a:t>
            </a:r>
            <a:endParaRPr lang="zh-CN" altLang="en-US" sz="2800" dirty="0"/>
          </a:p>
        </p:txBody>
      </p:sp>
    </p:spTree>
    <p:extLst>
      <p:ext uri="{BB962C8B-B14F-4D97-AF65-F5344CB8AC3E}">
        <p14:creationId xmlns:p14="http://schemas.microsoft.com/office/powerpoint/2010/main" val="305075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B2F7C-9F64-4B9A-B1A2-21D57DEB78D7}"/>
              </a:ext>
            </a:extLst>
          </p:cNvPr>
          <p:cNvSpPr>
            <a:spLocks noGrp="1"/>
          </p:cNvSpPr>
          <p:nvPr>
            <p:ph type="title"/>
          </p:nvPr>
        </p:nvSpPr>
        <p:spPr>
          <a:xfrm>
            <a:off x="838200" y="836465"/>
            <a:ext cx="10515600" cy="1325563"/>
          </a:xfrm>
        </p:spPr>
        <p:txBody>
          <a:bodyPr/>
          <a:lstStyle/>
          <a:p>
            <a:r>
              <a:rPr lang="en-US" altLang="zh-CN" sz="4400" dirty="0">
                <a:latin typeface="+mn-lt"/>
              </a:rPr>
              <a:t>Experimental Results</a:t>
            </a:r>
          </a:p>
        </p:txBody>
      </p:sp>
      <p:pic>
        <p:nvPicPr>
          <p:cNvPr id="5" name="图片 4">
            <a:extLst>
              <a:ext uri="{FF2B5EF4-FFF2-40B4-BE49-F238E27FC236}">
                <a16:creationId xmlns:a16="http://schemas.microsoft.com/office/drawing/2014/main" id="{D471D8C3-8471-48FA-9035-63425B1EF7C4}"/>
              </a:ext>
            </a:extLst>
          </p:cNvPr>
          <p:cNvPicPr>
            <a:picLocks noChangeAspect="1"/>
          </p:cNvPicPr>
          <p:nvPr/>
        </p:nvPicPr>
        <p:blipFill>
          <a:blip r:embed="rId2"/>
          <a:stretch>
            <a:fillRect/>
          </a:stretch>
        </p:blipFill>
        <p:spPr>
          <a:xfrm>
            <a:off x="376287" y="2862574"/>
            <a:ext cx="11078554" cy="2407010"/>
          </a:xfrm>
          <a:prstGeom prst="rect">
            <a:avLst/>
          </a:prstGeom>
        </p:spPr>
      </p:pic>
    </p:spTree>
    <p:extLst>
      <p:ext uri="{BB962C8B-B14F-4D97-AF65-F5344CB8AC3E}">
        <p14:creationId xmlns:p14="http://schemas.microsoft.com/office/powerpoint/2010/main" val="407971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0B8475-1B88-4C7D-B027-32B5BBF49808}"/>
              </a:ext>
            </a:extLst>
          </p:cNvPr>
          <p:cNvSpPr>
            <a:spLocks noGrp="1"/>
          </p:cNvSpPr>
          <p:nvPr>
            <p:ph type="title"/>
          </p:nvPr>
        </p:nvSpPr>
        <p:spPr>
          <a:xfrm>
            <a:off x="838200" y="383979"/>
            <a:ext cx="10515600" cy="1325563"/>
          </a:xfrm>
        </p:spPr>
        <p:txBody>
          <a:bodyPr>
            <a:normAutofit/>
          </a:bodyPr>
          <a:lstStyle/>
          <a:p>
            <a:r>
              <a:rPr lang="en-US" altLang="zh-CN" dirty="0">
                <a:latin typeface="+mn-lt"/>
              </a:rPr>
              <a:t>Conclusion</a:t>
            </a:r>
            <a:endParaRPr lang="zh-CN" altLang="en-US" dirty="0">
              <a:latin typeface="+mn-lt"/>
            </a:endParaRPr>
          </a:p>
        </p:txBody>
      </p:sp>
      <p:sp>
        <p:nvSpPr>
          <p:cNvPr id="3" name="内容占位符 2">
            <a:extLst>
              <a:ext uri="{FF2B5EF4-FFF2-40B4-BE49-F238E27FC236}">
                <a16:creationId xmlns:a16="http://schemas.microsoft.com/office/drawing/2014/main" id="{BEE8CA88-23AC-4BEB-BC66-9821BC01ADDF}"/>
              </a:ext>
            </a:extLst>
          </p:cNvPr>
          <p:cNvSpPr>
            <a:spLocks noGrp="1"/>
          </p:cNvSpPr>
          <p:nvPr>
            <p:ph idx="1"/>
          </p:nvPr>
        </p:nvSpPr>
        <p:spPr>
          <a:xfrm>
            <a:off x="838200" y="2290715"/>
            <a:ext cx="9795235" cy="2375554"/>
          </a:xfrm>
        </p:spPr>
        <p:txBody>
          <a:bodyPr/>
          <a:lstStyle/>
          <a:p>
            <a:pPr marL="0" indent="0">
              <a:buNone/>
            </a:pPr>
            <a:r>
              <a:rPr lang="en-US" altLang="zh-CN" dirty="0"/>
              <a:t>This paper proposes MAZE, a high-accuracy MS attack that requires no input data. MAZE uses a generator trained with zeroth-order optimization to craft synthetic inputs, which are then used to copy the functionality of the target model to the clone model.</a:t>
            </a:r>
          </a:p>
          <a:p>
            <a:pPr marL="0" indent="0">
              <a:buNone/>
            </a:pPr>
            <a:endParaRPr lang="zh-CN" altLang="en-US" dirty="0"/>
          </a:p>
        </p:txBody>
      </p:sp>
    </p:spTree>
    <p:extLst>
      <p:ext uri="{BB962C8B-B14F-4D97-AF65-F5344CB8AC3E}">
        <p14:creationId xmlns:p14="http://schemas.microsoft.com/office/powerpoint/2010/main" val="31516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8AE888C-3880-4F59-8C2D-813006E793FB}"/>
              </a:ext>
            </a:extLst>
          </p:cNvPr>
          <p:cNvPicPr>
            <a:picLocks noChangeAspect="1"/>
          </p:cNvPicPr>
          <p:nvPr/>
        </p:nvPicPr>
        <p:blipFill>
          <a:blip r:embed="rId2"/>
          <a:stretch>
            <a:fillRect/>
          </a:stretch>
        </p:blipFill>
        <p:spPr>
          <a:xfrm>
            <a:off x="513866" y="575062"/>
            <a:ext cx="11164267" cy="5707875"/>
          </a:xfrm>
          <a:prstGeom prst="rect">
            <a:avLst/>
          </a:prstGeom>
        </p:spPr>
      </p:pic>
    </p:spTree>
    <p:extLst>
      <p:ext uri="{BB962C8B-B14F-4D97-AF65-F5344CB8AC3E}">
        <p14:creationId xmlns:p14="http://schemas.microsoft.com/office/powerpoint/2010/main" val="209086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E708D69-5642-48CA-A4E2-E22DBC77B69D}"/>
              </a:ext>
            </a:extLst>
          </p:cNvPr>
          <p:cNvPicPr>
            <a:picLocks noChangeAspect="1"/>
          </p:cNvPicPr>
          <p:nvPr/>
        </p:nvPicPr>
        <p:blipFill>
          <a:blip r:embed="rId2"/>
          <a:stretch>
            <a:fillRect/>
          </a:stretch>
        </p:blipFill>
        <p:spPr>
          <a:xfrm>
            <a:off x="4304047" y="1641365"/>
            <a:ext cx="6771186" cy="4358340"/>
          </a:xfrm>
          <a:prstGeom prst="rect">
            <a:avLst/>
          </a:prstGeom>
        </p:spPr>
      </p:pic>
      <p:sp>
        <p:nvSpPr>
          <p:cNvPr id="4" name="文本框 3">
            <a:extLst>
              <a:ext uri="{FF2B5EF4-FFF2-40B4-BE49-F238E27FC236}">
                <a16:creationId xmlns:a16="http://schemas.microsoft.com/office/drawing/2014/main" id="{9A0541FD-CC50-4988-877F-3A78DAD79E1B}"/>
              </a:ext>
            </a:extLst>
          </p:cNvPr>
          <p:cNvSpPr txBox="1"/>
          <p:nvPr/>
        </p:nvSpPr>
        <p:spPr>
          <a:xfrm>
            <a:off x="509047" y="1919912"/>
            <a:ext cx="4213782" cy="3539430"/>
          </a:xfrm>
          <a:prstGeom prst="rect">
            <a:avLst/>
          </a:prstGeom>
          <a:noFill/>
        </p:spPr>
        <p:txBody>
          <a:bodyPr wrap="square" rtlCol="0">
            <a:spAutoFit/>
          </a:bodyPr>
          <a:lstStyle/>
          <a:p>
            <a:r>
              <a:rPr lang="en-US" altLang="zh-CN" sz="2800" dirty="0"/>
              <a:t>Model Stealing attacks allow an adversary with </a:t>
            </a:r>
            <a:r>
              <a:rPr lang="en-US" altLang="zh-CN" sz="2800" dirty="0" err="1"/>
              <a:t>blackbox</a:t>
            </a:r>
            <a:r>
              <a:rPr lang="en-US" altLang="zh-CN" sz="2800" dirty="0"/>
              <a:t> access to a ML model to replicate its functionality by training a clone model using the predictions of the target model for different inputs</a:t>
            </a:r>
            <a:endParaRPr lang="zh-CN" altLang="en-US" sz="2800" dirty="0"/>
          </a:p>
        </p:txBody>
      </p:sp>
      <p:sp>
        <p:nvSpPr>
          <p:cNvPr id="6" name="文本框 5">
            <a:extLst>
              <a:ext uri="{FF2B5EF4-FFF2-40B4-BE49-F238E27FC236}">
                <a16:creationId xmlns:a16="http://schemas.microsoft.com/office/drawing/2014/main" id="{8CEBD796-FB81-420D-BACC-F3D8ABA9570A}"/>
              </a:ext>
            </a:extLst>
          </p:cNvPr>
          <p:cNvSpPr txBox="1"/>
          <p:nvPr/>
        </p:nvSpPr>
        <p:spPr>
          <a:xfrm>
            <a:off x="593888" y="483001"/>
            <a:ext cx="8493551" cy="769441"/>
          </a:xfrm>
          <a:prstGeom prst="rect">
            <a:avLst/>
          </a:prstGeom>
          <a:noFill/>
        </p:spPr>
        <p:txBody>
          <a:bodyPr wrap="square" rtlCol="0">
            <a:spAutoFit/>
          </a:bodyPr>
          <a:lstStyle/>
          <a:p>
            <a:r>
              <a:rPr lang="en-US" altLang="zh-CN" sz="4400" dirty="0"/>
              <a:t>Model stealing attacks</a:t>
            </a:r>
            <a:endParaRPr lang="zh-CN" altLang="en-US" sz="4400" dirty="0"/>
          </a:p>
        </p:txBody>
      </p:sp>
    </p:spTree>
    <p:extLst>
      <p:ext uri="{BB962C8B-B14F-4D97-AF65-F5344CB8AC3E}">
        <p14:creationId xmlns:p14="http://schemas.microsoft.com/office/powerpoint/2010/main" val="2236278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94190-BBF2-40A0-89A0-44389A86709F}"/>
              </a:ext>
            </a:extLst>
          </p:cNvPr>
          <p:cNvSpPr>
            <a:spLocks noGrp="1"/>
          </p:cNvSpPr>
          <p:nvPr>
            <p:ph type="title"/>
          </p:nvPr>
        </p:nvSpPr>
        <p:spPr>
          <a:xfrm>
            <a:off x="838200" y="681037"/>
            <a:ext cx="10515600" cy="1325563"/>
          </a:xfrm>
        </p:spPr>
        <p:txBody>
          <a:bodyPr>
            <a:normAutofit/>
          </a:bodyPr>
          <a:lstStyle/>
          <a:p>
            <a:r>
              <a:rPr lang="en-US" altLang="zh-CN" dirty="0">
                <a:latin typeface="+mn-lt"/>
              </a:rPr>
              <a:t>Model stealing attacks</a:t>
            </a:r>
            <a:endParaRPr lang="zh-CN" altLang="en-US" dirty="0">
              <a:latin typeface="+mn-lt"/>
            </a:endParaRPr>
          </a:p>
        </p:txBody>
      </p:sp>
      <p:sp>
        <p:nvSpPr>
          <p:cNvPr id="3" name="内容占位符 2">
            <a:extLst>
              <a:ext uri="{FF2B5EF4-FFF2-40B4-BE49-F238E27FC236}">
                <a16:creationId xmlns:a16="http://schemas.microsoft.com/office/drawing/2014/main" id="{3317D963-A96A-40F1-BAB5-C6A5F76D9F6F}"/>
              </a:ext>
            </a:extLst>
          </p:cNvPr>
          <p:cNvSpPr>
            <a:spLocks noGrp="1"/>
          </p:cNvSpPr>
          <p:nvPr>
            <p:ph idx="1"/>
          </p:nvPr>
        </p:nvSpPr>
        <p:spPr>
          <a:xfrm>
            <a:off x="838200" y="2366128"/>
            <a:ext cx="7523375" cy="4491872"/>
          </a:xfrm>
        </p:spPr>
        <p:txBody>
          <a:bodyPr/>
          <a:lstStyle/>
          <a:p>
            <a:pPr marL="514350" indent="-514350">
              <a:buFont typeface="+mj-lt"/>
              <a:buAutoNum type="arabicPeriod"/>
            </a:pPr>
            <a:r>
              <a:rPr lang="en-US" altLang="zh-CN" dirty="0"/>
              <a:t>parameter stealing</a:t>
            </a:r>
          </a:p>
          <a:p>
            <a:pPr marL="514350" indent="-514350">
              <a:buFont typeface="+mj-lt"/>
              <a:buAutoNum type="arabicPeriod"/>
            </a:pPr>
            <a:r>
              <a:rPr lang="en-US" altLang="zh-CN" dirty="0"/>
              <a:t>hyper-parameter stealing</a:t>
            </a:r>
          </a:p>
          <a:p>
            <a:pPr marL="514350" indent="-514350">
              <a:buFont typeface="+mj-lt"/>
              <a:buAutoNum type="arabicPeriod"/>
            </a:pPr>
            <a:r>
              <a:rPr lang="en-US" altLang="zh-CN" dirty="0"/>
              <a:t>functionality stealing attacks</a:t>
            </a:r>
          </a:p>
          <a:p>
            <a:pPr marL="0" indent="0">
              <a:buNone/>
            </a:pPr>
            <a:r>
              <a:rPr lang="en-US" altLang="zh-CN" dirty="0"/>
              <a:t>   </a:t>
            </a:r>
            <a:r>
              <a:rPr lang="zh-CN" altLang="en-US" dirty="0"/>
              <a:t>（</a:t>
            </a:r>
            <a:r>
              <a:rPr lang="en-US" altLang="zh-CN" dirty="0"/>
              <a:t>1</a:t>
            </a:r>
            <a:r>
              <a:rPr lang="zh-CN" altLang="en-US" dirty="0"/>
              <a:t>）</a:t>
            </a:r>
            <a:r>
              <a:rPr lang="en-US" altLang="zh-CN" dirty="0"/>
              <a:t>partial-data</a:t>
            </a:r>
            <a:r>
              <a:rPr lang="zh-CN" altLang="en-US" dirty="0"/>
              <a:t>（</a:t>
            </a:r>
            <a:r>
              <a:rPr lang="en-US" altLang="zh-CN" dirty="0" err="1"/>
              <a:t>e.g.JBDA</a:t>
            </a:r>
            <a:r>
              <a:rPr lang="zh-CN" altLang="en-US" dirty="0"/>
              <a:t>）</a:t>
            </a:r>
            <a:endParaRPr lang="en-US" altLang="zh-CN" dirty="0"/>
          </a:p>
          <a:p>
            <a:pPr marL="0" indent="0">
              <a:buNone/>
            </a:pPr>
            <a:r>
              <a:rPr lang="en-US" altLang="zh-CN" dirty="0"/>
              <a:t>   </a:t>
            </a:r>
            <a:r>
              <a:rPr lang="zh-CN" altLang="en-US" dirty="0"/>
              <a:t>（</a:t>
            </a:r>
            <a:r>
              <a:rPr lang="en-US" altLang="zh-CN" dirty="0"/>
              <a:t>2</a:t>
            </a:r>
            <a:r>
              <a:rPr lang="zh-CN" altLang="en-US" dirty="0"/>
              <a:t>）</a:t>
            </a:r>
            <a:r>
              <a:rPr lang="en-US" altLang="zh-CN" dirty="0"/>
              <a:t>surrogate-data</a:t>
            </a:r>
            <a:r>
              <a:rPr lang="zh-CN" altLang="en-US" dirty="0"/>
              <a:t>（</a:t>
            </a:r>
            <a:r>
              <a:rPr lang="en-US" altLang="zh-CN" dirty="0"/>
              <a:t>e.g. </a:t>
            </a:r>
            <a:r>
              <a:rPr lang="en-US" altLang="zh-CN" dirty="0" err="1"/>
              <a:t>KnockoffNets</a:t>
            </a:r>
            <a:r>
              <a:rPr lang="zh-CN" altLang="en-US" dirty="0"/>
              <a:t>）</a:t>
            </a:r>
            <a:endParaRPr lang="en-US" altLang="zh-CN" dirty="0"/>
          </a:p>
          <a:p>
            <a:pPr marL="0" indent="0">
              <a:buNone/>
            </a:pPr>
            <a:r>
              <a:rPr lang="en-US" altLang="zh-CN" dirty="0"/>
              <a:t>   </a:t>
            </a:r>
            <a:r>
              <a:rPr lang="zh-CN" altLang="en-US" dirty="0"/>
              <a:t>（</a:t>
            </a:r>
            <a:r>
              <a:rPr lang="en-US" altLang="zh-CN" dirty="0"/>
              <a:t>3</a:t>
            </a:r>
            <a:r>
              <a:rPr lang="zh-CN" altLang="en-US" dirty="0"/>
              <a:t>）</a:t>
            </a:r>
            <a:r>
              <a:rPr lang="en-US" altLang="zh-CN" dirty="0"/>
              <a:t>data-free</a:t>
            </a:r>
            <a:r>
              <a:rPr lang="zh-CN" altLang="en-US" dirty="0"/>
              <a:t>（</a:t>
            </a:r>
            <a:r>
              <a:rPr lang="en-US" altLang="zh-CN" dirty="0"/>
              <a:t>e.g. Noise</a:t>
            </a:r>
            <a:r>
              <a:rPr lang="zh-CN" altLang="en-US" dirty="0"/>
              <a:t>）</a:t>
            </a:r>
          </a:p>
        </p:txBody>
      </p:sp>
    </p:spTree>
    <p:extLst>
      <p:ext uri="{BB962C8B-B14F-4D97-AF65-F5344CB8AC3E}">
        <p14:creationId xmlns:p14="http://schemas.microsoft.com/office/powerpoint/2010/main" val="58189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3A69C-E14C-460A-8A5B-83D7DCB0D824}"/>
              </a:ext>
            </a:extLst>
          </p:cNvPr>
          <p:cNvSpPr>
            <a:spLocks noGrp="1"/>
          </p:cNvSpPr>
          <p:nvPr>
            <p:ph type="title"/>
          </p:nvPr>
        </p:nvSpPr>
        <p:spPr/>
        <p:txBody>
          <a:bodyPr>
            <a:normAutofit/>
          </a:bodyPr>
          <a:lstStyle/>
          <a:p>
            <a:r>
              <a:rPr lang="en-US" altLang="zh-CN" dirty="0">
                <a:latin typeface="+mn-lt"/>
              </a:rPr>
              <a:t>MAZE Overview</a:t>
            </a:r>
            <a:endParaRPr lang="zh-CN" altLang="en-US" dirty="0">
              <a:latin typeface="+mn-lt"/>
            </a:endParaRPr>
          </a:p>
        </p:txBody>
      </p:sp>
      <p:sp>
        <p:nvSpPr>
          <p:cNvPr id="3" name="内容占位符 2">
            <a:extLst>
              <a:ext uri="{FF2B5EF4-FFF2-40B4-BE49-F238E27FC236}">
                <a16:creationId xmlns:a16="http://schemas.microsoft.com/office/drawing/2014/main" id="{F787CFAD-781F-4F96-8EF7-AC1F0910E29D}"/>
              </a:ext>
            </a:extLst>
          </p:cNvPr>
          <p:cNvSpPr>
            <a:spLocks noGrp="1"/>
          </p:cNvSpPr>
          <p:nvPr>
            <p:ph idx="1"/>
          </p:nvPr>
        </p:nvSpPr>
        <p:spPr>
          <a:xfrm>
            <a:off x="838200" y="1951347"/>
            <a:ext cx="10515600" cy="4225615"/>
          </a:xfrm>
        </p:spPr>
        <p:txBody>
          <a:bodyPr>
            <a:normAutofit/>
          </a:bodyPr>
          <a:lstStyle/>
          <a:p>
            <a:r>
              <a:rPr lang="en-US" altLang="zh-CN" i="0" u="none" strike="noStrike" dirty="0">
                <a:effectLst/>
              </a:rPr>
              <a:t>Motivation</a:t>
            </a:r>
            <a:r>
              <a:rPr lang="zh-CN" altLang="en-US" i="0" u="none" strike="noStrike" dirty="0">
                <a:effectLst/>
              </a:rPr>
              <a:t>：</a:t>
            </a:r>
            <a:r>
              <a:rPr lang="en-US" altLang="zh-CN" i="0" u="none" strike="noStrike" dirty="0">
                <a:effectLst/>
              </a:rPr>
              <a:t>B</a:t>
            </a:r>
            <a:r>
              <a:rPr lang="en-US" altLang="zh-CN" dirty="0"/>
              <a:t>est available existing MS attacks fail to produce a high-accuracy clone without access to the target dataset or a representative dataset necessary to query the target model.</a:t>
            </a:r>
          </a:p>
          <a:p>
            <a:endParaRPr lang="en-US" altLang="zh-CN" i="0" u="none" strike="noStrike" dirty="0">
              <a:effectLst/>
            </a:endParaRPr>
          </a:p>
          <a:p>
            <a:r>
              <a:rPr lang="en-US" altLang="zh-CN" i="0" u="none" strike="noStrike" dirty="0">
                <a:effectLst/>
              </a:rPr>
              <a:t>Achievement</a:t>
            </a:r>
            <a:r>
              <a:rPr lang="zh-CN" altLang="en-US" dirty="0"/>
              <a:t>：</a:t>
            </a:r>
            <a:r>
              <a:rPr lang="en-US" altLang="zh-CN" dirty="0"/>
              <a:t>MAZE, a data-free model stealing attack using zeroth-order gradient estimation that produces high-accuracy clones. MAZE-PD, an extension of MAZE in the partial-data setting, which generates synthetic data closer to the target distribution.</a:t>
            </a:r>
            <a:endParaRPr lang="en-US" altLang="zh-CN" i="0" u="none" strike="noStrike" dirty="0">
              <a:effectLst/>
            </a:endParaRPr>
          </a:p>
          <a:p>
            <a:endParaRPr lang="zh-CN" altLang="en-US" dirty="0"/>
          </a:p>
        </p:txBody>
      </p:sp>
    </p:spTree>
    <p:extLst>
      <p:ext uri="{BB962C8B-B14F-4D97-AF65-F5344CB8AC3E}">
        <p14:creationId xmlns:p14="http://schemas.microsoft.com/office/powerpoint/2010/main" val="397752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FDADA-842E-4F94-A6BE-6A923A95AE77}"/>
              </a:ext>
            </a:extLst>
          </p:cNvPr>
          <p:cNvSpPr>
            <a:spLocks noGrp="1"/>
          </p:cNvSpPr>
          <p:nvPr>
            <p:ph type="title"/>
          </p:nvPr>
        </p:nvSpPr>
        <p:spPr>
          <a:xfrm>
            <a:off x="735291" y="448261"/>
            <a:ext cx="8568163" cy="831455"/>
          </a:xfrm>
        </p:spPr>
        <p:txBody>
          <a:bodyPr>
            <a:normAutofit/>
          </a:bodyPr>
          <a:lstStyle/>
          <a:p>
            <a:r>
              <a:rPr lang="en-US" altLang="zh-CN" sz="4400" dirty="0">
                <a:latin typeface="+mn-lt"/>
              </a:rPr>
              <a:t>Data-free Knowledge Distillation</a:t>
            </a:r>
            <a:endParaRPr lang="zh-CN" altLang="en-US" sz="4400" dirty="0">
              <a:latin typeface="+mn-lt"/>
            </a:endParaRPr>
          </a:p>
        </p:txBody>
      </p:sp>
      <p:pic>
        <p:nvPicPr>
          <p:cNvPr id="1028" name="Picture 4" descr="基于对抗生成网络的无数据知识蒸馏">
            <a:extLst>
              <a:ext uri="{FF2B5EF4-FFF2-40B4-BE49-F238E27FC236}">
                <a16:creationId xmlns:a16="http://schemas.microsoft.com/office/drawing/2014/main" id="{8B731FD5-A875-481A-BE06-FEF2E7FD6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108" y="1424979"/>
            <a:ext cx="10283072" cy="3528112"/>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B13479B9-F1E5-46DB-89D6-4E522830B295}"/>
              </a:ext>
            </a:extLst>
          </p:cNvPr>
          <p:cNvPicPr>
            <a:picLocks noChangeAspect="1"/>
          </p:cNvPicPr>
          <p:nvPr/>
        </p:nvPicPr>
        <p:blipFill>
          <a:blip r:embed="rId3"/>
          <a:stretch>
            <a:fillRect/>
          </a:stretch>
        </p:blipFill>
        <p:spPr>
          <a:xfrm>
            <a:off x="1470991" y="5098354"/>
            <a:ext cx="3252093" cy="813023"/>
          </a:xfrm>
          <a:prstGeom prst="rect">
            <a:avLst/>
          </a:prstGeom>
        </p:spPr>
      </p:pic>
      <p:pic>
        <p:nvPicPr>
          <p:cNvPr id="6" name="图片 5">
            <a:extLst>
              <a:ext uri="{FF2B5EF4-FFF2-40B4-BE49-F238E27FC236}">
                <a16:creationId xmlns:a16="http://schemas.microsoft.com/office/drawing/2014/main" id="{950D2BA4-B984-493C-9D47-B9DEF79116DB}"/>
              </a:ext>
            </a:extLst>
          </p:cNvPr>
          <p:cNvPicPr>
            <a:picLocks noChangeAspect="1"/>
          </p:cNvPicPr>
          <p:nvPr/>
        </p:nvPicPr>
        <p:blipFill>
          <a:blip r:embed="rId4"/>
          <a:stretch>
            <a:fillRect/>
          </a:stretch>
        </p:blipFill>
        <p:spPr>
          <a:xfrm>
            <a:off x="6096000" y="5110217"/>
            <a:ext cx="2557806" cy="883794"/>
          </a:xfrm>
          <a:prstGeom prst="rect">
            <a:avLst/>
          </a:prstGeom>
        </p:spPr>
      </p:pic>
      <p:pic>
        <p:nvPicPr>
          <p:cNvPr id="8" name="图片 7">
            <a:extLst>
              <a:ext uri="{FF2B5EF4-FFF2-40B4-BE49-F238E27FC236}">
                <a16:creationId xmlns:a16="http://schemas.microsoft.com/office/drawing/2014/main" id="{AE523335-58CB-4F29-859D-A40F66CB2C1A}"/>
              </a:ext>
            </a:extLst>
          </p:cNvPr>
          <p:cNvPicPr>
            <a:picLocks noChangeAspect="1"/>
          </p:cNvPicPr>
          <p:nvPr/>
        </p:nvPicPr>
        <p:blipFill>
          <a:blip r:embed="rId5"/>
          <a:stretch>
            <a:fillRect/>
          </a:stretch>
        </p:blipFill>
        <p:spPr>
          <a:xfrm>
            <a:off x="1424681" y="5921918"/>
            <a:ext cx="3166173" cy="769623"/>
          </a:xfrm>
          <a:prstGeom prst="rect">
            <a:avLst/>
          </a:prstGeom>
        </p:spPr>
      </p:pic>
      <p:pic>
        <p:nvPicPr>
          <p:cNvPr id="10" name="图片 9">
            <a:extLst>
              <a:ext uri="{FF2B5EF4-FFF2-40B4-BE49-F238E27FC236}">
                <a16:creationId xmlns:a16="http://schemas.microsoft.com/office/drawing/2014/main" id="{4D9C4E76-DDF9-441A-B9EF-D389E3F6613F}"/>
              </a:ext>
            </a:extLst>
          </p:cNvPr>
          <p:cNvPicPr>
            <a:picLocks noChangeAspect="1"/>
          </p:cNvPicPr>
          <p:nvPr/>
        </p:nvPicPr>
        <p:blipFill>
          <a:blip r:embed="rId6"/>
          <a:stretch>
            <a:fillRect/>
          </a:stretch>
        </p:blipFill>
        <p:spPr>
          <a:xfrm>
            <a:off x="5982879" y="5994011"/>
            <a:ext cx="4245302" cy="681195"/>
          </a:xfrm>
          <a:prstGeom prst="rect">
            <a:avLst/>
          </a:prstGeom>
        </p:spPr>
      </p:pic>
    </p:spTree>
    <p:extLst>
      <p:ext uri="{BB962C8B-B14F-4D97-AF65-F5344CB8AC3E}">
        <p14:creationId xmlns:p14="http://schemas.microsoft.com/office/powerpoint/2010/main" val="3884938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9242B6-924D-4B7C-AB94-4780AFD1DD95}"/>
              </a:ext>
            </a:extLst>
          </p:cNvPr>
          <p:cNvSpPr>
            <a:spLocks noGrp="1"/>
          </p:cNvSpPr>
          <p:nvPr>
            <p:ph type="title"/>
          </p:nvPr>
        </p:nvSpPr>
        <p:spPr/>
        <p:txBody>
          <a:bodyPr>
            <a:normAutofit/>
          </a:bodyPr>
          <a:lstStyle/>
          <a:p>
            <a:r>
              <a:rPr lang="en-US" altLang="zh-CN" dirty="0">
                <a:latin typeface="+mn-lt"/>
              </a:rPr>
              <a:t>MAZE: Data-Free Model Stealing</a:t>
            </a:r>
            <a:endParaRPr lang="zh-CN" altLang="en-US" dirty="0">
              <a:latin typeface="+mn-lt"/>
            </a:endParaRPr>
          </a:p>
        </p:txBody>
      </p:sp>
      <p:pic>
        <p:nvPicPr>
          <p:cNvPr id="9" name="图片 8">
            <a:extLst>
              <a:ext uri="{FF2B5EF4-FFF2-40B4-BE49-F238E27FC236}">
                <a16:creationId xmlns:a16="http://schemas.microsoft.com/office/drawing/2014/main" id="{252432F9-9822-4BDD-BB26-5AA754ABBA84}"/>
              </a:ext>
            </a:extLst>
          </p:cNvPr>
          <p:cNvPicPr>
            <a:picLocks noChangeAspect="1"/>
          </p:cNvPicPr>
          <p:nvPr/>
        </p:nvPicPr>
        <p:blipFill>
          <a:blip r:embed="rId2"/>
          <a:stretch>
            <a:fillRect/>
          </a:stretch>
        </p:blipFill>
        <p:spPr>
          <a:xfrm>
            <a:off x="565307" y="1757426"/>
            <a:ext cx="11061385" cy="2619801"/>
          </a:xfrm>
          <a:prstGeom prst="rect">
            <a:avLst/>
          </a:prstGeom>
        </p:spPr>
      </p:pic>
      <p:pic>
        <p:nvPicPr>
          <p:cNvPr id="5" name="图片 4">
            <a:extLst>
              <a:ext uri="{FF2B5EF4-FFF2-40B4-BE49-F238E27FC236}">
                <a16:creationId xmlns:a16="http://schemas.microsoft.com/office/drawing/2014/main" id="{DEA2FEBF-8B37-4C40-8DAE-64F1E36EE403}"/>
              </a:ext>
            </a:extLst>
          </p:cNvPr>
          <p:cNvPicPr>
            <a:picLocks noChangeAspect="1"/>
          </p:cNvPicPr>
          <p:nvPr/>
        </p:nvPicPr>
        <p:blipFill>
          <a:blip r:embed="rId3"/>
          <a:stretch>
            <a:fillRect/>
          </a:stretch>
        </p:blipFill>
        <p:spPr>
          <a:xfrm>
            <a:off x="1481832" y="4956981"/>
            <a:ext cx="4329296" cy="1057320"/>
          </a:xfrm>
          <a:prstGeom prst="rect">
            <a:avLst/>
          </a:prstGeom>
        </p:spPr>
      </p:pic>
      <p:pic>
        <p:nvPicPr>
          <p:cNvPr id="7" name="图片 6">
            <a:extLst>
              <a:ext uri="{FF2B5EF4-FFF2-40B4-BE49-F238E27FC236}">
                <a16:creationId xmlns:a16="http://schemas.microsoft.com/office/drawing/2014/main" id="{D7820B3E-591F-49DF-9089-DEED6161C25D}"/>
              </a:ext>
            </a:extLst>
          </p:cNvPr>
          <p:cNvPicPr>
            <a:picLocks noChangeAspect="1"/>
          </p:cNvPicPr>
          <p:nvPr/>
        </p:nvPicPr>
        <p:blipFill>
          <a:blip r:embed="rId4"/>
          <a:stretch>
            <a:fillRect/>
          </a:stretch>
        </p:blipFill>
        <p:spPr>
          <a:xfrm>
            <a:off x="6909817" y="4884166"/>
            <a:ext cx="2923029" cy="790771"/>
          </a:xfrm>
          <a:prstGeom prst="rect">
            <a:avLst/>
          </a:prstGeom>
        </p:spPr>
      </p:pic>
      <p:pic>
        <p:nvPicPr>
          <p:cNvPr id="10" name="图片 9">
            <a:extLst>
              <a:ext uri="{FF2B5EF4-FFF2-40B4-BE49-F238E27FC236}">
                <a16:creationId xmlns:a16="http://schemas.microsoft.com/office/drawing/2014/main" id="{C6560DD5-C3A9-437E-A465-B5DF6281BCF6}"/>
              </a:ext>
            </a:extLst>
          </p:cNvPr>
          <p:cNvPicPr>
            <a:picLocks noChangeAspect="1"/>
          </p:cNvPicPr>
          <p:nvPr/>
        </p:nvPicPr>
        <p:blipFill>
          <a:blip r:embed="rId5"/>
          <a:stretch>
            <a:fillRect/>
          </a:stretch>
        </p:blipFill>
        <p:spPr>
          <a:xfrm>
            <a:off x="6960896" y="5535643"/>
            <a:ext cx="2871950" cy="478658"/>
          </a:xfrm>
          <a:prstGeom prst="rect">
            <a:avLst/>
          </a:prstGeom>
        </p:spPr>
      </p:pic>
    </p:spTree>
    <p:extLst>
      <p:ext uri="{BB962C8B-B14F-4D97-AF65-F5344CB8AC3E}">
        <p14:creationId xmlns:p14="http://schemas.microsoft.com/office/powerpoint/2010/main" val="133342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19526-17FD-49C4-82C1-A22BD5CD2E0A}"/>
              </a:ext>
            </a:extLst>
          </p:cNvPr>
          <p:cNvSpPr>
            <a:spLocks noGrp="1"/>
          </p:cNvSpPr>
          <p:nvPr>
            <p:ph type="title"/>
          </p:nvPr>
        </p:nvSpPr>
        <p:spPr>
          <a:xfrm>
            <a:off x="1087295" y="492567"/>
            <a:ext cx="8191090" cy="690513"/>
          </a:xfrm>
        </p:spPr>
        <p:txBody>
          <a:bodyPr>
            <a:noAutofit/>
          </a:bodyPr>
          <a:lstStyle/>
          <a:p>
            <a:r>
              <a:rPr lang="en-US" altLang="zh-CN" sz="4400" dirty="0">
                <a:latin typeface="+mn-lt"/>
              </a:rPr>
              <a:t>Zeroth-Order Gradient Estimate</a:t>
            </a:r>
            <a:endParaRPr lang="zh-CN" altLang="en-US" sz="4400" dirty="0">
              <a:latin typeface="+mn-lt"/>
            </a:endParaRPr>
          </a:p>
        </p:txBody>
      </p:sp>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0F8EA1D8-4143-47C2-8435-821BFC31D7BF}"/>
                  </a:ext>
                </a:extLst>
              </p:cNvPr>
              <p:cNvSpPr>
                <a:spLocks noGrp="1"/>
              </p:cNvSpPr>
              <p:nvPr>
                <p:ph type="body" sz="half" idx="2"/>
              </p:nvPr>
            </p:nvSpPr>
            <p:spPr>
              <a:xfrm>
                <a:off x="1087295" y="1665294"/>
                <a:ext cx="3494132" cy="4343335"/>
              </a:xfrm>
            </p:spPr>
            <p:txBody>
              <a:bodyPr>
                <a:normAutofit/>
              </a:bodyPr>
              <a:lstStyle/>
              <a:p>
                <a14:m>
                  <m:oMath xmlns:m="http://schemas.openxmlformats.org/officeDocument/2006/math">
                    <m:sSub>
                      <m:sSubPr>
                        <m:ctrlPr>
                          <a:rPr lang="en-US" altLang="zh-CN" sz="2800" i="1" smtClean="0">
                            <a:solidFill>
                              <a:srgbClr val="836967"/>
                            </a:solidFill>
                            <a:latin typeface="Cambria Math" panose="02040503050406030204" pitchFamily="18" charset="0"/>
                          </a:rPr>
                        </m:ctrlPr>
                      </m:sSubPr>
                      <m:e>
                        <m:r>
                          <a:rPr lang="en-US" altLang="zh-CN" sz="2800" i="1" smtClean="0">
                            <a:latin typeface="Cambria Math" panose="02040503050406030204" pitchFamily="18" charset="0"/>
                          </a:rPr>
                          <m:t>𝑢</m:t>
                        </m:r>
                      </m:e>
                      <m:sub>
                        <m:r>
                          <a:rPr lang="en-US" altLang="zh-CN" sz="2800" i="1" smtClean="0">
                            <a:latin typeface="Cambria Math" panose="02040503050406030204" pitchFamily="18" charset="0"/>
                          </a:rPr>
                          <m:t>𝑖</m:t>
                        </m:r>
                      </m:sub>
                    </m:sSub>
                  </m:oMath>
                </a14:m>
                <a:r>
                  <a:rPr lang="en-US" altLang="zh-CN" sz="2800" dirty="0"/>
                  <a:t> is a random variable drawn from a </a:t>
                </a:r>
                <a14:m>
                  <m:oMath xmlns:m="http://schemas.openxmlformats.org/officeDocument/2006/math">
                    <m:r>
                      <a:rPr lang="en-US" altLang="zh-CN" sz="2800" i="1" smtClean="0">
                        <a:latin typeface="Cambria Math" panose="02040503050406030204" pitchFamily="18" charset="0"/>
                      </a:rPr>
                      <m:t>𝑑</m:t>
                    </m:r>
                    <m:r>
                      <a:rPr lang="en-US" altLang="zh-CN" sz="2800" b="0" i="1" smtClean="0">
                        <a:latin typeface="Cambria Math" panose="02040503050406030204" pitchFamily="18" charset="0"/>
                      </a:rPr>
                      <m:t> </m:t>
                    </m:r>
                  </m:oMath>
                </a14:m>
                <a:r>
                  <a:rPr lang="en-US" altLang="zh-CN" sz="2800" dirty="0"/>
                  <a:t>dimensional unit sphere with uniform probability.</a:t>
                </a:r>
              </a:p>
              <a:p>
                <a:endParaRPr lang="en-US" altLang="zh-CN" sz="2800" dirty="0"/>
              </a:p>
              <a:p>
                <a:r>
                  <a:rPr lang="en-US" altLang="zh-CN" sz="2800" dirty="0"/>
                  <a:t> </a:t>
                </a:r>
                <a14:m>
                  <m:oMath xmlns:m="http://schemas.openxmlformats.org/officeDocument/2006/math">
                    <m:r>
                      <a:rPr lang="en-US" altLang="zh-CN" sz="2800" i="1" smtClean="0">
                        <a:latin typeface="Cambria Math" panose="02040503050406030204" pitchFamily="18" charset="0"/>
                      </a:rPr>
                      <m:t>𝜀</m:t>
                    </m:r>
                  </m:oMath>
                </a14:m>
                <a:r>
                  <a:rPr lang="en-US" altLang="zh-CN" sz="2800" dirty="0"/>
                  <a:t> is a small positive constant called the smoothing factor</a:t>
                </a:r>
                <a:endParaRPr lang="zh-CN" altLang="en-US" sz="2800" dirty="0"/>
              </a:p>
            </p:txBody>
          </p:sp>
        </mc:Choice>
        <mc:Fallback xmlns="">
          <p:sp>
            <p:nvSpPr>
              <p:cNvPr id="4" name="文本占位符 3">
                <a:extLst>
                  <a:ext uri="{FF2B5EF4-FFF2-40B4-BE49-F238E27FC236}">
                    <a16:creationId xmlns:a16="http://schemas.microsoft.com/office/drawing/2014/main" id="{0F8EA1D8-4143-47C2-8435-821BFC31D7BF}"/>
                  </a:ext>
                </a:extLst>
              </p:cNvPr>
              <p:cNvSpPr>
                <a:spLocks noGrp="1" noRot="1" noChangeAspect="1" noMove="1" noResize="1" noEditPoints="1" noAdjustHandles="1" noChangeArrowheads="1" noChangeShapeType="1" noTextEdit="1"/>
              </p:cNvSpPr>
              <p:nvPr>
                <p:ph type="body" sz="half" idx="2"/>
              </p:nvPr>
            </p:nvSpPr>
            <p:spPr>
              <a:xfrm>
                <a:off x="1087295" y="1665294"/>
                <a:ext cx="3494132" cy="4343335"/>
              </a:xfrm>
              <a:blipFill>
                <a:blip r:embed="rId2"/>
                <a:stretch>
                  <a:fillRect l="-3484" t="-238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3FECC3D7-056D-4ECD-950F-F32491BECFFC}"/>
              </a:ext>
            </a:extLst>
          </p:cNvPr>
          <p:cNvPicPr>
            <a:picLocks noChangeAspect="1"/>
          </p:cNvPicPr>
          <p:nvPr/>
        </p:nvPicPr>
        <p:blipFill>
          <a:blip r:embed="rId3"/>
          <a:stretch>
            <a:fillRect/>
          </a:stretch>
        </p:blipFill>
        <p:spPr>
          <a:xfrm>
            <a:off x="6096000" y="1665294"/>
            <a:ext cx="3932237" cy="837796"/>
          </a:xfrm>
          <a:prstGeom prst="rect">
            <a:avLst/>
          </a:prstGeom>
        </p:spPr>
      </p:pic>
      <p:pic>
        <p:nvPicPr>
          <p:cNvPr id="8" name="图片 7">
            <a:extLst>
              <a:ext uri="{FF2B5EF4-FFF2-40B4-BE49-F238E27FC236}">
                <a16:creationId xmlns:a16="http://schemas.microsoft.com/office/drawing/2014/main" id="{706BAD61-7F2C-42A4-9D14-21CC1799FCC2}"/>
              </a:ext>
            </a:extLst>
          </p:cNvPr>
          <p:cNvPicPr>
            <a:picLocks noChangeAspect="1"/>
          </p:cNvPicPr>
          <p:nvPr/>
        </p:nvPicPr>
        <p:blipFill>
          <a:blip r:embed="rId4"/>
          <a:stretch>
            <a:fillRect/>
          </a:stretch>
        </p:blipFill>
        <p:spPr>
          <a:xfrm>
            <a:off x="5335984" y="3006771"/>
            <a:ext cx="5850834" cy="837795"/>
          </a:xfrm>
          <a:prstGeom prst="rect">
            <a:avLst/>
          </a:prstGeom>
        </p:spPr>
      </p:pic>
      <p:pic>
        <p:nvPicPr>
          <p:cNvPr id="10" name="图片 9">
            <a:extLst>
              <a:ext uri="{FF2B5EF4-FFF2-40B4-BE49-F238E27FC236}">
                <a16:creationId xmlns:a16="http://schemas.microsoft.com/office/drawing/2014/main" id="{91A4088A-26E8-4087-971F-CAE2FF2FB0D2}"/>
              </a:ext>
            </a:extLst>
          </p:cNvPr>
          <p:cNvPicPr>
            <a:picLocks noChangeAspect="1"/>
          </p:cNvPicPr>
          <p:nvPr/>
        </p:nvPicPr>
        <p:blipFill>
          <a:blip r:embed="rId5"/>
          <a:stretch>
            <a:fillRect/>
          </a:stretch>
        </p:blipFill>
        <p:spPr>
          <a:xfrm>
            <a:off x="5967581" y="4348247"/>
            <a:ext cx="4587641" cy="984100"/>
          </a:xfrm>
          <a:prstGeom prst="rect">
            <a:avLst/>
          </a:prstGeom>
        </p:spPr>
      </p:pic>
    </p:spTree>
    <p:extLst>
      <p:ext uri="{BB962C8B-B14F-4D97-AF65-F5344CB8AC3E}">
        <p14:creationId xmlns:p14="http://schemas.microsoft.com/office/powerpoint/2010/main" val="149739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BFC8D-E355-43E7-9734-056244749817}"/>
              </a:ext>
            </a:extLst>
          </p:cNvPr>
          <p:cNvSpPr>
            <a:spLocks noGrp="1"/>
          </p:cNvSpPr>
          <p:nvPr>
            <p:ph type="title"/>
          </p:nvPr>
        </p:nvSpPr>
        <p:spPr>
          <a:xfrm>
            <a:off x="977371" y="436778"/>
            <a:ext cx="4714187" cy="1325563"/>
          </a:xfrm>
        </p:spPr>
        <p:txBody>
          <a:bodyPr/>
          <a:lstStyle/>
          <a:p>
            <a:r>
              <a:rPr lang="en-US" altLang="zh-CN" dirty="0">
                <a:latin typeface="+mn-lt"/>
              </a:rPr>
              <a:t>MAZE Algorithm</a:t>
            </a:r>
            <a:endParaRPr lang="zh-CN" altLang="en-US" dirty="0">
              <a:latin typeface="+mn-lt"/>
            </a:endParaRPr>
          </a:p>
        </p:txBody>
      </p:sp>
      <mc:AlternateContent xmlns:mc="http://schemas.openxmlformats.org/markup-compatibility/2006" xmlns:a14="http://schemas.microsoft.com/office/drawing/2010/main">
        <mc:Choice Requires="a14">
          <p:sp>
            <p:nvSpPr>
              <p:cNvPr id="14" name="内容占位符 13">
                <a:extLst>
                  <a:ext uri="{FF2B5EF4-FFF2-40B4-BE49-F238E27FC236}">
                    <a16:creationId xmlns:a16="http://schemas.microsoft.com/office/drawing/2014/main" id="{B413A3C7-6C44-40D2-A6BB-3A5C6F06ECDB}"/>
                  </a:ext>
                </a:extLst>
              </p:cNvPr>
              <p:cNvSpPr>
                <a:spLocks noGrp="1"/>
              </p:cNvSpPr>
              <p:nvPr>
                <p:ph sz="half" idx="1"/>
              </p:nvPr>
            </p:nvSpPr>
            <p:spPr>
              <a:xfrm>
                <a:off x="838200" y="1762339"/>
                <a:ext cx="5181600" cy="4958971"/>
              </a:xfrm>
            </p:spPr>
            <p:txBody>
              <a:bodyPr>
                <a:normAutofit fontScale="92500" lnSpcReduction="20000"/>
              </a:bodyPr>
              <a:lstStyle/>
              <a:p>
                <a:pPr marL="0" indent="0">
                  <a:buNone/>
                </a:pPr>
                <a:r>
                  <a:rPr lang="en-US" altLang="zh-CN" dirty="0"/>
                  <a:t>Q</a:t>
                </a:r>
                <a:r>
                  <a:rPr lang="zh-CN" altLang="en-US" dirty="0"/>
                  <a:t>：</a:t>
                </a:r>
                <a:r>
                  <a:rPr lang="en-US" altLang="zh-CN" dirty="0"/>
                  <a:t>query budget </a:t>
                </a:r>
              </a:p>
              <a:p>
                <a:pPr marL="0" indent="0">
                  <a:buNone/>
                </a:pPr>
                <a:r>
                  <a:rPr lang="en-US" altLang="zh-CN" dirty="0"/>
                  <a:t>T</a:t>
                </a:r>
                <a:r>
                  <a:rPr lang="zh-CN" altLang="en-US" dirty="0"/>
                  <a:t>：</a:t>
                </a:r>
                <a:r>
                  <a:rPr lang="en-US" altLang="zh-CN" dirty="0"/>
                  <a:t> target model </a:t>
                </a:r>
              </a:p>
              <a:p>
                <a:pPr marL="0" indent="0">
                  <a:buNone/>
                </a:pPr>
                <a14:m>
                  <m:oMath xmlns:m="http://schemas.openxmlformats.org/officeDocument/2006/math">
                    <m:r>
                      <a:rPr lang="en-US" altLang="zh-CN" i="1" smtClean="0">
                        <a:latin typeface="Cambria Math" panose="02040503050406030204" pitchFamily="18" charset="0"/>
                      </a:rPr>
                      <m:t>𝜀</m:t>
                    </m:r>
                    <m:r>
                      <a:rPr lang="zh-CN" altLang="en-US" i="1">
                        <a:latin typeface="Cambria Math" panose="02040503050406030204" pitchFamily="18" charset="0"/>
                      </a:rPr>
                      <m:t>：</m:t>
                    </m:r>
                  </m:oMath>
                </a14:m>
                <a:r>
                  <a:rPr lang="en-US" altLang="zh-CN" dirty="0"/>
                  <a:t>smoothing parameter </a:t>
                </a:r>
              </a:p>
              <a:p>
                <a:pPr marL="0" indent="0">
                  <a:buNone/>
                </a:pPr>
                <a:r>
                  <a:rPr lang="en-US" altLang="zh-CN" dirty="0"/>
                  <a:t>m</a:t>
                </a:r>
                <a:r>
                  <a:rPr lang="zh-CN" altLang="en-US" dirty="0"/>
                  <a:t>：</a:t>
                </a:r>
                <a:r>
                  <a:rPr lang="en-US" altLang="zh-CN" dirty="0"/>
                  <a:t>the number of random directions used to estimate the gradient. </a:t>
                </a:r>
              </a:p>
              <a:p>
                <a:pPr marL="0" indent="0">
                  <a:buNone/>
                </a:pPr>
                <a14:m>
                  <m:oMath xmlns:m="http://schemas.openxmlformats.org/officeDocument/2006/math">
                    <m:sSub>
                      <m:sSubPr>
                        <m:ctrlPr>
                          <a:rPr lang="en-US" altLang="zh-CN" i="1" smtClean="0">
                            <a:solidFill>
                              <a:srgbClr val="836967"/>
                            </a:solidFill>
                            <a:latin typeface="Cambria Math" panose="02040503050406030204" pitchFamily="18" charset="0"/>
                          </a:rPr>
                        </m:ctrlPr>
                      </m:sSubPr>
                      <m:e>
                        <m:r>
                          <a:rPr lang="en-US" altLang="zh-CN" i="1" smtClean="0">
                            <a:latin typeface="Cambria Math" panose="02040503050406030204" pitchFamily="18" charset="0"/>
                          </a:rPr>
                          <m:t>𝑁</m:t>
                        </m:r>
                      </m:e>
                      <m:sub>
                        <m:r>
                          <a:rPr lang="en-US" altLang="zh-CN" i="1" smtClean="0">
                            <a:latin typeface="Cambria Math" panose="02040503050406030204" pitchFamily="18" charset="0"/>
                          </a:rPr>
                          <m:t>𝐺</m:t>
                        </m:r>
                      </m:sub>
                    </m:sSub>
                  </m:oMath>
                </a14:m>
                <a:r>
                  <a:rPr lang="en-US" altLang="zh-CN" dirty="0"/>
                  <a:t>,</a:t>
                </a:r>
                <a14:m>
                  <m:oMath xmlns:m="http://schemas.openxmlformats.org/officeDocument/2006/math">
                    <m:sSub>
                      <m:sSubPr>
                        <m:ctrlPr>
                          <a:rPr lang="en-US" altLang="zh-CN" i="1" smtClean="0">
                            <a:solidFill>
                              <a:srgbClr val="836967"/>
                            </a:solidFill>
                            <a:latin typeface="Cambria Math" panose="02040503050406030204" pitchFamily="18" charset="0"/>
                          </a:rPr>
                        </m:ctrlPr>
                      </m:sSubPr>
                      <m:e>
                        <m:r>
                          <a:rPr lang="en-US" altLang="zh-CN" i="1" smtClean="0">
                            <a:latin typeface="Cambria Math" panose="02040503050406030204" pitchFamily="18" charset="0"/>
                          </a:rPr>
                          <m:t>𝑁</m:t>
                        </m:r>
                      </m:e>
                      <m:sub>
                        <m:r>
                          <a:rPr lang="en-US" altLang="zh-CN" i="1" smtClean="0">
                            <a:latin typeface="Cambria Math" panose="02040503050406030204" pitchFamily="18" charset="0"/>
                          </a:rPr>
                          <m:t>𝑐</m:t>
                        </m:r>
                      </m:sub>
                    </m:sSub>
                  </m:oMath>
                </a14:m>
                <a:r>
                  <a:rPr lang="zh-CN" altLang="en-US" dirty="0"/>
                  <a:t>：</a:t>
                </a:r>
                <a:r>
                  <a:rPr lang="en-US" altLang="zh-CN" dirty="0"/>
                  <a:t>represent the number of training iterations </a:t>
                </a:r>
              </a:p>
              <a:p>
                <a:pPr marL="0" indent="0">
                  <a:buNone/>
                </a:pPr>
                <a14:m>
                  <m:oMath xmlns:m="http://schemas.openxmlformats.org/officeDocument/2006/math">
                    <m:sSub>
                      <m:sSubPr>
                        <m:ctrlPr>
                          <a:rPr lang="en-US" altLang="zh-CN" i="1" smtClean="0">
                            <a:solidFill>
                              <a:srgbClr val="836967"/>
                            </a:solidFill>
                            <a:latin typeface="Cambria Math" panose="02040503050406030204" pitchFamily="18" charset="0"/>
                          </a:rPr>
                        </m:ctrlPr>
                      </m:sSubPr>
                      <m:e>
                        <m:r>
                          <a:rPr lang="en-US" altLang="zh-CN" i="1" smtClean="0">
                            <a:latin typeface="Cambria Math" panose="02040503050406030204" pitchFamily="18" charset="0"/>
                          </a:rPr>
                          <m:t>𝜂</m:t>
                        </m:r>
                      </m:e>
                      <m:sub>
                        <m:r>
                          <a:rPr lang="en-US" altLang="zh-CN" i="1" smtClean="0">
                            <a:latin typeface="Cambria Math" panose="02040503050406030204" pitchFamily="18" charset="0"/>
                          </a:rPr>
                          <m:t>𝐺</m:t>
                        </m:r>
                      </m:sub>
                    </m:sSub>
                  </m:oMath>
                </a14:m>
                <a:r>
                  <a:rPr lang="en-US" altLang="zh-CN" dirty="0"/>
                  <a:t>, </a:t>
                </a:r>
                <a14:m>
                  <m:oMath xmlns:m="http://schemas.openxmlformats.org/officeDocument/2006/math">
                    <m:sSub>
                      <m:sSubPr>
                        <m:ctrlPr>
                          <a:rPr lang="en-US" altLang="zh-CN" i="1" smtClean="0">
                            <a:solidFill>
                              <a:srgbClr val="836967"/>
                            </a:solidFill>
                            <a:latin typeface="Cambria Math" panose="02040503050406030204" pitchFamily="18" charset="0"/>
                          </a:rPr>
                        </m:ctrlPr>
                      </m:sSubPr>
                      <m:e>
                        <m:r>
                          <a:rPr lang="en-US" altLang="zh-CN" i="1" smtClean="0">
                            <a:latin typeface="Cambria Math" panose="02040503050406030204" pitchFamily="18" charset="0"/>
                          </a:rPr>
                          <m:t>𝜂</m:t>
                        </m:r>
                      </m:e>
                      <m:sub>
                        <m:r>
                          <a:rPr lang="en-US" altLang="zh-CN" i="1" smtClean="0">
                            <a:latin typeface="Cambria Math" panose="02040503050406030204" pitchFamily="18" charset="0"/>
                          </a:rPr>
                          <m:t>𝑐</m:t>
                        </m:r>
                      </m:sub>
                    </m:sSub>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en-US" altLang="zh-CN" dirty="0"/>
                  <a:t>represent the learning rates of the generator and clone model</a:t>
                </a:r>
              </a:p>
              <a:p>
                <a:pPr marL="0" indent="0">
                  <a:buNone/>
                </a:pPr>
                <a:r>
                  <a:rPr lang="en-US" altLang="zh-CN" dirty="0"/>
                  <a:t> </a:t>
                </a:r>
                <a14:m>
                  <m:oMath xmlns:m="http://schemas.openxmlformats.org/officeDocument/2006/math">
                    <m:sSub>
                      <m:sSubPr>
                        <m:ctrlPr>
                          <a:rPr lang="en-US" altLang="zh-CN" i="1" smtClean="0">
                            <a:solidFill>
                              <a:srgbClr val="836967"/>
                            </a:solidFill>
                            <a:latin typeface="Cambria Math" panose="02040503050406030204" pitchFamily="18" charset="0"/>
                          </a:rPr>
                        </m:ctrlPr>
                      </m:sSubPr>
                      <m:e>
                        <m:r>
                          <a:rPr lang="en-US" altLang="zh-CN" i="1" smtClean="0">
                            <a:latin typeface="Cambria Math" panose="02040503050406030204" pitchFamily="18" charset="0"/>
                          </a:rPr>
                          <m:t>𝑁</m:t>
                        </m:r>
                      </m:e>
                      <m:sub>
                        <m:r>
                          <a:rPr lang="en-US" altLang="zh-CN" i="1" smtClean="0">
                            <a:latin typeface="Cambria Math" panose="02040503050406030204" pitchFamily="18" charset="0"/>
                          </a:rPr>
                          <m:t>𝑅</m:t>
                        </m:r>
                      </m:sub>
                    </m:sSub>
                  </m:oMath>
                </a14:m>
                <a:r>
                  <a:rPr lang="zh-CN" altLang="en-US" dirty="0"/>
                  <a:t>：</a:t>
                </a:r>
                <a:r>
                  <a:rPr lang="en-US" altLang="zh-CN" dirty="0"/>
                  <a:t> denotes the number of iterations for experience replay</a:t>
                </a:r>
                <a:endParaRPr lang="zh-CN" altLang="en-US" dirty="0"/>
              </a:p>
            </p:txBody>
          </p:sp>
        </mc:Choice>
        <mc:Fallback xmlns="">
          <p:sp>
            <p:nvSpPr>
              <p:cNvPr id="14" name="内容占位符 13">
                <a:extLst>
                  <a:ext uri="{FF2B5EF4-FFF2-40B4-BE49-F238E27FC236}">
                    <a16:creationId xmlns:a16="http://schemas.microsoft.com/office/drawing/2014/main" id="{B413A3C7-6C44-40D2-A6BB-3A5C6F06ECDB}"/>
                  </a:ext>
                </a:extLst>
              </p:cNvPr>
              <p:cNvSpPr>
                <a:spLocks noGrp="1" noRot="1" noChangeAspect="1" noMove="1" noResize="1" noEditPoints="1" noAdjustHandles="1" noChangeArrowheads="1" noChangeShapeType="1" noTextEdit="1"/>
              </p:cNvSpPr>
              <p:nvPr>
                <p:ph sz="half" idx="1"/>
              </p:nvPr>
            </p:nvSpPr>
            <p:spPr>
              <a:xfrm>
                <a:off x="838200" y="1762339"/>
                <a:ext cx="5181600" cy="4958971"/>
              </a:xfrm>
              <a:blipFill>
                <a:blip r:embed="rId2"/>
                <a:stretch>
                  <a:fillRect l="-2118" t="-3071"/>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3C17278E-F30D-4C9B-9EA7-ECF054F1DBD1}"/>
              </a:ext>
            </a:extLst>
          </p:cNvPr>
          <p:cNvPicPr>
            <a:picLocks noChangeAspect="1"/>
          </p:cNvPicPr>
          <p:nvPr/>
        </p:nvPicPr>
        <p:blipFill>
          <a:blip r:embed="rId3"/>
          <a:stretch>
            <a:fillRect/>
          </a:stretch>
        </p:blipFill>
        <p:spPr>
          <a:xfrm>
            <a:off x="6336509" y="342069"/>
            <a:ext cx="4404298" cy="6218987"/>
          </a:xfrm>
          <a:prstGeom prst="rect">
            <a:avLst/>
          </a:prstGeom>
        </p:spPr>
      </p:pic>
    </p:spTree>
    <p:extLst>
      <p:ext uri="{BB962C8B-B14F-4D97-AF65-F5344CB8AC3E}">
        <p14:creationId xmlns:p14="http://schemas.microsoft.com/office/powerpoint/2010/main" val="36780501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508</Words>
  <Application>Microsoft Office PowerPoint</Application>
  <PresentationFormat>宽屏</PresentationFormat>
  <Paragraphs>47</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Cambria Math</vt:lpstr>
      <vt:lpstr>Office 主题​​</vt:lpstr>
      <vt:lpstr>MAZE: Data-Free Model Stealing Attack Using Zeroth-Order Gradient Estimation</vt:lpstr>
      <vt:lpstr>PowerPoint 演示文稿</vt:lpstr>
      <vt:lpstr>PowerPoint 演示文稿</vt:lpstr>
      <vt:lpstr>Model stealing attacks</vt:lpstr>
      <vt:lpstr>MAZE Overview</vt:lpstr>
      <vt:lpstr>Data-free Knowledge Distillation</vt:lpstr>
      <vt:lpstr>MAZE: Data-Free Model Stealing</vt:lpstr>
      <vt:lpstr>Zeroth-Order Gradient Estimate</vt:lpstr>
      <vt:lpstr>MAZE Algorithm</vt:lpstr>
      <vt:lpstr>Experimental Setup</vt:lpstr>
      <vt:lpstr>PowerPoint 演示文稿</vt:lpstr>
      <vt:lpstr>MAZE-PD: MAZE with Partial-Data</vt:lpstr>
      <vt:lpstr>MAZE-PD Algorithm</vt:lpstr>
      <vt:lpstr>Experimental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子昊</dc:creator>
  <cp:lastModifiedBy>邓 子昊</cp:lastModifiedBy>
  <cp:revision>152</cp:revision>
  <dcterms:created xsi:type="dcterms:W3CDTF">2021-10-22T02:11:02Z</dcterms:created>
  <dcterms:modified xsi:type="dcterms:W3CDTF">2021-10-28T01:19:18Z</dcterms:modified>
</cp:coreProperties>
</file>