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15"/>
  </p:notesMasterIdLst>
  <p:handoutMasterIdLst>
    <p:handoutMasterId r:id="rId16"/>
  </p:handoutMasterIdLst>
  <p:sldIdLst>
    <p:sldId id="580" r:id="rId2"/>
    <p:sldId id="425" r:id="rId3"/>
    <p:sldId id="581" r:id="rId4"/>
    <p:sldId id="426" r:id="rId5"/>
    <p:sldId id="582" r:id="rId6"/>
    <p:sldId id="432" r:id="rId7"/>
    <p:sldId id="583" r:id="rId8"/>
    <p:sldId id="434" r:id="rId9"/>
    <p:sldId id="584" r:id="rId10"/>
    <p:sldId id="429" r:id="rId11"/>
    <p:sldId id="585" r:id="rId12"/>
    <p:sldId id="586" r:id="rId13"/>
    <p:sldId id="431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or" initials="C" lastIdx="2" clrIdx="0"/>
  <p:cmAuthor id="2" name="NiNi" initials="N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8000"/>
    <a:srgbClr val="FFFF99"/>
    <a:srgbClr val="FFFFCC"/>
    <a:srgbClr val="006600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02" autoAdjust="0"/>
    <p:restoredTop sz="76860" autoAdjust="0"/>
  </p:normalViewPr>
  <p:slideViewPr>
    <p:cSldViewPr showGuides="1">
      <p:cViewPr varScale="1">
        <p:scale>
          <a:sx n="58" d="100"/>
          <a:sy n="58" d="100"/>
        </p:scale>
        <p:origin x="1326" y="33"/>
      </p:cViewPr>
      <p:guideLst>
        <p:guide orient="horz" pos="2115"/>
        <p:guide/>
      </p:guideLst>
    </p:cSldViewPr>
  </p:slideViewPr>
  <p:outlineViewPr>
    <p:cViewPr>
      <p:scale>
        <a:sx n="33" d="100"/>
        <a:sy n="33" d="100"/>
      </p:scale>
      <p:origin x="0" y="-4699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14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88C16-3C9E-4BE3-A4D7-2297D105451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7B8-3E0B-4F97-BB96-32F1C1A72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17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AD91-D22E-4A15-BA68-1010930D135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2AD2-81DB-4DD0-908E-A623FDD2DD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4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45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91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91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0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8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80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04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4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7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27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7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689369"/>
            <a:ext cx="12192000" cy="11960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1"/>
            <a:ext cx="12192000" cy="268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8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2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12" name="Picture 2" descr="http://www.giee.ntu.edu.tw/portal/images/eda.png">
            <a:extLst>
              <a:ext uri="{FF2B5EF4-FFF2-40B4-BE49-F238E27FC236}">
                <a16:creationId xmlns:a16="http://schemas.microsoft.com/office/drawing/2014/main" id="{E8192BBC-2519-4E7E-ADF5-BE43A1F52A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00" y="479735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97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33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414465"/>
            <a:ext cx="109728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8041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12192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1" y="1414462"/>
            <a:ext cx="10961299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7523" y="0"/>
            <a:ext cx="8994476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0939" y="57150"/>
            <a:ext cx="86610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22054" y="370939"/>
            <a:ext cx="2587924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3519579" y="1414465"/>
            <a:ext cx="8367623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30939" y="764704"/>
            <a:ext cx="866106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197523" y="1134183"/>
            <a:ext cx="8994477" cy="877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34400" y="0"/>
            <a:ext cx="36576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5776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7620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8737600" y="228600"/>
            <a:ext cx="32512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764704"/>
            <a:ext cx="7625751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14528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49235" y="65776"/>
            <a:ext cx="774276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449233" y="1414465"/>
            <a:ext cx="743712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74320" y="228600"/>
            <a:ext cx="359664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49235" y="764704"/>
            <a:ext cx="7742767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5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 marL="324000" indent="-324000">
              <a:buSzPct val="80000"/>
              <a:buFont typeface="Wingdings" panose="05000000000000000000" pitchFamily="2" charset="2"/>
              <a:buChar char="l"/>
              <a:defRPr lang="en-US" sz="2400" dirty="0" smtClean="0"/>
            </a:lvl1pPr>
            <a:lvl2pPr marL="540000" indent="-324000">
              <a:defRPr lang="en-US" sz="2000" dirty="0" smtClean="0">
                <a:solidFill>
                  <a:srgbClr val="0000CC"/>
                </a:solidFill>
              </a:defRPr>
            </a:lvl2pPr>
            <a:lvl3pPr marL="720000" indent="-324000">
              <a:buSzPct val="80000"/>
              <a:buFont typeface="Wingdings" panose="05000000000000000000" pitchFamily="2" charset="2"/>
              <a:buChar char="n"/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2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14465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 marL="324000" indent="-324000">
              <a:buSzPct val="80000"/>
              <a:buFont typeface="Wingdings" panose="05000000000000000000" pitchFamily="2" charset="2"/>
              <a:buChar char="l"/>
              <a:defRPr lang="en-US" sz="2400" smtClean="0"/>
            </a:lvl1pPr>
            <a:lvl2pPr marL="540000" indent="-324000">
              <a:defRPr lang="en-US" sz="2000" smtClean="0">
                <a:solidFill>
                  <a:srgbClr val="0000CC"/>
                </a:solidFill>
              </a:defRPr>
            </a:lvl2pPr>
            <a:lvl3pPr marL="720000" indent="-324000">
              <a:buSzPct val="80000"/>
              <a:buFont typeface="Wingdings" panose="05000000000000000000" pitchFamily="2" charset="2"/>
              <a:buChar char="n"/>
              <a:defRPr lang="en-US" sz="1800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8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196751"/>
            <a:ext cx="12192000" cy="1314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Agenda Slide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688612"/>
            <a:ext cx="10058400" cy="3559791"/>
          </a:xfrm>
        </p:spPr>
        <p:txBody>
          <a:bodyPr/>
          <a:lstStyle>
            <a:lvl1pPr>
              <a:spcBef>
                <a:spcPts val="1867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010334"/>
            <a:ext cx="12192000" cy="2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9" name="Picture 2" descr="F:\huiru090703\Papers\ECO\ECO_DAC09\Final\slides\bamboo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7" y="3087688"/>
            <a:ext cx="5401733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10335"/>
            <a:ext cx="10384465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3430820"/>
            <a:ext cx="10384465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6175" y="6449046"/>
            <a:ext cx="39796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8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 userDrawn="1"/>
        </p:nvSpPr>
        <p:spPr>
          <a:xfrm>
            <a:off x="6197600" y="1414463"/>
            <a:ext cx="5384800" cy="430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11" name="Rectangle 2"/>
          <p:cNvSpPr/>
          <p:nvPr userDrawn="1"/>
        </p:nvSpPr>
        <p:spPr>
          <a:xfrm>
            <a:off x="609600" y="1414463"/>
            <a:ext cx="5384800" cy="430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4465"/>
            <a:ext cx="109728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106175" y="6449046"/>
            <a:ext cx="3979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7671" y="6516189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56" r:id="rId6"/>
    <p:sldLayoutId id="2147485157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55" r:id="rId15"/>
    <p:sldLayoutId id="2147485147" r:id="rId16"/>
    <p:sldLayoutId id="2147485148" r:id="rId17"/>
    <p:sldLayoutId id="2147485149" r:id="rId18"/>
    <p:sldLayoutId id="2147485150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spcBef>
          <a:spcPts val="200"/>
        </a:spcBef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324000" algn="l" defTabSz="914400" rtl="0" eaLnBrk="1" latinLnBrk="0" hangingPunct="1">
        <a:spcBef>
          <a:spcPts val="200"/>
        </a:spcBef>
        <a:buFont typeface="Arial" pitchFamily="34" charset="0"/>
        <a:buChar char="–"/>
        <a:defRPr sz="2000" kern="1200">
          <a:solidFill>
            <a:srgbClr val="0000CC"/>
          </a:solidFill>
          <a:latin typeface="+mn-lt"/>
          <a:ea typeface="+mn-ea"/>
          <a:cs typeface="+mn-cs"/>
        </a:defRPr>
      </a:lvl2pPr>
      <a:lvl3pPr marL="720000" indent="-324000" algn="l" defTabSz="568325" rtl="0" eaLnBrk="1" latinLnBrk="0" hangingPunct="1">
        <a:spcBef>
          <a:spcPts val="200"/>
        </a:spcBef>
        <a:buSzPct val="80000"/>
        <a:buFont typeface="Wingdings" panose="05000000000000000000" pitchFamily="2" charset="2"/>
        <a:buChar char="n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7.jpg"/><Relationship Id="rId4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3" Type="http://schemas.openxmlformats.org/officeDocument/2006/relationships/image" Target="../media/image111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image" Target="../media/image13.png"/><Relationship Id="rId15" Type="http://schemas.openxmlformats.org/officeDocument/2006/relationships/image" Target="../media/image15.png"/><Relationship Id="rId10" Type="http://schemas.openxmlformats.org/officeDocument/2006/relationships/image" Target="../media/image80.png"/><Relationship Id="rId4" Type="http://schemas.openxmlformats.org/officeDocument/2006/relationships/image" Target="../media/image12.png"/><Relationship Id="rId9" Type="http://schemas.openxmlformats.org/officeDocument/2006/relationships/image" Target="../media/image7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09601" y="4365104"/>
            <a:ext cx="10962523" cy="731520"/>
          </a:xfrm>
        </p:spPr>
        <p:txBody>
          <a:bodyPr/>
          <a:lstStyle/>
          <a:p>
            <a:r>
              <a:rPr lang="en-US" altLang="zh-TW" dirty="0"/>
              <a:t>Graduate Institute of Electronics Engineering</a:t>
            </a:r>
          </a:p>
          <a:p>
            <a:r>
              <a:rPr lang="en-US" altLang="zh-TW" dirty="0"/>
              <a:t>Department of Electrical Engineering</a:t>
            </a:r>
          </a:p>
          <a:p>
            <a:r>
              <a:rPr lang="en-US" altLang="zh-TW" dirty="0"/>
              <a:t>National Taiwan University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4D8E60-B277-4E6B-9D98-CCEDCEAB5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00CC"/>
                </a:solidFill>
              </a:rPr>
              <a:t>iTimer</a:t>
            </a:r>
            <a:r>
              <a:rPr lang="en-US" altLang="zh-TW" b="1" dirty="0">
                <a:solidFill>
                  <a:srgbClr val="0000CC"/>
                </a:solidFill>
              </a:rPr>
              <a:t> Team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TAU 2021 Timing Contest</a:t>
            </a:r>
            <a:endParaRPr lang="zh-TW" altLang="en-US" dirty="0"/>
          </a:p>
        </p:txBody>
      </p:sp>
      <p:pic>
        <p:nvPicPr>
          <p:cNvPr id="7" name="Picture 4" descr="National Taiwan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6" y="4941168"/>
            <a:ext cx="2998284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AU logo">
            <a:extLst>
              <a:ext uri="{FF2B5EF4-FFF2-40B4-BE49-F238E27FC236}">
                <a16:creationId xmlns:a16="http://schemas.microsoft.com/office/drawing/2014/main" id="{70AB202F-94C6-4782-9AE0-C9447984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0" y="401480"/>
            <a:ext cx="1703070" cy="11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7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F489B-874F-D147-AEE9-611CAC79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Solving Receiver Waveform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9A6C3-E734-2D41-A8E6-34D422BA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Apply circuit simulation to solve receiver waveforms</a:t>
            </a:r>
          </a:p>
          <a:p>
            <a:pPr lvl="1"/>
            <a:r>
              <a:rPr kumimoji="1" lang="en-US" altLang="zh-TW" dirty="0"/>
              <a:t>No extra Model-Order-Reduction applied since we have reduced the RC network</a:t>
            </a:r>
          </a:p>
          <a:p>
            <a:r>
              <a:rPr kumimoji="1" lang="en-US" altLang="zh-TW" dirty="0"/>
              <a:t>Driver waveform reduction</a:t>
            </a:r>
          </a:p>
          <a:p>
            <a:pPr lvl="1"/>
            <a:r>
              <a:rPr kumimoji="1" lang="en-US" altLang="zh-TW" b="1" dirty="0"/>
              <a:t>33%</a:t>
            </a:r>
            <a:r>
              <a:rPr kumimoji="1" lang="en-US" altLang="zh-TW" dirty="0"/>
              <a:t> runtime reduction to the circuit simulation in average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DD0BBA12-F903-8C4D-BD5A-77AFF1D9E357}"/>
              </a:ext>
            </a:extLst>
          </p:cNvPr>
          <p:cNvGrpSpPr/>
          <p:nvPr/>
        </p:nvGrpSpPr>
        <p:grpSpPr>
          <a:xfrm>
            <a:off x="3215680" y="3356992"/>
            <a:ext cx="4439447" cy="2834781"/>
            <a:chOff x="4234942" y="3383464"/>
            <a:chExt cx="2461844" cy="157199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70ABF8A-7E54-D34B-B97E-3F3C20F9ED8E}"/>
                </a:ext>
              </a:extLst>
            </p:cNvPr>
            <p:cNvGrpSpPr/>
            <p:nvPr/>
          </p:nvGrpSpPr>
          <p:grpSpPr>
            <a:xfrm>
              <a:off x="4234942" y="3383464"/>
              <a:ext cx="2461844" cy="1571995"/>
              <a:chOff x="3126695" y="2863586"/>
              <a:chExt cx="2013165" cy="1285494"/>
            </a:xfrm>
          </p:grpSpPr>
          <p:cxnSp>
            <p:nvCxnSpPr>
              <p:cNvPr id="64" name="直線箭頭接點 6">
                <a:extLst>
                  <a:ext uri="{FF2B5EF4-FFF2-40B4-BE49-F238E27FC236}">
                    <a16:creationId xmlns:a16="http://schemas.microsoft.com/office/drawing/2014/main" id="{D601AB2F-A836-3D44-A629-4E79AC567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671" y="4149080"/>
                <a:ext cx="15411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箭頭接點 7">
                <a:extLst>
                  <a:ext uri="{FF2B5EF4-FFF2-40B4-BE49-F238E27FC236}">
                    <a16:creationId xmlns:a16="http://schemas.microsoft.com/office/drawing/2014/main" id="{3535F241-9091-9843-B120-D421DBBBE4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671" y="2863586"/>
                <a:ext cx="0" cy="12854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0886BC96-59FC-AE4E-9C84-0222C5238F88}"/>
                      </a:ext>
                    </a:extLst>
                  </p:cNvPr>
                  <p:cNvSpPr/>
                  <p:nvPr/>
                </p:nvSpPr>
                <p:spPr>
                  <a:xfrm>
                    <a:off x="3126695" y="2890114"/>
                    <a:ext cx="496767" cy="237266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2800" i="1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886BC96-59FC-AE4E-9C84-0222C5238F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6695" y="2890114"/>
                    <a:ext cx="496767" cy="2372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5E4940F-D866-DD47-A5BB-4F6191457C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2109" y="3646925"/>
              <a:ext cx="160091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FA5DF3B-6015-1E40-A5A9-6155E99549D9}"/>
              </a:ext>
            </a:extLst>
          </p:cNvPr>
          <p:cNvGrpSpPr/>
          <p:nvPr/>
        </p:nvGrpSpPr>
        <p:grpSpPr>
          <a:xfrm>
            <a:off x="4311152" y="3795266"/>
            <a:ext cx="2580519" cy="2418515"/>
            <a:chOff x="4841153" y="3552022"/>
            <a:chExt cx="2580519" cy="2418515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BB28A25A-6889-A24A-9268-28CC1F7B7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198" y="5823526"/>
              <a:ext cx="375395" cy="97011"/>
            </a:xfrm>
            <a:prstGeom prst="line">
              <a:avLst/>
            </a:prstGeom>
            <a:ln cap="sq">
              <a:solidFill>
                <a:srgbClr val="0000CC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A07F4129-4351-2E40-A1C4-5554DF12A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9593" y="5634369"/>
              <a:ext cx="332352" cy="189157"/>
            </a:xfrm>
            <a:prstGeom prst="line">
              <a:avLst/>
            </a:prstGeom>
            <a:ln cap="sq">
              <a:solidFill>
                <a:srgbClr val="0000CC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E1302F3E-6315-A34C-864D-31BD66B21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946" y="5429789"/>
              <a:ext cx="144014" cy="204580"/>
            </a:xfrm>
            <a:prstGeom prst="line">
              <a:avLst/>
            </a:prstGeom>
            <a:ln cap="sq">
              <a:solidFill>
                <a:srgbClr val="0000CC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1A6E88F-4958-484C-8793-D635E6289A15}"/>
                </a:ext>
              </a:extLst>
            </p:cNvPr>
            <p:cNvSpPr/>
            <p:nvPr/>
          </p:nvSpPr>
          <p:spPr>
            <a:xfrm>
              <a:off x="5223588" y="5782115"/>
              <a:ext cx="72008" cy="72008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F980B01C-44B9-5D44-9CCC-9527F3FCBE70}"/>
                </a:ext>
              </a:extLst>
            </p:cNvPr>
            <p:cNvSpPr/>
            <p:nvPr/>
          </p:nvSpPr>
          <p:spPr>
            <a:xfrm>
              <a:off x="5555941" y="5597415"/>
              <a:ext cx="72008" cy="72008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6439199-2D65-0C4C-9A35-38F3CD2E69C2}"/>
                </a:ext>
              </a:extLst>
            </p:cNvPr>
            <p:cNvSpPr/>
            <p:nvPr/>
          </p:nvSpPr>
          <p:spPr>
            <a:xfrm>
              <a:off x="4841153" y="5898529"/>
              <a:ext cx="72008" cy="72008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63503F83-4203-914F-9864-8B75DAEE9C0B}"/>
                </a:ext>
              </a:extLst>
            </p:cNvPr>
            <p:cNvGrpSpPr/>
            <p:nvPr/>
          </p:nvGrpSpPr>
          <p:grpSpPr>
            <a:xfrm>
              <a:off x="5699957" y="3552022"/>
              <a:ext cx="1721715" cy="1905759"/>
              <a:chOff x="5699957" y="3552022"/>
              <a:chExt cx="1721715" cy="1905759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0DE84F78-27E1-2F46-A9B0-5B16FFD09A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5960" y="4941168"/>
                <a:ext cx="72009" cy="488621"/>
              </a:xfrm>
              <a:prstGeom prst="line">
                <a:avLst/>
              </a:prstGeom>
              <a:ln cap="sq">
                <a:solidFill>
                  <a:srgbClr val="0000CC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89C3CD0-7595-5247-8770-B9FFB4838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07969" y="4670425"/>
                <a:ext cx="53081" cy="271286"/>
              </a:xfrm>
              <a:prstGeom prst="line">
                <a:avLst/>
              </a:prstGeom>
              <a:ln cap="sq">
                <a:solidFill>
                  <a:srgbClr val="0000CC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E0BB4E58-49A6-1E49-BCA9-04ACC046D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4225" y="4250166"/>
                <a:ext cx="159767" cy="426609"/>
              </a:xfrm>
              <a:prstGeom prst="line">
                <a:avLst/>
              </a:prstGeom>
              <a:ln cap="sq">
                <a:solidFill>
                  <a:srgbClr val="0000CC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C30AEBFE-B894-0546-9DFA-2A80EBD8C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3992" y="3920454"/>
                <a:ext cx="205957" cy="329715"/>
              </a:xfrm>
              <a:prstGeom prst="line">
                <a:avLst/>
              </a:prstGeom>
              <a:ln cap="sq">
                <a:solidFill>
                  <a:srgbClr val="0000CC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68478C3-0B2A-F04E-8E39-7F50B642A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9950" y="3749754"/>
                <a:ext cx="514122" cy="168809"/>
              </a:xfrm>
              <a:prstGeom prst="line">
                <a:avLst/>
              </a:prstGeom>
              <a:ln cap="sq">
                <a:solidFill>
                  <a:srgbClr val="0000CC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72D181F7-C722-5445-BB7D-9C1A17A24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64424" y="3597093"/>
                <a:ext cx="593564" cy="142970"/>
              </a:xfrm>
              <a:prstGeom prst="line">
                <a:avLst/>
              </a:prstGeom>
              <a:ln cap="sq">
                <a:solidFill>
                  <a:srgbClr val="0000CC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705F0AA4-86CD-A34B-9193-01EA3257EDBA}"/>
                  </a:ext>
                </a:extLst>
              </p:cNvPr>
              <p:cNvSpPr/>
              <p:nvPr/>
            </p:nvSpPr>
            <p:spPr>
              <a:xfrm>
                <a:off x="5699957" y="5385773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9D8CF0E2-04DD-9945-848F-0A5B38A118F4}"/>
                  </a:ext>
                </a:extLst>
              </p:cNvPr>
              <p:cNvSpPr/>
              <p:nvPr/>
            </p:nvSpPr>
            <p:spPr>
              <a:xfrm>
                <a:off x="5756826" y="5037897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46F0FCFA-5334-B04D-AF81-3D8AE3C64F4F}"/>
                  </a:ext>
                </a:extLst>
              </p:cNvPr>
              <p:cNvSpPr/>
              <p:nvPr/>
            </p:nvSpPr>
            <p:spPr>
              <a:xfrm>
                <a:off x="5825968" y="4643249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9328F20E-EAF2-B346-A63C-A2AEE365CEAD}"/>
                  </a:ext>
                </a:extLst>
              </p:cNvPr>
              <p:cNvSpPr/>
              <p:nvPr/>
            </p:nvSpPr>
            <p:spPr>
              <a:xfrm>
                <a:off x="5987989" y="4220041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6" name="橢圓 85">
                <a:extLst>
                  <a:ext uri="{FF2B5EF4-FFF2-40B4-BE49-F238E27FC236}">
                    <a16:creationId xmlns:a16="http://schemas.microsoft.com/office/drawing/2014/main" id="{11B48DA3-568D-CF4B-8FAC-F3D32D92C915}"/>
                  </a:ext>
                </a:extLst>
              </p:cNvPr>
              <p:cNvSpPr/>
              <p:nvPr/>
            </p:nvSpPr>
            <p:spPr>
              <a:xfrm>
                <a:off x="6201274" y="3874547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7BB77CA-D15A-3741-A977-94AF5863803A}"/>
                  </a:ext>
                </a:extLst>
              </p:cNvPr>
              <p:cNvSpPr/>
              <p:nvPr/>
            </p:nvSpPr>
            <p:spPr>
              <a:xfrm>
                <a:off x="6736744" y="3696047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BB9947CD-9C5F-4B41-80DB-1985D26CD87D}"/>
                  </a:ext>
                </a:extLst>
              </p:cNvPr>
              <p:cNvSpPr/>
              <p:nvPr/>
            </p:nvSpPr>
            <p:spPr>
              <a:xfrm>
                <a:off x="7349664" y="3552022"/>
                <a:ext cx="72008" cy="72008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98D2250-4D53-8642-93B0-BCDD9AB71F13}"/>
              </a:ext>
            </a:extLst>
          </p:cNvPr>
          <p:cNvGrpSpPr/>
          <p:nvPr/>
        </p:nvGrpSpPr>
        <p:grpSpPr>
          <a:xfrm>
            <a:off x="4309878" y="3799360"/>
            <a:ext cx="2578702" cy="2416607"/>
            <a:chOff x="4841152" y="3553930"/>
            <a:chExt cx="2578702" cy="2416607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780F717D-698F-BE4F-A348-1CEC2370A9C2}"/>
                </a:ext>
              </a:extLst>
            </p:cNvPr>
            <p:cNvGrpSpPr/>
            <p:nvPr/>
          </p:nvGrpSpPr>
          <p:grpSpPr>
            <a:xfrm>
              <a:off x="5704247" y="3553930"/>
              <a:ext cx="1715607" cy="1903851"/>
              <a:chOff x="6852732" y="3779783"/>
              <a:chExt cx="1715607" cy="1903851"/>
            </a:xfrm>
          </p:grpSpPr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1791EE1E-FBF0-F749-80C3-C8E304C6E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6910" y="4919638"/>
                <a:ext cx="131973" cy="737624"/>
              </a:xfrm>
              <a:prstGeom prst="line">
                <a:avLst/>
              </a:prstGeom>
              <a:ln cap="sq">
                <a:solidFill>
                  <a:schemeClr val="accent3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D07EAFCA-313F-E94D-908A-BF8022708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8883" y="4141738"/>
                <a:ext cx="363945" cy="755675"/>
              </a:xfrm>
              <a:prstGeom prst="line">
                <a:avLst/>
              </a:prstGeom>
              <a:ln cap="sq">
                <a:solidFill>
                  <a:schemeClr val="accent3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E332103C-C022-8C49-A5D9-48F4B2749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2210" y="3818937"/>
                <a:ext cx="1149350" cy="320675"/>
              </a:xfrm>
              <a:prstGeom prst="line">
                <a:avLst/>
              </a:prstGeom>
              <a:ln cap="sq">
                <a:solidFill>
                  <a:schemeClr val="accent3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F2FB9B4-B3C7-B949-B6CC-88FBC19E268E}"/>
                  </a:ext>
                </a:extLst>
              </p:cNvPr>
              <p:cNvSpPr/>
              <p:nvPr/>
            </p:nvSpPr>
            <p:spPr>
              <a:xfrm>
                <a:off x="7349664" y="4102468"/>
                <a:ext cx="72008" cy="7200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9" name="橢圓 98">
                <a:extLst>
                  <a:ext uri="{FF2B5EF4-FFF2-40B4-BE49-F238E27FC236}">
                    <a16:creationId xmlns:a16="http://schemas.microsoft.com/office/drawing/2014/main" id="{54FD092E-B829-B241-B282-AD6E7EAAC5D3}"/>
                  </a:ext>
                </a:extLst>
              </p:cNvPr>
              <p:cNvSpPr/>
              <p:nvPr/>
            </p:nvSpPr>
            <p:spPr>
              <a:xfrm>
                <a:off x="8496331" y="3779783"/>
                <a:ext cx="72008" cy="7200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0BE957F3-5DFF-2E4C-ADB6-6E88C345614D}"/>
                  </a:ext>
                </a:extLst>
              </p:cNvPr>
              <p:cNvSpPr/>
              <p:nvPr/>
            </p:nvSpPr>
            <p:spPr>
              <a:xfrm>
                <a:off x="6972636" y="4873837"/>
                <a:ext cx="72008" cy="7200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0F436B18-16E3-D545-BB8C-4932941D662F}"/>
                  </a:ext>
                </a:extLst>
              </p:cNvPr>
              <p:cNvSpPr/>
              <p:nvPr/>
            </p:nvSpPr>
            <p:spPr>
              <a:xfrm>
                <a:off x="6852732" y="5611626"/>
                <a:ext cx="72008" cy="7200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02612F35-E205-3148-8772-A95BF186C337}"/>
                </a:ext>
              </a:extLst>
            </p:cNvPr>
            <p:cNvSpPr/>
            <p:nvPr/>
          </p:nvSpPr>
          <p:spPr>
            <a:xfrm>
              <a:off x="5555941" y="5597415"/>
              <a:ext cx="72008" cy="7200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A26132C9-8D25-C84B-B69C-5527172045E4}"/>
                </a:ext>
              </a:extLst>
            </p:cNvPr>
            <p:cNvSpPr/>
            <p:nvPr/>
          </p:nvSpPr>
          <p:spPr>
            <a:xfrm>
              <a:off x="4841152" y="5898529"/>
              <a:ext cx="72008" cy="7200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9ABBD615-B297-2C4F-9C0C-7D68292E3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257" y="5421086"/>
              <a:ext cx="137886" cy="210457"/>
            </a:xfrm>
            <a:prstGeom prst="line">
              <a:avLst/>
            </a:prstGeom>
            <a:ln cap="sq">
              <a:solidFill>
                <a:schemeClr val="accent3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206DF73B-91CB-C749-8DDF-4F5DC15AC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057" y="5649686"/>
              <a:ext cx="707572" cy="286657"/>
            </a:xfrm>
            <a:prstGeom prst="line">
              <a:avLst/>
            </a:prstGeom>
            <a:ln cap="sq">
              <a:solidFill>
                <a:schemeClr val="accent3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364A9BEA-4E82-014E-9D8B-CBDA8898EABA}"/>
              </a:ext>
            </a:extLst>
          </p:cNvPr>
          <p:cNvGrpSpPr/>
          <p:nvPr/>
        </p:nvGrpSpPr>
        <p:grpSpPr>
          <a:xfrm>
            <a:off x="4311152" y="3797174"/>
            <a:ext cx="2844934" cy="2388184"/>
            <a:chOff x="4873797" y="3548659"/>
            <a:chExt cx="2844934" cy="2388184"/>
          </a:xfrm>
        </p:grpSpPr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DBA0D340-F455-1744-AA0C-860AC7780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797" y="5875434"/>
              <a:ext cx="790156" cy="61409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60B1ADA3-123B-EB46-A0E3-7DFF1D10EE6E}"/>
                </a:ext>
              </a:extLst>
            </p:cNvPr>
            <p:cNvSpPr/>
            <p:nvPr/>
          </p:nvSpPr>
          <p:spPr>
            <a:xfrm>
              <a:off x="7646723" y="3548659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3B733ED1-ED3C-854D-BC60-B2DC550AE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5472887"/>
              <a:ext cx="255251" cy="307448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B373BAEC-913B-AB44-95B9-48A68CE0D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3881" y="4680000"/>
              <a:ext cx="187319" cy="786175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7ED8411A-2E27-E248-9CB0-10C6DD5BF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4802" y="4071203"/>
              <a:ext cx="191942" cy="597997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F028DA32-2101-8845-A512-E35779881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745" y="3898024"/>
              <a:ext cx="286793" cy="171369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F7E7D872-750D-B94A-9E8A-551CD5893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421" y="3600007"/>
              <a:ext cx="641996" cy="294076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024156E8-FE02-DF40-A4A9-C964F772E5C4}"/>
                </a:ext>
              </a:extLst>
            </p:cNvPr>
            <p:cNvSpPr/>
            <p:nvPr/>
          </p:nvSpPr>
          <p:spPr>
            <a:xfrm>
              <a:off x="6504433" y="4642713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5071CDB-4638-DE49-80B5-C6F0843EF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3953" y="5786979"/>
              <a:ext cx="432048" cy="83427"/>
            </a:xfrm>
            <a:prstGeom prst="line">
              <a:avLst/>
            </a:prstGeom>
            <a:ln cap="sq">
              <a:solidFill>
                <a:schemeClr val="accent2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4D3A38D-FEB2-A64C-ADA0-5F4698472BDD}"/>
                </a:ext>
              </a:extLst>
            </p:cNvPr>
            <p:cNvSpPr/>
            <p:nvPr/>
          </p:nvSpPr>
          <p:spPr>
            <a:xfrm>
              <a:off x="6989198" y="3857573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4F637ED1-AA3A-094D-A784-52210F328AE5}"/>
                </a:ext>
              </a:extLst>
            </p:cNvPr>
            <p:cNvSpPr/>
            <p:nvPr/>
          </p:nvSpPr>
          <p:spPr>
            <a:xfrm>
              <a:off x="6180600" y="5611774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D642C565-3ABB-3A43-B541-F60E2E9BDB12}"/>
              </a:ext>
            </a:extLst>
          </p:cNvPr>
          <p:cNvGrpSpPr/>
          <p:nvPr/>
        </p:nvGrpSpPr>
        <p:grpSpPr>
          <a:xfrm>
            <a:off x="4938100" y="4199909"/>
            <a:ext cx="1780198" cy="2342951"/>
            <a:chOff x="5498643" y="4080644"/>
            <a:chExt cx="1780198" cy="2342951"/>
          </a:xfrm>
        </p:grpSpPr>
        <p:cxnSp>
          <p:nvCxnSpPr>
            <p:cNvPr id="115" name="直線箭頭接點 152">
              <a:extLst>
                <a:ext uri="{FF2B5EF4-FFF2-40B4-BE49-F238E27FC236}">
                  <a16:creationId xmlns:a16="http://schemas.microsoft.com/office/drawing/2014/main" id="{C92E0B57-4A9B-2544-BF73-6BCDBB35BBC8}"/>
                </a:ext>
              </a:extLst>
            </p:cNvPr>
            <p:cNvCxnSpPr>
              <a:cxnSpLocks/>
            </p:cNvCxnSpPr>
            <p:nvPr/>
          </p:nvCxnSpPr>
          <p:spPr>
            <a:xfrm>
              <a:off x="5915573" y="4806157"/>
              <a:ext cx="567007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0759F635-5F37-1E4F-B183-F7291418302C}"/>
                </a:ext>
              </a:extLst>
            </p:cNvPr>
            <p:cNvGrpSpPr/>
            <p:nvPr/>
          </p:nvGrpSpPr>
          <p:grpSpPr>
            <a:xfrm>
              <a:off x="5498643" y="4080644"/>
              <a:ext cx="1780198" cy="2342951"/>
              <a:chOff x="5500712" y="3957145"/>
              <a:chExt cx="1780198" cy="2342951"/>
            </a:xfrm>
          </p:grpSpPr>
          <p:cxnSp>
            <p:nvCxnSpPr>
              <p:cNvPr id="117" name="直線箭頭接點 136">
                <a:extLst>
                  <a:ext uri="{FF2B5EF4-FFF2-40B4-BE49-F238E27FC236}">
                    <a16:creationId xmlns:a16="http://schemas.microsoft.com/office/drawing/2014/main" id="{DAB31A8F-DEFE-1245-9204-8FD1F4014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847" y="5850732"/>
                <a:ext cx="750351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D9B8B5A6-B330-C24B-A7B2-0E45ECEC3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538" y="3957145"/>
                <a:ext cx="0" cy="194899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6B034A95-57B4-C148-B9BB-7FA31FF3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5556" y="5711825"/>
                <a:ext cx="0" cy="20812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文字方塊 119">
                    <a:extLst>
                      <a:ext uri="{FF2B5EF4-FFF2-40B4-BE49-F238E27FC236}">
                        <a16:creationId xmlns:a16="http://schemas.microsoft.com/office/drawing/2014/main" id="{5580262D-93D6-334B-BD40-A9C7D034032F}"/>
                      </a:ext>
                    </a:extLst>
                  </p:cNvPr>
                  <p:cNvSpPr txBox="1"/>
                  <p:nvPr/>
                </p:nvSpPr>
                <p:spPr>
                  <a:xfrm>
                    <a:off x="5500712" y="4655600"/>
                    <a:ext cx="1400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𝐷𝑒𝑙𝑎𝑦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56" name="文字方塊 155">
                    <a:extLst>
                      <a:ext uri="{FF2B5EF4-FFF2-40B4-BE49-F238E27FC236}">
                        <a16:creationId xmlns:a16="http://schemas.microsoft.com/office/drawing/2014/main" id="{5580262D-93D6-334B-BD40-A9C7D0340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0712" y="4655600"/>
                    <a:ext cx="14009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文字方塊 120">
                    <a:extLst>
                      <a:ext uri="{FF2B5EF4-FFF2-40B4-BE49-F238E27FC236}">
                        <a16:creationId xmlns:a16="http://schemas.microsoft.com/office/drawing/2014/main" id="{E3708267-1A78-DA40-BCAF-9C7EDA2E190F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977" y="5930764"/>
                    <a:ext cx="1400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𝑆𝑙𝑒𝑤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E3708267-1A78-DA40-BCAF-9C7EDA2E1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977" y="5930764"/>
                    <a:ext cx="140093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2" name="文字方塊 121"/>
          <p:cNvSpPr txBox="1"/>
          <p:nvPr/>
        </p:nvSpPr>
        <p:spPr>
          <a:xfrm>
            <a:off x="3221151" y="4325310"/>
            <a:ext cx="20827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reduced waveform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051410" y="5171262"/>
            <a:ext cx="22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receiver waveform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FD572556-6101-774D-B28A-3A8EE1D6CA43}"/>
              </a:ext>
            </a:extLst>
          </p:cNvPr>
          <p:cNvSpPr txBox="1"/>
          <p:nvPr/>
        </p:nvSpPr>
        <p:spPr>
          <a:xfrm>
            <a:off x="3465992" y="4325681"/>
            <a:ext cx="18513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driver waveform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D759436E-395B-3A46-B833-9E7F37F56DCD}"/>
              </a:ext>
            </a:extLst>
          </p:cNvPr>
          <p:cNvSpPr txBox="1"/>
          <p:nvPr/>
        </p:nvSpPr>
        <p:spPr>
          <a:xfrm>
            <a:off x="4938100" y="3412734"/>
            <a:ext cx="14229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9 segments</a:t>
            </a:r>
            <a:endParaRPr lang="zh-TW" alt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7F0436EE-699F-8B45-B2EF-57AFBA8EFDDD}"/>
                  </a:ext>
                </a:extLst>
              </p:cNvPr>
              <p:cNvSpPr/>
              <p:nvPr/>
            </p:nvSpPr>
            <p:spPr>
              <a:xfrm>
                <a:off x="6175805" y="3410526"/>
                <a:ext cx="17917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8000"/>
                    </a:solidFill>
                  </a:rPr>
                  <a:t>5 segments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7F0436EE-699F-8B45-B2EF-57AFBA8EF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05" y="3410526"/>
                <a:ext cx="1791735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3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/>
      <p:bldP spid="124" grpId="0" animBg="1"/>
      <p:bldP spid="1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384" y="1412776"/>
            <a:ext cx="10972800" cy="4848225"/>
          </a:xfrm>
        </p:spPr>
        <p:txBody>
          <a:bodyPr/>
          <a:lstStyle/>
          <a:p>
            <a:r>
              <a:rPr lang="en-US" altLang="zh-TW" dirty="0"/>
              <a:t>Correlation against SPICE simulation</a:t>
            </a:r>
          </a:p>
          <a:p>
            <a:pPr lvl="1"/>
            <a:r>
              <a:rPr lang="en-US" altLang="zh-TW" dirty="0"/>
              <a:t>Achieve </a:t>
            </a:r>
            <a:r>
              <a:rPr lang="en-US" altLang="zh-TW" b="1" dirty="0"/>
              <a:t>0.998+</a:t>
            </a:r>
            <a:r>
              <a:rPr lang="en-US" altLang="zh-TW" dirty="0"/>
              <a:t> correlation in cell/net delay/slew.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Multi-threading performance</a:t>
            </a:r>
          </a:p>
          <a:p>
            <a:pPr lvl="1"/>
            <a:r>
              <a:rPr lang="en-US" altLang="zh-TW" b="1" dirty="0"/>
              <a:t>8.3x</a:t>
            </a:r>
            <a:r>
              <a:rPr lang="en-US" altLang="zh-TW" dirty="0"/>
              <a:t> speed up when using 16 threads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02194" y="2198637"/>
            <a:ext cx="10671180" cy="2135276"/>
            <a:chOff x="33332" y="2132856"/>
            <a:chExt cx="11962058" cy="23935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" t="11138" r="8900" b="1911"/>
            <a:stretch/>
          </p:blipFill>
          <p:spPr>
            <a:xfrm>
              <a:off x="33332" y="2132856"/>
              <a:ext cx="2923871" cy="2152294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" t="11214" r="8946" b="1834"/>
            <a:stretch/>
          </p:blipFill>
          <p:spPr>
            <a:xfrm>
              <a:off x="3001916" y="2132856"/>
              <a:ext cx="2964480" cy="215229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" t="10625" r="8947" b="2422"/>
            <a:stretch/>
          </p:blipFill>
          <p:spPr>
            <a:xfrm>
              <a:off x="6031769" y="2132856"/>
              <a:ext cx="2923871" cy="215229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" t="11484" r="8946" b="1564"/>
            <a:stretch/>
          </p:blipFill>
          <p:spPr>
            <a:xfrm>
              <a:off x="9030910" y="2140802"/>
              <a:ext cx="2964480" cy="21522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335360" y="2204864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𝟗𝟗𝟖𝟕</m:t>
                        </m:r>
                      </m:oMath>
                    </m:oMathPara>
                  </a14:m>
                  <a:endParaRPr lang="zh-TW" altLang="en-US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60" y="2204864"/>
                  <a:ext cx="187220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3310079" y="2204864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𝟗𝟗𝟖𝟔</m:t>
                        </m:r>
                      </m:oMath>
                    </m:oMathPara>
                  </a14:m>
                  <a:endParaRPr lang="zh-TW" altLang="en-US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079" y="2204864"/>
                  <a:ext cx="187220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314564" y="2218191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𝟗𝟗𝟖𝟑</m:t>
                        </m:r>
                      </m:oMath>
                    </m:oMathPara>
                  </a14:m>
                  <a:endParaRPr lang="zh-TW" altLang="en-US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64" y="2218191"/>
                  <a:ext cx="187220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9310457" y="2218191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b="1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𝟗𝟗𝟗𝟎</m:t>
                        </m:r>
                      </m:oMath>
                    </m:oMathPara>
                  </a14:m>
                  <a:endParaRPr lang="zh-TW" altLang="en-US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457" y="2218191"/>
                  <a:ext cx="187220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5359" y="4187880"/>
              <a:ext cx="2923871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Cell Delay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32473" y="4187880"/>
              <a:ext cx="2964481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Cell Slew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49759" y="4187880"/>
              <a:ext cx="2923871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Net Delay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030910" y="4187880"/>
              <a:ext cx="2964480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Net Slew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t="10714"/>
          <a:stretch/>
        </p:blipFill>
        <p:spPr>
          <a:xfrm>
            <a:off x="6400800" y="4380115"/>
            <a:ext cx="3554099" cy="24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063552" y="1412776"/>
            <a:ext cx="7214011" cy="5173443"/>
            <a:chOff x="2488994" y="1352010"/>
            <a:chExt cx="7214011" cy="51734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67EF1DE-F309-C14F-B8C4-931297FB883F}"/>
                </a:ext>
              </a:extLst>
            </p:cNvPr>
            <p:cNvSpPr/>
            <p:nvPr/>
          </p:nvSpPr>
          <p:spPr>
            <a:xfrm>
              <a:off x="2488994" y="1371605"/>
              <a:ext cx="7214011" cy="51538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EE55E6F-DA04-5A47-A705-E746A5E34B87}"/>
                </a:ext>
              </a:extLst>
            </p:cNvPr>
            <p:cNvGrpSpPr/>
            <p:nvPr/>
          </p:nvGrpSpPr>
          <p:grpSpPr>
            <a:xfrm>
              <a:off x="3351652" y="1832415"/>
              <a:ext cx="6171524" cy="965148"/>
              <a:chOff x="368300" y="1046718"/>
              <a:chExt cx="8585200" cy="117578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ED53172-00CD-3C4A-910C-17618489E203}"/>
                  </a:ext>
                </a:extLst>
              </p:cNvPr>
              <p:cNvSpPr/>
              <p:nvPr/>
            </p:nvSpPr>
            <p:spPr>
              <a:xfrm>
                <a:off x="368300" y="1046718"/>
                <a:ext cx="8585200" cy="11757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endParaRPr kumimoji="1" lang="zh-TW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AA1D538-BAFF-9244-A0E5-807149B273A2}"/>
                  </a:ext>
                </a:extLst>
              </p:cNvPr>
              <p:cNvSpPr/>
              <p:nvPr/>
            </p:nvSpPr>
            <p:spPr>
              <a:xfrm>
                <a:off x="660400" y="1548884"/>
                <a:ext cx="8001000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TICER based RC Reduction Algorithm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E98ED25-0FE4-DF40-A850-2D0E3FD60AB2}"/>
                  </a:ext>
                </a:extLst>
              </p:cNvPr>
              <p:cNvSpPr txBox="1"/>
              <p:nvPr/>
            </p:nvSpPr>
            <p:spPr>
              <a:xfrm>
                <a:off x="482600" y="1046718"/>
                <a:ext cx="6307786" cy="48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 Network Reduction</a:t>
                </a:r>
                <a:endPara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AB61203-6D2E-0241-8C52-4FBE2F201D16}"/>
                </a:ext>
              </a:extLst>
            </p:cNvPr>
            <p:cNvSpPr txBox="1"/>
            <p:nvPr/>
          </p:nvSpPr>
          <p:spPr>
            <a:xfrm>
              <a:off x="2488994" y="1352010"/>
              <a:ext cx="7214011" cy="37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Delay Calculator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弧形向右鍵 10">
              <a:extLst>
                <a:ext uri="{FF2B5EF4-FFF2-40B4-BE49-F238E27FC236}">
                  <a16:creationId xmlns:a16="http://schemas.microsoft.com/office/drawing/2014/main" id="{42537929-3834-5B4D-BDB1-8490C3BBA290}"/>
                </a:ext>
              </a:extLst>
            </p:cNvPr>
            <p:cNvSpPr/>
            <p:nvPr/>
          </p:nvSpPr>
          <p:spPr>
            <a:xfrm>
              <a:off x="2632336" y="2379526"/>
              <a:ext cx="625492" cy="139317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82EB51EE-2AF6-F94C-AE1A-1B58554E3948}"/>
                </a:ext>
              </a:extLst>
            </p:cNvPr>
            <p:cNvGrpSpPr/>
            <p:nvPr/>
          </p:nvGrpSpPr>
          <p:grpSpPr>
            <a:xfrm>
              <a:off x="3351652" y="2943789"/>
              <a:ext cx="6171524" cy="1648401"/>
              <a:chOff x="1168400" y="2053966"/>
              <a:chExt cx="7518400" cy="2008148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96A69396-C22B-7142-A1C5-40767CB00A2D}"/>
                  </a:ext>
                </a:extLst>
              </p:cNvPr>
              <p:cNvGrpSpPr/>
              <p:nvPr/>
            </p:nvGrpSpPr>
            <p:grpSpPr>
              <a:xfrm>
                <a:off x="1168400" y="2053966"/>
                <a:ext cx="7518400" cy="2008148"/>
                <a:chOff x="1168400" y="2380218"/>
                <a:chExt cx="7785100" cy="2008148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740A561B-EA48-7642-B6D7-5420EA2FDF82}"/>
                    </a:ext>
                  </a:extLst>
                </p:cNvPr>
                <p:cNvGrpSpPr/>
                <p:nvPr/>
              </p:nvGrpSpPr>
              <p:grpSpPr>
                <a:xfrm>
                  <a:off x="1168400" y="2380218"/>
                  <a:ext cx="7785100" cy="2008148"/>
                  <a:chOff x="368300" y="1046718"/>
                  <a:chExt cx="8585200" cy="2008148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A5F9853B-4B81-C942-8E1C-A17E748759AF}"/>
                      </a:ext>
                    </a:extLst>
                  </p:cNvPr>
                  <p:cNvSpPr/>
                  <p:nvPr/>
                </p:nvSpPr>
                <p:spPr>
                  <a:xfrm>
                    <a:off x="368300" y="1046718"/>
                    <a:ext cx="8585200" cy="2008148"/>
                  </a:xfrm>
                  <a:prstGeom prst="rect">
                    <a:avLst/>
                  </a:prstGeom>
                  <a:solidFill>
                    <a:srgbClr val="FBF9B3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endParaRPr kumimoji="1" lang="zh-TW" altLang="en-US">
                      <a:ln>
                        <a:solidFill>
                          <a:schemeClr val="bg1"/>
                        </a:solidFill>
                      </a:ln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08DF75D7-6DFA-E94C-8842-8DDB8A11E14C}"/>
                      </a:ext>
                    </a:extLst>
                  </p:cNvPr>
                  <p:cNvSpPr/>
                  <p:nvPr/>
                </p:nvSpPr>
                <p:spPr>
                  <a:xfrm>
                    <a:off x="660399" y="1497726"/>
                    <a:ext cx="8001000" cy="558800"/>
                  </a:xfrm>
                  <a:prstGeom prst="rect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r>
                      <a:rPr kumimoji="1"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Y-parameter Extraction</a:t>
                    </a:r>
                    <a:endParaRPr kumimoji="1"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90240FBD-E713-FA4F-8483-02F3823C880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598" y="1046718"/>
                    <a:ext cx="5306084" cy="487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Gate Delay/Slew Calculation</a:t>
                    </a:r>
                    <a:endPara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110A0B8-6543-DC43-9A43-0666EB9E1BC3}"/>
                    </a:ext>
                  </a:extLst>
                </p:cNvPr>
                <p:cNvSpPr/>
                <p:nvPr/>
              </p:nvSpPr>
              <p:spPr>
                <a:xfrm>
                  <a:off x="1433277" y="3698259"/>
                  <a:ext cx="7255345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Driver Waveform Solving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" name="向下箭號 20">
                <a:extLst>
                  <a:ext uri="{FF2B5EF4-FFF2-40B4-BE49-F238E27FC236}">
                    <a16:creationId xmlns:a16="http://schemas.microsoft.com/office/drawing/2014/main" id="{5DDB011F-2D93-DA40-8D7D-48699699C1F9}"/>
                  </a:ext>
                </a:extLst>
              </p:cNvPr>
              <p:cNvSpPr/>
              <p:nvPr/>
            </p:nvSpPr>
            <p:spPr>
              <a:xfrm>
                <a:off x="4757998" y="3073557"/>
                <a:ext cx="339202" cy="266733"/>
              </a:xfrm>
              <a:prstGeom prst="down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CEBDCBE-66F0-9646-81C5-F75E421E2920}"/>
                </a:ext>
              </a:extLst>
            </p:cNvPr>
            <p:cNvGrpSpPr/>
            <p:nvPr/>
          </p:nvGrpSpPr>
          <p:grpSpPr>
            <a:xfrm>
              <a:off x="3351652" y="4736721"/>
              <a:ext cx="6171524" cy="1650095"/>
              <a:chOff x="1168400" y="4238188"/>
              <a:chExt cx="7518400" cy="2010212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48A2D916-C45A-A34A-A480-1E958AC7F31A}"/>
                  </a:ext>
                </a:extLst>
              </p:cNvPr>
              <p:cNvGrpSpPr/>
              <p:nvPr/>
            </p:nvGrpSpPr>
            <p:grpSpPr>
              <a:xfrm>
                <a:off x="1168400" y="4238188"/>
                <a:ext cx="7518400" cy="2010212"/>
                <a:chOff x="1168400" y="2231588"/>
                <a:chExt cx="7785100" cy="2010212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C760842C-4A60-4E46-B858-FBC04DAB7B13}"/>
                    </a:ext>
                  </a:extLst>
                </p:cNvPr>
                <p:cNvGrpSpPr/>
                <p:nvPr/>
              </p:nvGrpSpPr>
              <p:grpSpPr>
                <a:xfrm>
                  <a:off x="1168400" y="2231588"/>
                  <a:ext cx="7785100" cy="2010212"/>
                  <a:chOff x="368300" y="898088"/>
                  <a:chExt cx="8585200" cy="2010212"/>
                </a:xfrm>
              </p:grpSpPr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9D5DD41B-57A9-254D-AB62-84071B5E0F7F}"/>
                      </a:ext>
                    </a:extLst>
                  </p:cNvPr>
                  <p:cNvSpPr/>
                  <p:nvPr/>
                </p:nvSpPr>
                <p:spPr>
                  <a:xfrm>
                    <a:off x="368300" y="900152"/>
                    <a:ext cx="8585200" cy="200814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endParaRPr kumimoji="1" lang="zh-TW" altLang="en-US">
                      <a:ln>
                        <a:solidFill>
                          <a:schemeClr val="bg1"/>
                        </a:solidFill>
                      </a:ln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E17ED60-DC93-6149-B11D-86C9CE94F1CD}"/>
                      </a:ext>
                    </a:extLst>
                  </p:cNvPr>
                  <p:cNvSpPr/>
                  <p:nvPr/>
                </p:nvSpPr>
                <p:spPr>
                  <a:xfrm>
                    <a:off x="660399" y="1350486"/>
                    <a:ext cx="8001000" cy="558800"/>
                  </a:xfrm>
                  <a:prstGeom prst="rect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r>
                      <a:rPr kumimoji="1"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Driver Waveform Reduction</a:t>
                    </a:r>
                    <a:endParaRPr kumimoji="1"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E371446D-C3E5-D342-ADEF-19D0E5F891F8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00" y="898088"/>
                    <a:ext cx="5105743" cy="487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Net Delay/Slew Calculation</a:t>
                    </a:r>
                    <a:endPara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D62CE99-AFD1-D640-A683-5A42E370C5F6}"/>
                    </a:ext>
                  </a:extLst>
                </p:cNvPr>
                <p:cNvSpPr/>
                <p:nvPr/>
              </p:nvSpPr>
              <p:spPr>
                <a:xfrm>
                  <a:off x="1433277" y="3560286"/>
                  <a:ext cx="7255345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Receiver Waveform Solving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向下箭號 13">
                <a:extLst>
                  <a:ext uri="{FF2B5EF4-FFF2-40B4-BE49-F238E27FC236}">
                    <a16:creationId xmlns:a16="http://schemas.microsoft.com/office/drawing/2014/main" id="{4664082F-CF14-6A42-9CF7-E84CFDBBB54A}"/>
                  </a:ext>
                </a:extLst>
              </p:cNvPr>
              <p:cNvSpPr/>
              <p:nvPr/>
            </p:nvSpPr>
            <p:spPr>
              <a:xfrm>
                <a:off x="4757998" y="5268436"/>
                <a:ext cx="339202" cy="266733"/>
              </a:xfrm>
              <a:prstGeom prst="down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2" name="弧形向右鍵 27">
              <a:extLst>
                <a:ext uri="{FF2B5EF4-FFF2-40B4-BE49-F238E27FC236}">
                  <a16:creationId xmlns:a16="http://schemas.microsoft.com/office/drawing/2014/main" id="{E14DDEF0-1081-1849-A30B-BED400EA4840}"/>
                </a:ext>
              </a:extLst>
            </p:cNvPr>
            <p:cNvSpPr/>
            <p:nvPr/>
          </p:nvSpPr>
          <p:spPr>
            <a:xfrm>
              <a:off x="2632336" y="4295680"/>
              <a:ext cx="625492" cy="139317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9D13930-F171-9C46-AE88-41489A3A7AAB}"/>
              </a:ext>
            </a:extLst>
          </p:cNvPr>
          <p:cNvGrpSpPr/>
          <p:nvPr/>
        </p:nvGrpSpPr>
        <p:grpSpPr>
          <a:xfrm flipH="1">
            <a:off x="1364889" y="4190141"/>
            <a:ext cx="1666310" cy="2105061"/>
            <a:chOff x="1559496" y="1916832"/>
            <a:chExt cx="2204373" cy="2784799"/>
          </a:xfrm>
          <a:solidFill>
            <a:schemeClr val="bg2"/>
          </a:solidFill>
        </p:grpSpPr>
        <p:pic>
          <p:nvPicPr>
            <p:cNvPr id="31" name="圖片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9" t="17801" r="11151" b="9400"/>
            <a:stretch/>
          </p:blipFill>
          <p:spPr>
            <a:xfrm rot="5400000">
              <a:off x="1347537" y="2128791"/>
              <a:ext cx="2628290" cy="2204372"/>
            </a:xfrm>
            <a:prstGeom prst="rect">
              <a:avLst/>
            </a:prstGeom>
            <a:grpFill/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DAAA84B-C69B-3A4C-97D4-9C830E2C8AE4}"/>
                </a:ext>
              </a:extLst>
            </p:cNvPr>
            <p:cNvSpPr txBox="1"/>
            <p:nvPr/>
          </p:nvSpPr>
          <p:spPr>
            <a:xfrm>
              <a:off x="1559496" y="4213039"/>
              <a:ext cx="2204373" cy="4885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 err="1">
                  <a:latin typeface="Maiandra GD" panose="020E0502030308020204" pitchFamily="34" charset="0"/>
                </a:rPr>
                <a:t>Zi</a:t>
              </a:r>
              <a:r>
                <a:rPr kumimoji="1" lang="en-US" altLang="zh-TW" dirty="0">
                  <a:latin typeface="Maiandra GD" panose="020E0502030308020204" pitchFamily="34" charset="0"/>
                </a:rPr>
                <a:t>-Sheng Lin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130C418-DEE9-6A45-AC84-3CAECE27F126}"/>
              </a:ext>
            </a:extLst>
          </p:cNvPr>
          <p:cNvGrpSpPr/>
          <p:nvPr/>
        </p:nvGrpSpPr>
        <p:grpSpPr>
          <a:xfrm>
            <a:off x="1059119" y="1683647"/>
            <a:ext cx="1509470" cy="1998339"/>
            <a:chOff x="6080121" y="2151130"/>
            <a:chExt cx="2304256" cy="3050530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0310D8C4-845F-E340-BEA6-CAC7DACC9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412" r="8156"/>
            <a:stretch/>
          </p:blipFill>
          <p:spPr>
            <a:xfrm>
              <a:off x="6080121" y="2151130"/>
              <a:ext cx="2304256" cy="2516437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1AE26DF-A648-5D4A-8C92-A29DF2AC9DD7}"/>
                </a:ext>
              </a:extLst>
            </p:cNvPr>
            <p:cNvSpPr txBox="1"/>
            <p:nvPr/>
          </p:nvSpPr>
          <p:spPr>
            <a:xfrm>
              <a:off x="6096000" y="4637863"/>
              <a:ext cx="2288377" cy="56379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Yu-Kang Lin</a:t>
              </a:r>
              <a:endParaRPr kumimoji="1" lang="zh-TW" altLang="en-US" dirty="0">
                <a:latin typeface="Maiandra GD" panose="020E0502030308020204" pitchFamily="34" charset="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C323571-2AAD-CA4B-B793-7CA956E035AC}"/>
              </a:ext>
            </a:extLst>
          </p:cNvPr>
          <p:cNvGrpSpPr/>
          <p:nvPr/>
        </p:nvGrpSpPr>
        <p:grpSpPr>
          <a:xfrm>
            <a:off x="8524641" y="1601110"/>
            <a:ext cx="1551270" cy="1864257"/>
            <a:chOff x="6960096" y="1970836"/>
            <a:chExt cx="2304256" cy="2769167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5" t="18501" r="33205" b="44750"/>
            <a:stretch/>
          </p:blipFill>
          <p:spPr>
            <a:xfrm>
              <a:off x="6960096" y="1970836"/>
              <a:ext cx="2304256" cy="2520281"/>
            </a:xfrm>
            <a:prstGeom prst="rect">
              <a:avLst/>
            </a:prstGeom>
          </p:spPr>
        </p:pic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9E19EF5-4D8B-944B-9B2A-2EBB11D0AE8E}"/>
                </a:ext>
              </a:extLst>
            </p:cNvPr>
            <p:cNvSpPr txBox="1"/>
            <p:nvPr/>
          </p:nvSpPr>
          <p:spPr>
            <a:xfrm>
              <a:off x="6960096" y="4191397"/>
              <a:ext cx="2304256" cy="54860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Pei-</a:t>
              </a:r>
              <a:r>
                <a:rPr kumimoji="1" lang="en-US" altLang="zh-TW" dirty="0" err="1">
                  <a:latin typeface="Maiandra GD" panose="020E0502030308020204" pitchFamily="34" charset="0"/>
                </a:rPr>
                <a:t>Huan</a:t>
              </a:r>
              <a:r>
                <a:rPr kumimoji="1" lang="en-US" altLang="zh-TW" dirty="0">
                  <a:latin typeface="Maiandra GD" panose="020E0502030308020204" pitchFamily="34" charset="0"/>
                </a:rPr>
                <a:t> Tsai</a:t>
              </a:r>
            </a:p>
          </p:txBody>
        </p:sp>
      </p:grpSp>
      <p:sp>
        <p:nvSpPr>
          <p:cNvPr id="42" name="雲朵形 41"/>
          <p:cNvSpPr/>
          <p:nvPr/>
        </p:nvSpPr>
        <p:spPr>
          <a:xfrm>
            <a:off x="7104112" y="4547595"/>
            <a:ext cx="3541961" cy="2213000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TW" dirty="0"/>
            </a:br>
            <a:r>
              <a:rPr lang="en-US" altLang="zh-TW" sz="2400" b="1" dirty="0">
                <a:latin typeface="Maiandra GD" panose="020E0502030308020204" pitchFamily="34" charset="0"/>
              </a:rPr>
              <a:t>I</a:t>
            </a:r>
            <a:r>
              <a:rPr lang="en-US" altLang="zh-TW" dirty="0">
                <a:latin typeface="Maiandra GD" panose="020E0502030308020204" pitchFamily="34" charset="0"/>
              </a:rPr>
              <a:t>NTEGRATION </a:t>
            </a:r>
            <a:br>
              <a:rPr lang="en-US" altLang="zh-TW" dirty="0">
                <a:latin typeface="Maiandra GD" panose="020E0502030308020204" pitchFamily="34" charset="0"/>
              </a:rPr>
            </a:br>
            <a:r>
              <a:rPr lang="en-US" altLang="zh-TW" dirty="0">
                <a:latin typeface="Maiandra GD" panose="020E0502030308020204" pitchFamily="34" charset="0"/>
              </a:rPr>
              <a:t>&amp; </a:t>
            </a:r>
            <a:br>
              <a:rPr lang="en-US" altLang="zh-TW" dirty="0">
                <a:latin typeface="Maiandra GD" panose="020E0502030308020204" pitchFamily="34" charset="0"/>
              </a:rPr>
            </a:br>
            <a:r>
              <a:rPr lang="en-US" altLang="zh-TW" sz="2400" b="1" dirty="0">
                <a:latin typeface="Maiandra GD" panose="020E0502030308020204" pitchFamily="34" charset="0"/>
              </a:rPr>
              <a:t>T</a:t>
            </a:r>
            <a:r>
              <a:rPr lang="en-US" altLang="zh-TW" dirty="0">
                <a:latin typeface="Maiandra GD" panose="020E0502030308020204" pitchFamily="34" charset="0"/>
              </a:rPr>
              <a:t>ESTING</a:t>
            </a:r>
            <a:endParaRPr lang="zh-TW" altLang="en-US" dirty="0">
              <a:latin typeface="Maiandra GD" panose="020E0502030308020204" pitchFamily="34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9991084" y="4260932"/>
            <a:ext cx="1475283" cy="2153566"/>
            <a:chOff x="3781220" y="1830933"/>
            <a:chExt cx="2224460" cy="3247189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4" t="21913" r="28749" b="25850"/>
            <a:stretch/>
          </p:blipFill>
          <p:spPr>
            <a:xfrm>
              <a:off x="3781220" y="1830933"/>
              <a:ext cx="2224460" cy="2837709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D40AB5E-8591-FC4B-92EF-CA645CAF4DD3}"/>
                </a:ext>
              </a:extLst>
            </p:cNvPr>
            <p:cNvSpPr txBox="1"/>
            <p:nvPr/>
          </p:nvSpPr>
          <p:spPr>
            <a:xfrm>
              <a:off x="3781222" y="4521236"/>
              <a:ext cx="2224458" cy="55688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Shih-Kai Lee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9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04F6C5F-3779-A649-B640-5F77B2527D09}"/>
              </a:ext>
            </a:extLst>
          </p:cNvPr>
          <p:cNvSpPr txBox="1"/>
          <p:nvPr/>
        </p:nvSpPr>
        <p:spPr>
          <a:xfrm>
            <a:off x="609600" y="2828835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latin typeface="Bradley Hand ITC" panose="03070402050302030203" pitchFamily="66" charset="0"/>
              </a:rPr>
              <a:t>Thank You!</a:t>
            </a:r>
            <a:endParaRPr kumimoji="1" lang="zh-TW" altLang="en-US" sz="5400" b="1" dirty="0">
              <a:latin typeface="Bradley Hand ITC" panose="03070402050302030203" pitchFamily="66" charset="0"/>
            </a:endParaRPr>
          </a:p>
          <a:p>
            <a:endParaRPr kumimoji="1" lang="zh-TW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80B02-C6BF-6342-81F9-2808054C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Team Members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11B55-75E6-014D-9F59-83ED7B5F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4" name="Picture 4" descr="National Taiwan University">
            <a:extLst>
              <a:ext uri="{FF2B5EF4-FFF2-40B4-BE49-F238E27FC236}">
                <a16:creationId xmlns:a16="http://schemas.microsoft.com/office/drawing/2014/main" id="{E237688B-957D-1348-BED6-4F230EAE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68574"/>
            <a:ext cx="4059378" cy="10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D13930-F171-9C46-AE88-41489A3A7AAB}"/>
              </a:ext>
            </a:extLst>
          </p:cNvPr>
          <p:cNvGrpSpPr/>
          <p:nvPr/>
        </p:nvGrpSpPr>
        <p:grpSpPr>
          <a:xfrm flipH="1">
            <a:off x="917902" y="2324223"/>
            <a:ext cx="2204373" cy="3028708"/>
            <a:chOff x="1559496" y="1916832"/>
            <a:chExt cx="2204373" cy="302870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9" t="17801" r="11151" b="9400"/>
            <a:stretch/>
          </p:blipFill>
          <p:spPr>
            <a:xfrm rot="5400000">
              <a:off x="1347537" y="2128791"/>
              <a:ext cx="2628290" cy="220437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DAAA84B-C69B-3A4C-97D4-9C830E2C8AE4}"/>
                </a:ext>
              </a:extLst>
            </p:cNvPr>
            <p:cNvSpPr txBox="1"/>
            <p:nvPr/>
          </p:nvSpPr>
          <p:spPr>
            <a:xfrm>
              <a:off x="1559496" y="4576208"/>
              <a:ext cx="2204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Zi-Sheng Lin</a:t>
              </a:r>
              <a:endParaRPr kumimoji="1" lang="zh-TW" altLang="en-US" dirty="0">
                <a:latin typeface="Maiandra GD" panose="020E0502030308020204" pitchFamily="34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323571-2AAD-CA4B-B793-7CA956E035AC}"/>
              </a:ext>
            </a:extLst>
          </p:cNvPr>
          <p:cNvGrpSpPr/>
          <p:nvPr/>
        </p:nvGrpSpPr>
        <p:grpSpPr>
          <a:xfrm>
            <a:off x="9407536" y="2920650"/>
            <a:ext cx="2304256" cy="2974704"/>
            <a:chOff x="6960096" y="1970836"/>
            <a:chExt cx="2304256" cy="297470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5" t="18501" r="33205" b="44750"/>
            <a:stretch/>
          </p:blipFill>
          <p:spPr>
            <a:xfrm>
              <a:off x="6960096" y="1970836"/>
              <a:ext cx="2304256" cy="2520281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9E19EF5-4D8B-944B-9B2A-2EBB11D0AE8E}"/>
                </a:ext>
              </a:extLst>
            </p:cNvPr>
            <p:cNvSpPr txBox="1"/>
            <p:nvPr/>
          </p:nvSpPr>
          <p:spPr>
            <a:xfrm>
              <a:off x="6960096" y="4576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Pei-Huan Tsai</a:t>
              </a:r>
              <a:endParaRPr kumimoji="1" lang="zh-TW" altLang="en-US" dirty="0">
                <a:latin typeface="Maiandra GD" panose="020E0502030308020204" pitchFamily="34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130C418-DEE9-6A45-AC84-3CAECE27F126}"/>
              </a:ext>
            </a:extLst>
          </p:cNvPr>
          <p:cNvGrpSpPr/>
          <p:nvPr/>
        </p:nvGrpSpPr>
        <p:grpSpPr>
          <a:xfrm>
            <a:off x="6507936" y="2350065"/>
            <a:ext cx="2304256" cy="2925072"/>
            <a:chOff x="6080121" y="2151130"/>
            <a:chExt cx="2304256" cy="292507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AE26DF-A648-5D4A-8C92-A29DF2AC9DD7}"/>
                </a:ext>
              </a:extLst>
            </p:cNvPr>
            <p:cNvSpPr txBox="1"/>
            <p:nvPr/>
          </p:nvSpPr>
          <p:spPr>
            <a:xfrm>
              <a:off x="6096000" y="4706870"/>
              <a:ext cx="2288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Yu-Kang Lin</a:t>
              </a:r>
              <a:endParaRPr kumimoji="1" lang="zh-TW" altLang="en-US" dirty="0">
                <a:latin typeface="Maiandra GD" panose="020E0502030308020204" pitchFamily="34" charset="0"/>
              </a:endParaRP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310D8C4-845F-E340-BEA6-CAC7DACC9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412" r="8156"/>
            <a:stretch/>
          </p:blipFill>
          <p:spPr>
            <a:xfrm>
              <a:off x="6080121" y="2151130"/>
              <a:ext cx="2304256" cy="2516436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3687300" y="2636912"/>
            <a:ext cx="2224460" cy="3258442"/>
            <a:chOff x="3781220" y="1830933"/>
            <a:chExt cx="2224460" cy="325844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D40AB5E-8591-FC4B-92EF-CA645CAF4DD3}"/>
                </a:ext>
              </a:extLst>
            </p:cNvPr>
            <p:cNvSpPr txBox="1"/>
            <p:nvPr/>
          </p:nvSpPr>
          <p:spPr>
            <a:xfrm>
              <a:off x="3781221" y="4720043"/>
              <a:ext cx="222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Maiandra GD" panose="020E0502030308020204" pitchFamily="34" charset="0"/>
                </a:rPr>
                <a:t>Shih-Kai Lee</a:t>
              </a:r>
              <a:endParaRPr kumimoji="1" lang="zh-TW" altLang="en-US" dirty="0">
                <a:latin typeface="Maiandra GD" panose="020E0502030308020204" pitchFamily="34" charset="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4" t="21913" r="28749" b="25850"/>
            <a:stretch/>
          </p:blipFill>
          <p:spPr>
            <a:xfrm>
              <a:off x="3781220" y="1830933"/>
              <a:ext cx="2224460" cy="2837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2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B4EB7-1316-4676-96FE-28C0A9AE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Advisors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045CD7-2C23-4801-A7B3-B5945EC1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942596"/>
            <a:ext cx="2735144" cy="297280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5A40D8B-1ADB-4828-AD24-118727193844}"/>
              </a:ext>
            </a:extLst>
          </p:cNvPr>
          <p:cNvSpPr txBox="1"/>
          <p:nvPr/>
        </p:nvSpPr>
        <p:spPr>
          <a:xfrm>
            <a:off x="2462910" y="4933628"/>
            <a:ext cx="22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aiandra GD" panose="020E0502030308020204" pitchFamily="34" charset="0"/>
              </a:rPr>
              <a:t>Pei-Yu Lee</a:t>
            </a:r>
            <a:endParaRPr kumimoji="1" lang="zh-TW" altLang="en-US" dirty="0">
              <a:latin typeface="Maiandra GD" panose="020E0502030308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78BBA6-5C38-4C25-A62B-B465FC42AC39}"/>
              </a:ext>
            </a:extLst>
          </p:cNvPr>
          <p:cNvSpPr txBox="1"/>
          <p:nvPr/>
        </p:nvSpPr>
        <p:spPr>
          <a:xfrm>
            <a:off x="7608168" y="4933628"/>
            <a:ext cx="22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aiandra GD" panose="020E0502030308020204" pitchFamily="34" charset="0"/>
              </a:rPr>
              <a:t>Iris Hui-Ru Jiang</a:t>
            </a:r>
            <a:endParaRPr kumimoji="1" lang="zh-TW" altLang="en-US" dirty="0">
              <a:latin typeface="Maiandra GD" panose="020E0502030308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CD8ECF9-C4E2-484A-925D-F7487F54DC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80" y="2494783"/>
            <a:ext cx="2801620" cy="2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228EB-41A4-AB48-973D-2B2E90F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Framework</a:t>
            </a:r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488994" y="1352010"/>
            <a:ext cx="7214011" cy="5173443"/>
            <a:chOff x="2488994" y="1352010"/>
            <a:chExt cx="7214011" cy="51734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7EF1DE-F309-C14F-B8C4-931297FB883F}"/>
                </a:ext>
              </a:extLst>
            </p:cNvPr>
            <p:cNvSpPr/>
            <p:nvPr/>
          </p:nvSpPr>
          <p:spPr>
            <a:xfrm>
              <a:off x="2488994" y="1371605"/>
              <a:ext cx="7214011" cy="51538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EE55E6F-DA04-5A47-A705-E746A5E34B87}"/>
                </a:ext>
              </a:extLst>
            </p:cNvPr>
            <p:cNvGrpSpPr/>
            <p:nvPr/>
          </p:nvGrpSpPr>
          <p:grpSpPr>
            <a:xfrm>
              <a:off x="3351652" y="1832415"/>
              <a:ext cx="6171524" cy="965148"/>
              <a:chOff x="368300" y="1046718"/>
              <a:chExt cx="8585200" cy="117578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D53172-00CD-3C4A-910C-17618489E203}"/>
                  </a:ext>
                </a:extLst>
              </p:cNvPr>
              <p:cNvSpPr/>
              <p:nvPr/>
            </p:nvSpPr>
            <p:spPr>
              <a:xfrm>
                <a:off x="368300" y="1046718"/>
                <a:ext cx="8585200" cy="11757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endParaRPr kumimoji="1" lang="zh-TW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A1D538-BAFF-9244-A0E5-807149B273A2}"/>
                  </a:ext>
                </a:extLst>
              </p:cNvPr>
              <p:cNvSpPr/>
              <p:nvPr/>
            </p:nvSpPr>
            <p:spPr>
              <a:xfrm>
                <a:off x="660400" y="1548884"/>
                <a:ext cx="8001000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TICER based RC Reduction Algorithm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98ED25-0FE4-DF40-A850-2D0E3FD60AB2}"/>
                  </a:ext>
                </a:extLst>
              </p:cNvPr>
              <p:cNvSpPr txBox="1"/>
              <p:nvPr/>
            </p:nvSpPr>
            <p:spPr>
              <a:xfrm>
                <a:off x="482600" y="1046718"/>
                <a:ext cx="6307786" cy="48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 Network Reduction</a:t>
                </a:r>
                <a:endPara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B61203-6D2E-0241-8C52-4FBE2F201D16}"/>
                </a:ext>
              </a:extLst>
            </p:cNvPr>
            <p:cNvSpPr txBox="1"/>
            <p:nvPr/>
          </p:nvSpPr>
          <p:spPr>
            <a:xfrm>
              <a:off x="2488994" y="1352010"/>
              <a:ext cx="7214011" cy="37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Delay Calculator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弧形向右鍵 10">
              <a:extLst>
                <a:ext uri="{FF2B5EF4-FFF2-40B4-BE49-F238E27FC236}">
                  <a16:creationId xmlns:a16="http://schemas.microsoft.com/office/drawing/2014/main" id="{42537929-3834-5B4D-BDB1-8490C3BBA290}"/>
                </a:ext>
              </a:extLst>
            </p:cNvPr>
            <p:cNvSpPr/>
            <p:nvPr/>
          </p:nvSpPr>
          <p:spPr>
            <a:xfrm>
              <a:off x="2632336" y="2379526"/>
              <a:ext cx="625492" cy="139317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2EB51EE-2AF6-F94C-AE1A-1B58554E3948}"/>
                </a:ext>
              </a:extLst>
            </p:cNvPr>
            <p:cNvGrpSpPr/>
            <p:nvPr/>
          </p:nvGrpSpPr>
          <p:grpSpPr>
            <a:xfrm>
              <a:off x="3351652" y="2943789"/>
              <a:ext cx="6171524" cy="1648401"/>
              <a:chOff x="1168400" y="2053966"/>
              <a:chExt cx="7518400" cy="2008148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6A69396-C22B-7142-A1C5-40767CB00A2D}"/>
                  </a:ext>
                </a:extLst>
              </p:cNvPr>
              <p:cNvGrpSpPr/>
              <p:nvPr/>
            </p:nvGrpSpPr>
            <p:grpSpPr>
              <a:xfrm>
                <a:off x="1168400" y="2053966"/>
                <a:ext cx="7518400" cy="2008148"/>
                <a:chOff x="1168400" y="2380218"/>
                <a:chExt cx="7785100" cy="2008148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40A561B-EA48-7642-B6D7-5420EA2FDF82}"/>
                    </a:ext>
                  </a:extLst>
                </p:cNvPr>
                <p:cNvGrpSpPr/>
                <p:nvPr/>
              </p:nvGrpSpPr>
              <p:grpSpPr>
                <a:xfrm>
                  <a:off x="1168400" y="2380218"/>
                  <a:ext cx="7785100" cy="2008148"/>
                  <a:chOff x="368300" y="1046718"/>
                  <a:chExt cx="8585200" cy="2008148"/>
                </a:xfrm>
              </p:grpSpPr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A5F9853B-4B81-C942-8E1C-A17E748759AF}"/>
                      </a:ext>
                    </a:extLst>
                  </p:cNvPr>
                  <p:cNvSpPr/>
                  <p:nvPr/>
                </p:nvSpPr>
                <p:spPr>
                  <a:xfrm>
                    <a:off x="368300" y="1046718"/>
                    <a:ext cx="8585200" cy="2008148"/>
                  </a:xfrm>
                  <a:prstGeom prst="rect">
                    <a:avLst/>
                  </a:prstGeom>
                  <a:solidFill>
                    <a:srgbClr val="FBF9B3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endParaRPr kumimoji="1" lang="zh-TW" altLang="en-US">
                      <a:ln>
                        <a:solidFill>
                          <a:schemeClr val="bg1"/>
                        </a:solidFill>
                      </a:ln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08DF75D7-6DFA-E94C-8842-8DDB8A11E14C}"/>
                      </a:ext>
                    </a:extLst>
                  </p:cNvPr>
                  <p:cNvSpPr/>
                  <p:nvPr/>
                </p:nvSpPr>
                <p:spPr>
                  <a:xfrm>
                    <a:off x="660399" y="1497726"/>
                    <a:ext cx="8001000" cy="558800"/>
                  </a:xfrm>
                  <a:prstGeom prst="rect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r>
                      <a:rPr kumimoji="1"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Y-parameter Extraction</a:t>
                    </a:r>
                    <a:endParaRPr kumimoji="1"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90240FBD-E713-FA4F-8483-02F3823C880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598" y="1046718"/>
                    <a:ext cx="5306084" cy="487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Gate Delay/Slew Calculation</a:t>
                    </a:r>
                    <a:endPara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110A0B8-6543-DC43-9A43-0666EB9E1BC3}"/>
                    </a:ext>
                  </a:extLst>
                </p:cNvPr>
                <p:cNvSpPr/>
                <p:nvPr/>
              </p:nvSpPr>
              <p:spPr>
                <a:xfrm>
                  <a:off x="1433277" y="3698259"/>
                  <a:ext cx="7255345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Driver Waveform Solving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向下箭號 13">
                <a:extLst>
                  <a:ext uri="{FF2B5EF4-FFF2-40B4-BE49-F238E27FC236}">
                    <a16:creationId xmlns:a16="http://schemas.microsoft.com/office/drawing/2014/main" id="{5DDB011F-2D93-DA40-8D7D-48699699C1F9}"/>
                  </a:ext>
                </a:extLst>
              </p:cNvPr>
              <p:cNvSpPr/>
              <p:nvPr/>
            </p:nvSpPr>
            <p:spPr>
              <a:xfrm>
                <a:off x="4757998" y="3073557"/>
                <a:ext cx="339202" cy="266733"/>
              </a:xfrm>
              <a:prstGeom prst="down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CEBDCBE-66F0-9646-81C5-F75E421E2920}"/>
                </a:ext>
              </a:extLst>
            </p:cNvPr>
            <p:cNvGrpSpPr/>
            <p:nvPr/>
          </p:nvGrpSpPr>
          <p:grpSpPr>
            <a:xfrm>
              <a:off x="3351652" y="4736721"/>
              <a:ext cx="6171524" cy="1650095"/>
              <a:chOff x="1168400" y="4238188"/>
              <a:chExt cx="7518400" cy="2010212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48A2D916-C45A-A34A-A480-1E958AC7F31A}"/>
                  </a:ext>
                </a:extLst>
              </p:cNvPr>
              <p:cNvGrpSpPr/>
              <p:nvPr/>
            </p:nvGrpSpPr>
            <p:grpSpPr>
              <a:xfrm>
                <a:off x="1168400" y="4238188"/>
                <a:ext cx="7518400" cy="2010212"/>
                <a:chOff x="1168400" y="2231588"/>
                <a:chExt cx="7785100" cy="2010212"/>
              </a:xfrm>
            </p:grpSpPr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C760842C-4A60-4E46-B858-FBC04DAB7B13}"/>
                    </a:ext>
                  </a:extLst>
                </p:cNvPr>
                <p:cNvGrpSpPr/>
                <p:nvPr/>
              </p:nvGrpSpPr>
              <p:grpSpPr>
                <a:xfrm>
                  <a:off x="1168400" y="2231588"/>
                  <a:ext cx="7785100" cy="2010212"/>
                  <a:chOff x="368300" y="898088"/>
                  <a:chExt cx="8585200" cy="2010212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9D5DD41B-57A9-254D-AB62-84071B5E0F7F}"/>
                      </a:ext>
                    </a:extLst>
                  </p:cNvPr>
                  <p:cNvSpPr/>
                  <p:nvPr/>
                </p:nvSpPr>
                <p:spPr>
                  <a:xfrm>
                    <a:off x="368300" y="900152"/>
                    <a:ext cx="8585200" cy="200814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endParaRPr kumimoji="1" lang="zh-TW" altLang="en-US">
                      <a:ln>
                        <a:solidFill>
                          <a:schemeClr val="bg1"/>
                        </a:solidFill>
                      </a:ln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DE17ED60-DC93-6149-B11D-86C9CE94F1CD}"/>
                      </a:ext>
                    </a:extLst>
                  </p:cNvPr>
                  <p:cNvSpPr/>
                  <p:nvPr/>
                </p:nvSpPr>
                <p:spPr>
                  <a:xfrm>
                    <a:off x="660399" y="1350486"/>
                    <a:ext cx="8001000" cy="558800"/>
                  </a:xfrm>
                  <a:prstGeom prst="rect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numCol="1" rtlCol="0" anchor="ctr"/>
                  <a:lstStyle/>
                  <a:p>
                    <a:pPr algn="ctr"/>
                    <a:r>
                      <a:rPr kumimoji="1"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Driver Waveform Reduction</a:t>
                    </a:r>
                    <a:endParaRPr kumimoji="1"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371446D-C3E5-D342-ADEF-19D0E5F891F8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00" y="898088"/>
                    <a:ext cx="5105743" cy="487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Net Delay/Slew Calculation</a:t>
                    </a:r>
                    <a:endPara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D62CE99-AFD1-D640-A683-5A42E370C5F6}"/>
                    </a:ext>
                  </a:extLst>
                </p:cNvPr>
                <p:cNvSpPr/>
                <p:nvPr/>
              </p:nvSpPr>
              <p:spPr>
                <a:xfrm>
                  <a:off x="1433277" y="3560286"/>
                  <a:ext cx="7255345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Receiver Waveform Solving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向下箭號 21">
                <a:extLst>
                  <a:ext uri="{FF2B5EF4-FFF2-40B4-BE49-F238E27FC236}">
                    <a16:creationId xmlns:a16="http://schemas.microsoft.com/office/drawing/2014/main" id="{4664082F-CF14-6A42-9CF7-E84CFDBBB54A}"/>
                  </a:ext>
                </a:extLst>
              </p:cNvPr>
              <p:cNvSpPr/>
              <p:nvPr/>
            </p:nvSpPr>
            <p:spPr>
              <a:xfrm>
                <a:off x="4757998" y="5268436"/>
                <a:ext cx="339202" cy="266733"/>
              </a:xfrm>
              <a:prstGeom prst="down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8" name="弧形向右鍵 27">
              <a:extLst>
                <a:ext uri="{FF2B5EF4-FFF2-40B4-BE49-F238E27FC236}">
                  <a16:creationId xmlns:a16="http://schemas.microsoft.com/office/drawing/2014/main" id="{E14DDEF0-1081-1849-A30B-BED400EA4840}"/>
                </a:ext>
              </a:extLst>
            </p:cNvPr>
            <p:cNvSpPr/>
            <p:nvPr/>
          </p:nvSpPr>
          <p:spPr>
            <a:xfrm>
              <a:off x="2632336" y="4295680"/>
              <a:ext cx="625492" cy="139317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4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228EB-41A4-AB48-973D-2B2E90F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RC Network Reduction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EF1DE-F309-C14F-B8C4-931297FB883F}"/>
              </a:ext>
            </a:extLst>
          </p:cNvPr>
          <p:cNvSpPr/>
          <p:nvPr/>
        </p:nvSpPr>
        <p:spPr>
          <a:xfrm>
            <a:off x="2488994" y="1371605"/>
            <a:ext cx="7214011" cy="5153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EE55E6F-DA04-5A47-A705-E746A5E34B87}"/>
              </a:ext>
            </a:extLst>
          </p:cNvPr>
          <p:cNvGrpSpPr/>
          <p:nvPr/>
        </p:nvGrpSpPr>
        <p:grpSpPr>
          <a:xfrm>
            <a:off x="3351652" y="1832415"/>
            <a:ext cx="6171524" cy="965148"/>
            <a:chOff x="368300" y="1046718"/>
            <a:chExt cx="8585200" cy="11757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D53172-00CD-3C4A-910C-17618489E203}"/>
                </a:ext>
              </a:extLst>
            </p:cNvPr>
            <p:cNvSpPr/>
            <p:nvPr/>
          </p:nvSpPr>
          <p:spPr>
            <a:xfrm>
              <a:off x="368300" y="1046718"/>
              <a:ext cx="8585200" cy="11757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A1D538-BAFF-9244-A0E5-807149B273A2}"/>
                </a:ext>
              </a:extLst>
            </p:cNvPr>
            <p:cNvSpPr/>
            <p:nvPr/>
          </p:nvSpPr>
          <p:spPr>
            <a:xfrm>
              <a:off x="660400" y="1548884"/>
              <a:ext cx="8001000" cy="5588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TICER based RC Reduction Algorithm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E98ED25-0FE4-DF40-A850-2D0E3FD60AB2}"/>
                </a:ext>
              </a:extLst>
            </p:cNvPr>
            <p:cNvSpPr txBox="1"/>
            <p:nvPr/>
          </p:nvSpPr>
          <p:spPr>
            <a:xfrm>
              <a:off x="482600" y="1046718"/>
              <a:ext cx="6307786" cy="48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 Network Reduction</a:t>
              </a:r>
              <a:endPara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B61203-6D2E-0241-8C52-4FBE2F201D16}"/>
              </a:ext>
            </a:extLst>
          </p:cNvPr>
          <p:cNvSpPr txBox="1"/>
          <p:nvPr/>
        </p:nvSpPr>
        <p:spPr>
          <a:xfrm>
            <a:off x="2488994" y="1352010"/>
            <a:ext cx="7214011" cy="3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Delay Calculator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弧形向右鍵 10">
            <a:extLst>
              <a:ext uri="{FF2B5EF4-FFF2-40B4-BE49-F238E27FC236}">
                <a16:creationId xmlns:a16="http://schemas.microsoft.com/office/drawing/2014/main" id="{42537929-3834-5B4D-BDB1-8490C3BBA290}"/>
              </a:ext>
            </a:extLst>
          </p:cNvPr>
          <p:cNvSpPr/>
          <p:nvPr/>
        </p:nvSpPr>
        <p:spPr>
          <a:xfrm>
            <a:off x="2632336" y="2379526"/>
            <a:ext cx="625492" cy="1393170"/>
          </a:xfrm>
          <a:prstGeom prst="curvedRightArrow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EB51EE-2AF6-F94C-AE1A-1B58554E3948}"/>
              </a:ext>
            </a:extLst>
          </p:cNvPr>
          <p:cNvGrpSpPr/>
          <p:nvPr/>
        </p:nvGrpSpPr>
        <p:grpSpPr>
          <a:xfrm>
            <a:off x="3351652" y="2943789"/>
            <a:ext cx="6171524" cy="1648401"/>
            <a:chOff x="1168400" y="2053966"/>
            <a:chExt cx="7518400" cy="2008148"/>
          </a:xfrm>
          <a:effectLst/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6A69396-C22B-7142-A1C5-40767CB00A2D}"/>
                </a:ext>
              </a:extLst>
            </p:cNvPr>
            <p:cNvGrpSpPr/>
            <p:nvPr/>
          </p:nvGrpSpPr>
          <p:grpSpPr>
            <a:xfrm>
              <a:off x="1168400" y="2053966"/>
              <a:ext cx="7518400" cy="2008148"/>
              <a:chOff x="1168400" y="2380218"/>
              <a:chExt cx="7785100" cy="200814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40A561B-EA48-7642-B6D7-5420EA2FDF82}"/>
                  </a:ext>
                </a:extLst>
              </p:cNvPr>
              <p:cNvGrpSpPr/>
              <p:nvPr/>
            </p:nvGrpSpPr>
            <p:grpSpPr>
              <a:xfrm>
                <a:off x="1168400" y="2380218"/>
                <a:ext cx="7785100" cy="2008148"/>
                <a:chOff x="368300" y="1046718"/>
                <a:chExt cx="8585200" cy="200814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5F9853B-4B81-C942-8E1C-A17E748759AF}"/>
                    </a:ext>
                  </a:extLst>
                </p:cNvPr>
                <p:cNvSpPr/>
                <p:nvPr/>
              </p:nvSpPr>
              <p:spPr>
                <a:xfrm>
                  <a:off x="368300" y="1046718"/>
                  <a:ext cx="8585200" cy="2008148"/>
                </a:xfrm>
                <a:prstGeom prst="rect">
                  <a:avLst/>
                </a:prstGeom>
                <a:solidFill>
                  <a:srgbClr val="FBF9B3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8DF75D7-6DFA-E94C-8842-8DDB8A11E14C}"/>
                    </a:ext>
                  </a:extLst>
                </p:cNvPr>
                <p:cNvSpPr/>
                <p:nvPr/>
              </p:nvSpPr>
              <p:spPr>
                <a:xfrm>
                  <a:off x="660399" y="1497726"/>
                  <a:ext cx="8001000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Y-parameter Extraction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0240FBD-E713-FA4F-8483-02F3823C880B}"/>
                    </a:ext>
                  </a:extLst>
                </p:cNvPr>
                <p:cNvSpPr txBox="1"/>
                <p:nvPr/>
              </p:nvSpPr>
              <p:spPr>
                <a:xfrm>
                  <a:off x="482598" y="1046718"/>
                  <a:ext cx="5306084" cy="48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Gate Delay/Slew Calculation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110A0B8-6543-DC43-9A43-0666EB9E1BC3}"/>
                  </a:ext>
                </a:extLst>
              </p:cNvPr>
              <p:cNvSpPr/>
              <p:nvPr/>
            </p:nvSpPr>
            <p:spPr>
              <a:xfrm>
                <a:off x="1433277" y="3698259"/>
                <a:ext cx="7255345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Driver Waveform Solving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5DDB011F-2D93-DA40-8D7D-48699699C1F9}"/>
                </a:ext>
              </a:extLst>
            </p:cNvPr>
            <p:cNvSpPr/>
            <p:nvPr/>
          </p:nvSpPr>
          <p:spPr>
            <a:xfrm>
              <a:off x="4757998" y="3073557"/>
              <a:ext cx="339202" cy="266733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EBDCBE-66F0-9646-81C5-F75E421E2920}"/>
              </a:ext>
            </a:extLst>
          </p:cNvPr>
          <p:cNvGrpSpPr/>
          <p:nvPr/>
        </p:nvGrpSpPr>
        <p:grpSpPr>
          <a:xfrm>
            <a:off x="3351652" y="4736721"/>
            <a:ext cx="6171524" cy="1650095"/>
            <a:chOff x="1168400" y="4238188"/>
            <a:chExt cx="7518400" cy="2010212"/>
          </a:xfrm>
          <a:effectLst/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48A2D916-C45A-A34A-A480-1E958AC7F31A}"/>
                </a:ext>
              </a:extLst>
            </p:cNvPr>
            <p:cNvGrpSpPr/>
            <p:nvPr/>
          </p:nvGrpSpPr>
          <p:grpSpPr>
            <a:xfrm>
              <a:off x="1168400" y="4238188"/>
              <a:ext cx="7518400" cy="2010212"/>
              <a:chOff x="1168400" y="2231588"/>
              <a:chExt cx="7785100" cy="2010212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C760842C-4A60-4E46-B858-FBC04DAB7B13}"/>
                  </a:ext>
                </a:extLst>
              </p:cNvPr>
              <p:cNvGrpSpPr/>
              <p:nvPr/>
            </p:nvGrpSpPr>
            <p:grpSpPr>
              <a:xfrm>
                <a:off x="1168400" y="2231588"/>
                <a:ext cx="7785100" cy="2010212"/>
                <a:chOff x="368300" y="898088"/>
                <a:chExt cx="8585200" cy="2010212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D5DD41B-57A9-254D-AB62-84071B5E0F7F}"/>
                    </a:ext>
                  </a:extLst>
                </p:cNvPr>
                <p:cNvSpPr/>
                <p:nvPr/>
              </p:nvSpPr>
              <p:spPr>
                <a:xfrm>
                  <a:off x="368300" y="900152"/>
                  <a:ext cx="8585200" cy="20081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E17ED60-DC93-6149-B11D-86C9CE94F1CD}"/>
                    </a:ext>
                  </a:extLst>
                </p:cNvPr>
                <p:cNvSpPr/>
                <p:nvPr/>
              </p:nvSpPr>
              <p:spPr>
                <a:xfrm>
                  <a:off x="660399" y="1350486"/>
                  <a:ext cx="8001000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Driver Waveform Reduction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E371446D-C3E5-D342-ADEF-19D0E5F891F8}"/>
                    </a:ext>
                  </a:extLst>
                </p:cNvPr>
                <p:cNvSpPr txBox="1"/>
                <p:nvPr/>
              </p:nvSpPr>
              <p:spPr>
                <a:xfrm>
                  <a:off x="482600" y="898088"/>
                  <a:ext cx="5105743" cy="48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 Delay/Slew Calculation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D62CE99-AFD1-D640-A683-5A42E370C5F6}"/>
                  </a:ext>
                </a:extLst>
              </p:cNvPr>
              <p:cNvSpPr/>
              <p:nvPr/>
            </p:nvSpPr>
            <p:spPr>
              <a:xfrm>
                <a:off x="1433277" y="3560286"/>
                <a:ext cx="7255345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Waveform Solving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4664082F-CF14-6A42-9CF7-E84CFDBBB54A}"/>
                </a:ext>
              </a:extLst>
            </p:cNvPr>
            <p:cNvSpPr/>
            <p:nvPr/>
          </p:nvSpPr>
          <p:spPr>
            <a:xfrm>
              <a:off x="4757998" y="5268436"/>
              <a:ext cx="339202" cy="266733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8" name="弧形向右鍵 27">
            <a:extLst>
              <a:ext uri="{FF2B5EF4-FFF2-40B4-BE49-F238E27FC236}">
                <a16:creationId xmlns:a16="http://schemas.microsoft.com/office/drawing/2014/main" id="{E14DDEF0-1081-1849-A30B-BED400EA4840}"/>
              </a:ext>
            </a:extLst>
          </p:cNvPr>
          <p:cNvSpPr/>
          <p:nvPr/>
        </p:nvSpPr>
        <p:spPr>
          <a:xfrm>
            <a:off x="2632336" y="4295680"/>
            <a:ext cx="625492" cy="1393170"/>
          </a:xfrm>
          <a:prstGeom prst="curvedRightArrow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5F3199-F31F-F94F-AE33-2D756FCED93F}"/>
              </a:ext>
            </a:extLst>
          </p:cNvPr>
          <p:cNvSpPr/>
          <p:nvPr/>
        </p:nvSpPr>
        <p:spPr>
          <a:xfrm>
            <a:off x="3257827" y="2817158"/>
            <a:ext cx="6301837" cy="3648423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FD782F-C1F1-AB4A-8236-ACC93DB5DBFD}"/>
              </a:ext>
            </a:extLst>
          </p:cNvPr>
          <p:cNvSpPr/>
          <p:nvPr/>
        </p:nvSpPr>
        <p:spPr>
          <a:xfrm>
            <a:off x="2595281" y="1933861"/>
            <a:ext cx="695195" cy="445295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3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2F88-55C7-C64D-8EC4-2F1209F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RC Reduction Algorithm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Size of network is critical to both efficiency and stability</a:t>
            </a:r>
          </a:p>
          <a:p>
            <a:pPr lvl="1"/>
            <a:r>
              <a:rPr lang="en-US" altLang="zh-TW" dirty="0"/>
              <a:t>Modify the TICER* algorithm for better accuracy when using CCS models</a:t>
            </a:r>
          </a:p>
          <a:p>
            <a:pPr lvl="1"/>
            <a:r>
              <a:rPr lang="en-US" altLang="zh-TW" dirty="0"/>
              <a:t>Achieve </a:t>
            </a:r>
            <a:r>
              <a:rPr lang="en-US" altLang="zh-TW" b="1" dirty="0"/>
              <a:t>2.87x</a:t>
            </a:r>
            <a:r>
              <a:rPr lang="en-US" altLang="zh-TW" dirty="0"/>
              <a:t> speed up in total runtime</a:t>
            </a:r>
            <a:endParaRPr lang="zh-TW" altLang="en-US" dirty="0"/>
          </a:p>
        </p:txBody>
      </p:sp>
      <p:grpSp>
        <p:nvGrpSpPr>
          <p:cNvPr id="154" name="群組 153"/>
          <p:cNvGrpSpPr/>
          <p:nvPr/>
        </p:nvGrpSpPr>
        <p:grpSpPr>
          <a:xfrm>
            <a:off x="1262132" y="3519038"/>
            <a:ext cx="4063566" cy="2407199"/>
            <a:chOff x="1348864" y="3355662"/>
            <a:chExt cx="4063566" cy="240719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2119940" y="499750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3">
              <a:extLst>
                <a:ext uri="{FF2B5EF4-FFF2-40B4-BE49-F238E27FC236}">
                  <a16:creationId xmlns:a16="http://schemas.microsoft.com/office/drawing/2014/main" id="{9ECD9A6C-2E68-FF48-9A63-A3E12030AA94}"/>
                </a:ext>
              </a:extLst>
            </p:cNvPr>
            <p:cNvSpPr/>
            <p:nvPr/>
          </p:nvSpPr>
          <p:spPr>
            <a:xfrm rot="5400000">
              <a:off x="1368000" y="4896000"/>
              <a:ext cx="429634" cy="46790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309">
              <a:extLst>
                <a:ext uri="{FF2B5EF4-FFF2-40B4-BE49-F238E27FC236}">
                  <a16:creationId xmlns:a16="http://schemas.microsoft.com/office/drawing/2014/main" id="{A5CF98E5-CE44-B344-AEF6-DD07BB0F427B}"/>
                </a:ext>
              </a:extLst>
            </p:cNvPr>
            <p:cNvSpPr/>
            <p:nvPr/>
          </p:nvSpPr>
          <p:spPr>
            <a:xfrm rot="5400000">
              <a:off x="2730348" y="3336526"/>
              <a:ext cx="429634" cy="46790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311">
              <a:extLst>
                <a:ext uri="{FF2B5EF4-FFF2-40B4-BE49-F238E27FC236}">
                  <a16:creationId xmlns:a16="http://schemas.microsoft.com/office/drawing/2014/main" id="{92A52D70-2380-1344-BFFA-ADE47A0CEB58}"/>
                </a:ext>
              </a:extLst>
            </p:cNvPr>
            <p:cNvSpPr/>
            <p:nvPr/>
          </p:nvSpPr>
          <p:spPr>
            <a:xfrm rot="5400000">
              <a:off x="4963660" y="4890972"/>
              <a:ext cx="429634" cy="46790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1826928" y="5130733"/>
              <a:ext cx="212321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07B69E1-A614-2242-B414-B0DA80FB54E7}"/>
                </a:ext>
              </a:extLst>
            </p:cNvPr>
            <p:cNvCxnSpPr/>
            <p:nvPr/>
          </p:nvCxnSpPr>
          <p:spPr>
            <a:xfrm flipH="1">
              <a:off x="4616337" y="5130470"/>
              <a:ext cx="310765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2412000" y="4930056"/>
              <a:ext cx="0" cy="178934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912FA67-6962-8641-AA72-F0BC8710BAAE}"/>
                </a:ext>
              </a:extLst>
            </p:cNvPr>
            <p:cNvCxnSpPr/>
            <p:nvPr/>
          </p:nvCxnSpPr>
          <p:spPr>
            <a:xfrm flipH="1">
              <a:off x="2421435" y="3575062"/>
              <a:ext cx="28034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2323323" y="5130619"/>
              <a:ext cx="244285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橢圓 275">
              <a:extLst>
                <a:ext uri="{FF2B5EF4-FFF2-40B4-BE49-F238E27FC236}">
                  <a16:creationId xmlns:a16="http://schemas.microsoft.com/office/drawing/2014/main" id="{A5B48EF5-3F3C-D04E-BD6E-6ACEB319EE15}"/>
                </a:ext>
              </a:extLst>
            </p:cNvPr>
            <p:cNvSpPr/>
            <p:nvPr/>
          </p:nvSpPr>
          <p:spPr>
            <a:xfrm>
              <a:off x="2385894" y="5108092"/>
              <a:ext cx="52212" cy="5221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9" name="群組 178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2362053" y="4638249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180" name="直線接點 179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2362053" y="4344321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2362053" y="4050281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2362053" y="3755314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2412000" y="3576380"/>
              <a:ext cx="0" cy="178934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等腰三角形 309">
              <a:extLst>
                <a:ext uri="{FF2B5EF4-FFF2-40B4-BE49-F238E27FC236}">
                  <a16:creationId xmlns:a16="http://schemas.microsoft.com/office/drawing/2014/main" id="{A5CF98E5-CE44-B344-AEF6-DD07BB0F427B}"/>
                </a:ext>
              </a:extLst>
            </p:cNvPr>
            <p:cNvSpPr/>
            <p:nvPr/>
          </p:nvSpPr>
          <p:spPr>
            <a:xfrm rot="5400000">
              <a:off x="3511089" y="3710199"/>
              <a:ext cx="429634" cy="46790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8" name="直線接點 227">
              <a:extLst>
                <a:ext uri="{FF2B5EF4-FFF2-40B4-BE49-F238E27FC236}">
                  <a16:creationId xmlns:a16="http://schemas.microsoft.com/office/drawing/2014/main" id="{9912FA67-6962-8641-AA72-F0BC8710BAAE}"/>
                </a:ext>
              </a:extLst>
            </p:cNvPr>
            <p:cNvCxnSpPr/>
            <p:nvPr/>
          </p:nvCxnSpPr>
          <p:spPr>
            <a:xfrm flipH="1">
              <a:off x="3202176" y="3948735"/>
              <a:ext cx="28034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3142123" y="4739056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256" name="直線接點 255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接點 256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接點 257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接點 271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接點 272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接點 273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接點 27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接點 27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接點 27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群組 279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3142123" y="4445128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281" name="直線接點 280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接點 281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接點 282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接點 283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接點 284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接點 285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接點 28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接點 28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接點 28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群組 289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3142123" y="4151088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291" name="直線接點 290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接點 291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接點 292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接點 293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接點 294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接點 295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接點 29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接點 29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接點 29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3192741" y="3950053"/>
              <a:ext cx="0" cy="178934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1" name="群組 310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2621584" y="4996770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12" name="直線接點 31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線接點 31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直線接點 31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直線接點 31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直線接點 31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線接點 31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直線接點 31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直線接點 31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直線接點 31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群組 320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2905503" y="499750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22" name="直線接點 32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直線接點 32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直線接點 32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直線接點 32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直線接點 32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直線接點 32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直線接點 32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直線接點 32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線接點 32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3193869" y="5003418"/>
              <a:ext cx="0" cy="104847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3099906" y="5129894"/>
              <a:ext cx="369208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橢圓 332">
              <a:extLst>
                <a:ext uri="{FF2B5EF4-FFF2-40B4-BE49-F238E27FC236}">
                  <a16:creationId xmlns:a16="http://schemas.microsoft.com/office/drawing/2014/main" id="{A5B48EF5-3F3C-D04E-BD6E-6ACEB319EE15}"/>
                </a:ext>
              </a:extLst>
            </p:cNvPr>
            <p:cNvSpPr/>
            <p:nvPr/>
          </p:nvSpPr>
          <p:spPr>
            <a:xfrm>
              <a:off x="3167763" y="5107367"/>
              <a:ext cx="52212" cy="5221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等腰三角形 309">
              <a:extLst>
                <a:ext uri="{FF2B5EF4-FFF2-40B4-BE49-F238E27FC236}">
                  <a16:creationId xmlns:a16="http://schemas.microsoft.com/office/drawing/2014/main" id="{A5CF98E5-CE44-B344-AEF6-DD07BB0F427B}"/>
                </a:ext>
              </a:extLst>
            </p:cNvPr>
            <p:cNvSpPr/>
            <p:nvPr/>
          </p:nvSpPr>
          <p:spPr>
            <a:xfrm rot="5400000">
              <a:off x="4455867" y="3354035"/>
              <a:ext cx="429634" cy="46790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9912FA67-6962-8641-AA72-F0BC8710BAAE}"/>
                </a:ext>
              </a:extLst>
            </p:cNvPr>
            <p:cNvCxnSpPr/>
            <p:nvPr/>
          </p:nvCxnSpPr>
          <p:spPr>
            <a:xfrm flipH="1">
              <a:off x="4146954" y="3592770"/>
              <a:ext cx="28034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4087572" y="4655957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37" name="直線接點 336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線接點 337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直線接點 338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線接點 339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直線接點 341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接點 342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直線接點 343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群組 345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4087572" y="4362029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47" name="直線接點 346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直線接點 347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直線接點 348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直線接點 349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直線接點 350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直線接點 351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直線接點 352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直線接點 353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直線接點 354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群組 355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4087572" y="4067989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57" name="直線接點 356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線接點 357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直線接點 358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直線接點 359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線接點 360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直線接點 361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直線接點 362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直線接點 363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直線接點 364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群組 365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4087572" y="377302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67" name="直線接點 366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線接點 367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直線接點 368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直線接點 369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直線接點 370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直線接點 371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直線接點 372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直線接點 373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直線接點 374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4137519" y="3594088"/>
              <a:ext cx="0" cy="178934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7" name="群組 376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3397019" y="4998024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78" name="直線接點 377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直線接點 378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直線接點 380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直線接點 381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直線接點 383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直線接點 384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直線接點 385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群組 386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3680938" y="4996851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388" name="直線接點 387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直線接點 388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線接點 389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直線接點 390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直線接點 391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直線接點 392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直線接點 394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直線接點 395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7" name="直線接點 396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4140075" y="4907135"/>
              <a:ext cx="0" cy="20113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3886553" y="5131294"/>
              <a:ext cx="46985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9" name="橢圓 398">
              <a:extLst>
                <a:ext uri="{FF2B5EF4-FFF2-40B4-BE49-F238E27FC236}">
                  <a16:creationId xmlns:a16="http://schemas.microsoft.com/office/drawing/2014/main" id="{A5B48EF5-3F3C-D04E-BD6E-6ACEB319EE15}"/>
                </a:ext>
              </a:extLst>
            </p:cNvPr>
            <p:cNvSpPr/>
            <p:nvPr/>
          </p:nvSpPr>
          <p:spPr>
            <a:xfrm>
              <a:off x="4113969" y="5107367"/>
              <a:ext cx="52212" cy="5221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0" name="群組 399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4438362" y="4997501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401" name="直線接點 400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直線接點 401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直線接點 402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直線接點 404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直線接點 405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直線接點 40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直線接點 40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直線接點 40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5DC3890-FF5D-9B41-A881-A7A313E2166F}"/>
                </a:ext>
              </a:extLst>
            </p:cNvPr>
            <p:cNvSpPr txBox="1"/>
            <p:nvPr/>
          </p:nvSpPr>
          <p:spPr>
            <a:xfrm>
              <a:off x="1983223" y="5393529"/>
              <a:ext cx="3032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 Original tree circuit</a:t>
              </a:r>
              <a:endParaRPr lang="zh-TW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55" name="群組 154"/>
          <p:cNvGrpSpPr/>
          <p:nvPr/>
        </p:nvGrpSpPr>
        <p:grpSpPr>
          <a:xfrm>
            <a:off x="5967757" y="3498824"/>
            <a:ext cx="4063566" cy="2411053"/>
            <a:chOff x="6584247" y="3355662"/>
            <a:chExt cx="4063566" cy="2411053"/>
          </a:xfrm>
        </p:grpSpPr>
        <p:grpSp>
          <p:nvGrpSpPr>
            <p:cNvPr id="605" name="群組 604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7355323" y="499750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791" name="直線接點 790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2" name="直線接點 791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3" name="直線接點 792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4" name="直線接點 793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5" name="直線接點 794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6" name="直線接點 795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7" name="直線接點 79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8" name="直線接點 79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9" name="直線接點 79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6" name="等腰三角形 3">
              <a:extLst>
                <a:ext uri="{FF2B5EF4-FFF2-40B4-BE49-F238E27FC236}">
                  <a16:creationId xmlns:a16="http://schemas.microsoft.com/office/drawing/2014/main" id="{9ECD9A6C-2E68-FF48-9A63-A3E12030AA94}"/>
                </a:ext>
              </a:extLst>
            </p:cNvPr>
            <p:cNvSpPr/>
            <p:nvPr/>
          </p:nvSpPr>
          <p:spPr>
            <a:xfrm rot="5400000">
              <a:off x="6603383" y="4896000"/>
              <a:ext cx="429634" cy="46790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等腰三角形 309">
              <a:extLst>
                <a:ext uri="{FF2B5EF4-FFF2-40B4-BE49-F238E27FC236}">
                  <a16:creationId xmlns:a16="http://schemas.microsoft.com/office/drawing/2014/main" id="{A5CF98E5-CE44-B344-AEF6-DD07BB0F427B}"/>
                </a:ext>
              </a:extLst>
            </p:cNvPr>
            <p:cNvSpPr/>
            <p:nvPr/>
          </p:nvSpPr>
          <p:spPr>
            <a:xfrm rot="5400000">
              <a:off x="7965731" y="3336526"/>
              <a:ext cx="429634" cy="46790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等腰三角形 311">
              <a:extLst>
                <a:ext uri="{FF2B5EF4-FFF2-40B4-BE49-F238E27FC236}">
                  <a16:creationId xmlns:a16="http://schemas.microsoft.com/office/drawing/2014/main" id="{92A52D70-2380-1344-BFFA-ADE47A0CEB58}"/>
                </a:ext>
              </a:extLst>
            </p:cNvPr>
            <p:cNvSpPr/>
            <p:nvPr/>
          </p:nvSpPr>
          <p:spPr>
            <a:xfrm rot="5400000">
              <a:off x="10199043" y="4890972"/>
              <a:ext cx="429634" cy="46790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9" name="直線接點 608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7062311" y="5130733"/>
              <a:ext cx="212321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0" name="直線接點 609">
              <a:extLst>
                <a:ext uri="{FF2B5EF4-FFF2-40B4-BE49-F238E27FC236}">
                  <a16:creationId xmlns:a16="http://schemas.microsoft.com/office/drawing/2014/main" id="{407B69E1-A614-2242-B414-B0DA80FB54E7}"/>
                </a:ext>
              </a:extLst>
            </p:cNvPr>
            <p:cNvCxnSpPr/>
            <p:nvPr/>
          </p:nvCxnSpPr>
          <p:spPr>
            <a:xfrm flipH="1">
              <a:off x="9851720" y="5130470"/>
              <a:ext cx="310765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直線接點 610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7647383" y="4646346"/>
              <a:ext cx="0" cy="462644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直線接點 611">
              <a:extLst>
                <a:ext uri="{FF2B5EF4-FFF2-40B4-BE49-F238E27FC236}">
                  <a16:creationId xmlns:a16="http://schemas.microsoft.com/office/drawing/2014/main" id="{9912FA67-6962-8641-AA72-F0BC8710BAAE}"/>
                </a:ext>
              </a:extLst>
            </p:cNvPr>
            <p:cNvCxnSpPr/>
            <p:nvPr/>
          </p:nvCxnSpPr>
          <p:spPr>
            <a:xfrm flipH="1">
              <a:off x="7656818" y="3575062"/>
              <a:ext cx="28034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直線接點 612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7558707" y="5130619"/>
              <a:ext cx="361091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橢圓 613">
              <a:extLst>
                <a:ext uri="{FF2B5EF4-FFF2-40B4-BE49-F238E27FC236}">
                  <a16:creationId xmlns:a16="http://schemas.microsoft.com/office/drawing/2014/main" id="{A5B48EF5-3F3C-D04E-BD6E-6ACEB319EE15}"/>
                </a:ext>
              </a:extLst>
            </p:cNvPr>
            <p:cNvSpPr/>
            <p:nvPr/>
          </p:nvSpPr>
          <p:spPr>
            <a:xfrm>
              <a:off x="7621277" y="5108092"/>
              <a:ext cx="52212" cy="5221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16" name="群組 615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7595020" y="3859274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773" name="直線接點 772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4" name="直線接點 773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5" name="直線接點 774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6" name="直線接點 775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7" name="直線接點 776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8" name="直線接點 777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9" name="直線接點 778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直線接點 779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1" name="直線接點 780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9" name="直線接點 618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7647383" y="3576380"/>
              <a:ext cx="0" cy="302025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0" name="等腰三角形 309">
              <a:extLst>
                <a:ext uri="{FF2B5EF4-FFF2-40B4-BE49-F238E27FC236}">
                  <a16:creationId xmlns:a16="http://schemas.microsoft.com/office/drawing/2014/main" id="{A5CF98E5-CE44-B344-AEF6-DD07BB0F427B}"/>
                </a:ext>
              </a:extLst>
            </p:cNvPr>
            <p:cNvSpPr/>
            <p:nvPr/>
          </p:nvSpPr>
          <p:spPr>
            <a:xfrm rot="5400000">
              <a:off x="8746472" y="3710199"/>
              <a:ext cx="429634" cy="46790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1" name="直線接點 620">
              <a:extLst>
                <a:ext uri="{FF2B5EF4-FFF2-40B4-BE49-F238E27FC236}">
                  <a16:creationId xmlns:a16="http://schemas.microsoft.com/office/drawing/2014/main" id="{9912FA67-6962-8641-AA72-F0BC8710BAAE}"/>
                </a:ext>
              </a:extLst>
            </p:cNvPr>
            <p:cNvCxnSpPr/>
            <p:nvPr/>
          </p:nvCxnSpPr>
          <p:spPr>
            <a:xfrm flipH="1">
              <a:off x="8437559" y="3948735"/>
              <a:ext cx="28034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3" name="群組 622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8377506" y="440653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737" name="直線接點 736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8" name="直線接點 737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9" name="直線接點 738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0" name="直線接點 739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直線接點 740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2" name="直線接點 741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直線接點 742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直線接點 743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直線接點 744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5" name="直線接點 624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8428124" y="3950053"/>
              <a:ext cx="0" cy="441958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7" name="群組 626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8001754" y="499750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710" name="直線接點 709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1" name="直線接點 710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2" name="直線接點 711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3" name="直線接點 712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4" name="直線接點 713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5" name="直線接點 714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6" name="直線接點 715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7" name="直線接點 716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直線接點 717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8" name="直線接點 627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8429252" y="4675418"/>
              <a:ext cx="0" cy="432847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直線接點 628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8188683" y="5129894"/>
              <a:ext cx="587206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0" name="橢圓 629">
              <a:extLst>
                <a:ext uri="{FF2B5EF4-FFF2-40B4-BE49-F238E27FC236}">
                  <a16:creationId xmlns:a16="http://schemas.microsoft.com/office/drawing/2014/main" id="{A5B48EF5-3F3C-D04E-BD6E-6ACEB319EE15}"/>
                </a:ext>
              </a:extLst>
            </p:cNvPr>
            <p:cNvSpPr/>
            <p:nvPr/>
          </p:nvSpPr>
          <p:spPr>
            <a:xfrm>
              <a:off x="8403146" y="5107367"/>
              <a:ext cx="52212" cy="5221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2" name="等腰三角形 309">
              <a:extLst>
                <a:ext uri="{FF2B5EF4-FFF2-40B4-BE49-F238E27FC236}">
                  <a16:creationId xmlns:a16="http://schemas.microsoft.com/office/drawing/2014/main" id="{A5CF98E5-CE44-B344-AEF6-DD07BB0F427B}"/>
                </a:ext>
              </a:extLst>
            </p:cNvPr>
            <p:cNvSpPr/>
            <p:nvPr/>
          </p:nvSpPr>
          <p:spPr>
            <a:xfrm rot="5400000">
              <a:off x="9691250" y="3354035"/>
              <a:ext cx="429634" cy="46790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3" name="直線接點 632">
              <a:extLst>
                <a:ext uri="{FF2B5EF4-FFF2-40B4-BE49-F238E27FC236}">
                  <a16:creationId xmlns:a16="http://schemas.microsoft.com/office/drawing/2014/main" id="{9912FA67-6962-8641-AA72-F0BC8710BAAE}"/>
                </a:ext>
              </a:extLst>
            </p:cNvPr>
            <p:cNvCxnSpPr/>
            <p:nvPr/>
          </p:nvCxnSpPr>
          <p:spPr>
            <a:xfrm flipH="1">
              <a:off x="9382337" y="3592770"/>
              <a:ext cx="280343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5" name="群組 634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9322955" y="4176122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692" name="直線接點 691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直線接點 692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直線接點 693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5" name="直線接點 694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6" name="直線接點 695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7" name="直線接點 696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8" name="直線接點 697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9" name="直線接點 698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0" name="直線接點 699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8" name="直線接點 637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9372902" y="3594088"/>
              <a:ext cx="0" cy="586982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0" name="群組 639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8830121" y="4996851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656" name="直線接點 655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直線接點 656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直線接點 657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直線接點 658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直線接點 659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直線接點 660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直線接點 661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直線接點 662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直線接點 663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1" name="直線接點 640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9375458" y="4428515"/>
              <a:ext cx="0" cy="67975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直線接點 641">
              <a:extLst>
                <a:ext uri="{FF2B5EF4-FFF2-40B4-BE49-F238E27FC236}">
                  <a16:creationId xmlns:a16="http://schemas.microsoft.com/office/drawing/2014/main" id="{805A0E36-6F8C-F344-98C3-27E8953EBE5B}"/>
                </a:ext>
              </a:extLst>
            </p:cNvPr>
            <p:cNvCxnSpPr/>
            <p:nvPr/>
          </p:nvCxnSpPr>
          <p:spPr>
            <a:xfrm flipH="1">
              <a:off x="9017050" y="5131294"/>
              <a:ext cx="574740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3" name="橢圓 642">
              <a:extLst>
                <a:ext uri="{FF2B5EF4-FFF2-40B4-BE49-F238E27FC236}">
                  <a16:creationId xmlns:a16="http://schemas.microsoft.com/office/drawing/2014/main" id="{A5B48EF5-3F3C-D04E-BD6E-6ACEB319EE15}"/>
                </a:ext>
              </a:extLst>
            </p:cNvPr>
            <p:cNvSpPr/>
            <p:nvPr/>
          </p:nvSpPr>
          <p:spPr>
            <a:xfrm>
              <a:off x="9349352" y="5107367"/>
              <a:ext cx="52212" cy="5221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4" name="群組 643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rot="5400000" flipH="1">
              <a:off x="9673745" y="4997501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647" name="直線接點 646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直線接點 647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直線接點 648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直線接點 649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直線接點 650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直線接點 651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直線接點 652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直線接點 653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直線接點 654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0" name="群組 799">
              <a:extLst>
                <a:ext uri="{FF2B5EF4-FFF2-40B4-BE49-F238E27FC236}">
                  <a16:creationId xmlns:a16="http://schemas.microsoft.com/office/drawing/2014/main" id="{BEED8963-6194-D74E-B9FE-8C4CC2F514BB}"/>
                </a:ext>
              </a:extLst>
            </p:cNvPr>
            <p:cNvGrpSpPr/>
            <p:nvPr/>
          </p:nvGrpSpPr>
          <p:grpSpPr>
            <a:xfrm flipH="1">
              <a:off x="7596945" y="4387610"/>
              <a:ext cx="104973" cy="268886"/>
              <a:chOff x="1648379" y="2095619"/>
              <a:chExt cx="258069" cy="661036"/>
            </a:xfrm>
            <a:effectLst>
              <a:glow>
                <a:schemeClr val="bg1"/>
              </a:glow>
            </a:effectLst>
          </p:grpSpPr>
          <p:cxnSp>
            <p:nvCxnSpPr>
              <p:cNvPr id="801" name="直線接點 800">
                <a:extLst>
                  <a:ext uri="{FF2B5EF4-FFF2-40B4-BE49-F238E27FC236}">
                    <a16:creationId xmlns:a16="http://schemas.microsoft.com/office/drawing/2014/main" id="{E71AC86C-275D-DA47-B7ED-CF3FA25078A5}"/>
                  </a:ext>
                </a:extLst>
              </p:cNvPr>
              <p:cNvCxnSpPr/>
              <p:nvPr/>
            </p:nvCxnSpPr>
            <p:spPr>
              <a:xfrm rot="5400000" flipV="1">
                <a:off x="1708020" y="2169327"/>
                <a:ext cx="147418" cy="2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2" name="直線接點 801">
                <a:extLst>
                  <a:ext uri="{FF2B5EF4-FFF2-40B4-BE49-F238E27FC236}">
                    <a16:creationId xmlns:a16="http://schemas.microsoft.com/office/drawing/2014/main" id="{89B29CAB-005E-8F4D-86A2-FF35EE1FFDE4}"/>
                  </a:ext>
                </a:extLst>
              </p:cNvPr>
              <p:cNvCxnSpPr/>
              <p:nvPr/>
            </p:nvCxnSpPr>
            <p:spPr>
              <a:xfrm flipH="1">
                <a:off x="1652106" y="2243039"/>
                <a:ext cx="129622" cy="32062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3" name="直線接點 802">
                <a:extLst>
                  <a:ext uri="{FF2B5EF4-FFF2-40B4-BE49-F238E27FC236}">
                    <a16:creationId xmlns:a16="http://schemas.microsoft.com/office/drawing/2014/main" id="{F7691790-67E7-6A46-BA01-33AE5E72BC82}"/>
                  </a:ext>
                </a:extLst>
              </p:cNvPr>
              <p:cNvCxnSpPr/>
              <p:nvPr/>
            </p:nvCxnSpPr>
            <p:spPr>
              <a:xfrm rot="16200000" flipV="1">
                <a:off x="1749339" y="2174142"/>
                <a:ext cx="56151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4" name="直線接點 803">
                <a:extLst>
                  <a:ext uri="{FF2B5EF4-FFF2-40B4-BE49-F238E27FC236}">
                    <a16:creationId xmlns:a16="http://schemas.microsoft.com/office/drawing/2014/main" id="{EF75BD4E-E980-7D4C-B181-16F2F0097A36}"/>
                  </a:ext>
                </a:extLst>
              </p:cNvPr>
              <p:cNvCxnSpPr/>
              <p:nvPr/>
            </p:nvCxnSpPr>
            <p:spPr>
              <a:xfrm rot="5400000" flipV="1">
                <a:off x="1713728" y="2688337"/>
                <a:ext cx="136318" cy="317"/>
              </a:xfrm>
              <a:prstGeom prst="line">
                <a:avLst/>
              </a:prstGeom>
              <a:ln cap="sq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5" name="直線接點 804">
                <a:extLst>
                  <a:ext uri="{FF2B5EF4-FFF2-40B4-BE49-F238E27FC236}">
                    <a16:creationId xmlns:a16="http://schemas.microsoft.com/office/drawing/2014/main" id="{3BF5FA4D-AE21-A546-AFC4-0EDBDCB39F8F}"/>
                  </a:ext>
                </a:extLst>
              </p:cNvPr>
              <p:cNvCxnSpPr/>
              <p:nvPr/>
            </p:nvCxnSpPr>
            <p:spPr>
              <a:xfrm rot="16200000" flipH="1" flipV="1">
                <a:off x="1745836" y="2237616"/>
                <a:ext cx="6315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6" name="直線接點 805">
                <a:extLst>
                  <a:ext uri="{FF2B5EF4-FFF2-40B4-BE49-F238E27FC236}">
                    <a16:creationId xmlns:a16="http://schemas.microsoft.com/office/drawing/2014/main" id="{195B5A63-8509-9C4F-A525-C88C3E06BD0B}"/>
                  </a:ext>
                </a:extLst>
              </p:cNvPr>
              <p:cNvCxnSpPr/>
              <p:nvPr/>
            </p:nvCxnSpPr>
            <p:spPr>
              <a:xfrm rot="16200000" flipH="1" flipV="1">
                <a:off x="1820059" y="2528099"/>
                <a:ext cx="48375" cy="124400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7" name="直線接點 806">
                <a:extLst>
                  <a:ext uri="{FF2B5EF4-FFF2-40B4-BE49-F238E27FC236}">
                    <a16:creationId xmlns:a16="http://schemas.microsoft.com/office/drawing/2014/main" id="{57D21EFF-B409-1C42-858D-F1DF0FE16FB6}"/>
                  </a:ext>
                </a:extLst>
              </p:cNvPr>
              <p:cNvCxnSpPr/>
              <p:nvPr/>
            </p:nvCxnSpPr>
            <p:spPr>
              <a:xfrm rot="16200000" flipV="1">
                <a:off x="1752855" y="2293752"/>
                <a:ext cx="49115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8" name="直線接點 807">
                <a:extLst>
                  <a:ext uri="{FF2B5EF4-FFF2-40B4-BE49-F238E27FC236}">
                    <a16:creationId xmlns:a16="http://schemas.microsoft.com/office/drawing/2014/main" id="{63BD6718-3637-F348-84D9-FB36F6B71E51}"/>
                  </a:ext>
                </a:extLst>
              </p:cNvPr>
              <p:cNvCxnSpPr/>
              <p:nvPr/>
            </p:nvCxnSpPr>
            <p:spPr>
              <a:xfrm rot="16200000" flipV="1">
                <a:off x="1754628" y="2408043"/>
                <a:ext cx="45572" cy="258066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9" name="直線接點 808">
                <a:extLst>
                  <a:ext uri="{FF2B5EF4-FFF2-40B4-BE49-F238E27FC236}">
                    <a16:creationId xmlns:a16="http://schemas.microsoft.com/office/drawing/2014/main" id="{AB56A1DB-B656-9841-B619-21781B75D90A}"/>
                  </a:ext>
                </a:extLst>
              </p:cNvPr>
              <p:cNvCxnSpPr/>
              <p:nvPr/>
            </p:nvCxnSpPr>
            <p:spPr>
              <a:xfrm rot="16200000" flipH="1" flipV="1">
                <a:off x="1747746" y="2351798"/>
                <a:ext cx="59334" cy="258068"/>
              </a:xfrm>
              <a:prstGeom prst="line">
                <a:avLst/>
              </a:prstGeom>
              <a:ln cap="rnd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0" name="直線接點 809">
              <a:extLst>
                <a:ext uri="{FF2B5EF4-FFF2-40B4-BE49-F238E27FC236}">
                  <a16:creationId xmlns:a16="http://schemas.microsoft.com/office/drawing/2014/main" id="{0D4CEC82-2468-CD40-9CA6-CC5D694E873A}"/>
                </a:ext>
              </a:extLst>
            </p:cNvPr>
            <p:cNvCxnSpPr/>
            <p:nvPr/>
          </p:nvCxnSpPr>
          <p:spPr>
            <a:xfrm>
              <a:off x="7645622" y="4102453"/>
              <a:ext cx="0" cy="284726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1" name="文字方塊 810">
              <a:extLst>
                <a:ext uri="{FF2B5EF4-FFF2-40B4-BE49-F238E27FC236}">
                  <a16:creationId xmlns:a16="http://schemas.microsoft.com/office/drawing/2014/main" id="{E5DC3890-FF5D-9B41-A881-A7A313E2166F}"/>
                </a:ext>
              </a:extLst>
            </p:cNvPr>
            <p:cNvSpPr txBox="1"/>
            <p:nvPr/>
          </p:nvSpPr>
          <p:spPr>
            <a:xfrm>
              <a:off x="7518722" y="5397383"/>
              <a:ext cx="255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 Reduced circuit</a:t>
              </a:r>
              <a:endParaRPr lang="zh-TW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56" name="文字方塊 155"/>
          <p:cNvSpPr txBox="1"/>
          <p:nvPr/>
        </p:nvSpPr>
        <p:spPr>
          <a:xfrm>
            <a:off x="2957552" y="6488178"/>
            <a:ext cx="922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*B. N. Sheehan, "TICER: Realizable reduction of extracted RC circuits," 1999 IEEE/ACM International Conference on Computer-Aided Design.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9696400" y="3713267"/>
            <a:ext cx="2293520" cy="968244"/>
            <a:chOff x="9696400" y="3713267"/>
            <a:chExt cx="2293520" cy="968244"/>
          </a:xfrm>
        </p:grpSpPr>
        <p:sp>
          <p:nvSpPr>
            <p:cNvPr id="7" name="矩形 6"/>
            <p:cNvSpPr/>
            <p:nvPr/>
          </p:nvSpPr>
          <p:spPr>
            <a:xfrm>
              <a:off x="9696400" y="3713267"/>
              <a:ext cx="2232248" cy="9682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9797370" y="3745139"/>
                  <a:ext cx="219255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𝟓𝟖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% </m:t>
                      </m:r>
                    </m:oMath>
                  </a14:m>
                  <a:r>
                    <a:rPr lang="en-US" altLang="zh-TW" dirty="0"/>
                    <a:t>reduction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% </m:t>
                      </m:r>
                    </m:oMath>
                  </a14:m>
                  <a:r>
                    <a:rPr lang="en-US" altLang="zh-TW" dirty="0"/>
                    <a:t>RMS error</a:t>
                  </a:r>
                </a:p>
                <a:p>
                  <a:r>
                    <a:rPr lang="en-US" altLang="zh-TW" dirty="0"/>
                    <a:t>in open </a:t>
                  </a:r>
                  <a:r>
                    <a:rPr lang="en-US" altLang="zh-TW" dirty="0" err="1"/>
                    <a:t>testsuites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7370" y="3745139"/>
                  <a:ext cx="219255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222" t="-3289"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39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228EB-41A4-AB48-973D-2B2E90F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Gate Delay/Slew Calculation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EF1DE-F309-C14F-B8C4-931297FB883F}"/>
              </a:ext>
            </a:extLst>
          </p:cNvPr>
          <p:cNvSpPr/>
          <p:nvPr/>
        </p:nvSpPr>
        <p:spPr>
          <a:xfrm>
            <a:off x="2488994" y="1371605"/>
            <a:ext cx="7214011" cy="5153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EE55E6F-DA04-5A47-A705-E746A5E34B87}"/>
              </a:ext>
            </a:extLst>
          </p:cNvPr>
          <p:cNvGrpSpPr/>
          <p:nvPr/>
        </p:nvGrpSpPr>
        <p:grpSpPr>
          <a:xfrm>
            <a:off x="3351652" y="1832415"/>
            <a:ext cx="6171524" cy="965148"/>
            <a:chOff x="368300" y="1046718"/>
            <a:chExt cx="8585200" cy="11757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D53172-00CD-3C4A-910C-17618489E203}"/>
                </a:ext>
              </a:extLst>
            </p:cNvPr>
            <p:cNvSpPr/>
            <p:nvPr/>
          </p:nvSpPr>
          <p:spPr>
            <a:xfrm>
              <a:off x="368300" y="1046718"/>
              <a:ext cx="8585200" cy="11757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A1D538-BAFF-9244-A0E5-807149B273A2}"/>
                </a:ext>
              </a:extLst>
            </p:cNvPr>
            <p:cNvSpPr/>
            <p:nvPr/>
          </p:nvSpPr>
          <p:spPr>
            <a:xfrm>
              <a:off x="660400" y="1548884"/>
              <a:ext cx="8001000" cy="5588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TICER based RC Reduction Algorithm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E98ED25-0FE4-DF40-A850-2D0E3FD60AB2}"/>
                </a:ext>
              </a:extLst>
            </p:cNvPr>
            <p:cNvSpPr txBox="1"/>
            <p:nvPr/>
          </p:nvSpPr>
          <p:spPr>
            <a:xfrm>
              <a:off x="482600" y="1046718"/>
              <a:ext cx="6307786" cy="48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 Network Reduction</a:t>
              </a:r>
              <a:endPara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B61203-6D2E-0241-8C52-4FBE2F201D16}"/>
              </a:ext>
            </a:extLst>
          </p:cNvPr>
          <p:cNvSpPr txBox="1"/>
          <p:nvPr/>
        </p:nvSpPr>
        <p:spPr>
          <a:xfrm>
            <a:off x="2488994" y="1352010"/>
            <a:ext cx="7214011" cy="3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Delay Calculator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弧形向右鍵 10">
            <a:extLst>
              <a:ext uri="{FF2B5EF4-FFF2-40B4-BE49-F238E27FC236}">
                <a16:creationId xmlns:a16="http://schemas.microsoft.com/office/drawing/2014/main" id="{42537929-3834-5B4D-BDB1-8490C3BBA290}"/>
              </a:ext>
            </a:extLst>
          </p:cNvPr>
          <p:cNvSpPr/>
          <p:nvPr/>
        </p:nvSpPr>
        <p:spPr>
          <a:xfrm>
            <a:off x="2632336" y="2379526"/>
            <a:ext cx="625492" cy="1393170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EB51EE-2AF6-F94C-AE1A-1B58554E3948}"/>
              </a:ext>
            </a:extLst>
          </p:cNvPr>
          <p:cNvGrpSpPr/>
          <p:nvPr/>
        </p:nvGrpSpPr>
        <p:grpSpPr>
          <a:xfrm>
            <a:off x="3351652" y="2943789"/>
            <a:ext cx="6171524" cy="1648401"/>
            <a:chOff x="1168400" y="2053966"/>
            <a:chExt cx="7518400" cy="200814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6A69396-C22B-7142-A1C5-40767CB00A2D}"/>
                </a:ext>
              </a:extLst>
            </p:cNvPr>
            <p:cNvGrpSpPr/>
            <p:nvPr/>
          </p:nvGrpSpPr>
          <p:grpSpPr>
            <a:xfrm>
              <a:off x="1168400" y="2053966"/>
              <a:ext cx="7518400" cy="2008148"/>
              <a:chOff x="1168400" y="2380218"/>
              <a:chExt cx="7785100" cy="200814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40A561B-EA48-7642-B6D7-5420EA2FDF82}"/>
                  </a:ext>
                </a:extLst>
              </p:cNvPr>
              <p:cNvGrpSpPr/>
              <p:nvPr/>
            </p:nvGrpSpPr>
            <p:grpSpPr>
              <a:xfrm>
                <a:off x="1168400" y="2380218"/>
                <a:ext cx="7785100" cy="2008148"/>
                <a:chOff x="368300" y="1046718"/>
                <a:chExt cx="8585200" cy="200814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5F9853B-4B81-C942-8E1C-A17E748759AF}"/>
                    </a:ext>
                  </a:extLst>
                </p:cNvPr>
                <p:cNvSpPr/>
                <p:nvPr/>
              </p:nvSpPr>
              <p:spPr>
                <a:xfrm>
                  <a:off x="368300" y="1046718"/>
                  <a:ext cx="8585200" cy="2008148"/>
                </a:xfrm>
                <a:prstGeom prst="rect">
                  <a:avLst/>
                </a:prstGeom>
                <a:solidFill>
                  <a:srgbClr val="FBF9B3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8DF75D7-6DFA-E94C-8842-8DDB8A11E14C}"/>
                    </a:ext>
                  </a:extLst>
                </p:cNvPr>
                <p:cNvSpPr/>
                <p:nvPr/>
              </p:nvSpPr>
              <p:spPr>
                <a:xfrm>
                  <a:off x="660399" y="1497726"/>
                  <a:ext cx="8001000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Y-parameter Extraction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0240FBD-E713-FA4F-8483-02F3823C880B}"/>
                    </a:ext>
                  </a:extLst>
                </p:cNvPr>
                <p:cNvSpPr txBox="1"/>
                <p:nvPr/>
              </p:nvSpPr>
              <p:spPr>
                <a:xfrm>
                  <a:off x="482598" y="1046718"/>
                  <a:ext cx="5306084" cy="48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Gate Delay/Slew Calculation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110A0B8-6543-DC43-9A43-0666EB9E1BC3}"/>
                  </a:ext>
                </a:extLst>
              </p:cNvPr>
              <p:cNvSpPr/>
              <p:nvPr/>
            </p:nvSpPr>
            <p:spPr>
              <a:xfrm>
                <a:off x="1433277" y="3698259"/>
                <a:ext cx="7255345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Driver Waveform Solving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5DDB011F-2D93-DA40-8D7D-48699699C1F9}"/>
                </a:ext>
              </a:extLst>
            </p:cNvPr>
            <p:cNvSpPr/>
            <p:nvPr/>
          </p:nvSpPr>
          <p:spPr>
            <a:xfrm>
              <a:off x="4757998" y="3073557"/>
              <a:ext cx="339202" cy="266733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EBDCBE-66F0-9646-81C5-F75E421E2920}"/>
              </a:ext>
            </a:extLst>
          </p:cNvPr>
          <p:cNvGrpSpPr/>
          <p:nvPr/>
        </p:nvGrpSpPr>
        <p:grpSpPr>
          <a:xfrm>
            <a:off x="3351652" y="4736721"/>
            <a:ext cx="6171524" cy="1650095"/>
            <a:chOff x="1168400" y="4238188"/>
            <a:chExt cx="7518400" cy="2010212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48A2D916-C45A-A34A-A480-1E958AC7F31A}"/>
                </a:ext>
              </a:extLst>
            </p:cNvPr>
            <p:cNvGrpSpPr/>
            <p:nvPr/>
          </p:nvGrpSpPr>
          <p:grpSpPr>
            <a:xfrm>
              <a:off x="1168400" y="4238188"/>
              <a:ext cx="7518400" cy="2010212"/>
              <a:chOff x="1168400" y="2231588"/>
              <a:chExt cx="7785100" cy="2010212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C760842C-4A60-4E46-B858-FBC04DAB7B13}"/>
                  </a:ext>
                </a:extLst>
              </p:cNvPr>
              <p:cNvGrpSpPr/>
              <p:nvPr/>
            </p:nvGrpSpPr>
            <p:grpSpPr>
              <a:xfrm>
                <a:off x="1168400" y="2231588"/>
                <a:ext cx="7785100" cy="2010212"/>
                <a:chOff x="368300" y="898088"/>
                <a:chExt cx="8585200" cy="2010212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D5DD41B-57A9-254D-AB62-84071B5E0F7F}"/>
                    </a:ext>
                  </a:extLst>
                </p:cNvPr>
                <p:cNvSpPr/>
                <p:nvPr/>
              </p:nvSpPr>
              <p:spPr>
                <a:xfrm>
                  <a:off x="368300" y="900152"/>
                  <a:ext cx="8585200" cy="20081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E17ED60-DC93-6149-B11D-86C9CE94F1CD}"/>
                    </a:ext>
                  </a:extLst>
                </p:cNvPr>
                <p:cNvSpPr/>
                <p:nvPr/>
              </p:nvSpPr>
              <p:spPr>
                <a:xfrm>
                  <a:off x="660399" y="1350486"/>
                  <a:ext cx="8001000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Driver Waveform Reduction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E371446D-C3E5-D342-ADEF-19D0E5F891F8}"/>
                    </a:ext>
                  </a:extLst>
                </p:cNvPr>
                <p:cNvSpPr txBox="1"/>
                <p:nvPr/>
              </p:nvSpPr>
              <p:spPr>
                <a:xfrm>
                  <a:off x="482600" y="898088"/>
                  <a:ext cx="5105743" cy="48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 Delay/Slew Calculation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D62CE99-AFD1-D640-A683-5A42E370C5F6}"/>
                  </a:ext>
                </a:extLst>
              </p:cNvPr>
              <p:cNvSpPr/>
              <p:nvPr/>
            </p:nvSpPr>
            <p:spPr>
              <a:xfrm>
                <a:off x="1433277" y="3560286"/>
                <a:ext cx="7255345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Waveform Solving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4664082F-CF14-6A42-9CF7-E84CFDBBB54A}"/>
                </a:ext>
              </a:extLst>
            </p:cNvPr>
            <p:cNvSpPr/>
            <p:nvPr/>
          </p:nvSpPr>
          <p:spPr>
            <a:xfrm>
              <a:off x="4757998" y="5268436"/>
              <a:ext cx="339202" cy="266733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8" name="弧形向右鍵 27">
            <a:extLst>
              <a:ext uri="{FF2B5EF4-FFF2-40B4-BE49-F238E27FC236}">
                <a16:creationId xmlns:a16="http://schemas.microsoft.com/office/drawing/2014/main" id="{E14DDEF0-1081-1849-A30B-BED400EA4840}"/>
              </a:ext>
            </a:extLst>
          </p:cNvPr>
          <p:cNvSpPr/>
          <p:nvPr/>
        </p:nvSpPr>
        <p:spPr>
          <a:xfrm>
            <a:off x="2632336" y="4295680"/>
            <a:ext cx="625492" cy="1393170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BBA2D4-4AE0-164D-ADD2-14E7A7FBE264}"/>
              </a:ext>
            </a:extLst>
          </p:cNvPr>
          <p:cNvSpPr/>
          <p:nvPr/>
        </p:nvSpPr>
        <p:spPr>
          <a:xfrm>
            <a:off x="2595281" y="1933861"/>
            <a:ext cx="695195" cy="445295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CE150B-98EA-CC4A-8AF6-3A7AF318DCE0}"/>
              </a:ext>
            </a:extLst>
          </p:cNvPr>
          <p:cNvSpPr/>
          <p:nvPr/>
        </p:nvSpPr>
        <p:spPr>
          <a:xfrm>
            <a:off x="3257827" y="4736721"/>
            <a:ext cx="6301837" cy="1728860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C1FC93-770D-604A-AA94-34F7E7202F35}"/>
              </a:ext>
            </a:extLst>
          </p:cNvPr>
          <p:cNvSpPr/>
          <p:nvPr/>
        </p:nvSpPr>
        <p:spPr>
          <a:xfrm>
            <a:off x="3274152" y="1739000"/>
            <a:ext cx="6301837" cy="109700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2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8728E081-434B-7D49-96A1-18FBBD82AFD3}"/>
                  </a:ext>
                </a:extLst>
              </p:cNvPr>
              <p:cNvSpPr txBox="1"/>
              <p:nvPr/>
            </p:nvSpPr>
            <p:spPr>
              <a:xfrm>
                <a:off x="5513782" y="5320819"/>
                <a:ext cx="1046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8728E081-434B-7D49-96A1-18FBBD82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82" y="5320819"/>
                <a:ext cx="104690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C39E4F4F-6731-AB46-8339-9315C2B72BB2}"/>
                  </a:ext>
                </a:extLst>
              </p:cNvPr>
              <p:cNvSpPr txBox="1"/>
              <p:nvPr/>
            </p:nvSpPr>
            <p:spPr>
              <a:xfrm>
                <a:off x="5517161" y="4604230"/>
                <a:ext cx="105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C39E4F4F-6731-AB46-8339-9315C2B7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61" y="4604230"/>
                <a:ext cx="10504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8B692890-BE70-B44E-A922-2F68AED11A45}"/>
                  </a:ext>
                </a:extLst>
              </p:cNvPr>
              <p:cNvSpPr txBox="1"/>
              <p:nvPr/>
            </p:nvSpPr>
            <p:spPr>
              <a:xfrm>
                <a:off x="5503169" y="3768314"/>
                <a:ext cx="1086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8B692890-BE70-B44E-A922-2F68AED1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169" y="3768314"/>
                <a:ext cx="10865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B03012EA-8346-FB4C-8148-46FDB26B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Solving Driver Waveform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03A68-4E9A-864F-B89C-B4E3AD9E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Solve complete driver waveform instead of a single cell slew</a:t>
            </a:r>
          </a:p>
          <a:p>
            <a:pPr lvl="1"/>
            <a:r>
              <a:rPr kumimoji="1" lang="en-US" altLang="zh-TW" dirty="0"/>
              <a:t>Attain accurate net delay/slew in Long Tail situation</a:t>
            </a:r>
          </a:p>
          <a:p>
            <a:r>
              <a:rPr kumimoji="1" lang="en-US" altLang="zh-TW" dirty="0"/>
              <a:t>Apply Multiple Voltage Threshold Model* (MVTM) algorithm</a:t>
            </a:r>
          </a:p>
          <a:p>
            <a:pPr lvl="1"/>
            <a:r>
              <a:rPr kumimoji="1" lang="en-US" altLang="zh-TW" dirty="0"/>
              <a:t>Avoid interpolation in the time-axis</a:t>
            </a:r>
          </a:p>
          <a:p>
            <a:pPr lvl="1"/>
            <a:r>
              <a:rPr kumimoji="1" lang="en-US" altLang="zh-TW" dirty="0"/>
              <a:t>Efficiently extract Y-parameters from RC trees</a:t>
            </a:r>
          </a:p>
          <a:p>
            <a:endParaRPr kumimoji="1"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0CFF71A-33D9-C24F-9408-E84CE4881017}"/>
              </a:ext>
            </a:extLst>
          </p:cNvPr>
          <p:cNvGrpSpPr/>
          <p:nvPr/>
        </p:nvGrpSpPr>
        <p:grpSpPr>
          <a:xfrm rot="5400000" flipH="1">
            <a:off x="3161051" y="3940939"/>
            <a:ext cx="164213" cy="420627"/>
            <a:chOff x="1648379" y="2095619"/>
            <a:chExt cx="258069" cy="661036"/>
          </a:xfrm>
          <a:effectLst>
            <a:glow>
              <a:schemeClr val="bg1"/>
            </a:glow>
          </a:effectLst>
        </p:grpSpPr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967474F9-E4A6-364F-93CF-B6B1BE67377E}"/>
                </a:ext>
              </a:extLst>
            </p:cNvPr>
            <p:cNvCxnSpPr/>
            <p:nvPr/>
          </p:nvCxnSpPr>
          <p:spPr>
            <a:xfrm rot="5400000" flipV="1">
              <a:off x="1708020" y="2169327"/>
              <a:ext cx="147418" cy="2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E6642E3-80F6-6C41-A147-ABF1CEEBFE63}"/>
                </a:ext>
              </a:extLst>
            </p:cNvPr>
            <p:cNvCxnSpPr/>
            <p:nvPr/>
          </p:nvCxnSpPr>
          <p:spPr>
            <a:xfrm flipH="1">
              <a:off x="1652106" y="2243039"/>
              <a:ext cx="129622" cy="32062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CC94E9-6C35-0E4D-BEF9-983A7AA11E31}"/>
                </a:ext>
              </a:extLst>
            </p:cNvPr>
            <p:cNvCxnSpPr/>
            <p:nvPr/>
          </p:nvCxnSpPr>
          <p:spPr>
            <a:xfrm rot="16200000" flipV="1">
              <a:off x="1749339" y="2174142"/>
              <a:ext cx="56151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D131D33-2F51-3447-B70B-9A6CC649A992}"/>
                </a:ext>
              </a:extLst>
            </p:cNvPr>
            <p:cNvCxnSpPr/>
            <p:nvPr/>
          </p:nvCxnSpPr>
          <p:spPr>
            <a:xfrm rot="5400000" flipV="1">
              <a:off x="1713728" y="2688337"/>
              <a:ext cx="136318" cy="317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CC114E8-0603-3642-AD8A-609E00A24851}"/>
                </a:ext>
              </a:extLst>
            </p:cNvPr>
            <p:cNvCxnSpPr/>
            <p:nvPr/>
          </p:nvCxnSpPr>
          <p:spPr>
            <a:xfrm rot="16200000" flipH="1" flipV="1">
              <a:off x="1745836" y="2237616"/>
              <a:ext cx="6315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DB49EC2-75E6-FF49-B674-7B7560C6A40B}"/>
                </a:ext>
              </a:extLst>
            </p:cNvPr>
            <p:cNvCxnSpPr/>
            <p:nvPr/>
          </p:nvCxnSpPr>
          <p:spPr>
            <a:xfrm rot="16200000" flipH="1" flipV="1">
              <a:off x="1820059" y="2528099"/>
              <a:ext cx="48375" cy="124400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1830EA2-AF95-C34D-BB76-6A87ABE9F7B6}"/>
                </a:ext>
              </a:extLst>
            </p:cNvPr>
            <p:cNvCxnSpPr/>
            <p:nvPr/>
          </p:nvCxnSpPr>
          <p:spPr>
            <a:xfrm rot="16200000" flipV="1">
              <a:off x="1752855" y="2293752"/>
              <a:ext cx="4911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4C2F4528-CC0B-D14A-BB28-306AE4015A15}"/>
                </a:ext>
              </a:extLst>
            </p:cNvPr>
            <p:cNvCxnSpPr/>
            <p:nvPr/>
          </p:nvCxnSpPr>
          <p:spPr>
            <a:xfrm rot="16200000" flipV="1">
              <a:off x="1754628" y="2408043"/>
              <a:ext cx="45572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80143E-3DDF-F546-9960-09F9ECE48ED8}"/>
                </a:ext>
              </a:extLst>
            </p:cNvPr>
            <p:cNvCxnSpPr/>
            <p:nvPr/>
          </p:nvCxnSpPr>
          <p:spPr>
            <a:xfrm rot="16200000" flipH="1" flipV="1">
              <a:off x="1747746" y="2351798"/>
              <a:ext cx="59334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EB2A575-DF5A-7C43-9212-9F66A790E9E5}"/>
              </a:ext>
            </a:extLst>
          </p:cNvPr>
          <p:cNvCxnSpPr>
            <a:cxnSpLocks/>
          </p:cNvCxnSpPr>
          <p:nvPr/>
        </p:nvCxnSpPr>
        <p:spPr>
          <a:xfrm flipH="1">
            <a:off x="2103852" y="4146504"/>
            <a:ext cx="924856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D4BB010-B0CF-BF41-A001-C482E6965CE0}"/>
              </a:ext>
            </a:extLst>
          </p:cNvPr>
          <p:cNvCxnSpPr>
            <a:cxnSpLocks/>
          </p:cNvCxnSpPr>
          <p:nvPr/>
        </p:nvCxnSpPr>
        <p:spPr>
          <a:xfrm flipH="1">
            <a:off x="4599016" y="3708527"/>
            <a:ext cx="761570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A8BDD5C-671E-0043-9E87-6568B076A259}"/>
              </a:ext>
            </a:extLst>
          </p:cNvPr>
          <p:cNvCxnSpPr/>
          <p:nvPr/>
        </p:nvCxnSpPr>
        <p:spPr>
          <a:xfrm flipH="1">
            <a:off x="3453471" y="4146504"/>
            <a:ext cx="280090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D4BB010-B0CF-BF41-A001-C482E6965CE0}"/>
              </a:ext>
            </a:extLst>
          </p:cNvPr>
          <p:cNvCxnSpPr/>
          <p:nvPr/>
        </p:nvCxnSpPr>
        <p:spPr>
          <a:xfrm flipH="1">
            <a:off x="3736630" y="3708527"/>
            <a:ext cx="471342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023D52D-DE95-BF4F-9697-8FFB8898C127}"/>
              </a:ext>
            </a:extLst>
          </p:cNvPr>
          <p:cNvCxnSpPr/>
          <p:nvPr/>
        </p:nvCxnSpPr>
        <p:spPr>
          <a:xfrm>
            <a:off x="3736629" y="3708527"/>
            <a:ext cx="0" cy="1508205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E4B27B5-A851-8244-AB25-F7D6A1A10DF3}"/>
              </a:ext>
            </a:extLst>
          </p:cNvPr>
          <p:cNvSpPr txBox="1"/>
          <p:nvPr/>
        </p:nvSpPr>
        <p:spPr>
          <a:xfrm>
            <a:off x="2807737" y="5496318"/>
            <a:ext cx="2316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interconnect tree</a:t>
            </a:r>
            <a:endParaRPr lang="zh-TW" altLang="en-US" sz="2200" b="1" dirty="0">
              <a:latin typeface="Cambria Math" panose="020405030504060302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F58A571-DD8F-FE41-9BF8-266F1A4CEAB1}"/>
              </a:ext>
            </a:extLst>
          </p:cNvPr>
          <p:cNvSpPr txBox="1"/>
          <p:nvPr/>
        </p:nvSpPr>
        <p:spPr>
          <a:xfrm>
            <a:off x="1357727" y="5930414"/>
            <a:ext cx="1490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CCS driver</a:t>
            </a:r>
            <a:endParaRPr lang="zh-TW" altLang="en-US" sz="2200" b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A0CFF71A-33D9-C24F-9408-E84CE4881017}"/>
              </a:ext>
            </a:extLst>
          </p:cNvPr>
          <p:cNvGrpSpPr/>
          <p:nvPr/>
        </p:nvGrpSpPr>
        <p:grpSpPr>
          <a:xfrm rot="5400000" flipH="1">
            <a:off x="4291913" y="3501957"/>
            <a:ext cx="164213" cy="420627"/>
            <a:chOff x="1648379" y="2095619"/>
            <a:chExt cx="258069" cy="661036"/>
          </a:xfrm>
          <a:effectLst>
            <a:glow>
              <a:schemeClr val="bg1"/>
            </a:glow>
          </a:effectLst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967474F9-E4A6-364F-93CF-B6B1BE67377E}"/>
                </a:ext>
              </a:extLst>
            </p:cNvPr>
            <p:cNvCxnSpPr/>
            <p:nvPr/>
          </p:nvCxnSpPr>
          <p:spPr>
            <a:xfrm rot="5400000" flipV="1">
              <a:off x="1708020" y="2169327"/>
              <a:ext cx="147418" cy="2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E6642E3-80F6-6C41-A147-ABF1CEEBFE63}"/>
                </a:ext>
              </a:extLst>
            </p:cNvPr>
            <p:cNvCxnSpPr/>
            <p:nvPr/>
          </p:nvCxnSpPr>
          <p:spPr>
            <a:xfrm flipH="1">
              <a:off x="1652106" y="2243039"/>
              <a:ext cx="129622" cy="32062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8ECC94E9-6C35-0E4D-BEF9-983A7AA11E31}"/>
                </a:ext>
              </a:extLst>
            </p:cNvPr>
            <p:cNvCxnSpPr/>
            <p:nvPr/>
          </p:nvCxnSpPr>
          <p:spPr>
            <a:xfrm rot="16200000" flipV="1">
              <a:off x="1749339" y="2174142"/>
              <a:ext cx="56151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BD131D33-2F51-3447-B70B-9A6CC649A992}"/>
                </a:ext>
              </a:extLst>
            </p:cNvPr>
            <p:cNvCxnSpPr/>
            <p:nvPr/>
          </p:nvCxnSpPr>
          <p:spPr>
            <a:xfrm rot="5400000" flipV="1">
              <a:off x="1713728" y="2688337"/>
              <a:ext cx="136318" cy="317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ACC114E8-0603-3642-AD8A-609E00A24851}"/>
                </a:ext>
              </a:extLst>
            </p:cNvPr>
            <p:cNvCxnSpPr/>
            <p:nvPr/>
          </p:nvCxnSpPr>
          <p:spPr>
            <a:xfrm rot="16200000" flipH="1" flipV="1">
              <a:off x="1745836" y="2237616"/>
              <a:ext cx="6315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3DB49EC2-75E6-FF49-B674-7B7560C6A40B}"/>
                </a:ext>
              </a:extLst>
            </p:cNvPr>
            <p:cNvCxnSpPr/>
            <p:nvPr/>
          </p:nvCxnSpPr>
          <p:spPr>
            <a:xfrm rot="16200000" flipH="1" flipV="1">
              <a:off x="1820059" y="2528099"/>
              <a:ext cx="48375" cy="124400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F1830EA2-AF95-C34D-BB76-6A87ABE9F7B6}"/>
                </a:ext>
              </a:extLst>
            </p:cNvPr>
            <p:cNvCxnSpPr/>
            <p:nvPr/>
          </p:nvCxnSpPr>
          <p:spPr>
            <a:xfrm rot="16200000" flipV="1">
              <a:off x="1752855" y="2293752"/>
              <a:ext cx="4911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4C2F4528-CC0B-D14A-BB28-306AE4015A15}"/>
                </a:ext>
              </a:extLst>
            </p:cNvPr>
            <p:cNvCxnSpPr/>
            <p:nvPr/>
          </p:nvCxnSpPr>
          <p:spPr>
            <a:xfrm rot="16200000" flipV="1">
              <a:off x="1754628" y="2408043"/>
              <a:ext cx="45572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CD80143E-3DDF-F546-9960-09F9ECE48ED8}"/>
                </a:ext>
              </a:extLst>
            </p:cNvPr>
            <p:cNvCxnSpPr/>
            <p:nvPr/>
          </p:nvCxnSpPr>
          <p:spPr>
            <a:xfrm rot="16200000" flipH="1" flipV="1">
              <a:off x="1747746" y="2351798"/>
              <a:ext cx="59334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2D4BB010-B0CF-BF41-A001-C482E6965CE0}"/>
              </a:ext>
            </a:extLst>
          </p:cNvPr>
          <p:cNvCxnSpPr/>
          <p:nvPr/>
        </p:nvCxnSpPr>
        <p:spPr>
          <a:xfrm flipH="1">
            <a:off x="3730148" y="4521488"/>
            <a:ext cx="471342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A0CFF71A-33D9-C24F-9408-E84CE4881017}"/>
              </a:ext>
            </a:extLst>
          </p:cNvPr>
          <p:cNvGrpSpPr/>
          <p:nvPr/>
        </p:nvGrpSpPr>
        <p:grpSpPr>
          <a:xfrm rot="5400000" flipH="1">
            <a:off x="4333369" y="4318491"/>
            <a:ext cx="164213" cy="420627"/>
            <a:chOff x="1648379" y="2095619"/>
            <a:chExt cx="258069" cy="661036"/>
          </a:xfrm>
          <a:effectLst>
            <a:glow>
              <a:schemeClr val="bg1"/>
            </a:glow>
          </a:effectLst>
        </p:grpSpPr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967474F9-E4A6-364F-93CF-B6B1BE67377E}"/>
                </a:ext>
              </a:extLst>
            </p:cNvPr>
            <p:cNvCxnSpPr/>
            <p:nvPr/>
          </p:nvCxnSpPr>
          <p:spPr>
            <a:xfrm rot="5400000" flipV="1">
              <a:off x="1708020" y="2169327"/>
              <a:ext cx="147418" cy="2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4E6642E3-80F6-6C41-A147-ABF1CEEBFE63}"/>
                </a:ext>
              </a:extLst>
            </p:cNvPr>
            <p:cNvCxnSpPr/>
            <p:nvPr/>
          </p:nvCxnSpPr>
          <p:spPr>
            <a:xfrm flipH="1">
              <a:off x="1652106" y="2243039"/>
              <a:ext cx="129622" cy="32062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8ECC94E9-6C35-0E4D-BEF9-983A7AA11E31}"/>
                </a:ext>
              </a:extLst>
            </p:cNvPr>
            <p:cNvCxnSpPr/>
            <p:nvPr/>
          </p:nvCxnSpPr>
          <p:spPr>
            <a:xfrm rot="16200000" flipV="1">
              <a:off x="1749339" y="2174142"/>
              <a:ext cx="56151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BD131D33-2F51-3447-B70B-9A6CC649A992}"/>
                </a:ext>
              </a:extLst>
            </p:cNvPr>
            <p:cNvCxnSpPr/>
            <p:nvPr/>
          </p:nvCxnSpPr>
          <p:spPr>
            <a:xfrm rot="5400000" flipV="1">
              <a:off x="1713728" y="2688337"/>
              <a:ext cx="136318" cy="317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ACC114E8-0603-3642-AD8A-609E00A24851}"/>
                </a:ext>
              </a:extLst>
            </p:cNvPr>
            <p:cNvCxnSpPr/>
            <p:nvPr/>
          </p:nvCxnSpPr>
          <p:spPr>
            <a:xfrm rot="16200000" flipH="1" flipV="1">
              <a:off x="1745836" y="2237616"/>
              <a:ext cx="6315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DB49EC2-75E6-FF49-B674-7B7560C6A40B}"/>
                </a:ext>
              </a:extLst>
            </p:cNvPr>
            <p:cNvCxnSpPr/>
            <p:nvPr/>
          </p:nvCxnSpPr>
          <p:spPr>
            <a:xfrm rot="16200000" flipH="1" flipV="1">
              <a:off x="1820059" y="2528099"/>
              <a:ext cx="48375" cy="124400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F1830EA2-AF95-C34D-BB76-6A87ABE9F7B6}"/>
                </a:ext>
              </a:extLst>
            </p:cNvPr>
            <p:cNvCxnSpPr/>
            <p:nvPr/>
          </p:nvCxnSpPr>
          <p:spPr>
            <a:xfrm rot="16200000" flipV="1">
              <a:off x="1752855" y="2293752"/>
              <a:ext cx="4911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C2F4528-CC0B-D14A-BB28-306AE4015A15}"/>
                </a:ext>
              </a:extLst>
            </p:cNvPr>
            <p:cNvCxnSpPr/>
            <p:nvPr/>
          </p:nvCxnSpPr>
          <p:spPr>
            <a:xfrm rot="16200000" flipV="1">
              <a:off x="1754628" y="2408043"/>
              <a:ext cx="45572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CD80143E-3DDF-F546-9960-09F9ECE48ED8}"/>
                </a:ext>
              </a:extLst>
            </p:cNvPr>
            <p:cNvCxnSpPr/>
            <p:nvPr/>
          </p:nvCxnSpPr>
          <p:spPr>
            <a:xfrm rot="16200000" flipH="1" flipV="1">
              <a:off x="1747746" y="2351798"/>
              <a:ext cx="59334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2D4BB010-B0CF-BF41-A001-C482E6965CE0}"/>
              </a:ext>
            </a:extLst>
          </p:cNvPr>
          <p:cNvCxnSpPr>
            <a:cxnSpLocks/>
          </p:cNvCxnSpPr>
          <p:nvPr/>
        </p:nvCxnSpPr>
        <p:spPr>
          <a:xfrm flipH="1">
            <a:off x="4592534" y="4521488"/>
            <a:ext cx="768052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D4BB010-B0CF-BF41-A001-C482E6965CE0}"/>
              </a:ext>
            </a:extLst>
          </p:cNvPr>
          <p:cNvCxnSpPr/>
          <p:nvPr/>
        </p:nvCxnSpPr>
        <p:spPr>
          <a:xfrm flipH="1">
            <a:off x="3741797" y="5233115"/>
            <a:ext cx="471342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A0CFF71A-33D9-C24F-9408-E84CE4881017}"/>
              </a:ext>
            </a:extLst>
          </p:cNvPr>
          <p:cNvGrpSpPr/>
          <p:nvPr/>
        </p:nvGrpSpPr>
        <p:grpSpPr>
          <a:xfrm rot="5400000" flipH="1">
            <a:off x="4345018" y="5030118"/>
            <a:ext cx="164213" cy="420627"/>
            <a:chOff x="1648379" y="2095619"/>
            <a:chExt cx="258069" cy="661036"/>
          </a:xfrm>
          <a:effectLst>
            <a:glow>
              <a:schemeClr val="bg1"/>
            </a:glow>
          </a:effectLst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67474F9-E4A6-364F-93CF-B6B1BE67377E}"/>
                </a:ext>
              </a:extLst>
            </p:cNvPr>
            <p:cNvCxnSpPr/>
            <p:nvPr/>
          </p:nvCxnSpPr>
          <p:spPr>
            <a:xfrm rot="5400000" flipV="1">
              <a:off x="1708020" y="2169327"/>
              <a:ext cx="147418" cy="2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4E6642E3-80F6-6C41-A147-ABF1CEEBFE63}"/>
                </a:ext>
              </a:extLst>
            </p:cNvPr>
            <p:cNvCxnSpPr/>
            <p:nvPr/>
          </p:nvCxnSpPr>
          <p:spPr>
            <a:xfrm flipH="1">
              <a:off x="1652106" y="2243039"/>
              <a:ext cx="129622" cy="32062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ECC94E9-6C35-0E4D-BEF9-983A7AA11E31}"/>
                </a:ext>
              </a:extLst>
            </p:cNvPr>
            <p:cNvCxnSpPr/>
            <p:nvPr/>
          </p:nvCxnSpPr>
          <p:spPr>
            <a:xfrm rot="16200000" flipV="1">
              <a:off x="1749339" y="2174142"/>
              <a:ext cx="56151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BD131D33-2F51-3447-B70B-9A6CC649A992}"/>
                </a:ext>
              </a:extLst>
            </p:cNvPr>
            <p:cNvCxnSpPr/>
            <p:nvPr/>
          </p:nvCxnSpPr>
          <p:spPr>
            <a:xfrm rot="5400000" flipV="1">
              <a:off x="1713728" y="2688337"/>
              <a:ext cx="136318" cy="317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ACC114E8-0603-3642-AD8A-609E00A24851}"/>
                </a:ext>
              </a:extLst>
            </p:cNvPr>
            <p:cNvCxnSpPr/>
            <p:nvPr/>
          </p:nvCxnSpPr>
          <p:spPr>
            <a:xfrm rot="16200000" flipH="1" flipV="1">
              <a:off x="1745836" y="2237616"/>
              <a:ext cx="6315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3DB49EC2-75E6-FF49-B674-7B7560C6A40B}"/>
                </a:ext>
              </a:extLst>
            </p:cNvPr>
            <p:cNvCxnSpPr/>
            <p:nvPr/>
          </p:nvCxnSpPr>
          <p:spPr>
            <a:xfrm rot="16200000" flipH="1" flipV="1">
              <a:off x="1820059" y="2528099"/>
              <a:ext cx="48375" cy="124400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F1830EA2-AF95-C34D-BB76-6A87ABE9F7B6}"/>
                </a:ext>
              </a:extLst>
            </p:cNvPr>
            <p:cNvCxnSpPr/>
            <p:nvPr/>
          </p:nvCxnSpPr>
          <p:spPr>
            <a:xfrm rot="16200000" flipV="1">
              <a:off x="1752855" y="2293752"/>
              <a:ext cx="49115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C2F4528-CC0B-D14A-BB28-306AE4015A15}"/>
                </a:ext>
              </a:extLst>
            </p:cNvPr>
            <p:cNvCxnSpPr/>
            <p:nvPr/>
          </p:nvCxnSpPr>
          <p:spPr>
            <a:xfrm rot="16200000" flipV="1">
              <a:off x="1754628" y="2408043"/>
              <a:ext cx="45572" cy="258066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CD80143E-3DDF-F546-9960-09F9ECE48ED8}"/>
                </a:ext>
              </a:extLst>
            </p:cNvPr>
            <p:cNvCxnSpPr/>
            <p:nvPr/>
          </p:nvCxnSpPr>
          <p:spPr>
            <a:xfrm rot="16200000" flipH="1" flipV="1">
              <a:off x="1747746" y="2351798"/>
              <a:ext cx="59334" cy="258068"/>
            </a:xfrm>
            <a:prstGeom prst="line">
              <a:avLst/>
            </a:prstGeom>
            <a:ln cap="rnd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2D4BB010-B0CF-BF41-A001-C482E6965CE0}"/>
              </a:ext>
            </a:extLst>
          </p:cNvPr>
          <p:cNvCxnSpPr>
            <a:cxnSpLocks/>
          </p:cNvCxnSpPr>
          <p:nvPr/>
        </p:nvCxnSpPr>
        <p:spPr>
          <a:xfrm flipH="1">
            <a:off x="4604183" y="5233115"/>
            <a:ext cx="776081" cy="0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6E4B27B5-A851-8244-AB25-F7D6A1A10DF3}"/>
              </a:ext>
            </a:extLst>
          </p:cNvPr>
          <p:cNvSpPr txBox="1"/>
          <p:nvPr/>
        </p:nvSpPr>
        <p:spPr>
          <a:xfrm>
            <a:off x="4741969" y="5930414"/>
            <a:ext cx="1995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CCS receivers</a:t>
            </a:r>
            <a:endParaRPr lang="zh-TW" altLang="en-US" sz="2200" b="1" dirty="0">
              <a:solidFill>
                <a:schemeClr val="accent3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5260FD6-4BF5-9A46-ADA0-1A55204ED93C}"/>
              </a:ext>
            </a:extLst>
          </p:cNvPr>
          <p:cNvGrpSpPr/>
          <p:nvPr/>
        </p:nvGrpSpPr>
        <p:grpSpPr>
          <a:xfrm>
            <a:off x="1926156" y="4495381"/>
            <a:ext cx="355392" cy="754103"/>
            <a:chOff x="2893968" y="4277569"/>
            <a:chExt cx="355392" cy="754103"/>
          </a:xfrm>
        </p:grpSpPr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DF859BA9-E661-B043-99A1-7AFB408ED465}"/>
                </a:ext>
              </a:extLst>
            </p:cNvPr>
            <p:cNvCxnSpPr>
              <a:cxnSpLocks/>
            </p:cNvCxnSpPr>
            <p:nvPr/>
          </p:nvCxnSpPr>
          <p:spPr>
            <a:xfrm>
              <a:off x="3071664" y="4277569"/>
              <a:ext cx="0" cy="754103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71D2D63-8EA7-264C-8852-66817017D529}"/>
                </a:ext>
              </a:extLst>
            </p:cNvPr>
            <p:cNvSpPr/>
            <p:nvPr/>
          </p:nvSpPr>
          <p:spPr>
            <a:xfrm>
              <a:off x="2893968" y="4508881"/>
              <a:ext cx="355392" cy="355392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EE2965F8-42F8-2F47-B963-8709689B3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7156" y="4575805"/>
              <a:ext cx="104509" cy="118387"/>
            </a:xfrm>
            <a:prstGeom prst="line">
              <a:avLst/>
            </a:prstGeom>
            <a:ln w="28575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0E819D2C-5C5C-8A4F-839F-75E9521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3073982" y="4575805"/>
              <a:ext cx="104509" cy="118387"/>
            </a:xfrm>
            <a:prstGeom prst="line">
              <a:avLst/>
            </a:prstGeom>
            <a:ln w="28575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三角形 14">
            <a:extLst>
              <a:ext uri="{FF2B5EF4-FFF2-40B4-BE49-F238E27FC236}">
                <a16:creationId xmlns:a16="http://schemas.microsoft.com/office/drawing/2014/main" id="{C770F3C5-000F-CC45-AFDD-FA8F0D018A3F}"/>
              </a:ext>
            </a:extLst>
          </p:cNvPr>
          <p:cNvSpPr/>
          <p:nvPr/>
        </p:nvSpPr>
        <p:spPr>
          <a:xfrm flipV="1">
            <a:off x="2015651" y="5609553"/>
            <a:ext cx="176402" cy="66924"/>
          </a:xfrm>
          <a:prstGeom prst="triangl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458D4DC-5B80-BA49-964D-BDD53A93E8E2}"/>
              </a:ext>
            </a:extLst>
          </p:cNvPr>
          <p:cNvGrpSpPr/>
          <p:nvPr/>
        </p:nvGrpSpPr>
        <p:grpSpPr>
          <a:xfrm>
            <a:off x="5228073" y="3712271"/>
            <a:ext cx="276529" cy="545028"/>
            <a:chOff x="3659231" y="4864273"/>
            <a:chExt cx="276529" cy="545028"/>
          </a:xfrm>
        </p:grpSpPr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A81A5D7A-9219-0546-9DCD-CA5F440708E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744" y="4864273"/>
              <a:ext cx="0" cy="202891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B09810A-3C44-7F45-AE3E-F7396C467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2798" y="5073914"/>
              <a:ext cx="272962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1C36470-C335-464C-B5C4-2FF3F584D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9231" y="5184666"/>
              <a:ext cx="272962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2C58E775-C2AA-F148-8F7A-3FC208F6CDD9}"/>
                </a:ext>
              </a:extLst>
            </p:cNvPr>
            <p:cNvCxnSpPr>
              <a:cxnSpLocks/>
            </p:cNvCxnSpPr>
            <p:nvPr/>
          </p:nvCxnSpPr>
          <p:spPr>
            <a:xfrm>
              <a:off x="3799279" y="5206410"/>
              <a:ext cx="0" cy="202891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三角形 87">
            <a:extLst>
              <a:ext uri="{FF2B5EF4-FFF2-40B4-BE49-F238E27FC236}">
                <a16:creationId xmlns:a16="http://schemas.microsoft.com/office/drawing/2014/main" id="{4CE45C0C-9B4D-654A-94A3-6B20907E790A}"/>
              </a:ext>
            </a:extLst>
          </p:cNvPr>
          <p:cNvSpPr/>
          <p:nvPr/>
        </p:nvSpPr>
        <p:spPr>
          <a:xfrm flipV="1">
            <a:off x="5282831" y="4264372"/>
            <a:ext cx="176402" cy="66924"/>
          </a:xfrm>
          <a:prstGeom prst="triangl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CA54BAB5-C4AF-C647-8462-800F605DC6A1}"/>
              </a:ext>
            </a:extLst>
          </p:cNvPr>
          <p:cNvGrpSpPr/>
          <p:nvPr/>
        </p:nvGrpSpPr>
        <p:grpSpPr>
          <a:xfrm>
            <a:off x="5229856" y="4533022"/>
            <a:ext cx="276529" cy="545028"/>
            <a:chOff x="3659231" y="4864273"/>
            <a:chExt cx="276529" cy="545028"/>
          </a:xfrm>
        </p:grpSpPr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D609785C-D1B1-EA4D-A919-3CF25EBFE9FF}"/>
                </a:ext>
              </a:extLst>
            </p:cNvPr>
            <p:cNvCxnSpPr>
              <a:cxnSpLocks/>
            </p:cNvCxnSpPr>
            <p:nvPr/>
          </p:nvCxnSpPr>
          <p:spPr>
            <a:xfrm>
              <a:off x="3791744" y="4864273"/>
              <a:ext cx="0" cy="202891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87C22C47-5954-D241-BA62-14CCB7694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2798" y="5073914"/>
              <a:ext cx="272962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A1384D0-FA57-F04C-91CB-79649B673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9231" y="5184666"/>
              <a:ext cx="272962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ACAE67B2-2706-5A46-B93B-AD7743FB9B6F}"/>
                </a:ext>
              </a:extLst>
            </p:cNvPr>
            <p:cNvCxnSpPr>
              <a:cxnSpLocks/>
            </p:cNvCxnSpPr>
            <p:nvPr/>
          </p:nvCxnSpPr>
          <p:spPr>
            <a:xfrm>
              <a:off x="3799279" y="5206410"/>
              <a:ext cx="0" cy="202891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三角形 131">
            <a:extLst>
              <a:ext uri="{FF2B5EF4-FFF2-40B4-BE49-F238E27FC236}">
                <a16:creationId xmlns:a16="http://schemas.microsoft.com/office/drawing/2014/main" id="{4A4353CF-749C-B34D-86B6-9D0DA53725AC}"/>
              </a:ext>
            </a:extLst>
          </p:cNvPr>
          <p:cNvSpPr/>
          <p:nvPr/>
        </p:nvSpPr>
        <p:spPr>
          <a:xfrm flipV="1">
            <a:off x="5284614" y="5085123"/>
            <a:ext cx="176402" cy="66924"/>
          </a:xfrm>
          <a:prstGeom prst="triangl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D17866A2-E71D-D04E-82C0-23342D609C20}"/>
              </a:ext>
            </a:extLst>
          </p:cNvPr>
          <p:cNvGrpSpPr/>
          <p:nvPr/>
        </p:nvGrpSpPr>
        <p:grpSpPr>
          <a:xfrm>
            <a:off x="5240216" y="5240246"/>
            <a:ext cx="276529" cy="545028"/>
            <a:chOff x="3659231" y="4864273"/>
            <a:chExt cx="276529" cy="545028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FBFBE96F-6BEB-5E4B-A046-BD9A7C5D59EA}"/>
                </a:ext>
              </a:extLst>
            </p:cNvPr>
            <p:cNvCxnSpPr>
              <a:cxnSpLocks/>
            </p:cNvCxnSpPr>
            <p:nvPr/>
          </p:nvCxnSpPr>
          <p:spPr>
            <a:xfrm>
              <a:off x="3791744" y="4864273"/>
              <a:ext cx="0" cy="202891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C383E376-77A7-D04A-B360-7B3616615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2798" y="5073914"/>
              <a:ext cx="272962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8BD8174A-6482-BA49-AE82-099D4425D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9231" y="5184666"/>
              <a:ext cx="272962" cy="0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8CC15A7E-7626-204C-81B4-2785C3059A13}"/>
                </a:ext>
              </a:extLst>
            </p:cNvPr>
            <p:cNvCxnSpPr>
              <a:cxnSpLocks/>
            </p:cNvCxnSpPr>
            <p:nvPr/>
          </p:nvCxnSpPr>
          <p:spPr>
            <a:xfrm>
              <a:off x="3799279" y="5206410"/>
              <a:ext cx="0" cy="202891"/>
            </a:xfrm>
            <a:prstGeom prst="line">
              <a:avLst/>
            </a:prstGeom>
            <a:ln cap="sq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三角形 138">
            <a:extLst>
              <a:ext uri="{FF2B5EF4-FFF2-40B4-BE49-F238E27FC236}">
                <a16:creationId xmlns:a16="http://schemas.microsoft.com/office/drawing/2014/main" id="{B7FE69A4-8D6F-9549-B808-866A2EF87EED}"/>
              </a:ext>
            </a:extLst>
          </p:cNvPr>
          <p:cNvSpPr/>
          <p:nvPr/>
        </p:nvSpPr>
        <p:spPr>
          <a:xfrm flipV="1">
            <a:off x="5294974" y="5792347"/>
            <a:ext cx="176402" cy="66924"/>
          </a:xfrm>
          <a:prstGeom prst="triangl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B97E1367-62A5-F049-ACFB-B89AEB53F66B}"/>
              </a:ext>
            </a:extLst>
          </p:cNvPr>
          <p:cNvSpPr/>
          <p:nvPr/>
        </p:nvSpPr>
        <p:spPr>
          <a:xfrm>
            <a:off x="3709996" y="4495381"/>
            <a:ext cx="52212" cy="5221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0C23355C-8330-3446-84EC-BA1EAF2A9E4B}"/>
              </a:ext>
            </a:extLst>
          </p:cNvPr>
          <p:cNvSpPr/>
          <p:nvPr/>
        </p:nvSpPr>
        <p:spPr>
          <a:xfrm>
            <a:off x="3710218" y="4118979"/>
            <a:ext cx="52212" cy="5221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TW" altLang="en-US"/>
          </a:p>
        </p:txBody>
      </p:sp>
      <p:grpSp>
        <p:nvGrpSpPr>
          <p:cNvPr id="168" name="群組 167">
            <a:extLst>
              <a:ext uri="{FF2B5EF4-FFF2-40B4-BE49-F238E27FC236}">
                <a16:creationId xmlns:a16="http://schemas.microsoft.com/office/drawing/2014/main" id="{4CC53250-93F1-3745-B1A2-6ECF3827898F}"/>
              </a:ext>
            </a:extLst>
          </p:cNvPr>
          <p:cNvGrpSpPr/>
          <p:nvPr/>
        </p:nvGrpSpPr>
        <p:grpSpPr>
          <a:xfrm>
            <a:off x="7179187" y="3818386"/>
            <a:ext cx="3591017" cy="1916698"/>
            <a:chOff x="1532593" y="2730282"/>
            <a:chExt cx="3591017" cy="1916698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BD262BE-4014-5244-8AB3-50A66D2087DF}"/>
                </a:ext>
              </a:extLst>
            </p:cNvPr>
            <p:cNvSpPr/>
            <p:nvPr/>
          </p:nvSpPr>
          <p:spPr>
            <a:xfrm>
              <a:off x="1538529" y="2730282"/>
              <a:ext cx="3585081" cy="19166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6901A819-ED8D-6547-9DE2-D26C335C6166}"/>
                </a:ext>
              </a:extLst>
            </p:cNvPr>
            <p:cNvGrpSpPr/>
            <p:nvPr/>
          </p:nvGrpSpPr>
          <p:grpSpPr>
            <a:xfrm>
              <a:off x="1532593" y="2900770"/>
              <a:ext cx="3121067" cy="1571995"/>
              <a:chOff x="2587618" y="2863586"/>
              <a:chExt cx="2552242" cy="1285494"/>
            </a:xfrm>
          </p:grpSpPr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312D4F13-E84A-DB4D-89BD-CDAF087CE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671" y="4149080"/>
                <a:ext cx="15411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箭頭接點 141">
                <a:extLst>
                  <a:ext uri="{FF2B5EF4-FFF2-40B4-BE49-F238E27FC236}">
                    <a16:creationId xmlns:a16="http://schemas.microsoft.com/office/drawing/2014/main" id="{FCD3078D-42E8-2A45-9E90-59347732E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671" y="2863586"/>
                <a:ext cx="0" cy="1285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5B237CC-9D87-0640-991E-B7F00CBEED70}"/>
                      </a:ext>
                    </a:extLst>
                  </p:cNvPr>
                  <p:cNvSpPr/>
                  <p:nvPr/>
                </p:nvSpPr>
                <p:spPr>
                  <a:xfrm>
                    <a:off x="2587618" y="2863586"/>
                    <a:ext cx="11010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2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2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zh-TW" sz="22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2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2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2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5B237CC-9D87-0640-991E-B7F00CBEED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618" y="2863586"/>
                    <a:ext cx="110107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10F0EE98-3B32-B84C-8365-EE6505F86C1B}"/>
              </a:ext>
            </a:extLst>
          </p:cNvPr>
          <p:cNvGrpSpPr/>
          <p:nvPr/>
        </p:nvGrpSpPr>
        <p:grpSpPr>
          <a:xfrm>
            <a:off x="8415576" y="4097193"/>
            <a:ext cx="2378105" cy="1580101"/>
            <a:chOff x="2768982" y="3009089"/>
            <a:chExt cx="2378105" cy="1580101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834C01A-73F4-7741-A398-C830228FC9A8}"/>
                </a:ext>
              </a:extLst>
            </p:cNvPr>
            <p:cNvCxnSpPr>
              <a:cxnSpLocks/>
            </p:cNvCxnSpPr>
            <p:nvPr/>
          </p:nvCxnSpPr>
          <p:spPr>
            <a:xfrm>
              <a:off x="2781649" y="4145633"/>
              <a:ext cx="158824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A12DFA99-FC8D-C04F-849A-FC3C6D7F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781649" y="3818500"/>
              <a:ext cx="158824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3F2609B9-1B57-6140-804F-CA8CCE77DBAD}"/>
                </a:ext>
              </a:extLst>
            </p:cNvPr>
            <p:cNvCxnSpPr>
              <a:cxnSpLocks/>
            </p:cNvCxnSpPr>
            <p:nvPr/>
          </p:nvCxnSpPr>
          <p:spPr>
            <a:xfrm>
              <a:off x="2768982" y="3491365"/>
              <a:ext cx="160091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F5EFD6EF-C0D3-1449-8EE1-D5AC61D3815F}"/>
                </a:ext>
              </a:extLst>
            </p:cNvPr>
            <p:cNvCxnSpPr>
              <a:cxnSpLocks/>
            </p:cNvCxnSpPr>
            <p:nvPr/>
          </p:nvCxnSpPr>
          <p:spPr>
            <a:xfrm>
              <a:off x="2768982" y="3164231"/>
              <a:ext cx="160091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5AC6B47-A7B0-FA45-8D70-21E8C6011BC2}"/>
                    </a:ext>
                  </a:extLst>
                </p:cNvPr>
                <p:cNvSpPr txBox="1"/>
                <p:nvPr/>
              </p:nvSpPr>
              <p:spPr>
                <a:xfrm>
                  <a:off x="4222321" y="3009089"/>
                  <a:ext cx="8520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sz="1400" b="0" i="1" smtClean="0">
                                <a:latin typeface="Cambria Math" panose="02040503050406030204" pitchFamily="18" charset="0"/>
                              </a:rPr>
                              <m:t>𝑑𝑑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5AC6B47-A7B0-FA45-8D70-21E8C6011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321" y="3009089"/>
                  <a:ext cx="85204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2708E18E-7BC2-E048-9029-84605D35B1D5}"/>
                    </a:ext>
                  </a:extLst>
                </p:cNvPr>
                <p:cNvSpPr txBox="1"/>
                <p:nvPr/>
              </p:nvSpPr>
              <p:spPr>
                <a:xfrm>
                  <a:off x="4295039" y="3645440"/>
                  <a:ext cx="8520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b>
                          <m:sSubPr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sz="1400" b="0" i="1" smtClean="0">
                                <a:latin typeface="Cambria Math" panose="02040503050406030204" pitchFamily="18" charset="0"/>
                              </a:rPr>
                              <m:t>𝑑𝑑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2708E18E-7BC2-E048-9029-84605D35B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5039" y="3645440"/>
                  <a:ext cx="85204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72E76034-337B-EA47-840A-E115CA1BD035}"/>
                    </a:ext>
                  </a:extLst>
                </p:cNvPr>
                <p:cNvSpPr txBox="1"/>
                <p:nvPr/>
              </p:nvSpPr>
              <p:spPr>
                <a:xfrm rot="5400000">
                  <a:off x="4268232" y="3332911"/>
                  <a:ext cx="8520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4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72E76034-337B-EA47-840A-E115CA1BD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68232" y="3332911"/>
                  <a:ext cx="85204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0A23B2E8-4E69-5A45-BCC3-5799CF74D1D3}"/>
                    </a:ext>
                  </a:extLst>
                </p:cNvPr>
                <p:cNvSpPr txBox="1"/>
                <p:nvPr/>
              </p:nvSpPr>
              <p:spPr>
                <a:xfrm rot="5400000">
                  <a:off x="4267731" y="4009277"/>
                  <a:ext cx="8520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4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0A23B2E8-4E69-5A45-BCC3-5799CF74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67731" y="4009277"/>
                  <a:ext cx="85204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643E741C-573E-B74F-8F3B-8C0043D73D27}"/>
              </a:ext>
            </a:extLst>
          </p:cNvPr>
          <p:cNvCxnSpPr>
            <a:cxnSpLocks/>
          </p:cNvCxnSpPr>
          <p:nvPr/>
        </p:nvCxnSpPr>
        <p:spPr>
          <a:xfrm flipH="1">
            <a:off x="8428245" y="5431762"/>
            <a:ext cx="314482" cy="110138"/>
          </a:xfrm>
          <a:prstGeom prst="line">
            <a:avLst/>
          </a:prstGeom>
          <a:ln cap="sq">
            <a:solidFill>
              <a:srgbClr val="0000C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226E0201-D1E7-D448-9DDA-D58DCEE1598D}"/>
              </a:ext>
            </a:extLst>
          </p:cNvPr>
          <p:cNvCxnSpPr>
            <a:cxnSpLocks/>
          </p:cNvCxnSpPr>
          <p:nvPr/>
        </p:nvCxnSpPr>
        <p:spPr>
          <a:xfrm flipH="1">
            <a:off x="8742727" y="5229687"/>
            <a:ext cx="273264" cy="198025"/>
          </a:xfrm>
          <a:prstGeom prst="line">
            <a:avLst/>
          </a:prstGeom>
          <a:ln cap="sq">
            <a:solidFill>
              <a:srgbClr val="0000C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CC34AC46-02A3-B045-A601-B0ABC91F242D}"/>
              </a:ext>
            </a:extLst>
          </p:cNvPr>
          <p:cNvCxnSpPr>
            <a:cxnSpLocks/>
          </p:cNvCxnSpPr>
          <p:nvPr/>
        </p:nvCxnSpPr>
        <p:spPr>
          <a:xfrm flipH="1">
            <a:off x="9027190" y="4894868"/>
            <a:ext cx="96520" cy="322636"/>
          </a:xfrm>
          <a:prstGeom prst="line">
            <a:avLst/>
          </a:prstGeom>
          <a:ln cap="sq">
            <a:solidFill>
              <a:srgbClr val="0000C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43E05458-657C-3C40-BA4D-7F6E8C850446}"/>
              </a:ext>
            </a:extLst>
          </p:cNvPr>
          <p:cNvCxnSpPr>
            <a:cxnSpLocks/>
          </p:cNvCxnSpPr>
          <p:nvPr/>
        </p:nvCxnSpPr>
        <p:spPr>
          <a:xfrm flipH="1">
            <a:off x="9126617" y="4574903"/>
            <a:ext cx="89415" cy="312529"/>
          </a:xfrm>
          <a:prstGeom prst="line">
            <a:avLst/>
          </a:prstGeom>
          <a:ln cap="sq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6CBF31B1-D410-6348-A774-4349399063D3}"/>
              </a:ext>
            </a:extLst>
          </p:cNvPr>
          <p:cNvCxnSpPr>
            <a:cxnSpLocks/>
          </p:cNvCxnSpPr>
          <p:nvPr/>
        </p:nvCxnSpPr>
        <p:spPr>
          <a:xfrm flipH="1">
            <a:off x="9217964" y="4376755"/>
            <a:ext cx="139951" cy="191081"/>
          </a:xfrm>
          <a:prstGeom prst="line">
            <a:avLst/>
          </a:prstGeom>
          <a:ln cap="sq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B11FCA65-5AD5-E840-8B27-8FCDB5A200C2}"/>
              </a:ext>
            </a:extLst>
          </p:cNvPr>
          <p:cNvCxnSpPr>
            <a:cxnSpLocks/>
          </p:cNvCxnSpPr>
          <p:nvPr/>
        </p:nvCxnSpPr>
        <p:spPr>
          <a:xfrm flipH="1">
            <a:off x="9357915" y="4244073"/>
            <a:ext cx="429326" cy="125448"/>
          </a:xfrm>
          <a:prstGeom prst="line">
            <a:avLst/>
          </a:prstGeom>
          <a:ln cap="sq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5B237CC-9D87-0640-991E-B7F00CBEED70}"/>
                  </a:ext>
                </a:extLst>
              </p:cNvPr>
              <p:cNvSpPr/>
              <p:nvPr/>
            </p:nvSpPr>
            <p:spPr>
              <a:xfrm>
                <a:off x="2149124" y="3762280"/>
                <a:ext cx="93512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5B237CC-9D87-0640-991E-B7F00CBEE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24" y="3762280"/>
                <a:ext cx="935128" cy="369332"/>
              </a:xfrm>
              <a:prstGeom prst="rect">
                <a:avLst/>
              </a:prstGeom>
              <a:blipFill>
                <a:blip r:embed="rId1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B08B48C-E002-874B-8609-CB36948BFADE}"/>
                  </a:ext>
                </a:extLst>
              </p:cNvPr>
              <p:cNvSpPr txBox="1"/>
              <p:nvPr/>
            </p:nvSpPr>
            <p:spPr>
              <a:xfrm>
                <a:off x="9217964" y="5053548"/>
                <a:ext cx="49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TW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B08B48C-E002-874B-8609-CB36948B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964" y="5053548"/>
                <a:ext cx="492919" cy="369332"/>
              </a:xfrm>
              <a:prstGeom prst="rect">
                <a:avLst/>
              </a:prstGeom>
              <a:blipFill>
                <a:blip r:embed="rId15"/>
                <a:stretch>
                  <a:fillRect r="-4321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9052A2E-1639-0F48-8716-360975BE9DF1}"/>
                  </a:ext>
                </a:extLst>
              </p:cNvPr>
              <p:cNvSpPr txBox="1"/>
              <p:nvPr/>
            </p:nvSpPr>
            <p:spPr>
              <a:xfrm>
                <a:off x="9366638" y="4390237"/>
                <a:ext cx="49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9052A2E-1639-0F48-8716-360975BE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38" y="4390237"/>
                <a:ext cx="492919" cy="369332"/>
              </a:xfrm>
              <a:prstGeom prst="rect">
                <a:avLst/>
              </a:prstGeom>
              <a:blipFill>
                <a:blip r:embed="rId16"/>
                <a:stretch>
                  <a:fillRect r="-4625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文字方塊 137"/>
          <p:cNvSpPr txBox="1"/>
          <p:nvPr/>
        </p:nvSpPr>
        <p:spPr>
          <a:xfrm>
            <a:off x="1775520" y="6482572"/>
            <a:ext cx="1023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Feldmann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 al., "Driver waveform computation for timing analysis with multiple voltage threshold driver  models," 45th Design Automation Conference, 2008.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0023D52D-DE95-BF4F-9697-8FFB8898C127}"/>
              </a:ext>
            </a:extLst>
          </p:cNvPr>
          <p:cNvCxnSpPr/>
          <p:nvPr/>
        </p:nvCxnSpPr>
        <p:spPr>
          <a:xfrm>
            <a:off x="2102785" y="4145085"/>
            <a:ext cx="0" cy="383719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0023D52D-DE95-BF4F-9697-8FFB8898C127}"/>
              </a:ext>
            </a:extLst>
          </p:cNvPr>
          <p:cNvCxnSpPr/>
          <p:nvPr/>
        </p:nvCxnSpPr>
        <p:spPr>
          <a:xfrm>
            <a:off x="2102785" y="5197905"/>
            <a:ext cx="0" cy="383719"/>
          </a:xfrm>
          <a:prstGeom prst="line">
            <a:avLst/>
          </a:prstGeom>
          <a:ln cap="sq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228EB-41A4-AB48-973D-2B2E90F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Net Delay/Slew Calculation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EF1DE-F309-C14F-B8C4-931297FB883F}"/>
              </a:ext>
            </a:extLst>
          </p:cNvPr>
          <p:cNvSpPr/>
          <p:nvPr/>
        </p:nvSpPr>
        <p:spPr>
          <a:xfrm>
            <a:off x="2488994" y="1371605"/>
            <a:ext cx="7214011" cy="5153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EE55E6F-DA04-5A47-A705-E746A5E34B87}"/>
              </a:ext>
            </a:extLst>
          </p:cNvPr>
          <p:cNvGrpSpPr/>
          <p:nvPr/>
        </p:nvGrpSpPr>
        <p:grpSpPr>
          <a:xfrm>
            <a:off x="3351652" y="1832415"/>
            <a:ext cx="6171524" cy="965148"/>
            <a:chOff x="368300" y="1046718"/>
            <a:chExt cx="8585200" cy="11757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D53172-00CD-3C4A-910C-17618489E203}"/>
                </a:ext>
              </a:extLst>
            </p:cNvPr>
            <p:cNvSpPr/>
            <p:nvPr/>
          </p:nvSpPr>
          <p:spPr>
            <a:xfrm>
              <a:off x="368300" y="1046718"/>
              <a:ext cx="8585200" cy="11757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zh-TW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A1D538-BAFF-9244-A0E5-807149B273A2}"/>
                </a:ext>
              </a:extLst>
            </p:cNvPr>
            <p:cNvSpPr/>
            <p:nvPr/>
          </p:nvSpPr>
          <p:spPr>
            <a:xfrm>
              <a:off x="660400" y="1548884"/>
              <a:ext cx="8001000" cy="5588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TICER based RC Reduction Algorithm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E98ED25-0FE4-DF40-A850-2D0E3FD60AB2}"/>
                </a:ext>
              </a:extLst>
            </p:cNvPr>
            <p:cNvSpPr txBox="1"/>
            <p:nvPr/>
          </p:nvSpPr>
          <p:spPr>
            <a:xfrm>
              <a:off x="482600" y="1046718"/>
              <a:ext cx="6307786" cy="48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 Network Reduction</a:t>
              </a:r>
              <a:endPara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B61203-6D2E-0241-8C52-4FBE2F201D16}"/>
              </a:ext>
            </a:extLst>
          </p:cNvPr>
          <p:cNvSpPr txBox="1"/>
          <p:nvPr/>
        </p:nvSpPr>
        <p:spPr>
          <a:xfrm>
            <a:off x="2488994" y="1352010"/>
            <a:ext cx="7214011" cy="3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Delay Calculator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弧形向右鍵 10">
            <a:extLst>
              <a:ext uri="{FF2B5EF4-FFF2-40B4-BE49-F238E27FC236}">
                <a16:creationId xmlns:a16="http://schemas.microsoft.com/office/drawing/2014/main" id="{42537929-3834-5B4D-BDB1-8490C3BBA290}"/>
              </a:ext>
            </a:extLst>
          </p:cNvPr>
          <p:cNvSpPr/>
          <p:nvPr/>
        </p:nvSpPr>
        <p:spPr>
          <a:xfrm>
            <a:off x="2632336" y="2379526"/>
            <a:ext cx="625492" cy="1393170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EB51EE-2AF6-F94C-AE1A-1B58554E3948}"/>
              </a:ext>
            </a:extLst>
          </p:cNvPr>
          <p:cNvGrpSpPr/>
          <p:nvPr/>
        </p:nvGrpSpPr>
        <p:grpSpPr>
          <a:xfrm>
            <a:off x="3351652" y="2943789"/>
            <a:ext cx="6171524" cy="1648401"/>
            <a:chOff x="1168400" y="2053966"/>
            <a:chExt cx="7518400" cy="200814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6A69396-C22B-7142-A1C5-40767CB00A2D}"/>
                </a:ext>
              </a:extLst>
            </p:cNvPr>
            <p:cNvGrpSpPr/>
            <p:nvPr/>
          </p:nvGrpSpPr>
          <p:grpSpPr>
            <a:xfrm>
              <a:off x="1168400" y="2053966"/>
              <a:ext cx="7518400" cy="2008148"/>
              <a:chOff x="1168400" y="2380218"/>
              <a:chExt cx="7785100" cy="200814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40A561B-EA48-7642-B6D7-5420EA2FDF82}"/>
                  </a:ext>
                </a:extLst>
              </p:cNvPr>
              <p:cNvGrpSpPr/>
              <p:nvPr/>
            </p:nvGrpSpPr>
            <p:grpSpPr>
              <a:xfrm>
                <a:off x="1168400" y="2380218"/>
                <a:ext cx="7785100" cy="2008148"/>
                <a:chOff x="368300" y="1046718"/>
                <a:chExt cx="8585200" cy="200814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5F9853B-4B81-C942-8E1C-A17E748759AF}"/>
                    </a:ext>
                  </a:extLst>
                </p:cNvPr>
                <p:cNvSpPr/>
                <p:nvPr/>
              </p:nvSpPr>
              <p:spPr>
                <a:xfrm>
                  <a:off x="368300" y="1046718"/>
                  <a:ext cx="8585200" cy="2008148"/>
                </a:xfrm>
                <a:prstGeom prst="rect">
                  <a:avLst/>
                </a:prstGeom>
                <a:solidFill>
                  <a:srgbClr val="FBF9B3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8DF75D7-6DFA-E94C-8842-8DDB8A11E14C}"/>
                    </a:ext>
                  </a:extLst>
                </p:cNvPr>
                <p:cNvSpPr/>
                <p:nvPr/>
              </p:nvSpPr>
              <p:spPr>
                <a:xfrm>
                  <a:off x="660399" y="1497726"/>
                  <a:ext cx="8001000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Y-parameter Extraction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0240FBD-E713-FA4F-8483-02F3823C880B}"/>
                    </a:ext>
                  </a:extLst>
                </p:cNvPr>
                <p:cNvSpPr txBox="1"/>
                <p:nvPr/>
              </p:nvSpPr>
              <p:spPr>
                <a:xfrm>
                  <a:off x="482598" y="1046718"/>
                  <a:ext cx="5306084" cy="48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Gate Delay/Slew Calculation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110A0B8-6543-DC43-9A43-0666EB9E1BC3}"/>
                  </a:ext>
                </a:extLst>
              </p:cNvPr>
              <p:cNvSpPr/>
              <p:nvPr/>
            </p:nvSpPr>
            <p:spPr>
              <a:xfrm>
                <a:off x="1433277" y="3698259"/>
                <a:ext cx="7255345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Driver Waveform Solving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5DDB011F-2D93-DA40-8D7D-48699699C1F9}"/>
                </a:ext>
              </a:extLst>
            </p:cNvPr>
            <p:cNvSpPr/>
            <p:nvPr/>
          </p:nvSpPr>
          <p:spPr>
            <a:xfrm>
              <a:off x="4757998" y="3073557"/>
              <a:ext cx="339202" cy="266733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EBDCBE-66F0-9646-81C5-F75E421E2920}"/>
              </a:ext>
            </a:extLst>
          </p:cNvPr>
          <p:cNvGrpSpPr/>
          <p:nvPr/>
        </p:nvGrpSpPr>
        <p:grpSpPr>
          <a:xfrm>
            <a:off x="3351652" y="4736721"/>
            <a:ext cx="6171524" cy="1650095"/>
            <a:chOff x="1168400" y="4238188"/>
            <a:chExt cx="7518400" cy="2010212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48A2D916-C45A-A34A-A480-1E958AC7F31A}"/>
                </a:ext>
              </a:extLst>
            </p:cNvPr>
            <p:cNvGrpSpPr/>
            <p:nvPr/>
          </p:nvGrpSpPr>
          <p:grpSpPr>
            <a:xfrm>
              <a:off x="1168400" y="4238188"/>
              <a:ext cx="7518400" cy="2010212"/>
              <a:chOff x="1168400" y="2231588"/>
              <a:chExt cx="7785100" cy="2010212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C760842C-4A60-4E46-B858-FBC04DAB7B13}"/>
                  </a:ext>
                </a:extLst>
              </p:cNvPr>
              <p:cNvGrpSpPr/>
              <p:nvPr/>
            </p:nvGrpSpPr>
            <p:grpSpPr>
              <a:xfrm>
                <a:off x="1168400" y="2231588"/>
                <a:ext cx="7785100" cy="2010212"/>
                <a:chOff x="368300" y="898088"/>
                <a:chExt cx="8585200" cy="2010212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D5DD41B-57A9-254D-AB62-84071B5E0F7F}"/>
                    </a:ext>
                  </a:extLst>
                </p:cNvPr>
                <p:cNvSpPr/>
                <p:nvPr/>
              </p:nvSpPr>
              <p:spPr>
                <a:xfrm>
                  <a:off x="368300" y="900152"/>
                  <a:ext cx="8585200" cy="20081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endParaRPr kumimoji="1" lang="zh-TW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E17ED60-DC93-6149-B11D-86C9CE94F1CD}"/>
                    </a:ext>
                  </a:extLst>
                </p:cNvPr>
                <p:cNvSpPr/>
                <p:nvPr/>
              </p:nvSpPr>
              <p:spPr>
                <a:xfrm>
                  <a:off x="660399" y="1350486"/>
                  <a:ext cx="8001000" cy="558800"/>
                </a:xfrm>
                <a:prstGeom prst="rect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numCol="1" rtlCol="0" anchor="ctr"/>
                <a:lstStyle/>
                <a:p>
                  <a:pPr algn="ctr"/>
                  <a:r>
                    <a:rPr kumimoji="1"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Driver Waveform Reduction</a:t>
                  </a:r>
                  <a:endPara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E371446D-C3E5-D342-ADEF-19D0E5F891F8}"/>
                    </a:ext>
                  </a:extLst>
                </p:cNvPr>
                <p:cNvSpPr txBox="1"/>
                <p:nvPr/>
              </p:nvSpPr>
              <p:spPr>
                <a:xfrm>
                  <a:off x="482600" y="898088"/>
                  <a:ext cx="5105743" cy="487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 Delay/Slew Calculation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D62CE99-AFD1-D640-A683-5A42E370C5F6}"/>
                  </a:ext>
                </a:extLst>
              </p:cNvPr>
              <p:cNvSpPr/>
              <p:nvPr/>
            </p:nvSpPr>
            <p:spPr>
              <a:xfrm>
                <a:off x="1433277" y="3560286"/>
                <a:ext cx="7255345" cy="5588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1" rtlCol="0" anchor="ctr"/>
              <a:lstStyle/>
              <a:p>
                <a:pPr algn="ctr"/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Waveform Solving</a:t>
                </a:r>
                <a:endPara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4664082F-CF14-6A42-9CF7-E84CFDBBB54A}"/>
                </a:ext>
              </a:extLst>
            </p:cNvPr>
            <p:cNvSpPr/>
            <p:nvPr/>
          </p:nvSpPr>
          <p:spPr>
            <a:xfrm>
              <a:off x="4757998" y="5268436"/>
              <a:ext cx="339202" cy="266733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8" name="弧形向右鍵 27">
            <a:extLst>
              <a:ext uri="{FF2B5EF4-FFF2-40B4-BE49-F238E27FC236}">
                <a16:creationId xmlns:a16="http://schemas.microsoft.com/office/drawing/2014/main" id="{E14DDEF0-1081-1849-A30B-BED400EA4840}"/>
              </a:ext>
            </a:extLst>
          </p:cNvPr>
          <p:cNvSpPr/>
          <p:nvPr/>
        </p:nvSpPr>
        <p:spPr>
          <a:xfrm>
            <a:off x="2632336" y="4295680"/>
            <a:ext cx="625492" cy="1393170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0FFBD2-01CA-F642-A94D-C5409D3A794E}"/>
              </a:ext>
            </a:extLst>
          </p:cNvPr>
          <p:cNvSpPr/>
          <p:nvPr/>
        </p:nvSpPr>
        <p:spPr>
          <a:xfrm>
            <a:off x="2595281" y="1933861"/>
            <a:ext cx="695195" cy="445295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D6EC4C-322E-FF40-80F7-175CA35D9A71}"/>
              </a:ext>
            </a:extLst>
          </p:cNvPr>
          <p:cNvSpPr/>
          <p:nvPr/>
        </p:nvSpPr>
        <p:spPr>
          <a:xfrm>
            <a:off x="3316442" y="1795224"/>
            <a:ext cx="6301837" cy="2840766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0764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EC524F5D-94AD-40CF-A3CA-C6E014FF92B5}" vid="{74C9AE8B-3675-4676-B689-C530C44B339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28520</TotalTime>
  <Words>560</Words>
  <Application>Microsoft Office PowerPoint</Application>
  <PresentationFormat>寬螢幕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Bradley Hand</vt:lpstr>
      <vt:lpstr>微軟正黑體</vt:lpstr>
      <vt:lpstr>新細明體</vt:lpstr>
      <vt:lpstr>Arial</vt:lpstr>
      <vt:lpstr>Arial Black</vt:lpstr>
      <vt:lpstr>Bradley Hand ITC</vt:lpstr>
      <vt:lpstr>Calibri</vt:lpstr>
      <vt:lpstr>Cambria Math</vt:lpstr>
      <vt:lpstr>Maiandra GD</vt:lpstr>
      <vt:lpstr>Times New Roman</vt:lpstr>
      <vt:lpstr>Wingdings</vt:lpstr>
      <vt:lpstr>Default Theme</vt:lpstr>
      <vt:lpstr>TAU 2021 Timing Contest</vt:lpstr>
      <vt:lpstr>Team Members</vt:lpstr>
      <vt:lpstr>Advisors</vt:lpstr>
      <vt:lpstr>Our Framework</vt:lpstr>
      <vt:lpstr>RC Network Reduction</vt:lpstr>
      <vt:lpstr>RC Reduction Algorithm</vt:lpstr>
      <vt:lpstr>Gate Delay/Slew Calculation</vt:lpstr>
      <vt:lpstr>Solving Driver Waveform</vt:lpstr>
      <vt:lpstr>Net Delay/Slew Calculation</vt:lpstr>
      <vt:lpstr>Solving Receiver Waveform</vt:lpstr>
      <vt:lpstr>Experimental Results</vt:lpstr>
      <vt:lpstr>Teamwork</vt:lpstr>
      <vt:lpstr>PowerPoint 簡報</vt:lpstr>
    </vt:vector>
  </TitlesOfParts>
  <Company>Synopsys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Patterning Layout Decomposition Considering Complex Coloring Rules</dc:title>
  <dc:creator>synopsys</dc:creator>
  <cp:lastModifiedBy>江蕙如</cp:lastModifiedBy>
  <cp:revision>3832</cp:revision>
  <dcterms:created xsi:type="dcterms:W3CDTF">2016-03-22T07:43:12Z</dcterms:created>
  <dcterms:modified xsi:type="dcterms:W3CDTF">2021-04-07T22:57:32Z</dcterms:modified>
</cp:coreProperties>
</file>