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1ffb359a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1ffb359a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1ffb359a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1ffb359a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1ffb359a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1ffb359a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1ffb359a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1ffb359a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1ffb359a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1ffb359a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20181dc9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20181dc9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1ffb359a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1ffb359a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1ffb359a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1ffb359a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1ffb359a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1ffb359a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1ffb359a2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1ffb359a2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lincheney/ssh-forward-prox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SSH Jump Server</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Group 13</a:t>
            </a:r>
            <a:endParaRPr/>
          </a:p>
          <a:p>
            <a:pPr indent="0" lvl="0" marL="0" rtl="0" algn="ctr">
              <a:spcBef>
                <a:spcPts val="0"/>
              </a:spcBef>
              <a:spcAft>
                <a:spcPts val="0"/>
              </a:spcAft>
              <a:buNone/>
            </a:pPr>
            <a:r>
              <a:rPr lang="en"/>
              <a:t>B07902066 黃禹喆 B07902062 張彧瑋</a:t>
            </a:r>
            <a:br>
              <a:rPr lang="en"/>
            </a:br>
            <a:r>
              <a:rPr lang="en"/>
              <a:t>B07902068 陳柏豪 B07902080 黃義峰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Demonstration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1304850"/>
            <a:ext cx="85206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Q&amp;A</a:t>
            </a:r>
            <a:endParaRPr/>
          </a:p>
        </p:txBody>
      </p:sp>
      <p:sp>
        <p:nvSpPr>
          <p:cNvPr id="172" name="Google Shape;172;p23"/>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Environment </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Jump server OS: CentOS7</a:t>
            </a:r>
            <a:endParaRPr/>
          </a:p>
          <a:p>
            <a:pPr indent="0" lvl="0" marL="0" rtl="0" algn="l">
              <a:spcBef>
                <a:spcPts val="1200"/>
              </a:spcBef>
              <a:spcAft>
                <a:spcPts val="0"/>
              </a:spcAft>
              <a:buNone/>
            </a:pPr>
            <a:r>
              <a:rPr lang="en"/>
              <a:t>Language: Python(ssh-forward-proxy server), shell script(client), javascript+css+html(monitor)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Structure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5"/>
          <p:cNvPicPr preferRelativeResize="0"/>
          <p:nvPr/>
        </p:nvPicPr>
        <p:blipFill>
          <a:blip r:embed="rId3">
            <a:alphaModFix/>
          </a:blip>
          <a:stretch>
            <a:fillRect/>
          </a:stretch>
        </p:blipFill>
        <p:spPr>
          <a:xfrm>
            <a:off x="7008450" y="797200"/>
            <a:ext cx="1180250" cy="1180250"/>
          </a:xfrm>
          <a:prstGeom prst="rect">
            <a:avLst/>
          </a:prstGeom>
          <a:noFill/>
          <a:ln>
            <a:noFill/>
          </a:ln>
        </p:spPr>
      </p:pic>
      <p:pic>
        <p:nvPicPr>
          <p:cNvPr id="81" name="Google Shape;81;p15"/>
          <p:cNvPicPr preferRelativeResize="0"/>
          <p:nvPr/>
        </p:nvPicPr>
        <p:blipFill>
          <a:blip r:embed="rId3">
            <a:alphaModFix/>
          </a:blip>
          <a:stretch>
            <a:fillRect/>
          </a:stretch>
        </p:blipFill>
        <p:spPr>
          <a:xfrm>
            <a:off x="7008450" y="1981625"/>
            <a:ext cx="1180250" cy="1180250"/>
          </a:xfrm>
          <a:prstGeom prst="rect">
            <a:avLst/>
          </a:prstGeom>
          <a:noFill/>
          <a:ln>
            <a:noFill/>
          </a:ln>
        </p:spPr>
      </p:pic>
      <p:pic>
        <p:nvPicPr>
          <p:cNvPr id="82" name="Google Shape;82;p15"/>
          <p:cNvPicPr preferRelativeResize="0"/>
          <p:nvPr/>
        </p:nvPicPr>
        <p:blipFill>
          <a:blip r:embed="rId3">
            <a:alphaModFix/>
          </a:blip>
          <a:stretch>
            <a:fillRect/>
          </a:stretch>
        </p:blipFill>
        <p:spPr>
          <a:xfrm>
            <a:off x="7008450" y="3699425"/>
            <a:ext cx="1180250" cy="1180250"/>
          </a:xfrm>
          <a:prstGeom prst="rect">
            <a:avLst/>
          </a:prstGeom>
          <a:noFill/>
          <a:ln>
            <a:noFill/>
          </a:ln>
        </p:spPr>
      </p:pic>
      <p:sp>
        <p:nvSpPr>
          <p:cNvPr id="83" name="Google Shape;83;p15"/>
          <p:cNvSpPr txBox="1"/>
          <p:nvPr/>
        </p:nvSpPr>
        <p:spPr>
          <a:xfrm>
            <a:off x="6728900" y="445025"/>
            <a:ext cx="202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Workstations</a:t>
            </a:r>
            <a:endParaRPr b="1" sz="1800">
              <a:latin typeface="Open Sans"/>
              <a:ea typeface="Open Sans"/>
              <a:cs typeface="Open Sans"/>
              <a:sym typeface="Open Sans"/>
            </a:endParaRPr>
          </a:p>
        </p:txBody>
      </p:sp>
      <p:pic>
        <p:nvPicPr>
          <p:cNvPr id="84" name="Google Shape;84;p15"/>
          <p:cNvPicPr preferRelativeResize="0"/>
          <p:nvPr/>
        </p:nvPicPr>
        <p:blipFill rotWithShape="1">
          <a:blip r:embed="rId4">
            <a:alphaModFix/>
          </a:blip>
          <a:srcRect b="0" l="0" r="0" t="12165"/>
          <a:stretch/>
        </p:blipFill>
        <p:spPr>
          <a:xfrm>
            <a:off x="7379500" y="3118250"/>
            <a:ext cx="438150" cy="652550"/>
          </a:xfrm>
          <a:prstGeom prst="rect">
            <a:avLst/>
          </a:prstGeom>
          <a:noFill/>
          <a:ln>
            <a:noFill/>
          </a:ln>
        </p:spPr>
      </p:pic>
      <p:pic>
        <p:nvPicPr>
          <p:cNvPr id="85" name="Google Shape;85;p15"/>
          <p:cNvPicPr preferRelativeResize="0"/>
          <p:nvPr/>
        </p:nvPicPr>
        <p:blipFill rotWithShape="1">
          <a:blip r:embed="rId5">
            <a:alphaModFix/>
          </a:blip>
          <a:srcRect b="0" l="11366" r="12350" t="0"/>
          <a:stretch/>
        </p:blipFill>
        <p:spPr>
          <a:xfrm>
            <a:off x="600075" y="1266325"/>
            <a:ext cx="1463426" cy="1180250"/>
          </a:xfrm>
          <a:prstGeom prst="rect">
            <a:avLst/>
          </a:prstGeom>
          <a:noFill/>
          <a:ln>
            <a:noFill/>
          </a:ln>
        </p:spPr>
      </p:pic>
      <p:pic>
        <p:nvPicPr>
          <p:cNvPr id="86" name="Google Shape;86;p15"/>
          <p:cNvPicPr preferRelativeResize="0"/>
          <p:nvPr/>
        </p:nvPicPr>
        <p:blipFill>
          <a:blip r:embed="rId6">
            <a:alphaModFix/>
          </a:blip>
          <a:stretch>
            <a:fillRect/>
          </a:stretch>
        </p:blipFill>
        <p:spPr>
          <a:xfrm>
            <a:off x="689850" y="2793162"/>
            <a:ext cx="1302725" cy="1302725"/>
          </a:xfrm>
          <a:prstGeom prst="rect">
            <a:avLst/>
          </a:prstGeom>
          <a:noFill/>
          <a:ln>
            <a:noFill/>
          </a:ln>
        </p:spPr>
      </p:pic>
      <p:sp>
        <p:nvSpPr>
          <p:cNvPr id="87" name="Google Shape;87;p15"/>
          <p:cNvSpPr txBox="1"/>
          <p:nvPr/>
        </p:nvSpPr>
        <p:spPr>
          <a:xfrm>
            <a:off x="461250" y="2403975"/>
            <a:ext cx="181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User A’s host</a:t>
            </a:r>
            <a:endParaRPr b="1" sz="1800">
              <a:latin typeface="Open Sans"/>
              <a:ea typeface="Open Sans"/>
              <a:cs typeface="Open Sans"/>
              <a:sym typeface="Open Sans"/>
            </a:endParaRPr>
          </a:p>
        </p:txBody>
      </p:sp>
      <p:sp>
        <p:nvSpPr>
          <p:cNvPr id="88" name="Google Shape;88;p15"/>
          <p:cNvSpPr txBox="1"/>
          <p:nvPr/>
        </p:nvSpPr>
        <p:spPr>
          <a:xfrm>
            <a:off x="461250" y="4023400"/>
            <a:ext cx="181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User B’s host</a:t>
            </a:r>
            <a:endParaRPr b="1" sz="1800">
              <a:latin typeface="Open Sans"/>
              <a:ea typeface="Open Sans"/>
              <a:cs typeface="Open Sans"/>
              <a:sym typeface="Open Sans"/>
            </a:endParaRPr>
          </a:p>
        </p:txBody>
      </p:sp>
      <p:cxnSp>
        <p:nvCxnSpPr>
          <p:cNvPr id="89" name="Google Shape;89;p15"/>
          <p:cNvCxnSpPr>
            <a:stCxn id="83" idx="1"/>
          </p:cNvCxnSpPr>
          <p:nvPr/>
        </p:nvCxnSpPr>
        <p:spPr>
          <a:xfrm flipH="1">
            <a:off x="4584500" y="675875"/>
            <a:ext cx="2144400" cy="1085100"/>
          </a:xfrm>
          <a:prstGeom prst="bentConnector3">
            <a:avLst>
              <a:gd fmla="val 50000" name="adj1"/>
            </a:avLst>
          </a:prstGeom>
          <a:noFill/>
          <a:ln cap="flat" cmpd="sng" w="38100">
            <a:solidFill>
              <a:srgbClr val="695D46"/>
            </a:solidFill>
            <a:prstDash val="solid"/>
            <a:round/>
            <a:headEnd len="med" w="med" type="triangle"/>
            <a:tailEnd len="med" w="med" type="none"/>
          </a:ln>
        </p:spPr>
      </p:cxnSp>
      <p:sp>
        <p:nvSpPr>
          <p:cNvPr id="90" name="Google Shape;90;p15"/>
          <p:cNvSpPr txBox="1"/>
          <p:nvPr/>
        </p:nvSpPr>
        <p:spPr>
          <a:xfrm>
            <a:off x="4696250" y="209650"/>
            <a:ext cx="1397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pen Sans"/>
                <a:ea typeface="Open Sans"/>
                <a:cs typeface="Open Sans"/>
                <a:sym typeface="Open Sans"/>
              </a:rPr>
              <a:t>Monitoring</a:t>
            </a:r>
            <a:endParaRPr b="1" sz="1700">
              <a:latin typeface="Open Sans"/>
              <a:ea typeface="Open Sans"/>
              <a:cs typeface="Open Sans"/>
              <a:sym typeface="Open Sans"/>
            </a:endParaRPr>
          </a:p>
        </p:txBody>
      </p:sp>
      <p:pic>
        <p:nvPicPr>
          <p:cNvPr id="91" name="Google Shape;91;p15"/>
          <p:cNvPicPr preferRelativeResize="0"/>
          <p:nvPr/>
        </p:nvPicPr>
        <p:blipFill>
          <a:blip r:embed="rId3">
            <a:alphaModFix/>
          </a:blip>
          <a:stretch>
            <a:fillRect/>
          </a:stretch>
        </p:blipFill>
        <p:spPr>
          <a:xfrm>
            <a:off x="3981875" y="1933200"/>
            <a:ext cx="1180250" cy="1180250"/>
          </a:xfrm>
          <a:prstGeom prst="rect">
            <a:avLst/>
          </a:prstGeom>
          <a:noFill/>
          <a:ln>
            <a:noFill/>
          </a:ln>
        </p:spPr>
      </p:pic>
      <p:pic>
        <p:nvPicPr>
          <p:cNvPr id="92" name="Google Shape;92;p15"/>
          <p:cNvPicPr preferRelativeResize="0"/>
          <p:nvPr/>
        </p:nvPicPr>
        <p:blipFill>
          <a:blip r:embed="rId7">
            <a:alphaModFix/>
          </a:blip>
          <a:stretch>
            <a:fillRect/>
          </a:stretch>
        </p:blipFill>
        <p:spPr>
          <a:xfrm>
            <a:off x="4144051" y="4156626"/>
            <a:ext cx="855900" cy="855900"/>
          </a:xfrm>
          <a:prstGeom prst="rect">
            <a:avLst/>
          </a:prstGeom>
          <a:noFill/>
          <a:ln>
            <a:noFill/>
          </a:ln>
        </p:spPr>
      </p:pic>
      <p:cxnSp>
        <p:nvCxnSpPr>
          <p:cNvPr id="93" name="Google Shape;93;p15"/>
          <p:cNvCxnSpPr>
            <a:stCxn id="85" idx="3"/>
          </p:cNvCxnSpPr>
          <p:nvPr/>
        </p:nvCxnSpPr>
        <p:spPr>
          <a:xfrm>
            <a:off x="2063501" y="1856450"/>
            <a:ext cx="2030100" cy="547500"/>
          </a:xfrm>
          <a:prstGeom prst="bentConnector3">
            <a:avLst>
              <a:gd fmla="val 50000" name="adj1"/>
            </a:avLst>
          </a:prstGeom>
          <a:noFill/>
          <a:ln cap="flat" cmpd="sng" w="38100">
            <a:solidFill>
              <a:srgbClr val="695D46"/>
            </a:solidFill>
            <a:prstDash val="solid"/>
            <a:round/>
            <a:headEnd len="med" w="med" type="none"/>
            <a:tailEnd len="med" w="med" type="none"/>
          </a:ln>
        </p:spPr>
      </p:cxnSp>
      <p:cxnSp>
        <p:nvCxnSpPr>
          <p:cNvPr id="94" name="Google Shape;94;p15"/>
          <p:cNvCxnSpPr>
            <a:stCxn id="86" idx="3"/>
          </p:cNvCxnSpPr>
          <p:nvPr/>
        </p:nvCxnSpPr>
        <p:spPr>
          <a:xfrm flipH="1" rot="10800000">
            <a:off x="1992575" y="2711025"/>
            <a:ext cx="2125500" cy="733500"/>
          </a:xfrm>
          <a:prstGeom prst="bentConnector3">
            <a:avLst>
              <a:gd fmla="val 50000" name="adj1"/>
            </a:avLst>
          </a:prstGeom>
          <a:noFill/>
          <a:ln cap="flat" cmpd="sng" w="38100">
            <a:solidFill>
              <a:srgbClr val="695D46"/>
            </a:solidFill>
            <a:prstDash val="solid"/>
            <a:round/>
            <a:headEnd len="med" w="med" type="none"/>
            <a:tailEnd len="med" w="med" type="none"/>
          </a:ln>
        </p:spPr>
      </p:cxnSp>
      <p:cxnSp>
        <p:nvCxnSpPr>
          <p:cNvPr id="95" name="Google Shape;95;p15"/>
          <p:cNvCxnSpPr>
            <a:stCxn id="91" idx="2"/>
            <a:endCxn id="92" idx="0"/>
          </p:cNvCxnSpPr>
          <p:nvPr/>
        </p:nvCxnSpPr>
        <p:spPr>
          <a:xfrm>
            <a:off x="4572000" y="3113450"/>
            <a:ext cx="0" cy="1043100"/>
          </a:xfrm>
          <a:prstGeom prst="straightConnector1">
            <a:avLst/>
          </a:prstGeom>
          <a:noFill/>
          <a:ln cap="flat" cmpd="sng" w="38100">
            <a:solidFill>
              <a:srgbClr val="695D46"/>
            </a:solidFill>
            <a:prstDash val="solid"/>
            <a:round/>
            <a:headEnd len="med" w="med" type="none"/>
            <a:tailEnd len="med" w="med" type="triangle"/>
          </a:ln>
        </p:spPr>
      </p:cxnSp>
      <p:sp>
        <p:nvSpPr>
          <p:cNvPr id="96" name="Google Shape;96;p15"/>
          <p:cNvSpPr txBox="1"/>
          <p:nvPr/>
        </p:nvSpPr>
        <p:spPr>
          <a:xfrm>
            <a:off x="3579025" y="3324400"/>
            <a:ext cx="993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pen Sans"/>
                <a:ea typeface="Open Sans"/>
                <a:cs typeface="Open Sans"/>
                <a:sym typeface="Open Sans"/>
              </a:rPr>
              <a:t>Display</a:t>
            </a:r>
            <a:endParaRPr b="1" sz="1700">
              <a:latin typeface="Open Sans"/>
              <a:ea typeface="Open Sans"/>
              <a:cs typeface="Open Sans"/>
              <a:sym typeface="Open Sans"/>
            </a:endParaRPr>
          </a:p>
        </p:txBody>
      </p:sp>
      <p:cxnSp>
        <p:nvCxnSpPr>
          <p:cNvPr id="97" name="Google Shape;97;p15"/>
          <p:cNvCxnSpPr>
            <a:stCxn id="91" idx="3"/>
            <a:endCxn id="80" idx="1"/>
          </p:cNvCxnSpPr>
          <p:nvPr/>
        </p:nvCxnSpPr>
        <p:spPr>
          <a:xfrm flipH="1" rot="10800000">
            <a:off x="5162125" y="1387225"/>
            <a:ext cx="1846200" cy="1136100"/>
          </a:xfrm>
          <a:prstGeom prst="straightConnector1">
            <a:avLst/>
          </a:prstGeom>
          <a:noFill/>
          <a:ln cap="flat" cmpd="sng" w="38100">
            <a:solidFill>
              <a:srgbClr val="695D46"/>
            </a:solidFill>
            <a:prstDash val="solid"/>
            <a:round/>
            <a:headEnd len="med" w="med" type="none"/>
            <a:tailEnd len="med" w="med" type="triangle"/>
          </a:ln>
        </p:spPr>
      </p:cxnSp>
      <p:sp>
        <p:nvSpPr>
          <p:cNvPr id="98" name="Google Shape;98;p15"/>
          <p:cNvSpPr txBox="1"/>
          <p:nvPr/>
        </p:nvSpPr>
        <p:spPr>
          <a:xfrm>
            <a:off x="3876150" y="1607025"/>
            <a:ext cx="146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Open Sans"/>
                <a:ea typeface="Open Sans"/>
                <a:cs typeface="Open Sans"/>
                <a:sym typeface="Open Sans"/>
              </a:rPr>
              <a:t>Our server</a:t>
            </a:r>
            <a:endParaRPr b="1" sz="1800">
              <a:latin typeface="Open Sans"/>
              <a:ea typeface="Open Sans"/>
              <a:cs typeface="Open Sans"/>
              <a:sym typeface="Open Sans"/>
            </a:endParaRPr>
          </a:p>
        </p:txBody>
      </p:sp>
      <p:cxnSp>
        <p:nvCxnSpPr>
          <p:cNvPr id="99" name="Google Shape;99;p15"/>
          <p:cNvCxnSpPr>
            <a:stCxn id="91" idx="3"/>
            <a:endCxn id="82" idx="1"/>
          </p:cNvCxnSpPr>
          <p:nvPr/>
        </p:nvCxnSpPr>
        <p:spPr>
          <a:xfrm>
            <a:off x="5162125" y="2523325"/>
            <a:ext cx="1846200" cy="1766100"/>
          </a:xfrm>
          <a:prstGeom prst="straightConnector1">
            <a:avLst/>
          </a:prstGeom>
          <a:noFill/>
          <a:ln cap="flat" cmpd="sng" w="38100">
            <a:solidFill>
              <a:srgbClr val="695D46"/>
            </a:solidFill>
            <a:prstDash val="solid"/>
            <a:round/>
            <a:headEnd len="med" w="med" type="none"/>
            <a:tailEnd len="med" w="med" type="triangle"/>
          </a:ln>
        </p:spPr>
      </p:cxnSp>
      <p:sp>
        <p:nvSpPr>
          <p:cNvPr id="100" name="Google Shape;100;p15"/>
          <p:cNvSpPr txBox="1"/>
          <p:nvPr/>
        </p:nvSpPr>
        <p:spPr>
          <a:xfrm>
            <a:off x="5625700" y="1788150"/>
            <a:ext cx="1660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pen Sans"/>
                <a:ea typeface="Open Sans"/>
                <a:cs typeface="Open Sans"/>
                <a:sym typeface="Open Sans"/>
              </a:rPr>
              <a:t>     	Redirect connection A</a:t>
            </a:r>
            <a:endParaRPr b="1" sz="1700">
              <a:latin typeface="Open Sans"/>
              <a:ea typeface="Open Sans"/>
              <a:cs typeface="Open Sans"/>
              <a:sym typeface="Open Sans"/>
            </a:endParaRPr>
          </a:p>
        </p:txBody>
      </p:sp>
      <p:sp>
        <p:nvSpPr>
          <p:cNvPr id="101" name="Google Shape;101;p15"/>
          <p:cNvSpPr txBox="1"/>
          <p:nvPr/>
        </p:nvSpPr>
        <p:spPr>
          <a:xfrm>
            <a:off x="4826263" y="3311338"/>
            <a:ext cx="16608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pen Sans"/>
                <a:ea typeface="Open Sans"/>
                <a:cs typeface="Open Sans"/>
                <a:sym typeface="Open Sans"/>
              </a:rPr>
              <a:t> Redirect  connection B</a:t>
            </a:r>
            <a:endParaRPr b="1" sz="17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SSH Proxy Server Implementation</a:t>
            </a:r>
            <a:endParaRPr/>
          </a:p>
        </p:txBody>
      </p:sp>
      <p:sp>
        <p:nvSpPr>
          <p:cNvPr id="107" name="Google Shape;10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Jump server opens a socket listening on port 4000.</a:t>
            </a:r>
            <a:endParaRPr/>
          </a:p>
          <a:p>
            <a:pPr indent="-342900" lvl="0" marL="457200" rtl="0" algn="l">
              <a:spcBef>
                <a:spcPts val="0"/>
              </a:spcBef>
              <a:spcAft>
                <a:spcPts val="0"/>
              </a:spcAft>
              <a:buSzPts val="1800"/>
              <a:buAutoNum type="arabicPeriod"/>
            </a:pPr>
            <a:r>
              <a:rPr lang="en"/>
              <a:t>Client connects to port 4000 on jump server. Then the jump server will accept the client’s connection, and open another thread to interact with the client.</a:t>
            </a:r>
            <a:endParaRPr/>
          </a:p>
          <a:p>
            <a:pPr indent="-342900" lvl="0" marL="457200" rtl="0" algn="l">
              <a:spcBef>
                <a:spcPts val="0"/>
              </a:spcBef>
              <a:spcAft>
                <a:spcPts val="0"/>
              </a:spcAft>
              <a:buSzPts val="1800"/>
              <a:buAutoNum type="arabicPeriod"/>
            </a:pPr>
            <a:r>
              <a:rPr lang="en"/>
              <a:t>The thread decides the optimal workstation serverto redirect the connection to according to the filter rule that is passed down, build another ssh flow between the proxy server and the workstation server.</a:t>
            </a:r>
            <a:endParaRPr/>
          </a:p>
          <a:p>
            <a:pPr indent="-342900" lvl="0" marL="457200" rtl="0" algn="l">
              <a:spcBef>
                <a:spcPts val="0"/>
              </a:spcBef>
              <a:spcAft>
                <a:spcPts val="0"/>
              </a:spcAft>
              <a:buSzPts val="1800"/>
              <a:buAutoNum type="arabicPeriod"/>
            </a:pPr>
            <a:r>
              <a:rPr lang="en"/>
              <a:t>The server continues to support the connection as a proxy until the client stops the connection.</a:t>
            </a:r>
            <a:endParaRPr/>
          </a:p>
        </p:txBody>
      </p:sp>
      <p:sp>
        <p:nvSpPr>
          <p:cNvPr id="108" name="Google Shape;108;p16"/>
          <p:cNvSpPr txBox="1"/>
          <p:nvPr/>
        </p:nvSpPr>
        <p:spPr>
          <a:xfrm>
            <a:off x="540000" y="4414500"/>
            <a:ext cx="796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Reference: </a:t>
            </a:r>
            <a:r>
              <a:rPr lang="en" u="sng">
                <a:solidFill>
                  <a:schemeClr val="hlink"/>
                </a:solidFill>
                <a:hlinkClick r:id="rId3"/>
              </a:rPr>
              <a:t>https://github.com/lincheney/ssh-forward-proxy</a:t>
            </a:r>
            <a:r>
              <a:rPr lang="en"/>
              <a:t> </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
            </a:r>
            <a:r>
              <a:rPr lang="en"/>
              <a:t>onitor Implementation</a:t>
            </a:r>
            <a:endParaRPr/>
          </a:p>
        </p:txBody>
      </p:sp>
      <p:sp>
        <p:nvSpPr>
          <p:cNvPr id="114" name="Google Shape;114;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1.Backend: Open servers on each workstation. Servers listen on port 7474, and send out the devices’ status back to the jump server when the jump server requests.</a:t>
            </a:r>
            <a:endParaRPr/>
          </a:p>
          <a:p>
            <a:pPr indent="0" lvl="0" marL="0" rtl="0" algn="l">
              <a:spcBef>
                <a:spcPts val="1200"/>
              </a:spcBef>
              <a:spcAft>
                <a:spcPts val="1200"/>
              </a:spcAft>
              <a:buNone/>
            </a:pPr>
            <a:r>
              <a:rPr lang="en"/>
              <a:t>2.Frontend: Send request to the workstation devices, and update the current status.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120" name="Google Shape;12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Create a jump server as an gateway of workstations.</a:t>
            </a:r>
            <a:endParaRPr/>
          </a:p>
          <a:p>
            <a:pPr indent="0" lvl="0" marL="0" rtl="0" algn="l">
              <a:spcBef>
                <a:spcPts val="1200"/>
              </a:spcBef>
              <a:spcAft>
                <a:spcPts val="0"/>
              </a:spcAft>
              <a:buNone/>
            </a:pPr>
            <a:r>
              <a:rPr lang="en"/>
              <a:t> 2. The jump server should monitor loading of workstations(ex. CPU usage) and redirect connection requests according to workstation load. </a:t>
            </a:r>
            <a:endParaRPr/>
          </a:p>
          <a:p>
            <a:pPr indent="0" lvl="0" marL="0" rtl="0" algn="l">
              <a:spcBef>
                <a:spcPts val="1200"/>
              </a:spcBef>
              <a:spcAft>
                <a:spcPts val="1200"/>
              </a:spcAft>
              <a:buNone/>
            </a:pPr>
            <a:r>
              <a:rPr lang="en"/>
              <a:t>3. Display the result of monitoring and redirecting on an administration page.</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a:t>
            </a:r>
            <a:endParaRPr/>
          </a:p>
        </p:txBody>
      </p:sp>
      <p:sp>
        <p:nvSpPr>
          <p:cNvPr id="126" name="Google Shape;126;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19"/>
          <p:cNvPicPr preferRelativeResize="0"/>
          <p:nvPr/>
        </p:nvPicPr>
        <p:blipFill rotWithShape="1">
          <a:blip r:embed="rId3">
            <a:alphaModFix/>
          </a:blip>
          <a:srcRect b="0" l="0" r="37429" t="0"/>
          <a:stretch/>
        </p:blipFill>
        <p:spPr>
          <a:xfrm>
            <a:off x="65100" y="1309775"/>
            <a:ext cx="4553326" cy="3458675"/>
          </a:xfrm>
          <a:prstGeom prst="rect">
            <a:avLst/>
          </a:prstGeom>
          <a:noFill/>
          <a:ln>
            <a:noFill/>
          </a:ln>
        </p:spPr>
      </p:pic>
      <p:pic>
        <p:nvPicPr>
          <p:cNvPr id="128" name="Google Shape;128;p19"/>
          <p:cNvPicPr preferRelativeResize="0"/>
          <p:nvPr/>
        </p:nvPicPr>
        <p:blipFill rotWithShape="1">
          <a:blip r:embed="rId4">
            <a:alphaModFix/>
          </a:blip>
          <a:srcRect b="11969" l="5937" r="12721" t="2230"/>
          <a:stretch/>
        </p:blipFill>
        <p:spPr>
          <a:xfrm>
            <a:off x="4674650" y="564925"/>
            <a:ext cx="4157650" cy="401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a:t>
            </a:r>
            <a:endParaRPr/>
          </a:p>
        </p:txBody>
      </p:sp>
      <p:sp>
        <p:nvSpPr>
          <p:cNvPr id="134" name="Google Shape;134;p20"/>
          <p:cNvSpPr txBox="1"/>
          <p:nvPr>
            <p:ph idx="1" type="body"/>
          </p:nvPr>
        </p:nvSpPr>
        <p:spPr>
          <a:xfrm>
            <a:off x="375600" y="1319900"/>
            <a:ext cx="8520600" cy="356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tshark Result on SSH Proxy Server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172.17.0.1: Client		172.17.0.2: SSH Proxy Server		</a:t>
            </a:r>
            <a:endParaRPr/>
          </a:p>
          <a:p>
            <a:pPr indent="0" lvl="0" marL="0" rtl="0" algn="l">
              <a:spcBef>
                <a:spcPts val="1200"/>
              </a:spcBef>
              <a:spcAft>
                <a:spcPts val="1200"/>
              </a:spcAft>
              <a:buNone/>
            </a:pPr>
            <a:r>
              <a:rPr lang="en"/>
              <a:t>140.112.30.37: Workstation</a:t>
            </a:r>
            <a:endParaRPr/>
          </a:p>
        </p:txBody>
      </p:sp>
      <p:pic>
        <p:nvPicPr>
          <p:cNvPr id="135" name="Google Shape;135;p20"/>
          <p:cNvPicPr preferRelativeResize="0"/>
          <p:nvPr/>
        </p:nvPicPr>
        <p:blipFill>
          <a:blip r:embed="rId3">
            <a:alphaModFix/>
          </a:blip>
          <a:stretch>
            <a:fillRect/>
          </a:stretch>
        </p:blipFill>
        <p:spPr>
          <a:xfrm>
            <a:off x="63900" y="1756980"/>
            <a:ext cx="9144000" cy="9632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nvSpPr>
        <p:spPr>
          <a:xfrm>
            <a:off x="704250" y="492975"/>
            <a:ext cx="8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Client</a:t>
            </a:r>
            <a:endParaRPr>
              <a:latin typeface="Open Sans"/>
              <a:ea typeface="Open Sans"/>
              <a:cs typeface="Open Sans"/>
              <a:sym typeface="Open Sans"/>
            </a:endParaRPr>
          </a:p>
        </p:txBody>
      </p:sp>
      <p:sp>
        <p:nvSpPr>
          <p:cNvPr id="141" name="Google Shape;141;p21"/>
          <p:cNvSpPr txBox="1"/>
          <p:nvPr/>
        </p:nvSpPr>
        <p:spPr>
          <a:xfrm>
            <a:off x="704250" y="2167275"/>
            <a:ext cx="86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Proxy Server</a:t>
            </a:r>
            <a:endParaRPr>
              <a:latin typeface="Open Sans"/>
              <a:ea typeface="Open Sans"/>
              <a:cs typeface="Open Sans"/>
              <a:sym typeface="Open Sans"/>
            </a:endParaRPr>
          </a:p>
        </p:txBody>
      </p:sp>
      <p:sp>
        <p:nvSpPr>
          <p:cNvPr id="142" name="Google Shape;142;p21"/>
          <p:cNvSpPr txBox="1"/>
          <p:nvPr/>
        </p:nvSpPr>
        <p:spPr>
          <a:xfrm>
            <a:off x="569250" y="4250325"/>
            <a:ext cx="13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Workstation</a:t>
            </a:r>
            <a:endParaRPr>
              <a:latin typeface="Open Sans"/>
              <a:ea typeface="Open Sans"/>
              <a:cs typeface="Open Sans"/>
              <a:sym typeface="Open Sans"/>
            </a:endParaRPr>
          </a:p>
        </p:txBody>
      </p:sp>
      <p:cxnSp>
        <p:nvCxnSpPr>
          <p:cNvPr id="143" name="Google Shape;143;p21"/>
          <p:cNvCxnSpPr>
            <a:stCxn id="140" idx="3"/>
          </p:cNvCxnSpPr>
          <p:nvPr/>
        </p:nvCxnSpPr>
        <p:spPr>
          <a:xfrm>
            <a:off x="1568250" y="693075"/>
            <a:ext cx="7006500" cy="474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1"/>
          <p:cNvCxnSpPr/>
          <p:nvPr/>
        </p:nvCxnSpPr>
        <p:spPr>
          <a:xfrm>
            <a:off x="1568250" y="2471700"/>
            <a:ext cx="6885000" cy="6420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1"/>
          <p:cNvCxnSpPr/>
          <p:nvPr/>
        </p:nvCxnSpPr>
        <p:spPr>
          <a:xfrm>
            <a:off x="1771050" y="4426750"/>
            <a:ext cx="6722700" cy="396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1"/>
          <p:cNvCxnSpPr/>
          <p:nvPr/>
        </p:nvCxnSpPr>
        <p:spPr>
          <a:xfrm>
            <a:off x="1959750" y="699825"/>
            <a:ext cx="526500" cy="1714500"/>
          </a:xfrm>
          <a:prstGeom prst="straightConnector1">
            <a:avLst/>
          </a:prstGeom>
          <a:noFill/>
          <a:ln cap="flat" cmpd="sng" w="28575">
            <a:solidFill>
              <a:srgbClr val="3C78D8"/>
            </a:solidFill>
            <a:prstDash val="solid"/>
            <a:round/>
            <a:headEnd len="med" w="med" type="none"/>
            <a:tailEnd len="med" w="med" type="triangle"/>
          </a:ln>
        </p:spPr>
      </p:cxnSp>
      <p:cxnSp>
        <p:nvCxnSpPr>
          <p:cNvPr id="147" name="Google Shape;147;p21"/>
          <p:cNvCxnSpPr/>
          <p:nvPr/>
        </p:nvCxnSpPr>
        <p:spPr>
          <a:xfrm>
            <a:off x="2486250" y="2615663"/>
            <a:ext cx="526500" cy="1714500"/>
          </a:xfrm>
          <a:prstGeom prst="straightConnector1">
            <a:avLst/>
          </a:prstGeom>
          <a:noFill/>
          <a:ln cap="flat" cmpd="sng" w="28575">
            <a:solidFill>
              <a:srgbClr val="3C78D8"/>
            </a:solidFill>
            <a:prstDash val="solid"/>
            <a:round/>
            <a:headEnd len="med" w="med" type="none"/>
            <a:tailEnd len="med" w="med" type="triangle"/>
          </a:ln>
        </p:spPr>
      </p:cxnSp>
      <p:cxnSp>
        <p:nvCxnSpPr>
          <p:cNvPr id="148" name="Google Shape;148;p21"/>
          <p:cNvCxnSpPr/>
          <p:nvPr/>
        </p:nvCxnSpPr>
        <p:spPr>
          <a:xfrm flipH="1" rot="10800000">
            <a:off x="3244650" y="2622413"/>
            <a:ext cx="661500" cy="1701000"/>
          </a:xfrm>
          <a:prstGeom prst="straightConnector1">
            <a:avLst/>
          </a:prstGeom>
          <a:noFill/>
          <a:ln cap="flat" cmpd="sng" w="28575">
            <a:solidFill>
              <a:srgbClr val="3C78D8"/>
            </a:solidFill>
            <a:prstDash val="solid"/>
            <a:round/>
            <a:headEnd len="med" w="med" type="none"/>
            <a:tailEnd len="med" w="med" type="triangle"/>
          </a:ln>
        </p:spPr>
      </p:cxnSp>
      <p:cxnSp>
        <p:nvCxnSpPr>
          <p:cNvPr id="149" name="Google Shape;149;p21"/>
          <p:cNvCxnSpPr/>
          <p:nvPr/>
        </p:nvCxnSpPr>
        <p:spPr>
          <a:xfrm flipH="1" rot="10800000">
            <a:off x="3705150" y="2622413"/>
            <a:ext cx="661500" cy="1701000"/>
          </a:xfrm>
          <a:prstGeom prst="straightConnector1">
            <a:avLst/>
          </a:prstGeom>
          <a:noFill/>
          <a:ln cap="flat" cmpd="sng" w="28575">
            <a:solidFill>
              <a:srgbClr val="3C78D8"/>
            </a:solidFill>
            <a:prstDash val="solid"/>
            <a:round/>
            <a:headEnd len="med" w="med" type="none"/>
            <a:tailEnd len="med" w="med" type="triangle"/>
          </a:ln>
        </p:spPr>
      </p:cxnSp>
      <p:sp>
        <p:nvSpPr>
          <p:cNvPr id="150" name="Google Shape;150;p21"/>
          <p:cNvSpPr txBox="1"/>
          <p:nvPr/>
        </p:nvSpPr>
        <p:spPr>
          <a:xfrm>
            <a:off x="1215750" y="1405975"/>
            <a:ext cx="108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command</a:t>
            </a:r>
            <a:endParaRPr>
              <a:latin typeface="Open Sans"/>
              <a:ea typeface="Open Sans"/>
              <a:cs typeface="Open Sans"/>
              <a:sym typeface="Open Sans"/>
            </a:endParaRPr>
          </a:p>
        </p:txBody>
      </p:sp>
      <p:cxnSp>
        <p:nvCxnSpPr>
          <p:cNvPr id="151" name="Google Shape;151;p21"/>
          <p:cNvCxnSpPr/>
          <p:nvPr/>
        </p:nvCxnSpPr>
        <p:spPr>
          <a:xfrm>
            <a:off x="4731150" y="2615663"/>
            <a:ext cx="711600" cy="1688700"/>
          </a:xfrm>
          <a:prstGeom prst="straightConnector1">
            <a:avLst/>
          </a:prstGeom>
          <a:noFill/>
          <a:ln cap="flat" cmpd="sng" w="28575">
            <a:solidFill>
              <a:srgbClr val="3C78D8"/>
            </a:solidFill>
            <a:prstDash val="solid"/>
            <a:round/>
            <a:headEnd len="med" w="med" type="none"/>
            <a:tailEnd len="med" w="med" type="triangle"/>
          </a:ln>
        </p:spPr>
      </p:cxnSp>
      <p:cxnSp>
        <p:nvCxnSpPr>
          <p:cNvPr id="152" name="Google Shape;152;p21"/>
          <p:cNvCxnSpPr/>
          <p:nvPr/>
        </p:nvCxnSpPr>
        <p:spPr>
          <a:xfrm flipH="1" rot="10800000">
            <a:off x="5141250" y="755575"/>
            <a:ext cx="661500" cy="1701000"/>
          </a:xfrm>
          <a:prstGeom prst="straightConnector1">
            <a:avLst/>
          </a:prstGeom>
          <a:noFill/>
          <a:ln cap="flat" cmpd="sng" w="28575">
            <a:solidFill>
              <a:srgbClr val="3C78D8"/>
            </a:solidFill>
            <a:prstDash val="solid"/>
            <a:round/>
            <a:headEnd len="med" w="med" type="none"/>
            <a:tailEnd len="med" w="med" type="triangle"/>
          </a:ln>
        </p:spPr>
      </p:cxnSp>
      <p:sp>
        <p:nvSpPr>
          <p:cNvPr id="153" name="Google Shape;153;p21"/>
          <p:cNvSpPr txBox="1"/>
          <p:nvPr/>
        </p:nvSpPr>
        <p:spPr>
          <a:xfrm>
            <a:off x="3142650" y="3007575"/>
            <a:ext cx="8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ACK</a:t>
            </a:r>
            <a:endParaRPr>
              <a:latin typeface="Open Sans"/>
              <a:ea typeface="Open Sans"/>
              <a:cs typeface="Open Sans"/>
              <a:sym typeface="Open Sans"/>
            </a:endParaRPr>
          </a:p>
        </p:txBody>
      </p:sp>
      <p:cxnSp>
        <p:nvCxnSpPr>
          <p:cNvPr id="154" name="Google Shape;154;p21"/>
          <p:cNvCxnSpPr/>
          <p:nvPr/>
        </p:nvCxnSpPr>
        <p:spPr>
          <a:xfrm>
            <a:off x="6085050" y="830388"/>
            <a:ext cx="711600" cy="1688700"/>
          </a:xfrm>
          <a:prstGeom prst="straightConnector1">
            <a:avLst/>
          </a:prstGeom>
          <a:noFill/>
          <a:ln cap="flat" cmpd="sng" w="28575">
            <a:solidFill>
              <a:srgbClr val="3C78D8"/>
            </a:solidFill>
            <a:prstDash val="solid"/>
            <a:round/>
            <a:headEnd len="med" w="med" type="none"/>
            <a:tailEnd len="med" w="med" type="triangle"/>
          </a:ln>
        </p:spPr>
      </p:cxnSp>
      <p:sp>
        <p:nvSpPr>
          <p:cNvPr id="155" name="Google Shape;155;p21"/>
          <p:cNvSpPr txBox="1"/>
          <p:nvPr/>
        </p:nvSpPr>
        <p:spPr>
          <a:xfrm>
            <a:off x="6347250" y="1331175"/>
            <a:ext cx="8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ACK</a:t>
            </a:r>
            <a:endParaRPr>
              <a:latin typeface="Open Sans"/>
              <a:ea typeface="Open Sans"/>
              <a:cs typeface="Open Sans"/>
              <a:sym typeface="Open Sans"/>
            </a:endParaRPr>
          </a:p>
        </p:txBody>
      </p:sp>
      <p:sp>
        <p:nvSpPr>
          <p:cNvPr id="156" name="Google Shape;156;p21"/>
          <p:cNvSpPr txBox="1"/>
          <p:nvPr/>
        </p:nvSpPr>
        <p:spPr>
          <a:xfrm>
            <a:off x="4492950" y="1370275"/>
            <a:ext cx="118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Command</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result</a:t>
            </a:r>
            <a:endParaRPr>
              <a:latin typeface="Open Sans"/>
              <a:ea typeface="Open Sans"/>
              <a:cs typeface="Open Sans"/>
              <a:sym typeface="Open Sans"/>
            </a:endParaRPr>
          </a:p>
        </p:txBody>
      </p:sp>
      <p:sp>
        <p:nvSpPr>
          <p:cNvPr id="157" name="Google Shape;157;p21"/>
          <p:cNvSpPr txBox="1"/>
          <p:nvPr/>
        </p:nvSpPr>
        <p:spPr>
          <a:xfrm>
            <a:off x="5047650" y="3159975"/>
            <a:ext cx="8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ACK</a:t>
            </a:r>
            <a:endParaRPr>
              <a:latin typeface="Open Sans"/>
              <a:ea typeface="Open Sans"/>
              <a:cs typeface="Open Sans"/>
              <a:sym typeface="Open Sans"/>
            </a:endParaRPr>
          </a:p>
        </p:txBody>
      </p:sp>
      <p:sp>
        <p:nvSpPr>
          <p:cNvPr id="158" name="Google Shape;158;p21"/>
          <p:cNvSpPr txBox="1"/>
          <p:nvPr/>
        </p:nvSpPr>
        <p:spPr>
          <a:xfrm>
            <a:off x="1771050" y="3540975"/>
            <a:ext cx="108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command</a:t>
            </a:r>
            <a:endParaRPr>
              <a:latin typeface="Open Sans"/>
              <a:ea typeface="Open Sans"/>
              <a:cs typeface="Open Sans"/>
              <a:sym typeface="Open Sans"/>
            </a:endParaRPr>
          </a:p>
        </p:txBody>
      </p:sp>
      <p:sp>
        <p:nvSpPr>
          <p:cNvPr id="159" name="Google Shape;159;p21"/>
          <p:cNvSpPr txBox="1"/>
          <p:nvPr/>
        </p:nvSpPr>
        <p:spPr>
          <a:xfrm>
            <a:off x="3807150" y="3732475"/>
            <a:ext cx="1188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Command</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result</a:t>
            </a:r>
            <a:endParaRPr>
              <a:latin typeface="Open Sans"/>
              <a:ea typeface="Open Sans"/>
              <a:cs typeface="Open Sans"/>
              <a:sym typeface="Open Sans"/>
            </a:endParaRPr>
          </a:p>
        </p:txBody>
      </p:sp>
      <p:cxnSp>
        <p:nvCxnSpPr>
          <p:cNvPr id="160" name="Google Shape;160;p21"/>
          <p:cNvCxnSpPr/>
          <p:nvPr/>
        </p:nvCxnSpPr>
        <p:spPr>
          <a:xfrm flipH="1" rot="10800000">
            <a:off x="2781600" y="690913"/>
            <a:ext cx="661500" cy="1701000"/>
          </a:xfrm>
          <a:prstGeom prst="straightConnector1">
            <a:avLst/>
          </a:prstGeom>
          <a:noFill/>
          <a:ln cap="flat" cmpd="sng" w="28575">
            <a:solidFill>
              <a:srgbClr val="3C78D8"/>
            </a:solidFill>
            <a:prstDash val="solid"/>
            <a:round/>
            <a:headEnd len="med" w="med" type="none"/>
            <a:tailEnd len="med" w="med" type="triangle"/>
          </a:ln>
        </p:spPr>
      </p:cxnSp>
      <p:sp>
        <p:nvSpPr>
          <p:cNvPr id="161" name="Google Shape;161;p21"/>
          <p:cNvSpPr txBox="1"/>
          <p:nvPr/>
        </p:nvSpPr>
        <p:spPr>
          <a:xfrm>
            <a:off x="2679600" y="1076075"/>
            <a:ext cx="86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ACK</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