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i3BN42Nmci+RqQb9Sx+W1Wf3se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" name="Google Shape;22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" name="Google Shape;26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0" name="Google Shape;27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6" name="Google Shape;27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3" name="Google Shape;28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0" name="Google Shape;29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7" name="Google Shape;29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4" name="Google Shape;30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0" name="Google Shape;31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6" name="Google Shape;31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2" name="Google Shape;32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8" name="Google Shape;328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3" name="Google Shape;333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446edd36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7446edd36c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8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27" name="Google Shape;27;p28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8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30" name="Google Shape;30;p28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31" name="Google Shape;31;p28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32" name="Google Shape;32;p2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28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與說明文字">
  <p:cSld name="標題與說明文字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7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7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3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引述 (含標題)">
  <p:cSld name="引述 (含標題)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8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8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38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3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3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名片">
  <p:cSld name="名片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9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9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3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引述名片">
  <p:cSld name="引述名片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0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0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40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4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40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0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是非題">
  <p:cSld name="是非題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1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1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41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4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2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4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3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3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4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內容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3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個內容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32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對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5" name="Google Shape;65;p33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33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7" name="Google Shape;67;p33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3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5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3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6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6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36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2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2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27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10" name="Google Shape;10;p27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2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7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13" name="Google Shape;13;p27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14" name="Google Shape;14;p27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15" name="Google Shape;15;p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2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squall.cs.ntou.edu.tw/cprog/practices/scanfCommonTraps.pdf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en.cppreference.com/w/c/string/byt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507067" y="744700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C程式設計實習(11/14)</a:t>
            </a:r>
            <a:endParaRPr/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1507067" y="4137617"/>
            <a:ext cx="7356501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授課教師:  蔣依吾  老師   E-mail: chiang@cse.nsysu.edu.tw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課堂助教 : 趙至玄 E-mail : m073040094@student.nsysu.edu.tw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黃啟維 E-mail : m073040097@student.nsysu.edu.tw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"/>
          <p:cNvSpPr txBox="1"/>
          <p:nvPr>
            <p:ph type="title"/>
          </p:nvPr>
        </p:nvSpPr>
        <p:spPr>
          <a:xfrm>
            <a:off x="905325" y="537410"/>
            <a:ext cx="8596668" cy="1125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1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40">
                <a:solidFill>
                  <a:schemeClr val="accent2"/>
                </a:solidFill>
                <a:latin typeface="BiauKai"/>
                <a:ea typeface="BiauKai"/>
                <a:cs typeface="BiauKai"/>
                <a:sym typeface="BiauKai"/>
              </a:rPr>
              <a:t>字串連接 － strcat(),strncat()</a:t>
            </a:r>
            <a:br>
              <a:rPr lang="en-US" sz="3240">
                <a:solidFill>
                  <a:schemeClr val="accent2"/>
                </a:solidFill>
                <a:latin typeface="BiauKai"/>
                <a:ea typeface="BiauKai"/>
                <a:cs typeface="BiauKai"/>
                <a:sym typeface="BiauKai"/>
              </a:rPr>
            </a:br>
            <a:endParaRPr sz="3240">
              <a:solidFill>
                <a:schemeClr val="accent2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230" name="Google Shape;230;p9"/>
          <p:cNvSpPr txBox="1"/>
          <p:nvPr>
            <p:ph idx="1" type="body"/>
          </p:nvPr>
        </p:nvSpPr>
        <p:spPr>
          <a:xfrm>
            <a:off x="691569" y="1825328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	strcat()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原型 ： char *strcat( char *dest, const char *src 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	功能 ：將 src 字串內容連結到 dest 字串的結尾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	strncat()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	原型 ： </a:t>
            </a:r>
            <a:r>
              <a:rPr lang="en-US"/>
              <a:t>char *strncat( char *dest, const char *src, size_t n );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	功能 ：將 src 字串的前n個字元連結到 dest 字串的字尾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236" name="Google Shape;236;p1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37" name="Google Shape;23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724" y="741702"/>
            <a:ext cx="4289814" cy="5374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1151" y="2444833"/>
            <a:ext cx="5725576" cy="2329048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0"/>
          <p:cNvSpPr/>
          <p:nvPr/>
        </p:nvSpPr>
        <p:spPr>
          <a:xfrm>
            <a:off x="558140" y="4381995"/>
            <a:ext cx="843148" cy="391886"/>
          </a:xfrm>
          <a:prstGeom prst="rect">
            <a:avLst/>
          </a:prstGeom>
          <a:noFill/>
          <a:ln cap="rnd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auKai"/>
              <a:buNone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字串比較 － strcmp(),strncmp()</a:t>
            </a:r>
            <a:br>
              <a:rPr lang="en-US">
                <a:latin typeface="BiauKai"/>
                <a:ea typeface="BiauKai"/>
                <a:cs typeface="BiauKai"/>
                <a:sym typeface="BiauKai"/>
              </a:rPr>
            </a:br>
            <a:endParaRPr/>
          </a:p>
        </p:txBody>
      </p:sp>
      <p:sp>
        <p:nvSpPr>
          <p:cNvPr id="245" name="Google Shape;245;p11"/>
          <p:cNvSpPr txBox="1"/>
          <p:nvPr>
            <p:ph idx="1" type="body"/>
          </p:nvPr>
        </p:nvSpPr>
        <p:spPr>
          <a:xfrm>
            <a:off x="691569" y="1825328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	strcmp()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	原型 ： int strcmp( const char *s1, const char *s2 );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None/>
            </a:pPr>
            <a:r>
              <a:rPr lang="en-US" sz="1850"/>
              <a:t>	功能 ：比較s1、s2 字串是否相等，若相等，則回傳 0 ,若 s1 &lt; s2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None/>
            </a:pPr>
            <a:r>
              <a:rPr lang="en-US" sz="1850"/>
              <a:t>		     則回傳「負整數值」，若 s1 &gt; s2 則回傳「正整數值」，所謂			          「&gt;」「&lt;」是根據ASCII值比較。並且會由第一個字元開始比較，        		     若相等才會比較第二個字元，依此類推，直到比出大小或判定兩個  	           字串相等。</a:t>
            </a:r>
            <a:endParaRPr sz="185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None/>
            </a:pPr>
            <a:r>
              <a:t/>
            </a:r>
            <a:endParaRPr sz="185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None/>
            </a:pPr>
            <a:r>
              <a:rPr lang="en-US" sz="1850"/>
              <a:t>	strncat()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None/>
            </a:pPr>
            <a:r>
              <a:rPr lang="en-US" sz="1850"/>
              <a:t>	原型 ： </a:t>
            </a:r>
            <a:r>
              <a:rPr lang="en-US" sz="1665"/>
              <a:t>int strncmp( const char *s1, const char *s2, size_t n );</a:t>
            </a:r>
            <a:endParaRPr sz="185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None/>
            </a:pPr>
            <a:r>
              <a:rPr lang="en-US" sz="1850"/>
              <a:t>	功能 ：比較 s1、s2字串前n個位元。</a:t>
            </a:r>
            <a:endParaRPr sz="185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None/>
            </a:pPr>
            <a:r>
              <a:t/>
            </a:r>
            <a:endParaRPr sz="185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None/>
            </a:pPr>
            <a:r>
              <a:t/>
            </a:r>
            <a:endParaRPr sz="18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251" name="Google Shape;251;p1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52" name="Google Shape;25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255" y="154733"/>
            <a:ext cx="6486102" cy="4581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255" y="4796608"/>
            <a:ext cx="8520694" cy="191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auKai"/>
              <a:buNone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輸入與輸出 － fgets(),fputs()</a:t>
            </a:r>
            <a:br>
              <a:rPr lang="en-US">
                <a:latin typeface="BiauKai"/>
                <a:ea typeface="BiauKai"/>
                <a:cs typeface="BiauKai"/>
                <a:sym typeface="BiauKai"/>
              </a:rPr>
            </a:br>
            <a:endParaRPr/>
          </a:p>
        </p:txBody>
      </p:sp>
      <p:sp>
        <p:nvSpPr>
          <p:cNvPr id="259" name="Google Shape;259;p13"/>
          <p:cNvSpPr txBox="1"/>
          <p:nvPr>
            <p:ph idx="1" type="body"/>
          </p:nvPr>
        </p:nvSpPr>
        <p:spPr>
          <a:xfrm>
            <a:off x="691569" y="1825328"/>
            <a:ext cx="8596668" cy="4587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	fgets()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原型 ： char  *fgets( char  *str, int size, FILE  *stream ); </a:t>
            </a:r>
            <a:r>
              <a:rPr lang="en-US" sz="2000"/>
              <a:t>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	功能 ：從指定的檔案中讀取 size 大小的字串，如果檔案引數 stream 指		     定為 </a:t>
            </a:r>
            <a:r>
              <a:rPr lang="en-US" sz="2000">
                <a:solidFill>
                  <a:srgbClr val="FF0000"/>
                </a:solidFill>
              </a:rPr>
              <a:t>stdin</a:t>
            </a:r>
            <a:r>
              <a:rPr lang="en-US" sz="2000"/>
              <a:t> (</a:t>
            </a:r>
            <a:r>
              <a:rPr lang="en-US" sz="2000" u="sng">
                <a:solidFill>
                  <a:schemeClr val="dk1"/>
                </a:solidFill>
              </a:rPr>
              <a:t>st</a:t>
            </a:r>
            <a:r>
              <a:rPr lang="en-US" sz="2000"/>
              <a:t>an</a:t>
            </a:r>
            <a:r>
              <a:rPr lang="en-US" sz="2000" u="sng">
                <a:solidFill>
                  <a:schemeClr val="dk1"/>
                </a:solidFill>
              </a:rPr>
              <a:t>d</a:t>
            </a:r>
            <a:r>
              <a:rPr lang="en-US" sz="2000"/>
              <a:t>ard </a:t>
            </a:r>
            <a:r>
              <a:rPr lang="en-US" sz="2000" u="sng">
                <a:solidFill>
                  <a:schemeClr val="dk1"/>
                </a:solidFill>
              </a:rPr>
              <a:t>in</a:t>
            </a:r>
            <a:r>
              <a:rPr lang="en-US" sz="2000"/>
              <a:t>put)，則代表從</a:t>
            </a:r>
            <a:r>
              <a:rPr lang="en-US" sz="2000">
                <a:solidFill>
                  <a:srgbClr val="FF0000"/>
                </a:solidFill>
              </a:rPr>
              <a:t>鍵盤</a:t>
            </a:r>
            <a:r>
              <a:rPr lang="en-US" sz="2000"/>
              <a:t>取得輸入。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	</a:t>
            </a:r>
            <a:r>
              <a:rPr lang="en-US" sz="2000">
                <a:solidFill>
                  <a:srgbClr val="FF0000"/>
                </a:solidFill>
              </a:rPr>
              <a:t>fgets()允許字串中出現空白字元，並且也會將最後一個換行字元(‘\n’ 即	Enter)存放到字串 str 中，因此會出現換行效果。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	fputs()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	原型 ： </a:t>
            </a:r>
            <a:r>
              <a:rPr lang="en-US"/>
              <a:t>int fputs( const char  *str, FILE  *stream );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	功能 ：將字串 str 輸出到指定檔案，如果檔案如果檔案引數 stream 指		     定為 </a:t>
            </a:r>
            <a:r>
              <a:rPr lang="en-US" sz="2000">
                <a:solidFill>
                  <a:srgbClr val="FF0000"/>
                </a:solidFill>
              </a:rPr>
              <a:t>stdout</a:t>
            </a:r>
            <a:r>
              <a:rPr lang="en-US" sz="2000"/>
              <a:t> (</a:t>
            </a:r>
            <a:r>
              <a:rPr lang="en-US" sz="2000" u="sng">
                <a:solidFill>
                  <a:schemeClr val="dk1"/>
                </a:solidFill>
              </a:rPr>
              <a:t>st</a:t>
            </a:r>
            <a:r>
              <a:rPr lang="en-US" sz="2000"/>
              <a:t>an</a:t>
            </a:r>
            <a:r>
              <a:rPr lang="en-US" sz="2000" u="sng">
                <a:solidFill>
                  <a:schemeClr val="dk1"/>
                </a:solidFill>
              </a:rPr>
              <a:t>d</a:t>
            </a:r>
            <a:r>
              <a:rPr lang="en-US" sz="2000"/>
              <a:t>ard </a:t>
            </a:r>
            <a:r>
              <a:rPr lang="en-US" sz="2000" u="sng">
                <a:solidFill>
                  <a:schemeClr val="dk1"/>
                </a:solidFill>
              </a:rPr>
              <a:t>out</a:t>
            </a:r>
            <a:r>
              <a:rPr lang="en-US" sz="2000"/>
              <a:t>put)，則代表輸出到</a:t>
            </a:r>
            <a:r>
              <a:rPr lang="en-US" sz="2000">
                <a:solidFill>
                  <a:srgbClr val="FF0000"/>
                </a:solidFill>
              </a:rPr>
              <a:t>螢幕</a:t>
            </a:r>
            <a:r>
              <a:rPr lang="en-US" sz="2000"/>
              <a:t>。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265" name="Google Shape;265;p1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66" name="Google Shape;26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7131" y="2320448"/>
            <a:ext cx="5351628" cy="2217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488613"/>
            <a:ext cx="6226110" cy="3880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273" name="Google Shape;273;p1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scanf() 緩衝區問題 ( 連續輸入 )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海洋大學 丁培毅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3"/>
              </a:rPr>
              <a:t>http://squall.cs.ntou.edu.tw/cprog/practices/scanfCommonTraps.pdf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"/>
          <p:cNvSpPr txBox="1"/>
          <p:nvPr>
            <p:ph type="title"/>
          </p:nvPr>
        </p:nvSpPr>
        <p:spPr>
          <a:xfrm>
            <a:off x="691569" y="537410"/>
            <a:ext cx="8596668" cy="753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iauKai"/>
              <a:buNone/>
            </a:pPr>
            <a:r>
              <a:rPr lang="en-US">
                <a:solidFill>
                  <a:schemeClr val="accent2"/>
                </a:solidFill>
                <a:latin typeface="BiauKai"/>
                <a:ea typeface="BiauKai"/>
                <a:cs typeface="BiauKai"/>
                <a:sym typeface="BiauKai"/>
              </a:rPr>
              <a:t>課堂實作(一) 字串反轉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79" name="Google Shape;279;p16"/>
          <p:cNvSpPr txBox="1"/>
          <p:nvPr>
            <p:ph idx="1" type="body"/>
          </p:nvPr>
        </p:nvSpPr>
        <p:spPr>
          <a:xfrm>
            <a:off x="677334" y="2148557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題目敘述：</a:t>
            </a:r>
            <a:endParaRPr sz="2400"/>
          </a:p>
          <a:p>
            <a:pPr indent="0" lvl="1" marL="4000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60"/>
              <a:buNone/>
            </a:pPr>
            <a:r>
              <a:rPr lang="en-US" sz="2200"/>
              <a:t>輸入一個 </a:t>
            </a:r>
            <a:r>
              <a:rPr lang="en-US" sz="2200">
                <a:solidFill>
                  <a:srgbClr val="FF0000"/>
                </a:solidFill>
              </a:rPr>
              <a:t>字串 s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60"/>
              <a:buNone/>
            </a:pPr>
            <a:r>
              <a:rPr lang="en-US" sz="2200"/>
              <a:t>	將</a:t>
            </a:r>
            <a:r>
              <a:rPr lang="en-US" sz="2200">
                <a:solidFill>
                  <a:srgbClr val="FF0000"/>
                </a:solidFill>
              </a:rPr>
              <a:t>字串 s 的內容反向輸出</a:t>
            </a:r>
            <a:endParaRPr sz="2200">
              <a:solidFill>
                <a:srgbClr val="FF0000"/>
              </a:solidFill>
            </a:endParaRPr>
          </a:p>
          <a:p>
            <a:pPr indent="0" lvl="1" marL="4000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80" name="Google Shape;28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3037" y="2542463"/>
            <a:ext cx="5706071" cy="1773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7"/>
          <p:cNvSpPr txBox="1"/>
          <p:nvPr>
            <p:ph type="title"/>
          </p:nvPr>
        </p:nvSpPr>
        <p:spPr>
          <a:xfrm>
            <a:off x="691569" y="537410"/>
            <a:ext cx="8596668" cy="753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iauKai"/>
              <a:buNone/>
            </a:pPr>
            <a:r>
              <a:rPr lang="en-US">
                <a:solidFill>
                  <a:schemeClr val="accent2"/>
                </a:solidFill>
                <a:latin typeface="BiauKai"/>
                <a:ea typeface="BiauKai"/>
                <a:cs typeface="BiauKai"/>
                <a:sym typeface="BiauKai"/>
              </a:rPr>
              <a:t>課堂實作(二) 迴文 Palindromes</a:t>
            </a:r>
            <a:endParaRPr>
              <a:solidFill>
                <a:schemeClr val="accent2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286" name="Google Shape;286;p17"/>
          <p:cNvSpPr txBox="1"/>
          <p:nvPr>
            <p:ph idx="1" type="body"/>
          </p:nvPr>
        </p:nvSpPr>
        <p:spPr>
          <a:xfrm>
            <a:off x="677334" y="2148557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題目敘述：</a:t>
            </a:r>
            <a:endParaRPr sz="2400"/>
          </a:p>
          <a:p>
            <a:pPr indent="0" lvl="1" marL="4000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60"/>
              <a:buNone/>
            </a:pPr>
            <a:r>
              <a:rPr lang="en-US" sz="2200"/>
              <a:t>輸入一個</a:t>
            </a:r>
            <a:r>
              <a:rPr lang="en-US" sz="2200">
                <a:solidFill>
                  <a:srgbClr val="FF0000"/>
                </a:solidFill>
              </a:rPr>
              <a:t>字串 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</a:t>
            </a:r>
            <a:r>
              <a:rPr lang="en-US" sz="2200"/>
              <a:t>判斷 </a:t>
            </a:r>
            <a:r>
              <a:rPr lang="en-US" sz="2200">
                <a:solidFill>
                  <a:srgbClr val="FF0000"/>
                </a:solidFill>
              </a:rPr>
              <a:t>字串 s</a:t>
            </a:r>
            <a:r>
              <a:rPr lang="en-US"/>
              <a:t> </a:t>
            </a:r>
            <a:r>
              <a:rPr lang="en-US" sz="2200"/>
              <a:t>是否為迴文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87" name="Google Shape;287;p17"/>
          <p:cNvPicPr preferRelativeResize="0"/>
          <p:nvPr/>
        </p:nvPicPr>
        <p:blipFill rotWithShape="1">
          <a:blip r:embed="rId3">
            <a:alphaModFix/>
          </a:blip>
          <a:srcRect b="2153" l="0" r="0" t="0"/>
          <a:stretch/>
        </p:blipFill>
        <p:spPr>
          <a:xfrm>
            <a:off x="5112823" y="2231684"/>
            <a:ext cx="4175414" cy="3278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FILE I/O</a:t>
            </a:r>
            <a:endParaRPr/>
          </a:p>
        </p:txBody>
      </p:sp>
      <p:sp>
        <p:nvSpPr>
          <p:cNvPr id="293" name="Google Shape;293;p1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FILE I/O 包含在 include &lt;stdio.h&gt;中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如果要處理檔案，要使用fopen() 開啟檔案，fopen() 宣告如下： </a:t>
            </a:r>
            <a:br>
              <a:rPr lang="en-US"/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FILE* fopen (const char*, const char*); //檔名 &amp; 模式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其他常用指令如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fscanf()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fprintf()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294" name="Google Shape;294;p19"/>
          <p:cNvSpPr/>
          <p:nvPr/>
        </p:nvSpPr>
        <p:spPr>
          <a:xfrm>
            <a:off x="1099267" y="5690550"/>
            <a:ext cx="55386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http://pydoing.blogspot.tw/2010/07/c-fscanf.html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/>
        </p:nvSpPr>
        <p:spPr>
          <a:xfrm>
            <a:off x="677334" y="596817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iauKai"/>
              <a:buNone/>
            </a:pPr>
            <a:r>
              <a:rPr b="0" i="0" lang="en-US" sz="3600" u="none" cap="none" strike="noStrike">
                <a:solidFill>
                  <a:schemeClr val="accent2"/>
                </a:solidFill>
                <a:latin typeface="BiauKai"/>
                <a:ea typeface="BiauKai"/>
                <a:cs typeface="BiauKai"/>
                <a:sym typeface="BiauKai"/>
              </a:rPr>
              <a:t>字串(string)</a:t>
            </a:r>
            <a:endParaRPr b="0" i="0" sz="3600" u="none" cap="none" strike="noStrike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2"/>
          <p:cNvSpPr txBox="1"/>
          <p:nvPr/>
        </p:nvSpPr>
        <p:spPr>
          <a:xfrm>
            <a:off x="528576" y="1249492"/>
            <a:ext cx="6135842" cy="3330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-251459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151" name="Google Shape;151;p2"/>
          <p:cNvSpPr txBox="1"/>
          <p:nvPr>
            <p:ph idx="1" type="body"/>
          </p:nvPr>
        </p:nvSpPr>
        <p:spPr>
          <a:xfrm>
            <a:off x="826092" y="1488613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在C語言中，字串就是一個一維的字元陣列，差別在於結尾有一個特殊字元 「\0」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/>
              <a:t>      稱之為空字元( Null character )，而一般的字元陣列則無此規定。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/>
              <a:t>	宣告一般的一維</a:t>
            </a:r>
            <a:r>
              <a:rPr lang="en-US">
                <a:solidFill>
                  <a:srgbClr val="FF0000"/>
                </a:solidFill>
              </a:rPr>
              <a:t>字元陣列</a:t>
            </a:r>
            <a:r>
              <a:rPr lang="en-US"/>
              <a:t>範例如下：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>
                <a:highlight>
                  <a:srgbClr val="C0C0C0"/>
                </a:highlight>
              </a:rPr>
              <a:t>char string1[] = { ‘H’, ‘E’, ‘L’ , ‘L’ , ‘O’ }; // ’為單引號</a:t>
            </a:r>
            <a:endParaRPr>
              <a:highlight>
                <a:srgbClr val="C0C0C0"/>
              </a:highlight>
            </a:endParaRPr>
          </a:p>
          <a:p>
            <a:pPr indent="0" lvl="1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/>
              <a:t>	宣告</a:t>
            </a:r>
            <a:r>
              <a:rPr lang="en-US"/>
              <a:t>一維</a:t>
            </a:r>
            <a:r>
              <a:rPr lang="en-US">
                <a:solidFill>
                  <a:srgbClr val="FF0000"/>
                </a:solidFill>
              </a:rPr>
              <a:t>字串</a:t>
            </a:r>
            <a:r>
              <a:rPr lang="en-US"/>
              <a:t> 範例如下：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>
                <a:highlight>
                  <a:srgbClr val="C0C0C0"/>
                </a:highlight>
              </a:rPr>
              <a:t>char string2[] = “ HELLO”; // ”為雙引號</a:t>
            </a:r>
            <a:endParaRPr>
              <a:highlight>
                <a:srgbClr val="C0C0C0"/>
              </a:highlight>
            </a:endParaRPr>
          </a:p>
          <a:p>
            <a:pPr indent="0" lvl="1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/>
              <a:t>	或是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>
                <a:highlight>
                  <a:srgbClr val="C0C0C0"/>
                </a:highlight>
              </a:rPr>
              <a:t>char string2[] = {‘H’,’E’,’L’,’L’,’O’,’</a:t>
            </a:r>
            <a:r>
              <a:rPr lang="en-US">
                <a:highlight>
                  <a:srgbClr val="C0C0C0"/>
                </a:highlight>
              </a:rPr>
              <a:t>\0’</a:t>
            </a:r>
            <a:r>
              <a:rPr lang="en-US">
                <a:highlight>
                  <a:srgbClr val="C0C0C0"/>
                </a:highlight>
              </a:rPr>
              <a:t>};</a:t>
            </a:r>
            <a:endParaRPr>
              <a:latin typeface="BiauKai"/>
              <a:ea typeface="BiauKai"/>
              <a:cs typeface="BiauKai"/>
              <a:sym typeface="BiauKai"/>
            </a:endParaRPr>
          </a:p>
        </p:txBody>
      </p:sp>
      <p:pic>
        <p:nvPicPr>
          <p:cNvPr id="152" name="Google Shape;15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1568" y="4940384"/>
            <a:ext cx="7382332" cy="1511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9154" y="2182935"/>
            <a:ext cx="6248400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0"/>
          <p:cNvSpPr txBox="1"/>
          <p:nvPr/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FILE I/O 模式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1062892" y="5796561"/>
            <a:ext cx="74246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http://openhome.cc/Gossip/CGossip/UnFormatFileIO.html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icrosoft JhengHei"/>
              <a:buNone/>
            </a:pPr>
            <a:r>
              <a:rPr b="1" lang="en-US">
                <a:latin typeface="Microsoft JhengHei"/>
                <a:ea typeface="Microsoft JhengHei"/>
                <a:cs typeface="Microsoft JhengHei"/>
                <a:sym typeface="Microsoft JhengHei"/>
              </a:rPr>
              <a:t>C語言 讀取檔案範例</a:t>
            </a:r>
            <a:br>
              <a:rPr b="1" lang="en-US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/>
          </a:p>
        </p:txBody>
      </p:sp>
      <p:pic>
        <p:nvPicPr>
          <p:cNvPr id="307" name="Google Shape;3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475" y="1544925"/>
            <a:ext cx="8830525" cy="46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icrosoft JhengHei"/>
              <a:buNone/>
            </a:pPr>
            <a:r>
              <a:rPr b="1" lang="en-US">
                <a:latin typeface="Microsoft JhengHei"/>
                <a:ea typeface="Microsoft JhengHei"/>
                <a:cs typeface="Microsoft JhengHei"/>
                <a:sym typeface="Microsoft JhengHei"/>
              </a:rPr>
              <a:t>C語言 輸出檔案範例</a:t>
            </a:r>
            <a:br>
              <a:rPr b="1" lang="en-US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/>
          </a:p>
        </p:txBody>
      </p:sp>
      <p:pic>
        <p:nvPicPr>
          <p:cNvPr id="313" name="Google Shape;313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52771" l="12771" r="60839" t="8970"/>
          <a:stretch/>
        </p:blipFill>
        <p:spPr>
          <a:xfrm>
            <a:off x="781538" y="1383322"/>
            <a:ext cx="6407932" cy="5225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/>
              <a:t>開啟檔案訣竅</a:t>
            </a:r>
            <a:endParaRPr/>
          </a:p>
        </p:txBody>
      </p:sp>
      <p:sp>
        <p:nvSpPr>
          <p:cNvPr id="319" name="Google Shape;319;p2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可以使用 fgets() 直接讀取整個檔案中的字串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char* fgets(char *str, int length, FILE *fp);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//fgets(字串, length, 檔案);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並使用 fputs()直接寫入整個檔案中的字串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int fputs(char *str, FILE *fp);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24"/>
          <p:cNvPicPr preferRelativeResize="0"/>
          <p:nvPr/>
        </p:nvPicPr>
        <p:blipFill rotWithShape="1">
          <a:blip r:embed="rId3">
            <a:alphaModFix/>
          </a:blip>
          <a:srcRect b="64024" l="12735" r="59658" t="9151"/>
          <a:stretch/>
        </p:blipFill>
        <p:spPr>
          <a:xfrm>
            <a:off x="742461" y="1508369"/>
            <a:ext cx="8101066" cy="4263781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4"/>
          <p:cNvSpPr txBox="1"/>
          <p:nvPr/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fgets() </a:t>
            </a:r>
            <a:r>
              <a:rPr b="1" i="0" lang="en-US" sz="3600" u="none" cap="none" strike="noStrike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範例</a:t>
            </a:r>
            <a:br>
              <a:rPr b="1" i="0" lang="en-US" sz="3600" u="none" cap="none" strike="noStrike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986" y="1316420"/>
            <a:ext cx="5777791" cy="4405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6"/>
          <p:cNvSpPr txBox="1"/>
          <p:nvPr>
            <p:ph type="title"/>
          </p:nvPr>
        </p:nvSpPr>
        <p:spPr>
          <a:xfrm>
            <a:off x="691569" y="537410"/>
            <a:ext cx="8596668" cy="753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iauKai"/>
              <a:buNone/>
            </a:pPr>
            <a:r>
              <a:rPr lang="en-US">
                <a:solidFill>
                  <a:schemeClr val="accent2"/>
                </a:solidFill>
                <a:latin typeface="BiauKai"/>
                <a:ea typeface="BiauKai"/>
                <a:cs typeface="BiauKai"/>
                <a:sym typeface="BiauKai"/>
              </a:rPr>
              <a:t>課堂實作(四) 簡易通訊錄系統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36" name="Google Shape;336;p26"/>
          <p:cNvSpPr txBox="1"/>
          <p:nvPr>
            <p:ph idx="1" type="body"/>
          </p:nvPr>
        </p:nvSpPr>
        <p:spPr>
          <a:xfrm>
            <a:off x="677334" y="2148557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題目敘述：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設計一個通訊錄系統，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可以新增資料( 學號 姓名 電話)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寫入到 output.txt 檔案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再從 output.txt 檔案中讀取所有資料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/>
              <a:t>fflush(stdin);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337" name="Google Shape;3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3128" y="1913159"/>
            <a:ext cx="6826623" cy="4351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iauKai"/>
              <a:buNone/>
            </a:pPr>
            <a:r>
              <a:rPr lang="en-US">
                <a:solidFill>
                  <a:schemeClr val="accent2"/>
                </a:solidFill>
                <a:latin typeface="BiauKai"/>
                <a:ea typeface="BiauKai"/>
                <a:cs typeface="BiauKai"/>
                <a:sym typeface="BiauKai"/>
              </a:rPr>
              <a:t>字串(string)</a:t>
            </a:r>
            <a:br>
              <a:rPr lang="en-US">
                <a:solidFill>
                  <a:schemeClr val="accent2"/>
                </a:solidFill>
              </a:rPr>
            </a:br>
            <a:endParaRPr/>
          </a:p>
        </p:txBody>
      </p:sp>
      <p:sp>
        <p:nvSpPr>
          <p:cNvPr id="158" name="Google Shape;158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宣告字串</a:t>
            </a:r>
            <a:r>
              <a:rPr lang="en-US"/>
              <a:t>的二維</a:t>
            </a:r>
            <a:r>
              <a:rPr lang="en-US"/>
              <a:t>陣列 範例如下：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highlight>
                  <a:srgbClr val="C0C0C0"/>
                </a:highlight>
              </a:rPr>
              <a:t>char string3[][6] = {“human”,”dog”,”cat”,”bird”};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第一維度的長度代表字串的數量，可由編譯器自動計算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第二維度的長度代表字串的最大長度，</a:t>
            </a:r>
            <a:r>
              <a:rPr lang="en-US">
                <a:solidFill>
                  <a:srgbClr val="FF0000"/>
                </a:solidFill>
              </a:rPr>
              <a:t>必須明確宣告</a:t>
            </a:r>
            <a:r>
              <a:rPr lang="en-US"/>
              <a:t>，且需包含 \0 字元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string3 中 ，每個</a:t>
            </a:r>
            <a:r>
              <a:rPr lang="en-US">
                <a:solidFill>
                  <a:srgbClr val="FF0000"/>
                </a:solidFill>
              </a:rPr>
              <a:t>字串</a:t>
            </a:r>
            <a:r>
              <a:rPr lang="en-US"/>
              <a:t>儲存的內容實際上是 human\0 , dog\0 , cat\0 ,bird\0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</a:t>
            </a:r>
            <a:r>
              <a:rPr lang="en-US">
                <a:solidFill>
                  <a:srgbClr val="FF0000"/>
                </a:solidFill>
              </a:rPr>
              <a:t>宣告長度時需留意是否包含 \0 字元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id="164" name="Google Shape;16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5273" y="2331604"/>
            <a:ext cx="4885900" cy="391679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66" name="Google Shape;16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572" y="547687"/>
            <a:ext cx="6515100" cy="57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/>
          <p:nvPr>
            <p:ph type="title"/>
          </p:nvPr>
        </p:nvSpPr>
        <p:spPr>
          <a:xfrm>
            <a:off x="593113" y="477253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iauKai"/>
              <a:buNone/>
            </a:pPr>
            <a:r>
              <a:rPr lang="en-US">
                <a:solidFill>
                  <a:schemeClr val="accent2"/>
                </a:solidFill>
                <a:latin typeface="BiauKai"/>
                <a:ea typeface="BiauKai"/>
                <a:cs typeface="BiauKai"/>
                <a:sym typeface="BiauKai"/>
              </a:rPr>
              <a:t>字串相關函式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72" name="Google Shape;172;p5"/>
          <p:cNvSpPr txBox="1"/>
          <p:nvPr>
            <p:ph idx="1" type="body"/>
          </p:nvPr>
        </p:nvSpPr>
        <p:spPr>
          <a:xfrm>
            <a:off x="914847" y="1537176"/>
            <a:ext cx="8596668" cy="443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Char char="►"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C語言提供與字串處理的相關函式</a:t>
            </a:r>
            <a:endParaRPr>
              <a:latin typeface="BiauKai"/>
              <a:ea typeface="BiauKai"/>
              <a:cs typeface="BiauKai"/>
              <a:sym typeface="BiauKai"/>
            </a:endParaRPr>
          </a:p>
          <a:p>
            <a:pPr indent="-261620" lvl="1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>
              <a:latin typeface="BiauKai"/>
              <a:ea typeface="BiauKai"/>
              <a:cs typeface="BiauKai"/>
              <a:sym typeface="BiauKai"/>
            </a:endParaRPr>
          </a:p>
          <a:p>
            <a:pPr indent="-342900" lvl="1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計算字串長度 － strlen()</a:t>
            </a:r>
            <a:endParaRPr/>
          </a:p>
          <a:p>
            <a:pPr indent="-342900" lvl="1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複製字串 － strcpy(), strncpy()</a:t>
            </a:r>
            <a:endParaRPr/>
          </a:p>
          <a:p>
            <a:pPr indent="-342900" lvl="1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字串連接 － strcat(),strncat()</a:t>
            </a:r>
            <a:endParaRPr/>
          </a:p>
          <a:p>
            <a:pPr indent="-342900" lvl="1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字串比較 － strcmp(),strncmp()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	</a:t>
            </a:r>
            <a:r>
              <a:rPr lang="en-US">
                <a:solidFill>
                  <a:srgbClr val="FF0000"/>
                </a:solidFill>
                <a:latin typeface="BiauKai"/>
                <a:ea typeface="BiauKai"/>
                <a:cs typeface="BiauKai"/>
                <a:sym typeface="BiauKai"/>
              </a:rPr>
              <a:t>以上函式皆須引入 #include &lt;string.h&gt;</a:t>
            </a:r>
            <a:endParaRPr>
              <a:solidFill>
                <a:srgbClr val="FF0000"/>
              </a:solidFill>
            </a:endParaRPr>
          </a:p>
          <a:p>
            <a:pPr indent="0" lvl="1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>
              <a:latin typeface="BiauKai"/>
              <a:ea typeface="BiauKai"/>
              <a:cs typeface="BiauKai"/>
              <a:sym typeface="BiauKai"/>
            </a:endParaRPr>
          </a:p>
          <a:p>
            <a:pPr indent="-342900" lvl="1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輸入與輸出 － fgets(),fputs() （包含在#include &lt;stdio.h&gt;）</a:t>
            </a:r>
            <a:endParaRPr>
              <a:latin typeface="BiauKai"/>
              <a:ea typeface="BiauKai"/>
              <a:cs typeface="BiauKai"/>
              <a:sym typeface="BiauKai"/>
            </a:endParaRPr>
          </a:p>
          <a:p>
            <a:pPr indent="-261620" lvl="1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>
              <a:latin typeface="BiauKai"/>
              <a:ea typeface="BiauKai"/>
              <a:cs typeface="BiauKai"/>
              <a:sym typeface="BiauKai"/>
            </a:endParaRPr>
          </a:p>
          <a:p>
            <a:pPr indent="0" lvl="1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>
                <a:latin typeface="BiauKai"/>
                <a:ea typeface="BiauKai"/>
                <a:cs typeface="BiauKai"/>
                <a:sym typeface="BiauKai"/>
              </a:rPr>
              <a:t>函式查詢</a:t>
            </a:r>
            <a:endParaRPr>
              <a:latin typeface="BiauKai"/>
              <a:ea typeface="BiauKai"/>
              <a:cs typeface="BiauKai"/>
              <a:sym typeface="BiauKai"/>
            </a:endParaRPr>
          </a:p>
          <a:p>
            <a:pPr indent="0" lvl="1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u="sng">
                <a:solidFill>
                  <a:schemeClr val="hlink"/>
                </a:solidFill>
                <a:latin typeface="BiauKai"/>
                <a:ea typeface="BiauKai"/>
                <a:cs typeface="BiauKai"/>
                <a:sym typeface="BiauKai"/>
                <a:hlinkClick r:id="rId3"/>
              </a:rPr>
              <a:t>http://en.cppreference.com/w/c/string/byte</a:t>
            </a:r>
            <a:endParaRPr>
              <a:latin typeface="BiauKai"/>
              <a:ea typeface="BiauKai"/>
              <a:cs typeface="BiauKai"/>
              <a:sym typeface="BiauKai"/>
            </a:endParaRPr>
          </a:p>
          <a:p>
            <a:pPr indent="-261620" lvl="1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>
              <a:latin typeface="BiauKai"/>
              <a:ea typeface="BiauKai"/>
              <a:cs typeface="BiauKai"/>
              <a:sym typeface="BiauKa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 txBox="1"/>
          <p:nvPr>
            <p:ph type="title"/>
          </p:nvPr>
        </p:nvSpPr>
        <p:spPr>
          <a:xfrm>
            <a:off x="691569" y="537410"/>
            <a:ext cx="8596668" cy="753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1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solidFill>
                  <a:schemeClr val="accent2"/>
                </a:solidFill>
                <a:latin typeface="BiauKai"/>
                <a:ea typeface="BiauKai"/>
                <a:cs typeface="BiauKai"/>
                <a:sym typeface="BiauKai"/>
              </a:rPr>
              <a:t>計算字串長度 － strlen()</a:t>
            </a:r>
            <a:endParaRPr/>
          </a:p>
        </p:txBody>
      </p:sp>
      <p:sp>
        <p:nvSpPr>
          <p:cNvPr id="178" name="Google Shape;178;p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原型 ：size_t  strlen( const char *str 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功能 ：回傳字串 str 內容的長度，不包含字串結尾 ‘\0’</a:t>
            </a:r>
            <a:endParaRPr sz="2000"/>
          </a:p>
        </p:txBody>
      </p:sp>
      <p:pic>
        <p:nvPicPr>
          <p:cNvPr id="179" name="Google Shape;17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69" y="3148198"/>
            <a:ext cx="4744299" cy="2893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58926" y="3354724"/>
            <a:ext cx="4717940" cy="1682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446edd36c_0_2"/>
          <p:cNvSpPr txBox="1"/>
          <p:nvPr>
            <p:ph type="title"/>
          </p:nvPr>
        </p:nvSpPr>
        <p:spPr>
          <a:xfrm>
            <a:off x="776717" y="470263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BiauKai"/>
              <a:buNone/>
            </a:pPr>
            <a:r>
              <a:rPr lang="en-US">
                <a:solidFill>
                  <a:srgbClr val="0070C0"/>
                </a:solidFill>
                <a:latin typeface="BiauKai"/>
                <a:ea typeface="BiauKai"/>
                <a:cs typeface="BiauKai"/>
                <a:sym typeface="BiauKai"/>
              </a:rPr>
              <a:t>記憶體概念</a:t>
            </a:r>
            <a:endParaRPr/>
          </a:p>
        </p:txBody>
      </p:sp>
      <p:sp>
        <p:nvSpPr>
          <p:cNvPr id="186" name="Google Shape;186;g7446edd36c_0_2"/>
          <p:cNvSpPr txBox="1"/>
          <p:nvPr/>
        </p:nvSpPr>
        <p:spPr>
          <a:xfrm>
            <a:off x="1251720" y="1371601"/>
            <a:ext cx="8702100" cy="45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pic>
        <p:nvPicPr>
          <p:cNvPr id="187" name="Google Shape;187;g7446edd36c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0699" y="1157958"/>
            <a:ext cx="4990586" cy="114842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7446edd36c_0_2"/>
          <p:cNvSpPr/>
          <p:nvPr/>
        </p:nvSpPr>
        <p:spPr>
          <a:xfrm>
            <a:off x="1054151" y="2431325"/>
            <a:ext cx="6096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8585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運行中的程式會在記憶體中執行</a:t>
            </a:r>
            <a:endParaRPr b="0" i="0" sz="1800" u="none" cap="none" strike="noStrike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189" name="Google Shape;189;g7446edd36c_0_2"/>
          <p:cNvSpPr/>
          <p:nvPr/>
        </p:nvSpPr>
        <p:spPr>
          <a:xfrm>
            <a:off x="6673740" y="3202597"/>
            <a:ext cx="6096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記憶體:一排房子</a:t>
            </a:r>
            <a:endParaRPr b="0" i="0" sz="1800" u="none" cap="none" strike="noStrike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記憶體位置:房子的地址</a:t>
            </a:r>
            <a:endParaRPr b="0" i="0" sz="1800" u="none" cap="none" strike="noStrike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記憶體最小單位:房子基本單位1 bytes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變數x,y:住戶</a:t>
            </a:r>
            <a:endParaRPr b="0" i="0" sz="1800" u="none" cap="none" strike="noStrike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變數x,y值(記憶體內容):資產</a:t>
            </a:r>
            <a:endParaRPr sz="1800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pic>
        <p:nvPicPr>
          <p:cNvPr id="190" name="Google Shape;190;g7446edd36c_0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7580" y="2871671"/>
            <a:ext cx="4065223" cy="3182427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7446edd36c_0_2"/>
          <p:cNvSpPr/>
          <p:nvPr/>
        </p:nvSpPr>
        <p:spPr>
          <a:xfrm>
            <a:off x="5217629" y="4013333"/>
            <a:ext cx="262200" cy="444000"/>
          </a:xfrm>
          <a:prstGeom prst="rightBrace">
            <a:avLst>
              <a:gd fmla="val 8333" name="adj1"/>
              <a:gd fmla="val 38007" name="adj2"/>
            </a:avLst>
          </a:pr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2" name="Google Shape;192;g7446edd36c_0_2"/>
          <p:cNvSpPr/>
          <p:nvPr/>
        </p:nvSpPr>
        <p:spPr>
          <a:xfrm>
            <a:off x="5465704" y="3989961"/>
            <a:ext cx="87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BiauKai"/>
                <a:ea typeface="BiauKai"/>
                <a:cs typeface="BiauKai"/>
                <a:sym typeface="BiauKai"/>
              </a:rPr>
              <a:t>4bytes</a:t>
            </a:r>
            <a:endParaRPr/>
          </a:p>
        </p:txBody>
      </p:sp>
      <p:sp>
        <p:nvSpPr>
          <p:cNvPr id="193" name="Google Shape;193;g7446edd36c_0_2"/>
          <p:cNvSpPr/>
          <p:nvPr/>
        </p:nvSpPr>
        <p:spPr>
          <a:xfrm>
            <a:off x="7979816" y="1919492"/>
            <a:ext cx="1052700" cy="2136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4" name="Google Shape;194;g7446edd36c_0_2"/>
          <p:cNvSpPr/>
          <p:nvPr/>
        </p:nvSpPr>
        <p:spPr>
          <a:xfrm>
            <a:off x="7979816" y="2133963"/>
            <a:ext cx="1052700" cy="2136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5" name="Google Shape;195;g7446edd36c_0_2"/>
          <p:cNvSpPr/>
          <p:nvPr/>
        </p:nvSpPr>
        <p:spPr>
          <a:xfrm>
            <a:off x="7979816" y="2350137"/>
            <a:ext cx="1052700" cy="2136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6" name="Google Shape;196;g7446edd36c_0_2"/>
          <p:cNvSpPr/>
          <p:nvPr/>
        </p:nvSpPr>
        <p:spPr>
          <a:xfrm>
            <a:off x="7979816" y="2555324"/>
            <a:ext cx="1052700" cy="2136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7" name="Google Shape;197;g7446edd36c_0_2"/>
          <p:cNvSpPr/>
          <p:nvPr/>
        </p:nvSpPr>
        <p:spPr>
          <a:xfrm>
            <a:off x="9953888" y="1841030"/>
            <a:ext cx="87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BiauKai"/>
                <a:ea typeface="BiauKai"/>
                <a:cs typeface="BiauKai"/>
                <a:sym typeface="BiauKai"/>
              </a:rPr>
              <a:t>1bytes</a:t>
            </a:r>
            <a:endParaRPr/>
          </a:p>
        </p:txBody>
      </p:sp>
      <p:sp>
        <p:nvSpPr>
          <p:cNvPr id="198" name="Google Shape;198;g7446edd36c_0_2"/>
          <p:cNvSpPr/>
          <p:nvPr/>
        </p:nvSpPr>
        <p:spPr>
          <a:xfrm>
            <a:off x="9390747" y="1807708"/>
            <a:ext cx="3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y</a:t>
            </a:r>
            <a:endParaRPr/>
          </a:p>
        </p:txBody>
      </p:sp>
      <p:sp>
        <p:nvSpPr>
          <p:cNvPr id="199" name="Google Shape;199;g7446edd36c_0_2"/>
          <p:cNvSpPr/>
          <p:nvPr/>
        </p:nvSpPr>
        <p:spPr>
          <a:xfrm>
            <a:off x="7979816" y="2777584"/>
            <a:ext cx="1052700" cy="2136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0" name="Google Shape;200;g7446edd36c_0_2"/>
          <p:cNvSpPr/>
          <p:nvPr/>
        </p:nvSpPr>
        <p:spPr>
          <a:xfrm>
            <a:off x="7616199" y="2100269"/>
            <a:ext cx="255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1</a:t>
            </a:r>
            <a:endParaRPr/>
          </a:p>
        </p:txBody>
      </p:sp>
      <p:sp>
        <p:nvSpPr>
          <p:cNvPr id="201" name="Google Shape;201;g7446edd36c_0_2"/>
          <p:cNvSpPr/>
          <p:nvPr/>
        </p:nvSpPr>
        <p:spPr>
          <a:xfrm>
            <a:off x="7620783" y="1899122"/>
            <a:ext cx="255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0</a:t>
            </a:r>
            <a:endParaRPr/>
          </a:p>
        </p:txBody>
      </p:sp>
      <p:sp>
        <p:nvSpPr>
          <p:cNvPr id="202" name="Google Shape;202;g7446edd36c_0_2"/>
          <p:cNvSpPr/>
          <p:nvPr/>
        </p:nvSpPr>
        <p:spPr>
          <a:xfrm>
            <a:off x="7616199" y="2323014"/>
            <a:ext cx="255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2</a:t>
            </a:r>
            <a:endParaRPr/>
          </a:p>
        </p:txBody>
      </p:sp>
      <p:sp>
        <p:nvSpPr>
          <p:cNvPr id="203" name="Google Shape;203;g7446edd36c_0_2"/>
          <p:cNvSpPr/>
          <p:nvPr/>
        </p:nvSpPr>
        <p:spPr>
          <a:xfrm>
            <a:off x="7625834" y="2521829"/>
            <a:ext cx="255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3</a:t>
            </a:r>
            <a:endParaRPr/>
          </a:p>
        </p:txBody>
      </p:sp>
      <p:sp>
        <p:nvSpPr>
          <p:cNvPr id="204" name="Google Shape;204;g7446edd36c_0_2"/>
          <p:cNvSpPr/>
          <p:nvPr/>
        </p:nvSpPr>
        <p:spPr>
          <a:xfrm>
            <a:off x="7616199" y="2735203"/>
            <a:ext cx="255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4</a:t>
            </a:r>
            <a:endParaRPr/>
          </a:p>
        </p:txBody>
      </p:sp>
      <p:sp>
        <p:nvSpPr>
          <p:cNvPr id="205" name="Google Shape;205;g7446edd36c_0_2"/>
          <p:cNvSpPr/>
          <p:nvPr/>
        </p:nvSpPr>
        <p:spPr>
          <a:xfrm>
            <a:off x="7891373" y="1444475"/>
            <a:ext cx="133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記憶體內容</a:t>
            </a:r>
            <a:endParaRPr sz="1800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206" name="Google Shape;206;g7446edd36c_0_2"/>
          <p:cNvSpPr/>
          <p:nvPr/>
        </p:nvSpPr>
        <p:spPr>
          <a:xfrm>
            <a:off x="6581342" y="1450696"/>
            <a:ext cx="133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記憶體位置</a:t>
            </a:r>
            <a:endParaRPr sz="1800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207" name="Google Shape;207;g7446edd36c_0_2"/>
          <p:cNvSpPr/>
          <p:nvPr/>
        </p:nvSpPr>
        <p:spPr>
          <a:xfrm>
            <a:off x="6096000" y="1919571"/>
            <a:ext cx="148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char y = 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'</a:t>
            </a:r>
            <a:r>
              <a:rPr lang="en-US" sz="18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A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' </a:t>
            </a:r>
            <a:endParaRPr sz="1800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208" name="Google Shape;208;g7446edd36c_0_2"/>
          <p:cNvSpPr/>
          <p:nvPr/>
        </p:nvSpPr>
        <p:spPr>
          <a:xfrm>
            <a:off x="645450" y="4203135"/>
            <a:ext cx="76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Int x;</a:t>
            </a:r>
            <a:endParaRPr/>
          </a:p>
        </p:txBody>
      </p:sp>
      <p:sp>
        <p:nvSpPr>
          <p:cNvPr id="209" name="Google Shape;209;g7446edd36c_0_2"/>
          <p:cNvSpPr/>
          <p:nvPr/>
        </p:nvSpPr>
        <p:spPr>
          <a:xfrm>
            <a:off x="9122847" y="1433579"/>
            <a:ext cx="110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變數名稱</a:t>
            </a:r>
            <a:endParaRPr sz="1800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210" name="Google Shape;210;g7446edd36c_0_2"/>
          <p:cNvSpPr/>
          <p:nvPr/>
        </p:nvSpPr>
        <p:spPr>
          <a:xfrm>
            <a:off x="8327626" y="1791400"/>
            <a:ext cx="3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"/>
          <p:cNvSpPr txBox="1"/>
          <p:nvPr>
            <p:ph type="title"/>
          </p:nvPr>
        </p:nvSpPr>
        <p:spPr>
          <a:xfrm>
            <a:off x="691569" y="537410"/>
            <a:ext cx="8596668" cy="753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1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solidFill>
                  <a:schemeClr val="accent2"/>
                </a:solidFill>
                <a:latin typeface="BiauKai"/>
                <a:ea typeface="BiauKai"/>
                <a:cs typeface="BiauKai"/>
                <a:sym typeface="BiauKai"/>
              </a:rPr>
              <a:t>複製字串 － strcpy(), strncpy()</a:t>
            </a:r>
            <a:endParaRPr/>
          </a:p>
        </p:txBody>
      </p:sp>
      <p:sp>
        <p:nvSpPr>
          <p:cNvPr id="216" name="Google Shape;216;p7"/>
          <p:cNvSpPr txBox="1"/>
          <p:nvPr>
            <p:ph idx="1" type="body"/>
          </p:nvPr>
        </p:nvSpPr>
        <p:spPr>
          <a:xfrm>
            <a:off x="691569" y="1825328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	strcpy()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原型 ： char *strcpy( char *dest, const char *src 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	功能 ：將 src 字串內容複製到 dest 字串中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	strncpy()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	原型 ： </a:t>
            </a:r>
            <a:r>
              <a:rPr lang="en-US"/>
              <a:t>char *strncpy( char *dest, const char *src, size_t n );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	功能 ：將 src 字串的前n個字元複製到 dest 字串中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id="222" name="Google Shape;222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9003" y="1123575"/>
            <a:ext cx="5424300" cy="216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238" y="480463"/>
            <a:ext cx="5140819" cy="480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8"/>
          <p:cNvPicPr preferRelativeResize="0"/>
          <p:nvPr/>
        </p:nvPicPr>
        <p:blipFill rotWithShape="1">
          <a:blip r:embed="rId5">
            <a:alphaModFix/>
          </a:blip>
          <a:srcRect b="2384" l="0" r="891" t="1081"/>
          <a:stretch/>
        </p:blipFill>
        <p:spPr>
          <a:xfrm>
            <a:off x="6490723" y="3748377"/>
            <a:ext cx="4634550" cy="278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多面向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2017-10-06T03:58:20Z</dcterms:created>
  <dc:creator>chen41283922</dc:creator>
</cp:coreProperties>
</file>