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147477532" r:id="rId2"/>
    <p:sldId id="260" r:id="rId3"/>
    <p:sldId id="2147477537" r:id="rId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CF"/>
    <a:srgbClr val="F4E7E7"/>
    <a:srgbClr val="F4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 autoAdjust="0"/>
    <p:restoredTop sz="95256" autoAdjust="0"/>
  </p:normalViewPr>
  <p:slideViewPr>
    <p:cSldViewPr>
      <p:cViewPr varScale="1">
        <p:scale>
          <a:sx n="52" d="100"/>
          <a:sy n="52" d="100"/>
        </p:scale>
        <p:origin x="58" y="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1128C-2589-4115-93EB-512511A4321D}" type="datetimeFigureOut">
              <a:rPr lang="ru-RU" smtClean="0"/>
              <a:t>пт 11.10.24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3E74B-E328-48DE-90FC-66147497D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3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E74B-E328-48DE-90FC-66147497D8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2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E74B-E328-48DE-90FC-66147497D8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E74B-E328-48DE-90FC-66147497D8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0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B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88" y="6527071"/>
            <a:ext cx="8026397" cy="37721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14198"/>
            <a:ext cx="6563359" cy="3777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702922"/>
            <a:ext cx="7719695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F4E7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binance-docs.github.io/apidocs/spot/en/#kline-candlestick-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FC7100A-E2CB-4395-ADC4-A746AF92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67100"/>
            <a:ext cx="14249400" cy="2492990"/>
          </a:xfrm>
        </p:spPr>
        <p:txBody>
          <a:bodyPr/>
          <a:lstStyle/>
          <a:p>
            <a:pPr algn="l"/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 портфеля </a:t>
            </a:r>
            <a:r>
              <a:rPr lang="ru-RU" sz="5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криптоактивов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портфельной теории </a:t>
            </a:r>
            <a:r>
              <a:rPr lang="ru-RU" sz="5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Марковица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5B8D28-482A-40EC-BC4E-CCE365F32BE2}"/>
              </a:ext>
            </a:extLst>
          </p:cNvPr>
          <p:cNvSpPr txBox="1"/>
          <p:nvPr/>
        </p:nvSpPr>
        <p:spPr>
          <a:xfrm>
            <a:off x="10363201" y="61574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Портфельная теория 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Марковица</a:t>
            </a:r>
            <a:endParaRPr lang="ru-RU" sz="3200" b="1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0306369-455C-48AC-A52A-06A2E40A5795}"/>
              </a:ext>
            </a:extLst>
          </p:cNvPr>
          <p:cNvGrpSpPr/>
          <p:nvPr/>
        </p:nvGrpSpPr>
        <p:grpSpPr>
          <a:xfrm>
            <a:off x="381001" y="1485897"/>
            <a:ext cx="8610600" cy="8337751"/>
            <a:chOff x="533400" y="1485898"/>
            <a:chExt cx="8610600" cy="8337751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43970A07-102E-4748-813E-5FCC3868A5FE}"/>
                </a:ext>
              </a:extLst>
            </p:cNvPr>
            <p:cNvGrpSpPr/>
            <p:nvPr/>
          </p:nvGrpSpPr>
          <p:grpSpPr>
            <a:xfrm>
              <a:off x="533400" y="1485898"/>
              <a:ext cx="8610600" cy="8337751"/>
              <a:chOff x="9448800" y="6210299"/>
              <a:chExt cx="9695637" cy="7848600"/>
            </a:xfrm>
          </p:grpSpPr>
          <p:sp>
            <p:nvSpPr>
              <p:cNvPr id="30" name="Прямоугольник: скругленные углы 29">
                <a:extLst>
                  <a:ext uri="{FF2B5EF4-FFF2-40B4-BE49-F238E27FC236}">
                    <a16:creationId xmlns:a16="http://schemas.microsoft.com/office/drawing/2014/main" id="{8356B5FC-CF06-41AD-AFC5-1DE4432F18AD}"/>
                  </a:ext>
                </a:extLst>
              </p:cNvPr>
              <p:cNvSpPr/>
              <p:nvPr/>
            </p:nvSpPr>
            <p:spPr>
              <a:xfrm>
                <a:off x="9448800" y="6210299"/>
                <a:ext cx="9695637" cy="7848600"/>
              </a:xfrm>
              <a:prstGeom prst="roundRect">
                <a:avLst>
                  <a:gd name="adj" fmla="val 3363"/>
                </a:avLst>
              </a:prstGeom>
              <a:blipFill>
                <a:blip r:embed="rId3"/>
                <a:stretch>
                  <a:fillRect l="-118436" t="-173498" r="-1380" b="-4314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Прямоугольник: скругленные углы 30">
                <a:extLst>
                  <a:ext uri="{FF2B5EF4-FFF2-40B4-BE49-F238E27FC236}">
                    <a16:creationId xmlns:a16="http://schemas.microsoft.com/office/drawing/2014/main" id="{5AD42334-E2FA-48A4-8021-E3B894F94DB5}"/>
                  </a:ext>
                </a:extLst>
              </p:cNvPr>
              <p:cNvSpPr/>
              <p:nvPr/>
            </p:nvSpPr>
            <p:spPr>
              <a:xfrm>
                <a:off x="9448800" y="6930251"/>
                <a:ext cx="9695637" cy="2474063"/>
              </a:xfrm>
              <a:prstGeom prst="roundRect">
                <a:avLst>
                  <a:gd name="adj" fmla="val 3363"/>
                </a:avLst>
              </a:prstGeom>
              <a:solidFill>
                <a:srgbClr val="00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ABFEE5-95F1-4E39-83CB-C00C6D28F563}"/>
                  </a:ext>
                </a:extLst>
              </p:cNvPr>
              <p:cNvSpPr txBox="1"/>
              <p:nvPr/>
            </p:nvSpPr>
            <p:spPr>
              <a:xfrm>
                <a:off x="10128409" y="6331239"/>
                <a:ext cx="4767381" cy="412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  <a:defRPr sz="1800" b="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  <a:latin typeface="Inter SemiBold" panose="02000503000000020004" pitchFamily="2" charset="0"/>
                    <a:ea typeface="Inter SemiBold" panose="02000503000000020004" pitchFamily="2" charset="0"/>
                    <a:sym typeface="Times New Roman"/>
                  </a:rPr>
                  <a:t>Пререквизиты</a:t>
                </a:r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0B2D7D1A-CD35-48B9-BE2B-807BE85B296A}"/>
                  </a:ext>
                </a:extLst>
              </p:cNvPr>
              <p:cNvSpPr/>
              <p:nvPr/>
            </p:nvSpPr>
            <p:spPr>
              <a:xfrm>
                <a:off x="9709309" y="6372246"/>
                <a:ext cx="382905" cy="3829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Inter Medium" panose="02000503000000020004" pitchFamily="2" charset="0"/>
                  <a:ea typeface="Inter Medium" panose="02000503000000020004" pitchFamily="2" charset="0"/>
                </a:endParaRPr>
              </a:p>
            </p:txBody>
          </p:sp>
          <p:cxnSp>
            <p:nvCxnSpPr>
              <p:cNvPr id="34" name="Прямая со стрелкой 33">
                <a:extLst>
                  <a:ext uri="{FF2B5EF4-FFF2-40B4-BE49-F238E27FC236}">
                    <a16:creationId xmlns:a16="http://schemas.microsoft.com/office/drawing/2014/main" id="{369298AE-68B0-478E-9EBC-6D0C4655C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43999" y="6493387"/>
                <a:ext cx="113525" cy="140621"/>
              </a:xfrm>
              <a:prstGeom prst="straightConnector1">
                <a:avLst/>
              </a:prstGeom>
              <a:ln w="9525" cap="rnd">
                <a:solidFill>
                  <a:srgbClr val="6727CC"/>
                </a:solidFill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FC0FE-2297-4698-8305-F0C4C1D5BDF3}"/>
                  </a:ext>
                </a:extLst>
              </p:cNvPr>
              <p:cNvSpPr txBox="1"/>
              <p:nvPr/>
            </p:nvSpPr>
            <p:spPr>
              <a:xfrm>
                <a:off x="9448800" y="7088447"/>
                <a:ext cx="9524033" cy="145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685800">
                  <a:lnSpc>
                    <a:spcPct val="120000"/>
                  </a:lnSpc>
                  <a:buAutoNum type="arabicPeriod"/>
                  <a:defRPr sz="1800" b="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ru-RU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ТП: </a:t>
                </a:r>
                <a:r>
                  <a:rPr lang="en-US" sz="1600" dirty="0" err="1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Binance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cs typeface="Arial" panose="020B0604020202020204" pitchFamily="34" charset="0"/>
                  <a:sym typeface="Times New Roman"/>
                </a:endParaRPr>
              </a:p>
              <a:p>
                <a:pPr marL="342900" indent="-342900" defTabSz="685800">
                  <a:lnSpc>
                    <a:spcPct val="120000"/>
                  </a:lnSpc>
                  <a:buAutoNum type="arabicPeriod"/>
                  <a:defRPr sz="1800" b="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API DOCS: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https://binance-docs.github.io/apidocs/spot/en/#kline-candlestick-data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defTabSz="685800">
                  <a:lnSpc>
                    <a:spcPct val="120000"/>
                  </a:lnSpc>
                  <a:buAutoNum type="arabicPeriod"/>
                  <a:defRPr sz="1800" b="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ru-RU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Список рассматриваемых </a:t>
                </a:r>
                <a:r>
                  <a:rPr lang="ru-RU" sz="1600" b="1" dirty="0" err="1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тикетов</a:t>
                </a:r>
                <a:r>
                  <a:rPr lang="ru-RU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: </a:t>
                </a:r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["BTC", "ETH", "TON", "SOL", "TRX", "XRP", "BNB", "SUI", "ZETA", "NEAR", "KAS", "FTM", "FXS“]</a:t>
                </a:r>
                <a:endPara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cs typeface="Arial" panose="020B0604020202020204" pitchFamily="34" charset="0"/>
                  <a:sym typeface="Times New Roman"/>
                </a:endParaRPr>
              </a:p>
              <a:p>
                <a:pPr marL="342900" indent="-342900" defTabSz="685800">
                  <a:lnSpc>
                    <a:spcPct val="120000"/>
                  </a:lnSpc>
                  <a:buAutoNum type="arabicPeriod"/>
                  <a:defRPr sz="1800" b="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ru-RU" sz="16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Время:</a:t>
                </a:r>
                <a:r>
                  <a:rPr lang="ru-RU" sz="16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Inter" panose="02000503000000020004" pitchFamily="2" charset="0"/>
                    <a:cs typeface="Arial" panose="020B0604020202020204" pitchFamily="34" charset="0"/>
                    <a:sym typeface="Times New Roman"/>
                  </a:rPr>
                  <a:t> данные с 1 января 2023 года</a:t>
                </a:r>
              </a:p>
            </p:txBody>
          </p:sp>
        </p:grp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D1DA9DC7-5112-4E40-9BC5-2B1FBC93B0DA}"/>
                </a:ext>
              </a:extLst>
            </p:cNvPr>
            <p:cNvSpPr/>
            <p:nvPr/>
          </p:nvSpPr>
          <p:spPr>
            <a:xfrm>
              <a:off x="533400" y="5757952"/>
              <a:ext cx="8610600" cy="2742419"/>
            </a:xfrm>
            <a:prstGeom prst="roundRect">
              <a:avLst>
                <a:gd name="adj" fmla="val 3363"/>
              </a:avLst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B1063-656E-49C8-8D63-F92FCB95FA83}"/>
                </a:ext>
              </a:extLst>
            </p:cNvPr>
            <p:cNvSpPr txBox="1"/>
            <p:nvPr/>
          </p:nvSpPr>
          <p:spPr>
            <a:xfrm>
              <a:off x="533400" y="6086734"/>
              <a:ext cx="7184861" cy="24288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defTabSz="685800">
                <a:lnSpc>
                  <a:spcPct val="120000"/>
                </a:lnSpc>
                <a:buAutoNum type="arabicPeriod"/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Выгружаемые поля: 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[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open_time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"open", "high", "low", "close", "volume",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close_time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quote_asset_volume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num_trades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taker_buy_base_volume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taker_buy_quote_volume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", "unused" ]</a:t>
              </a:r>
              <a:endParaRPr lang="ru-RU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Inter" panose="02000503000000020004" pitchFamily="2" charset="0"/>
                <a:sym typeface="Times New Roman"/>
              </a:endParaRPr>
            </a:p>
            <a:p>
              <a:pPr defTabSz="685800">
                <a:lnSpc>
                  <a:spcPct val="120000"/>
                </a:lnSpc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lang="ru-RU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Inter" panose="02000503000000020004" pitchFamily="2" charset="0"/>
                <a:sym typeface="Times New Roman"/>
              </a:endParaRPr>
            </a:p>
            <a:p>
              <a:pPr defTabSz="685800">
                <a:lnSpc>
                  <a:spcPct val="120000"/>
                </a:lnSpc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* Ограничения:</a:t>
              </a:r>
            </a:p>
            <a:p>
              <a:pPr marL="342900" indent="-342900" defTabSz="685800">
                <a:lnSpc>
                  <a:spcPct val="120000"/>
                </a:lnSpc>
                <a:buAutoNum type="arabicPeriod"/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TON </a:t>
              </a:r>
              <a:r>
                <a: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на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Binance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 </a:t>
              </a:r>
              <a:r>
                <a: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с 8 авг. 2024 г.</a:t>
              </a:r>
            </a:p>
            <a:p>
              <a:pPr marL="342900" indent="-342900" defTabSz="685800">
                <a:lnSpc>
                  <a:spcPct val="120000"/>
                </a:lnSpc>
                <a:buAutoNum type="arabicPeriod"/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SUI </a:t>
              </a:r>
              <a:r>
                <a: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на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Binance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 </a:t>
              </a:r>
              <a:r>
                <a: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с 3 мая 2023 г.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Inter" panose="02000503000000020004" pitchFamily="2" charset="0"/>
                <a:sym typeface="Times New Roman"/>
              </a:endParaRPr>
            </a:p>
            <a:p>
              <a:pPr marL="342900" indent="-342900" defTabSz="685800">
                <a:lnSpc>
                  <a:spcPct val="120000"/>
                </a:lnSpc>
                <a:buAutoNum type="arabicPeriod"/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ZETA </a:t>
              </a:r>
              <a:r>
                <a:rPr lang="ru-RU" sz="16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нет на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Inter" panose="02000503000000020004" pitchFamily="2" charset="0"/>
                  <a:sym typeface="Times New Roman"/>
                </a:rPr>
                <a:t>Binance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Inter" panose="02000503000000020004" pitchFamily="2" charset="0"/>
                <a:sym typeface="Times New Roman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91C1BD-7E8F-4FE7-BB21-FFFBE5997233}"/>
                </a:ext>
              </a:extLst>
            </p:cNvPr>
            <p:cNvSpPr txBox="1"/>
            <p:nvPr/>
          </p:nvSpPr>
          <p:spPr>
            <a:xfrm>
              <a:off x="1136954" y="5099129"/>
              <a:ext cx="4233864" cy="41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  <a:defRPr sz="1800" b="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ru-RU" dirty="0">
                  <a:solidFill>
                    <a:schemeClr val="bg1">
                      <a:lumMod val="95000"/>
                    </a:schemeClr>
                  </a:solidFill>
                  <a:latin typeface="Inter SemiBold" panose="02000503000000020004" pitchFamily="2" charset="0"/>
                  <a:ea typeface="Inter SemiBold" panose="02000503000000020004" pitchFamily="2" charset="0"/>
                  <a:sym typeface="Times New Roman"/>
                </a:rPr>
                <a:t>Выгрузка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AA411413-40DA-4FD6-BA20-C07D07C32370}"/>
                </a:ext>
              </a:extLst>
            </p:cNvPr>
            <p:cNvSpPr/>
            <p:nvPr/>
          </p:nvSpPr>
          <p:spPr>
            <a:xfrm>
              <a:off x="764755" y="5108998"/>
              <a:ext cx="340054" cy="40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CB5F071E-788E-4CEA-9599-5F00017E3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372" y="5230903"/>
              <a:ext cx="100820" cy="149385"/>
            </a:xfrm>
            <a:prstGeom prst="straightConnector1">
              <a:avLst/>
            </a:prstGeom>
            <a:ln w="9525" cap="rnd">
              <a:solidFill>
                <a:srgbClr val="6727CC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8E0C632-FD12-4271-8E59-95E642F889AE}"/>
              </a:ext>
            </a:extLst>
          </p:cNvPr>
          <p:cNvCxnSpPr>
            <a:cxnSpLocks/>
          </p:cNvCxnSpPr>
          <p:nvPr/>
        </p:nvCxnSpPr>
        <p:spPr>
          <a:xfrm>
            <a:off x="9296400" y="1156175"/>
            <a:ext cx="0" cy="87117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0140B2-3947-48D2-9AC6-5601E972AA5D}"/>
              </a:ext>
            </a:extLst>
          </p:cNvPr>
          <p:cNvSpPr txBox="1"/>
          <p:nvPr/>
        </p:nvSpPr>
        <p:spPr>
          <a:xfrm>
            <a:off x="457201" y="61574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Выгрузка данных</a:t>
            </a:r>
            <a:endParaRPr lang="ru-RU" sz="3200" b="1" dirty="0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C8C1CF9C-9325-443F-BCD6-FF65F97DA0C1}"/>
              </a:ext>
            </a:extLst>
          </p:cNvPr>
          <p:cNvSpPr/>
          <p:nvPr/>
        </p:nvSpPr>
        <p:spPr>
          <a:xfrm>
            <a:off x="9579915" y="1485897"/>
            <a:ext cx="8610600" cy="8337751"/>
          </a:xfrm>
          <a:prstGeom prst="roundRect">
            <a:avLst>
              <a:gd name="adj" fmla="val 3363"/>
            </a:avLst>
          </a:prstGeom>
          <a:blipFill>
            <a:blip r:embed="rId3"/>
            <a:stretch>
              <a:fillRect l="-118436" t="-173498" r="-1380" b="-4314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FF5054BE-E866-49A7-90DF-DF3806E9F64E}"/>
              </a:ext>
            </a:extLst>
          </p:cNvPr>
          <p:cNvSpPr/>
          <p:nvPr/>
        </p:nvSpPr>
        <p:spPr>
          <a:xfrm>
            <a:off x="9595155" y="1786629"/>
            <a:ext cx="8610600" cy="1223272"/>
          </a:xfrm>
          <a:prstGeom prst="roundRect">
            <a:avLst>
              <a:gd name="adj" fmla="val 3363"/>
            </a:avLst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84DE13-E096-497A-8F82-97B536CF27CE}"/>
              </a:ext>
            </a:extLst>
          </p:cNvPr>
          <p:cNvSpPr txBox="1"/>
          <p:nvPr/>
        </p:nvSpPr>
        <p:spPr>
          <a:xfrm>
            <a:off x="9634829" y="1877093"/>
            <a:ext cx="8555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Предположим, что у нас нет возможности инвестировать в безрисковый актив: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соотственно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оптимальный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порфтель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это портфель, который минимизирует </a:t>
            </a:r>
            <a:r>
              <a:rPr lang="ru-RU" sz="16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дисперсию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доходностей при какой-то фиксированной ожидаемой доходности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C43F22-632A-4FE0-BF56-8BA58822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316" y="3041927"/>
            <a:ext cx="3520440" cy="1729121"/>
          </a:xfrm>
          <a:prstGeom prst="rect">
            <a:avLst/>
          </a:prstGeom>
        </p:spPr>
      </p:pic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E264EFF4-B1BB-4D78-9B6A-71EC30394815}"/>
              </a:ext>
            </a:extLst>
          </p:cNvPr>
          <p:cNvSpPr/>
          <p:nvPr/>
        </p:nvSpPr>
        <p:spPr>
          <a:xfrm>
            <a:off x="9564675" y="4898728"/>
            <a:ext cx="8610600" cy="1402624"/>
          </a:xfrm>
          <a:prstGeom prst="roundRect">
            <a:avLst>
              <a:gd name="adj" fmla="val 3363"/>
            </a:avLst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80DED7-EC0F-4534-93E8-67D547FA2078}"/>
              </a:ext>
            </a:extLst>
          </p:cNvPr>
          <p:cNvSpPr txBox="1"/>
          <p:nvPr/>
        </p:nvSpPr>
        <p:spPr>
          <a:xfrm>
            <a:off x="9732315" y="4934389"/>
            <a:ext cx="8555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Итоговые список пар активов:</a:t>
            </a:r>
            <a:b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['BNBUSDT', 'BTCUSDT', 'ETHUSDT', 'FTMUSDT', 'FXSUSDT', 'NEARUSDT', 'SOLUSDT', 'TRXUSDT', 'XRPUSDT’]</a:t>
            </a:r>
            <a:b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Активы портфеля в разрезе ожидаемой доходности к дисперсии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C8D9D26-768B-48A3-8D32-F7ACAE602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6433869"/>
            <a:ext cx="4724397" cy="31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90140B2-3947-48D2-9AC6-5601E972AA5D}"/>
              </a:ext>
            </a:extLst>
          </p:cNvPr>
          <p:cNvSpPr txBox="1"/>
          <p:nvPr/>
        </p:nvSpPr>
        <p:spPr>
          <a:xfrm>
            <a:off x="457201" y="61574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оптимального портфеля</a:t>
            </a:r>
            <a:endParaRPr lang="ru-RU" sz="3200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AAF68E3-289D-4F65-AA92-B72B349946B4}"/>
              </a:ext>
            </a:extLst>
          </p:cNvPr>
          <p:cNvGrpSpPr/>
          <p:nvPr/>
        </p:nvGrpSpPr>
        <p:grpSpPr>
          <a:xfrm>
            <a:off x="243867" y="4198874"/>
            <a:ext cx="9029699" cy="2381352"/>
            <a:chOff x="266701" y="4634222"/>
            <a:chExt cx="8642555" cy="2381352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FF5054BE-E866-49A7-90DF-DF3806E9F64E}"/>
                </a:ext>
              </a:extLst>
            </p:cNvPr>
            <p:cNvSpPr/>
            <p:nvPr/>
          </p:nvSpPr>
          <p:spPr>
            <a:xfrm>
              <a:off x="266701" y="4634222"/>
              <a:ext cx="8610600" cy="2381352"/>
            </a:xfrm>
            <a:prstGeom prst="roundRect">
              <a:avLst>
                <a:gd name="adj" fmla="val 3363"/>
              </a:avLst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84DE13-E096-497A-8F82-97B536CF27CE}"/>
                </a:ext>
              </a:extLst>
            </p:cNvPr>
            <p:cNvSpPr txBox="1"/>
            <p:nvPr/>
          </p:nvSpPr>
          <p:spPr>
            <a:xfrm>
              <a:off x="298656" y="4707250"/>
              <a:ext cx="86106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Предположим, что у нас нет возможности инвестировать в безрисковый актив: соответственно оптимальный портфель - это портфель, который минимизирует </a:t>
              </a:r>
              <a:r>
                <a:rPr lang="ru-RU" sz="1600" b="1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 panose="020B0604020202020204" pitchFamily="34" charset="0"/>
                  <a:cs typeface="Arial" panose="020B0604020202020204" pitchFamily="34" charset="0"/>
                </a:rPr>
                <a:t>дисперсию</a:t>
              </a:r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доходностей при какой-то фиксированной ожидаемой доходности.</a:t>
              </a:r>
            </a:p>
            <a:p>
              <a:b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Рассчитываем портфель с ограничением на возможность шортов с учетом исторических данных (в портфель не включены 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TON, ZETA, SUI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ввиду отсутствия данных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b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Выведем аналитику для данного портфеля (квартальное построение векторов доходностей с ежемесячной </a:t>
              </a:r>
              <a:r>
                <a:rPr lang="ru-RU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рекалибровкой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 Index – 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индекс </a:t>
              </a:r>
              <a:r>
                <a:rPr lang="ru-RU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Херфиндаля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Хишмана</a:t>
              </a:r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D862BDF-79FC-4D2B-BEED-E6BB3801AB7B}"/>
              </a:ext>
            </a:extLst>
          </p:cNvPr>
          <p:cNvGrpSpPr/>
          <p:nvPr/>
        </p:nvGrpSpPr>
        <p:grpSpPr>
          <a:xfrm>
            <a:off x="228601" y="1410852"/>
            <a:ext cx="8996312" cy="1223272"/>
            <a:chOff x="266701" y="1680955"/>
            <a:chExt cx="8610600" cy="1223272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C843DB9E-6086-4ADD-A9D7-4EC0A6368398}"/>
                </a:ext>
              </a:extLst>
            </p:cNvPr>
            <p:cNvSpPr/>
            <p:nvPr/>
          </p:nvSpPr>
          <p:spPr>
            <a:xfrm>
              <a:off x="266701" y="1680955"/>
              <a:ext cx="8610600" cy="1223272"/>
            </a:xfrm>
            <a:prstGeom prst="roundRect">
              <a:avLst>
                <a:gd name="adj" fmla="val 3363"/>
              </a:avLst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EF5A9D-C01C-4232-87F7-A6BF67470DA4}"/>
                </a:ext>
              </a:extLst>
            </p:cNvPr>
            <p:cNvSpPr txBox="1"/>
            <p:nvPr/>
          </p:nvSpPr>
          <p:spPr>
            <a:xfrm>
              <a:off x="313059" y="1755801"/>
              <a:ext cx="837374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Мы теперь умеем находить портфель, который будет минимизировать дисперсию доходности при </a:t>
              </a:r>
              <a:r>
                <a:rPr lang="ru-RU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заданом</a:t>
              </a:r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уровне ожидаемой доходности. Вместо минимизации дисперсии при фиксированном доходе, мы можем максимизировать премию за риск или </a:t>
              </a:r>
              <a:r>
                <a:rPr lang="ru-RU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Sharpe</a:t>
              </a:r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Ratio</a:t>
              </a:r>
              <a:endPara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40F058-BE48-4886-A11B-D25B0F7D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6" y="2881340"/>
            <a:ext cx="4267201" cy="11259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AAA4F-0640-4309-834D-E1C7DBC2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1" y="615749"/>
            <a:ext cx="2954921" cy="3301201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271309B-CB3E-4416-9FDC-45EB4A5ACD46}"/>
              </a:ext>
            </a:extLst>
          </p:cNvPr>
          <p:cNvGrpSpPr/>
          <p:nvPr/>
        </p:nvGrpSpPr>
        <p:grpSpPr>
          <a:xfrm>
            <a:off x="9906000" y="4326937"/>
            <a:ext cx="8115299" cy="816563"/>
            <a:chOff x="266701" y="4634222"/>
            <a:chExt cx="8642555" cy="1623605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31B16884-CE5D-4756-BFA7-DC7381BBE02A}"/>
                </a:ext>
              </a:extLst>
            </p:cNvPr>
            <p:cNvSpPr/>
            <p:nvPr/>
          </p:nvSpPr>
          <p:spPr>
            <a:xfrm>
              <a:off x="266701" y="4634222"/>
              <a:ext cx="8610600" cy="1623605"/>
            </a:xfrm>
            <a:prstGeom prst="roundRect">
              <a:avLst>
                <a:gd name="adj" fmla="val 3363"/>
              </a:avLst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8E3B13-A890-4BF5-8730-156AE8E181F9}"/>
                </a:ext>
              </a:extLst>
            </p:cNvPr>
            <p:cNvSpPr txBox="1"/>
            <p:nvPr/>
          </p:nvSpPr>
          <p:spPr>
            <a:xfrm>
              <a:off x="298657" y="4707252"/>
              <a:ext cx="8610599" cy="1162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 построим оптимальных портфель со всеми выгружаемыми крипто активами по данным за последние 90 дней.</a:t>
              </a:r>
              <a:endPara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29BA5E-930B-45C4-8A05-F1E66A5497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40"/>
          <a:stretch/>
        </p:blipFill>
        <p:spPr>
          <a:xfrm>
            <a:off x="277036" y="6792743"/>
            <a:ext cx="9029699" cy="27465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A33F78-794F-429E-B374-9533B7326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5400" y="545084"/>
            <a:ext cx="5029200" cy="341150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E301BC-D4F3-489E-A74F-E8BFB46E2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815" y="2875195"/>
            <a:ext cx="2954921" cy="85989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976F7D6-6FA3-40BD-864D-281FC2F24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5822" y="5426064"/>
            <a:ext cx="2209800" cy="42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E7E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373</Words>
  <Application>Microsoft Office PowerPoint</Application>
  <PresentationFormat>Произвольный</PresentationFormat>
  <Paragraphs>26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Inter Medium</vt:lpstr>
      <vt:lpstr>Inter SemiBold</vt:lpstr>
      <vt:lpstr>Trebuchet MS</vt:lpstr>
      <vt:lpstr>Office Theme</vt:lpstr>
      <vt:lpstr>Моделирование портфеля криптоактивов с использованием портфельной теории Марковица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Company Profile Business Presentation in Black Red Abstract Tech Style</dc:title>
  <dc:creator>sekal</dc:creator>
  <cp:keywords>DAF9m_J9lL8,BADWwR97f9M</cp:keywords>
  <cp:lastModifiedBy>Богдан Иванов</cp:lastModifiedBy>
  <cp:revision>10</cp:revision>
  <dcterms:created xsi:type="dcterms:W3CDTF">2024-02-23T12:17:56Z</dcterms:created>
  <dcterms:modified xsi:type="dcterms:W3CDTF">2024-10-11T13:22:31Z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2024-02-23T00:00:00Z</vt:filetime>
  </property>
  <property fmtid="{D5CDD505-2E9C-101B-9397-08002B2CF9AE}" pid="5" name="Producer">
    <vt:lpwstr>Canva</vt:lpwstr>
  </property>
</Properties>
</file>