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B4B4B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B4B4B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1828434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B4B4B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B4B4B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3656868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B4B4B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4571085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B4B4B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5485302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B4B4B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B4B4B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B4B4B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B4B4B4"/>
        </a:fontRef>
        <a:srgbClr val="B4B4B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F"/>
          </a:solidFill>
        </a:fill>
      </a:tcStyle>
    </a:wholeTbl>
    <a:band2H>
      <a:tcTxStyle b="def" i="def"/>
      <a:tcStyle>
        <a:tcBdr/>
        <a:fill>
          <a:solidFill>
            <a:srgbClr val="E7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4A5F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4A5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4A5FF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-3" y="-1"/>
            <a:ext cx="24377654" cy="1125417"/>
          </a:xfrm>
          <a:prstGeom prst="rect">
            <a:avLst/>
          </a:prstGeom>
          <a:solidFill>
            <a:srgbClr val="14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73772"/>
                </a:solidFill>
              </a:defRPr>
            </a:pP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-6598854" y="-10512751"/>
            <a:ext cx="4303384" cy="24534169"/>
            <a:chOff x="0" y="0"/>
            <a:chExt cx="4303382" cy="24534168"/>
          </a:xfrm>
        </p:grpSpPr>
        <p:sp>
          <p:nvSpPr>
            <p:cNvPr id="2" name="Shape 2"/>
            <p:cNvSpPr/>
            <p:nvPr/>
          </p:nvSpPr>
          <p:spPr>
            <a:xfrm rot="5400000">
              <a:off x="291183" y="23087107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rgbClr val="FFC6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3" name="Shape 3"/>
            <p:cNvSpPr/>
            <p:nvPr/>
          </p:nvSpPr>
          <p:spPr>
            <a:xfrm rot="5400000">
              <a:off x="1392727" y="21690657"/>
              <a:ext cx="1454947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FFDD7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4" name="Shape 4"/>
            <p:cNvSpPr/>
            <p:nvPr/>
          </p:nvSpPr>
          <p:spPr>
            <a:xfrm rot="5400000">
              <a:off x="797319" y="19983464"/>
              <a:ext cx="2645764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rgbClr val="FFC6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5" name="Shape 5"/>
            <p:cNvSpPr/>
            <p:nvPr/>
          </p:nvSpPr>
          <p:spPr>
            <a:xfrm rot="5400000">
              <a:off x="619130" y="19805276"/>
              <a:ext cx="3002141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FFDD7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6" name="Shape 6"/>
            <p:cNvSpPr/>
            <p:nvPr/>
          </p:nvSpPr>
          <p:spPr>
            <a:xfrm rot="5400000">
              <a:off x="1273214" y="17499689"/>
              <a:ext cx="2784839" cy="314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rgbClr val="FFC6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7" name="Shape 7"/>
            <p:cNvSpPr/>
            <p:nvPr/>
          </p:nvSpPr>
          <p:spPr>
            <a:xfrm rot="5400000">
              <a:off x="2190231" y="17730032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FFDD7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8" name="Shape 8"/>
            <p:cNvSpPr/>
            <p:nvPr/>
          </p:nvSpPr>
          <p:spPr>
            <a:xfrm rot="5400000">
              <a:off x="1868386" y="15331816"/>
              <a:ext cx="2810915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rgbClr val="FFC6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9" name="Shape 9"/>
            <p:cNvSpPr/>
            <p:nvPr/>
          </p:nvSpPr>
          <p:spPr>
            <a:xfrm rot="5400000">
              <a:off x="408346" y="13898426"/>
              <a:ext cx="4136462" cy="35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FFDD7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10" name="Shape 10"/>
            <p:cNvSpPr/>
            <p:nvPr/>
          </p:nvSpPr>
          <p:spPr>
            <a:xfrm rot="5400000">
              <a:off x="326343" y="11517021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rgbClr val="14A5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11" name="Shape 11"/>
            <p:cNvSpPr/>
            <p:nvPr/>
          </p:nvSpPr>
          <p:spPr>
            <a:xfrm rot="5400000">
              <a:off x="3954733" y="9879941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007F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12" name="Shape 12"/>
            <p:cNvSpPr/>
            <p:nvPr/>
          </p:nvSpPr>
          <p:spPr>
            <a:xfrm rot="5400000">
              <a:off x="4026437" y="9713428"/>
              <a:ext cx="225019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07F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13" name="Shape 13"/>
            <p:cNvSpPr/>
            <p:nvPr/>
          </p:nvSpPr>
          <p:spPr>
            <a:xfrm rot="5400000">
              <a:off x="1633145" y="8695400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rgbClr val="14A5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14" name="Shape 14"/>
            <p:cNvSpPr/>
            <p:nvPr/>
          </p:nvSpPr>
          <p:spPr>
            <a:xfrm rot="5400000">
              <a:off x="1463411" y="7184026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007F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15" name="Shape 15"/>
            <p:cNvSpPr/>
            <p:nvPr/>
          </p:nvSpPr>
          <p:spPr>
            <a:xfrm rot="5400000">
              <a:off x="2340168" y="7918501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055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16" name="Shape 16"/>
            <p:cNvSpPr/>
            <p:nvPr/>
          </p:nvSpPr>
          <p:spPr>
            <a:xfrm rot="5400000">
              <a:off x="3361494" y="6042637"/>
              <a:ext cx="942107" cy="80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E6D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17" name="Shape 17"/>
            <p:cNvSpPr/>
            <p:nvPr/>
          </p:nvSpPr>
          <p:spPr>
            <a:xfrm rot="5400000">
              <a:off x="1193953" y="6245267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rgbClr val="14A5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18" name="Shape 18"/>
            <p:cNvSpPr/>
            <p:nvPr/>
          </p:nvSpPr>
          <p:spPr>
            <a:xfrm rot="5400000">
              <a:off x="2367961" y="4916185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rgbClr val="0E6D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19" name="Shape 19"/>
            <p:cNvSpPr/>
            <p:nvPr/>
          </p:nvSpPr>
          <p:spPr>
            <a:xfrm rot="5400000">
              <a:off x="-147360" y="1570860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7377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20" name="Shape 20"/>
            <p:cNvSpPr/>
            <p:nvPr/>
          </p:nvSpPr>
          <p:spPr>
            <a:xfrm rot="5400000">
              <a:off x="1051342" y="2404970"/>
              <a:ext cx="439287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0B52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21" name="Shape 21"/>
            <p:cNvSpPr/>
            <p:nvPr/>
          </p:nvSpPr>
          <p:spPr>
            <a:xfrm rot="5400000">
              <a:off x="3636438" y="1540107"/>
              <a:ext cx="920382" cy="3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rgbClr val="0E6D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3786378" y="860520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E6D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23" name="Shape 23"/>
            <p:cNvSpPr/>
            <p:nvPr/>
          </p:nvSpPr>
          <p:spPr>
            <a:xfrm rot="5400000">
              <a:off x="1908900" y="-906156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7377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24" name="Shape 24"/>
            <p:cNvSpPr/>
            <p:nvPr/>
          </p:nvSpPr>
          <p:spPr>
            <a:xfrm rot="5400000">
              <a:off x="1990092" y="-1027843"/>
              <a:ext cx="1285449" cy="334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0B52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25" name="Shape 25"/>
            <p:cNvSpPr/>
            <p:nvPr/>
          </p:nvSpPr>
          <p:spPr>
            <a:xfrm rot="5400000">
              <a:off x="-1830910" y="11063920"/>
              <a:ext cx="6987478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007F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  <p:sp>
          <p:nvSpPr>
            <p:cNvPr id="26" name="Shape 26"/>
            <p:cNvSpPr/>
            <p:nvPr/>
          </p:nvSpPr>
          <p:spPr>
            <a:xfrm rot="5400000">
              <a:off x="2252464" y="10062963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007F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/>
              </a:pPr>
            </a:p>
          </p:txBody>
        </p:sp>
      </p:grpSp>
      <p:sp>
        <p:nvSpPr>
          <p:cNvPr id="28" name="Shape 28"/>
          <p:cNvSpPr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11779461" y="12209780"/>
            <a:ext cx="5686638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57109" marR="0" indent="-457109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1pPr>
      <a:lvl2pPr marL="1462747" marR="0" indent="-54853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2pPr>
      <a:lvl3pPr marL="2437912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3pPr>
      <a:lvl4pPr marL="3428315" marR="0" indent="-685663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4pPr>
      <a:lvl5pPr marL="4342531" marR="0" indent="-685663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5pPr>
      <a:lvl6pPr marL="5180562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6pPr>
      <a:lvl7pPr marL="6094780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7pPr>
      <a:lvl8pPr marL="7008996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8pPr>
      <a:lvl9pPr marL="7923214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B4B4B4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hebalance.com/information-technology-it-job-interview-questions-2061206" TargetMode="External"/><Relationship Id="rId3" Type="http://schemas.openxmlformats.org/officeDocument/2006/relationships/hyperlink" Target="https://www.youtube.com/watch?v=ZzKScjVOnpg" TargetMode="External"/><Relationship Id="rId4" Type="http://schemas.openxmlformats.org/officeDocument/2006/relationships/hyperlink" Target="https://www.youtube.com/watch?v=93d2HpjME5Q" TargetMode="External"/><Relationship Id="rId5" Type="http://schemas.openxmlformats.org/officeDocument/2006/relationships/hyperlink" Target="https://www.skyhighnetworks.com/cloud-security-blog/225-information-technology-it-interview-questions/" TargetMode="External"/><Relationship Id="rId6" Type="http://schemas.openxmlformats.org/officeDocument/2006/relationships/hyperlink" Target="https://www.themuse.com/advice/8-ways-to-stand-out-at-a-career-fair" TargetMode="External"/><Relationship Id="rId7" Type="http://schemas.openxmlformats.org/officeDocument/2006/relationships/hyperlink" Target="https://www.thebalance.com/tips-for-getting-the-most-out-of-a-job-fair-2061616" TargetMode="External"/><Relationship Id="rId8" Type="http://schemas.openxmlformats.org/officeDocument/2006/relationships/hyperlink" Target="https://www.workitdaily.com/job-fair-attending-must-do/" TargetMode="External"/><Relationship Id="rId9" Type="http://schemas.openxmlformats.org/officeDocument/2006/relationships/hyperlink" Target="https://www.monster.com/career-advice/article/learn-to-work-a-career-fair" TargetMode="External"/><Relationship Id="rId10" Type="http://schemas.openxmlformats.org/officeDocument/2006/relationships/hyperlink" Target="https://hbr.org/2016/02/how-to-get-the-most-out-of-an-informational-interview" TargetMode="External"/><Relationship Id="rId11" Type="http://schemas.openxmlformats.org/officeDocument/2006/relationships/hyperlink" Target="https://www.themuse.com/advice/5-tips-for-nonawkward-informational-interviews" TargetMode="External"/><Relationship Id="rId12" Type="http://schemas.openxmlformats.org/officeDocument/2006/relationships/hyperlink" Target="https://www.youtube.com/watch?v=Oy6S0iTZx54" TargetMode="External"/><Relationship Id="rId13" Type="http://schemas.openxmlformats.org/officeDocument/2006/relationships/hyperlink" Target="https://www.youtube.com/watch?v=m5kR7TPAkSw" TargetMode="External"/><Relationship Id="rId14" Type="http://schemas.openxmlformats.org/officeDocument/2006/relationships/hyperlink" Target="https://www.youtube.com/watch?v=Cj7CBPui5XY" TargetMode="External"/><Relationship Id="rId15" Type="http://schemas.openxmlformats.org/officeDocument/2006/relationships/hyperlink" Target="https://www.meetup.com/Technologists/" TargetMode="External"/><Relationship Id="rId16" Type="http://schemas.openxmlformats.org/officeDocument/2006/relationships/hyperlink" Target="https://www.meetup.com/Atlanta-IT-Technology-Meetup/" TargetMode="External"/><Relationship Id="rId17" Type="http://schemas.openxmlformats.org/officeDocument/2006/relationships/hyperlink" Target="https://www.meetup.com/ATLANTA-MINORITIES-IN-TECHNOLOGY/" TargetMode="External"/><Relationship Id="rId18" Type="http://schemas.openxmlformats.org/officeDocument/2006/relationships/hyperlink" Target="https://www.meetup.com/Technology-Association-of-Georgia/" TargetMode="External"/><Relationship Id="rId19" Type="http://schemas.openxmlformats.org/officeDocument/2006/relationships/hyperlink" Target="https://www.meetup.com/AITP-Atlanta-Association-of-IT-Professional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jpeg"/>
          <p:cNvPicPr>
            <a:picLocks noChangeAspect="1"/>
          </p:cNvPicPr>
          <p:nvPr/>
        </p:nvPicPr>
        <p:blipFill>
          <a:blip r:embed="rId2">
            <a:extLst/>
          </a:blip>
          <a:srcRect l="0" t="22076" r="0" b="22075"/>
          <a:stretch>
            <a:fillRect/>
          </a:stretch>
        </p:blipFill>
        <p:spPr>
          <a:xfrm>
            <a:off x="0" y="0"/>
            <a:ext cx="2437765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-2" y="0"/>
            <a:ext cx="24377654" cy="13716000"/>
          </a:xfrm>
          <a:prstGeom prst="rect">
            <a:avLst/>
          </a:prstGeom>
          <a:gradFill>
            <a:gsLst>
              <a:gs pos="4000">
                <a:srgbClr val="0E6DE5">
                  <a:alpha val="91000"/>
                </a:srgbClr>
              </a:gs>
              <a:gs pos="100000">
                <a:srgbClr val="14A5FF">
                  <a:alpha val="78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73772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639943" y="4691379"/>
            <a:ext cx="23091414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pc="1599" sz="14000">
                <a:solidFill>
                  <a:srgbClr val="FFFFFF"/>
                </a:solidFill>
              </a:defRPr>
            </a:lvl1pPr>
          </a:lstStyle>
          <a:p>
            <a:pPr/>
            <a:r>
              <a:t>GETTING READY FOR THE FAIR &amp; BEYOND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749352" y="1660313"/>
            <a:ext cx="10872596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pc="600" sz="9600">
                <a:solidFill>
                  <a:srgbClr val="494949"/>
                </a:solidFill>
              </a:defRPr>
            </a:lvl1pPr>
          </a:lstStyle>
          <a:p>
            <a:pPr/>
            <a:r>
              <a:t>PREPARING FOR THE FAIR</a:t>
            </a:r>
          </a:p>
        </p:txBody>
      </p:sp>
      <p:sp>
        <p:nvSpPr>
          <p:cNvPr id="59" name="Shape 59"/>
          <p:cNvSpPr/>
          <p:nvPr/>
        </p:nvSpPr>
        <p:spPr>
          <a:xfrm>
            <a:off x="1415326" y="5207652"/>
            <a:ext cx="23081033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z="5000">
                <a:solidFill>
                  <a:srgbClr val="494949"/>
                </a:solidFill>
              </a:defRPr>
            </a:lvl1pPr>
          </a:lstStyle>
          <a:p>
            <a:pPr/>
            <a:r>
              <a:t>Find out ahead of time which companies will be attending and read up on them (company websites, any mentions in the news, press releases, Google searches).</a:t>
            </a:r>
          </a:p>
        </p:txBody>
      </p:sp>
      <p:sp>
        <p:nvSpPr>
          <p:cNvPr id="60" name="Shape 60"/>
          <p:cNvSpPr/>
          <p:nvPr/>
        </p:nvSpPr>
        <p:spPr>
          <a:xfrm>
            <a:off x="659621" y="5237663"/>
            <a:ext cx="558655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14A5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solidFill>
                  <a:srgbClr val="49494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1439137" y="7624418"/>
            <a:ext cx="1277530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>
                <a:solidFill>
                  <a:srgbClr val="494949"/>
                </a:solidFill>
              </a:defRPr>
            </a:lvl1pPr>
          </a:lstStyle>
          <a:p>
            <a:pPr/>
            <a:r>
              <a:t>Practice your elevator pitch/60-second pitch. </a:t>
            </a:r>
          </a:p>
        </p:txBody>
      </p:sp>
      <p:sp>
        <p:nvSpPr>
          <p:cNvPr id="62" name="Shape 62"/>
          <p:cNvSpPr/>
          <p:nvPr/>
        </p:nvSpPr>
        <p:spPr>
          <a:xfrm>
            <a:off x="639349" y="764172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14A5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solidFill>
                  <a:srgbClr val="49494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99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9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" grpId="1"/>
      <p:bldP build="whole" bldLvl="1" animBg="1" rev="0" advAuto="0" spid="61" grpId="3"/>
      <p:bldP build="whole" bldLvl="1" animBg="1" rev="0" advAuto="0" spid="59" grpId="2"/>
      <p:bldP build="whole" bldLvl="1" animBg="1" rev="0" advAuto="0" spid="62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915762" y="11268"/>
            <a:ext cx="3412275" cy="7747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0000">
                <a:solidFill>
                  <a:srgbClr val="494949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65" name="Shape 65"/>
          <p:cNvSpPr/>
          <p:nvPr/>
        </p:nvSpPr>
        <p:spPr>
          <a:xfrm>
            <a:off x="1982569" y="2802192"/>
            <a:ext cx="7278662" cy="999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500">
                <a:solidFill>
                  <a:srgbClr val="494949"/>
                </a:solidFill>
              </a:defRPr>
            </a:lvl1pPr>
          </a:lstStyle>
          <a:p>
            <a:pPr/>
            <a:r>
              <a:t>“To really use your time wisely, you should be able to concisely convey why you’re interested in the particular company and how your skills or qualifications suit the position.”</a:t>
            </a:r>
          </a:p>
        </p:txBody>
      </p:sp>
      <p:pic>
        <p:nvPicPr>
          <p:cNvPr id="66" name="image3.jpeg"/>
          <p:cNvPicPr>
            <a:picLocks noChangeAspect="1"/>
          </p:cNvPicPr>
          <p:nvPr/>
        </p:nvPicPr>
        <p:blipFill>
          <a:blip r:embed="rId2">
            <a:extLst/>
          </a:blip>
          <a:srcRect l="11960" t="0" r="28748" b="0"/>
          <a:stretch>
            <a:fillRect/>
          </a:stretch>
        </p:blipFill>
        <p:spPr>
          <a:xfrm>
            <a:off x="12188824" y="0"/>
            <a:ext cx="12188826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 isContent="0" isInverted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749352" y="1660313"/>
            <a:ext cx="10872596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pc="600" sz="9600">
                <a:solidFill>
                  <a:srgbClr val="494949"/>
                </a:solidFill>
              </a:defRPr>
            </a:lvl1pPr>
          </a:lstStyle>
          <a:p>
            <a:pPr/>
            <a:r>
              <a:t>PREPARING FOR THE FAIR</a:t>
            </a:r>
          </a:p>
        </p:txBody>
      </p:sp>
      <p:sp>
        <p:nvSpPr>
          <p:cNvPr id="69" name="Shape 69"/>
          <p:cNvSpPr/>
          <p:nvPr/>
        </p:nvSpPr>
        <p:spPr>
          <a:xfrm>
            <a:off x="1429085" y="9374570"/>
            <a:ext cx="10409869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>
                <a:solidFill>
                  <a:srgbClr val="494949"/>
                </a:solidFill>
              </a:defRPr>
            </a:lvl1pPr>
          </a:lstStyle>
          <a:p>
            <a:pPr/>
            <a:r>
              <a:t>Bring several copies of your resume.</a:t>
            </a:r>
          </a:p>
        </p:txBody>
      </p:sp>
      <p:sp>
        <p:nvSpPr>
          <p:cNvPr id="70" name="Shape 70"/>
          <p:cNvSpPr/>
          <p:nvPr/>
        </p:nvSpPr>
        <p:spPr>
          <a:xfrm>
            <a:off x="616473" y="9404581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14A5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solidFill>
                  <a:srgbClr val="49494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1415326" y="5207652"/>
            <a:ext cx="23081033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z="5000">
                <a:solidFill>
                  <a:srgbClr val="494949"/>
                </a:solidFill>
              </a:defRPr>
            </a:lvl1pPr>
          </a:lstStyle>
          <a:p>
            <a:pPr/>
            <a:r>
              <a:t>Find out ahead of time which companies will be attending and read up on them (company websites, any mentions in the news, press releases, Google searches).</a:t>
            </a:r>
          </a:p>
        </p:txBody>
      </p:sp>
      <p:sp>
        <p:nvSpPr>
          <p:cNvPr id="72" name="Shape 72"/>
          <p:cNvSpPr/>
          <p:nvPr/>
        </p:nvSpPr>
        <p:spPr>
          <a:xfrm>
            <a:off x="659620" y="5237663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14A5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solidFill>
                  <a:srgbClr val="49494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1439137" y="7624418"/>
            <a:ext cx="1277530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>
                <a:solidFill>
                  <a:srgbClr val="494949"/>
                </a:solidFill>
              </a:defRPr>
            </a:lvl1pPr>
          </a:lstStyle>
          <a:p>
            <a:pPr/>
            <a:r>
              <a:t>Practice your elevator pitch/60-second pitch. </a:t>
            </a:r>
          </a:p>
        </p:txBody>
      </p:sp>
      <p:sp>
        <p:nvSpPr>
          <p:cNvPr id="74" name="Shape 74"/>
          <p:cNvSpPr/>
          <p:nvPr/>
        </p:nvSpPr>
        <p:spPr>
          <a:xfrm>
            <a:off x="639349" y="764172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14A5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solidFill>
                  <a:srgbClr val="49494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1429202" y="11226322"/>
            <a:ext cx="2237875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5000">
                <a:solidFill>
                  <a:srgbClr val="494949"/>
                </a:solidFill>
              </a:defRPr>
            </a:pPr>
            <a:r>
              <a:t>Resumes tailored to each company based on relevant job openings you found </a:t>
            </a:r>
          </a:p>
          <a:p>
            <a:pPr>
              <a:lnSpc>
                <a:spcPct val="120000"/>
              </a:lnSpc>
              <a:defRPr sz="5000">
                <a:solidFill>
                  <a:srgbClr val="494949"/>
                </a:solidFill>
              </a:defRPr>
            </a:pPr>
            <a:r>
              <a:t>during your research.</a:t>
            </a:r>
          </a:p>
        </p:txBody>
      </p:sp>
      <p:sp>
        <p:nvSpPr>
          <p:cNvPr id="76" name="Shape 76"/>
          <p:cNvSpPr/>
          <p:nvPr/>
        </p:nvSpPr>
        <p:spPr>
          <a:xfrm>
            <a:off x="616589" y="11256333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14A5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solidFill>
                  <a:srgbClr val="49494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r" isContent="0" isInverted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99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9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2"/>
      <p:bldP build="whole" bldLvl="1" animBg="1" rev="0" advAuto="0" spid="75" grpId="3"/>
      <p:bldP build="whole" bldLvl="1" animBg="1" rev="0" advAuto="0" spid="69" grpId="1"/>
      <p:bldP build="whole" bldLvl="1" animBg="1" rev="0" advAuto="0" spid="76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0477879" y="10690842"/>
            <a:ext cx="5024149" cy="2220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3500">
                <a:solidFill>
                  <a:srgbClr val="494949"/>
                </a:solidFill>
              </a:defRPr>
            </a:lvl1pPr>
          </a:lstStyle>
          <a:p>
            <a:pPr/>
            <a:r>
              <a:t>Take notes about conversations you had with each recruiter to help with follow-up.</a:t>
            </a:r>
          </a:p>
        </p:txBody>
      </p:sp>
      <p:sp>
        <p:nvSpPr>
          <p:cNvPr id="79" name="Shape 79"/>
          <p:cNvSpPr/>
          <p:nvPr/>
        </p:nvSpPr>
        <p:spPr>
          <a:xfrm>
            <a:off x="10477879" y="9756437"/>
            <a:ext cx="2400162" cy="86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300" sz="4000">
                <a:solidFill>
                  <a:srgbClr val="494949"/>
                </a:solidFill>
              </a:defRPr>
            </a:lvl1pPr>
          </a:lstStyle>
          <a:p>
            <a:pPr/>
            <a:r>
              <a:t>Notes</a:t>
            </a:r>
          </a:p>
        </p:txBody>
      </p:sp>
      <p:sp>
        <p:nvSpPr>
          <p:cNvPr id="80" name="Shape 80"/>
          <p:cNvSpPr/>
          <p:nvPr/>
        </p:nvSpPr>
        <p:spPr>
          <a:xfrm>
            <a:off x="17137564" y="5727358"/>
            <a:ext cx="5024149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939" indent="-180939" defTabSz="457200">
              <a:buSzPct val="100000"/>
              <a:buFont typeface="Arial"/>
              <a:buChar char="★"/>
              <a:defRPr sz="3500">
                <a:solidFill>
                  <a:srgbClr val="454545"/>
                </a:solidFill>
              </a:defRPr>
            </a:pPr>
            <a:r>
              <a:t>Ask about next steps.</a:t>
            </a:r>
          </a:p>
          <a:p>
            <a:pPr defTabSz="457200">
              <a:defRPr sz="3500">
                <a:solidFill>
                  <a:srgbClr val="454545"/>
                </a:solidFill>
              </a:defRPr>
            </a:pPr>
          </a:p>
          <a:p>
            <a:pPr marL="180939" indent="-180939" defTabSz="457200">
              <a:buSzPct val="100000"/>
              <a:buFont typeface="Arial"/>
              <a:buChar char="★"/>
              <a:defRPr sz="3500">
                <a:solidFill>
                  <a:srgbClr val="454545"/>
                </a:solidFill>
              </a:defRPr>
            </a:pPr>
            <a:r>
              <a:t>Get recruiter’s business card for contact information.</a:t>
            </a:r>
          </a:p>
          <a:p>
            <a:pPr defTabSz="457200">
              <a:defRPr sz="3500">
                <a:solidFill>
                  <a:srgbClr val="454545"/>
                </a:solidFill>
              </a:defRPr>
            </a:pPr>
          </a:p>
          <a:p>
            <a:pPr marL="180939" indent="-180939" defTabSz="457200">
              <a:buSzPct val="100000"/>
              <a:buFont typeface="Arial"/>
              <a:buChar char="★"/>
              <a:defRPr sz="3500">
                <a:solidFill>
                  <a:srgbClr val="454545"/>
                </a:solidFill>
              </a:defRPr>
            </a:pPr>
            <a:r>
              <a:t>Thank recruiter for his/her time.</a:t>
            </a:r>
          </a:p>
        </p:txBody>
      </p:sp>
      <p:sp>
        <p:nvSpPr>
          <p:cNvPr id="81" name="Shape 81"/>
          <p:cNvSpPr/>
          <p:nvPr/>
        </p:nvSpPr>
        <p:spPr>
          <a:xfrm>
            <a:off x="17137563" y="4792953"/>
            <a:ext cx="3674676" cy="86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300" sz="4000">
                <a:solidFill>
                  <a:srgbClr val="494949"/>
                </a:solidFill>
              </a:defRPr>
            </a:lvl1pPr>
          </a:lstStyle>
          <a:p>
            <a:pPr/>
            <a:r>
              <a:t>Wrapping Up</a:t>
            </a:r>
          </a:p>
        </p:txBody>
      </p:sp>
      <p:sp>
        <p:nvSpPr>
          <p:cNvPr id="82" name="Shape 82"/>
          <p:cNvSpPr/>
          <p:nvPr/>
        </p:nvSpPr>
        <p:spPr>
          <a:xfrm>
            <a:off x="3691499" y="5727359"/>
            <a:ext cx="5301631" cy="48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3500">
                <a:solidFill>
                  <a:srgbClr val="494949"/>
                </a:solidFill>
              </a:defRPr>
            </a:pPr>
            <a:r>
              <a:t>Be confident when approaching each recruiter:</a:t>
            </a:r>
          </a:p>
          <a:p>
            <a:pPr>
              <a:lnSpc>
                <a:spcPts val="4200"/>
              </a:lnSpc>
              <a:defRPr sz="3500">
                <a:solidFill>
                  <a:srgbClr val="494949"/>
                </a:solidFill>
              </a:defRPr>
            </a:pPr>
          </a:p>
          <a:p>
            <a:pPr marL="333308" indent="-333308">
              <a:lnSpc>
                <a:spcPts val="4200"/>
              </a:lnSpc>
              <a:buSzPct val="100000"/>
              <a:buFont typeface="Arial"/>
              <a:buChar char="★"/>
              <a:defRPr sz="3500">
                <a:solidFill>
                  <a:srgbClr val="494949"/>
                </a:solidFill>
              </a:defRPr>
            </a:pPr>
            <a:r>
              <a:t>Introduce yourself with a handshake &amp; a smile.</a:t>
            </a:r>
          </a:p>
          <a:p>
            <a:pPr>
              <a:lnSpc>
                <a:spcPts val="4200"/>
              </a:lnSpc>
              <a:defRPr sz="3500">
                <a:solidFill>
                  <a:srgbClr val="494949"/>
                </a:solidFill>
              </a:defRPr>
            </a:pPr>
          </a:p>
          <a:p>
            <a:pPr marL="333308" indent="-333308">
              <a:lnSpc>
                <a:spcPts val="4200"/>
              </a:lnSpc>
              <a:buSzPct val="100000"/>
              <a:buFont typeface="Arial"/>
              <a:buChar char="★"/>
              <a:defRPr sz="3500">
                <a:solidFill>
                  <a:srgbClr val="494949"/>
                </a:solidFill>
              </a:defRPr>
            </a:pPr>
            <a:r>
              <a:t>Deliver 60-second pitch.</a:t>
            </a:r>
          </a:p>
        </p:txBody>
      </p:sp>
      <p:sp>
        <p:nvSpPr>
          <p:cNvPr id="83" name="Shape 83"/>
          <p:cNvSpPr/>
          <p:nvPr/>
        </p:nvSpPr>
        <p:spPr>
          <a:xfrm>
            <a:off x="3733612" y="4792953"/>
            <a:ext cx="3721954" cy="86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300" sz="4000">
                <a:solidFill>
                  <a:srgbClr val="494949"/>
                </a:solidFill>
              </a:defRPr>
            </a:lvl1pPr>
          </a:lstStyle>
          <a:p>
            <a:pPr/>
            <a:r>
              <a:t>Be Confident</a:t>
            </a:r>
          </a:p>
        </p:txBody>
      </p:sp>
      <p:sp>
        <p:nvSpPr>
          <p:cNvPr id="84" name="Shape 84"/>
          <p:cNvSpPr/>
          <p:nvPr/>
        </p:nvSpPr>
        <p:spPr>
          <a:xfrm>
            <a:off x="10434094" y="5727358"/>
            <a:ext cx="5024149" cy="328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3500">
                <a:solidFill>
                  <a:srgbClr val="494949"/>
                </a:solidFill>
              </a:defRPr>
            </a:lvl1pPr>
          </a:lstStyle>
          <a:p>
            <a:pPr/>
            <a:r>
              <a:t>During your conversation with the recruiter, ask questions about the company to show you’re interested and engaged.</a:t>
            </a:r>
          </a:p>
        </p:txBody>
      </p:sp>
      <p:sp>
        <p:nvSpPr>
          <p:cNvPr id="85" name="Shape 85"/>
          <p:cNvSpPr/>
          <p:nvPr/>
        </p:nvSpPr>
        <p:spPr>
          <a:xfrm>
            <a:off x="10476207" y="4792953"/>
            <a:ext cx="4156434" cy="86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300" sz="4000">
                <a:solidFill>
                  <a:srgbClr val="494949"/>
                </a:solidFill>
              </a:defRPr>
            </a:lvl1pPr>
          </a:lstStyle>
          <a:p>
            <a:pPr/>
            <a:r>
              <a:t>Ask Questions</a:t>
            </a:r>
          </a:p>
        </p:txBody>
      </p:sp>
      <p:sp>
        <p:nvSpPr>
          <p:cNvPr id="86" name="Shape 86"/>
          <p:cNvSpPr/>
          <p:nvPr/>
        </p:nvSpPr>
        <p:spPr>
          <a:xfrm>
            <a:off x="9051634" y="4743572"/>
            <a:ext cx="1075889" cy="978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14A5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b="1" sz="29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2178247" y="4603872"/>
            <a:ext cx="1075889" cy="107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0E6DE5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b="1" sz="29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9036814" y="9612855"/>
            <a:ext cx="1075889" cy="107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C6F7A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b="1" sz="29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15645029" y="4596901"/>
            <a:ext cx="880275" cy="107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C6F7A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b="1" sz="29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345341" y="1833114"/>
            <a:ext cx="23733860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pc="600" sz="9600">
                <a:solidFill>
                  <a:srgbClr val="494949"/>
                </a:solidFill>
              </a:defRPr>
            </a:lvl1pPr>
          </a:lstStyle>
          <a:p>
            <a:pPr/>
            <a:r>
              <a:t>AT THE FAIR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" grpId="6"/>
      <p:bldP build="whole" bldLvl="1" animBg="1" rev="0" advAuto="0" spid="78" grpId="12"/>
      <p:bldP build="whole" bldLvl="1" animBg="1" rev="0" advAuto="0" spid="79" grpId="11"/>
      <p:bldP build="whole" bldLvl="1" animBg="1" rev="0" advAuto="0" spid="83" grpId="2"/>
      <p:bldP build="whole" bldLvl="1" animBg="1" rev="0" advAuto="0" spid="81" grpId="8"/>
      <p:bldP build="whole" bldLvl="1" animBg="1" rev="0" advAuto="0" spid="82" grpId="3"/>
      <p:bldP build="whole" bldLvl="1" animBg="1" rev="0" advAuto="0" spid="85" grpId="5"/>
      <p:bldP build="whole" bldLvl="1" animBg="1" rev="0" advAuto="0" spid="86" grpId="4"/>
      <p:bldP build="whole" bldLvl="1" animBg="1" rev="0" advAuto="0" spid="89" grpId="7"/>
      <p:bldP build="whole" bldLvl="1" animBg="1" rev="0" advAuto="0" spid="88" grpId="10"/>
      <p:bldP build="whole" bldLvl="1" animBg="1" rev="0" advAuto="0" spid="80" grpId="9"/>
      <p:bldP build="whole" bldLvl="1" animBg="1" rev="0" advAuto="0" spid="8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227596" y="7314152"/>
            <a:ext cx="1268786" cy="1018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078"/>
                </a:moveTo>
                <a:lnTo>
                  <a:pt x="3122" y="0"/>
                </a:lnTo>
                <a:cubicBezTo>
                  <a:pt x="2278" y="2014"/>
                  <a:pt x="1224" y="3936"/>
                  <a:pt x="0" y="5568"/>
                </a:cubicBezTo>
                <a:lnTo>
                  <a:pt x="18527" y="21600"/>
                </a:lnTo>
                <a:cubicBezTo>
                  <a:pt x="19408" y="19632"/>
                  <a:pt x="20461" y="17771"/>
                  <a:pt x="21600" y="16078"/>
                </a:cubicBezTo>
              </a:path>
            </a:pathLst>
          </a:custGeom>
          <a:solidFill>
            <a:srgbClr val="4E4E4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93" name="Shape 93"/>
          <p:cNvSpPr/>
          <p:nvPr/>
        </p:nvSpPr>
        <p:spPr>
          <a:xfrm>
            <a:off x="11467741" y="7244328"/>
            <a:ext cx="1376693" cy="1087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18" y="0"/>
                </a:moveTo>
                <a:lnTo>
                  <a:pt x="0" y="16432"/>
                </a:lnTo>
                <a:cubicBezTo>
                  <a:pt x="1096" y="18059"/>
                  <a:pt x="2023" y="19758"/>
                  <a:pt x="2837" y="21600"/>
                </a:cubicBezTo>
                <a:lnTo>
                  <a:pt x="21600" y="5111"/>
                </a:lnTo>
                <a:cubicBezTo>
                  <a:pt x="20504" y="3583"/>
                  <a:pt x="19532" y="1842"/>
                  <a:pt x="18718" y="0"/>
                </a:cubicBezTo>
              </a:path>
            </a:pathLst>
          </a:custGeom>
          <a:solidFill>
            <a:srgbClr val="4E4E4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94" name="Shape 94"/>
          <p:cNvSpPr/>
          <p:nvPr/>
        </p:nvSpPr>
        <p:spPr>
          <a:xfrm>
            <a:off x="14895400" y="7244329"/>
            <a:ext cx="1446518" cy="114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634"/>
                </a:moveTo>
                <a:lnTo>
                  <a:pt x="2695" y="0"/>
                </a:lnTo>
                <a:cubicBezTo>
                  <a:pt x="1965" y="1791"/>
                  <a:pt x="1041" y="3406"/>
                  <a:pt x="0" y="4952"/>
                </a:cubicBezTo>
                <a:lnTo>
                  <a:pt x="18862" y="21600"/>
                </a:lnTo>
                <a:cubicBezTo>
                  <a:pt x="19635" y="19795"/>
                  <a:pt x="20559" y="18194"/>
                  <a:pt x="21600" y="16634"/>
                </a:cubicBezTo>
              </a:path>
            </a:pathLst>
          </a:custGeom>
          <a:solidFill>
            <a:srgbClr val="4E4E4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95" name="Shape 95"/>
          <p:cNvSpPr/>
          <p:nvPr/>
        </p:nvSpPr>
        <p:spPr>
          <a:xfrm>
            <a:off x="5462987" y="5882783"/>
            <a:ext cx="1760720" cy="1763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13"/>
                </a:moveTo>
                <a:cubicBezTo>
                  <a:pt x="21600" y="16793"/>
                  <a:pt x="16765" y="21600"/>
                  <a:pt x="10818" y="21600"/>
                </a:cubicBezTo>
                <a:cubicBezTo>
                  <a:pt x="4809" y="21600"/>
                  <a:pt x="0" y="16793"/>
                  <a:pt x="0" y="10813"/>
                </a:cubicBezTo>
                <a:cubicBezTo>
                  <a:pt x="0" y="4807"/>
                  <a:pt x="4809" y="0"/>
                  <a:pt x="10818" y="0"/>
                </a:cubicBezTo>
                <a:cubicBezTo>
                  <a:pt x="16765" y="0"/>
                  <a:pt x="21600" y="4807"/>
                  <a:pt x="21600" y="10813"/>
                </a:cubicBezTo>
              </a:path>
            </a:pathLst>
          </a:custGeom>
          <a:solidFill>
            <a:srgbClr val="0E6DE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96" name="Shape 96"/>
          <p:cNvSpPr/>
          <p:nvPr/>
        </p:nvSpPr>
        <p:spPr>
          <a:xfrm>
            <a:off x="8373326" y="7691828"/>
            <a:ext cx="3217474" cy="3220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798"/>
                </a:moveTo>
                <a:cubicBezTo>
                  <a:pt x="21600" y="16754"/>
                  <a:pt x="16769" y="21600"/>
                  <a:pt x="10793" y="21600"/>
                </a:cubicBezTo>
                <a:cubicBezTo>
                  <a:pt x="4831" y="21600"/>
                  <a:pt x="0" y="16754"/>
                  <a:pt x="0" y="10798"/>
                </a:cubicBezTo>
                <a:cubicBezTo>
                  <a:pt x="0" y="4827"/>
                  <a:pt x="4831" y="0"/>
                  <a:pt x="10793" y="0"/>
                </a:cubicBezTo>
                <a:cubicBezTo>
                  <a:pt x="16769" y="0"/>
                  <a:pt x="21600" y="4827"/>
                  <a:pt x="21600" y="10798"/>
                </a:cubicBezTo>
              </a:path>
            </a:pathLst>
          </a:custGeom>
          <a:solidFill>
            <a:srgbClr val="14A5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97" name="Shape 97"/>
          <p:cNvSpPr/>
          <p:nvPr/>
        </p:nvSpPr>
        <p:spPr>
          <a:xfrm>
            <a:off x="12813414" y="5543193"/>
            <a:ext cx="2109832" cy="2103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785"/>
                </a:moveTo>
                <a:cubicBezTo>
                  <a:pt x="21600" y="16773"/>
                  <a:pt x="16764" y="21600"/>
                  <a:pt x="10815" y="21600"/>
                </a:cubicBezTo>
                <a:cubicBezTo>
                  <a:pt x="4843" y="21600"/>
                  <a:pt x="0" y="16773"/>
                  <a:pt x="0" y="10785"/>
                </a:cubicBezTo>
                <a:cubicBezTo>
                  <a:pt x="0" y="4849"/>
                  <a:pt x="4843" y="0"/>
                  <a:pt x="10815" y="0"/>
                </a:cubicBezTo>
                <a:cubicBezTo>
                  <a:pt x="16764" y="0"/>
                  <a:pt x="21600" y="4849"/>
                  <a:pt x="21600" y="10785"/>
                </a:cubicBezTo>
              </a:path>
            </a:pathLst>
          </a:custGeom>
          <a:solidFill>
            <a:srgbClr val="FFC62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98" name="Shape 98"/>
          <p:cNvSpPr/>
          <p:nvPr/>
        </p:nvSpPr>
        <p:spPr>
          <a:xfrm>
            <a:off x="16282336" y="7999683"/>
            <a:ext cx="2243128" cy="2243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786"/>
                </a:moveTo>
                <a:cubicBezTo>
                  <a:pt x="21600" y="16775"/>
                  <a:pt x="16755" y="21600"/>
                  <a:pt x="10786" y="21600"/>
                </a:cubicBezTo>
                <a:cubicBezTo>
                  <a:pt x="4825" y="21600"/>
                  <a:pt x="0" y="16775"/>
                  <a:pt x="0" y="10786"/>
                </a:cubicBezTo>
                <a:cubicBezTo>
                  <a:pt x="0" y="4845"/>
                  <a:pt x="4825" y="0"/>
                  <a:pt x="10786" y="0"/>
                </a:cubicBezTo>
                <a:cubicBezTo>
                  <a:pt x="16755" y="0"/>
                  <a:pt x="21600" y="4845"/>
                  <a:pt x="21600" y="10786"/>
                </a:cubicBezTo>
              </a:path>
            </a:pathLst>
          </a:custGeom>
          <a:solidFill>
            <a:srgbClr val="2ADEC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99" name="Shape 99"/>
          <p:cNvSpPr/>
          <p:nvPr/>
        </p:nvSpPr>
        <p:spPr>
          <a:xfrm>
            <a:off x="5945397" y="6463582"/>
            <a:ext cx="370610" cy="54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786"/>
                </a:moveTo>
                <a:cubicBezTo>
                  <a:pt x="21600" y="14400"/>
                  <a:pt x="20674" y="17182"/>
                  <a:pt x="18863" y="18932"/>
                </a:cubicBezTo>
                <a:cubicBezTo>
                  <a:pt x="17221" y="20682"/>
                  <a:pt x="14484" y="21600"/>
                  <a:pt x="10863" y="21600"/>
                </a:cubicBezTo>
                <a:cubicBezTo>
                  <a:pt x="7242" y="21600"/>
                  <a:pt x="4674" y="20682"/>
                  <a:pt x="2737" y="18818"/>
                </a:cubicBezTo>
                <a:cubicBezTo>
                  <a:pt x="926" y="17068"/>
                  <a:pt x="0" y="14400"/>
                  <a:pt x="0" y="10786"/>
                </a:cubicBezTo>
                <a:cubicBezTo>
                  <a:pt x="0" y="7085"/>
                  <a:pt x="926" y="4418"/>
                  <a:pt x="2737" y="2582"/>
                </a:cubicBezTo>
                <a:cubicBezTo>
                  <a:pt x="4547" y="832"/>
                  <a:pt x="7116" y="0"/>
                  <a:pt x="10863" y="0"/>
                </a:cubicBezTo>
                <a:cubicBezTo>
                  <a:pt x="14358" y="0"/>
                  <a:pt x="17053" y="832"/>
                  <a:pt x="18863" y="2668"/>
                </a:cubicBezTo>
                <a:cubicBezTo>
                  <a:pt x="20674" y="4618"/>
                  <a:pt x="21600" y="7200"/>
                  <a:pt x="21600" y="10786"/>
                </a:cubicBezTo>
                <a:close/>
                <a:moveTo>
                  <a:pt x="6653" y="10786"/>
                </a:moveTo>
                <a:cubicBezTo>
                  <a:pt x="6653" y="13367"/>
                  <a:pt x="6779" y="15232"/>
                  <a:pt x="7537" y="16351"/>
                </a:cubicBezTo>
                <a:cubicBezTo>
                  <a:pt x="8168" y="17469"/>
                  <a:pt x="9221" y="17986"/>
                  <a:pt x="10863" y="17986"/>
                </a:cubicBezTo>
                <a:cubicBezTo>
                  <a:pt x="12211" y="17986"/>
                  <a:pt x="13432" y="17469"/>
                  <a:pt x="14021" y="16351"/>
                </a:cubicBezTo>
                <a:cubicBezTo>
                  <a:pt x="14779" y="15117"/>
                  <a:pt x="15116" y="13367"/>
                  <a:pt x="15116" y="10786"/>
                </a:cubicBezTo>
                <a:cubicBezTo>
                  <a:pt x="15116" y="8233"/>
                  <a:pt x="14779" y="6368"/>
                  <a:pt x="14021" y="5335"/>
                </a:cubicBezTo>
                <a:cubicBezTo>
                  <a:pt x="13432" y="4102"/>
                  <a:pt x="12211" y="3586"/>
                  <a:pt x="10863" y="3586"/>
                </a:cubicBezTo>
                <a:cubicBezTo>
                  <a:pt x="9347" y="3586"/>
                  <a:pt x="8168" y="4102"/>
                  <a:pt x="7537" y="5335"/>
                </a:cubicBezTo>
                <a:cubicBezTo>
                  <a:pt x="6779" y="6368"/>
                  <a:pt x="6653" y="8233"/>
                  <a:pt x="6653" y="1078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100" name="Shape 100"/>
          <p:cNvSpPr/>
          <p:nvPr/>
        </p:nvSpPr>
        <p:spPr>
          <a:xfrm>
            <a:off x="6386552" y="6473104"/>
            <a:ext cx="259526" cy="526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2274" y="21600"/>
                </a:lnTo>
                <a:lnTo>
                  <a:pt x="12274" y="9101"/>
                </a:lnTo>
                <a:lnTo>
                  <a:pt x="12515" y="6973"/>
                </a:lnTo>
                <a:lnTo>
                  <a:pt x="12515" y="4876"/>
                </a:lnTo>
                <a:cubicBezTo>
                  <a:pt x="11011" y="5496"/>
                  <a:pt x="9928" y="6146"/>
                  <a:pt x="9506" y="6235"/>
                </a:cubicBezTo>
                <a:lnTo>
                  <a:pt x="4332" y="8244"/>
                </a:lnTo>
                <a:lnTo>
                  <a:pt x="0" y="5496"/>
                </a:lnTo>
                <a:lnTo>
                  <a:pt x="14019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101" name="Shape 101"/>
          <p:cNvSpPr/>
          <p:nvPr/>
        </p:nvSpPr>
        <p:spPr>
          <a:xfrm>
            <a:off x="13352955" y="6244592"/>
            <a:ext cx="478523" cy="71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931"/>
                </a:moveTo>
                <a:cubicBezTo>
                  <a:pt x="21600" y="14524"/>
                  <a:pt x="20790" y="17197"/>
                  <a:pt x="18912" y="19015"/>
                </a:cubicBezTo>
                <a:cubicBezTo>
                  <a:pt x="17163" y="20811"/>
                  <a:pt x="14508" y="21600"/>
                  <a:pt x="10784" y="21600"/>
                </a:cubicBezTo>
                <a:cubicBezTo>
                  <a:pt x="7189" y="21600"/>
                  <a:pt x="4534" y="20811"/>
                  <a:pt x="2655" y="18927"/>
                </a:cubicBezTo>
                <a:cubicBezTo>
                  <a:pt x="907" y="17131"/>
                  <a:pt x="0" y="14371"/>
                  <a:pt x="0" y="10931"/>
                </a:cubicBezTo>
                <a:cubicBezTo>
                  <a:pt x="0" y="7142"/>
                  <a:pt x="907" y="4403"/>
                  <a:pt x="2558" y="2760"/>
                </a:cubicBezTo>
                <a:cubicBezTo>
                  <a:pt x="4404" y="942"/>
                  <a:pt x="7060" y="0"/>
                  <a:pt x="10784" y="0"/>
                </a:cubicBezTo>
                <a:cubicBezTo>
                  <a:pt x="14378" y="0"/>
                  <a:pt x="17066" y="942"/>
                  <a:pt x="18912" y="2826"/>
                </a:cubicBezTo>
                <a:cubicBezTo>
                  <a:pt x="20790" y="4644"/>
                  <a:pt x="21600" y="7317"/>
                  <a:pt x="21600" y="10931"/>
                </a:cubicBezTo>
                <a:close/>
                <a:moveTo>
                  <a:pt x="6380" y="10931"/>
                </a:moveTo>
                <a:cubicBezTo>
                  <a:pt x="6380" y="13516"/>
                  <a:pt x="6736" y="15313"/>
                  <a:pt x="7416" y="16430"/>
                </a:cubicBezTo>
                <a:cubicBezTo>
                  <a:pt x="8128" y="17591"/>
                  <a:pt x="9294" y="18139"/>
                  <a:pt x="10784" y="18139"/>
                </a:cubicBezTo>
                <a:cubicBezTo>
                  <a:pt x="12306" y="18139"/>
                  <a:pt x="13342" y="17591"/>
                  <a:pt x="14055" y="16430"/>
                </a:cubicBezTo>
                <a:cubicBezTo>
                  <a:pt x="14735" y="15247"/>
                  <a:pt x="15091" y="13429"/>
                  <a:pt x="15091" y="10931"/>
                </a:cubicBezTo>
                <a:cubicBezTo>
                  <a:pt x="15091" y="8325"/>
                  <a:pt x="14735" y="6528"/>
                  <a:pt x="14055" y="5345"/>
                </a:cubicBezTo>
                <a:cubicBezTo>
                  <a:pt x="13342" y="4250"/>
                  <a:pt x="12306" y="3702"/>
                  <a:pt x="10784" y="3702"/>
                </a:cubicBezTo>
                <a:cubicBezTo>
                  <a:pt x="9294" y="3702"/>
                  <a:pt x="8128" y="4250"/>
                  <a:pt x="7416" y="5345"/>
                </a:cubicBezTo>
                <a:cubicBezTo>
                  <a:pt x="6736" y="6528"/>
                  <a:pt x="6380" y="8325"/>
                  <a:pt x="6380" y="1093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102" name="Shape 102"/>
          <p:cNvSpPr/>
          <p:nvPr/>
        </p:nvSpPr>
        <p:spPr>
          <a:xfrm>
            <a:off x="13905188" y="6247767"/>
            <a:ext cx="475345" cy="70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82" y="5037"/>
                </a:moveTo>
                <a:cubicBezTo>
                  <a:pt x="20782" y="6379"/>
                  <a:pt x="20193" y="7479"/>
                  <a:pt x="19015" y="8358"/>
                </a:cubicBezTo>
                <a:cubicBezTo>
                  <a:pt x="17705" y="9304"/>
                  <a:pt x="16200" y="9942"/>
                  <a:pt x="13975" y="10316"/>
                </a:cubicBezTo>
                <a:lnTo>
                  <a:pt x="13975" y="10404"/>
                </a:lnTo>
                <a:cubicBezTo>
                  <a:pt x="16560" y="10558"/>
                  <a:pt x="18425" y="11042"/>
                  <a:pt x="19702" y="11900"/>
                </a:cubicBezTo>
                <a:cubicBezTo>
                  <a:pt x="21109" y="12780"/>
                  <a:pt x="21600" y="13879"/>
                  <a:pt x="21600" y="15221"/>
                </a:cubicBezTo>
                <a:cubicBezTo>
                  <a:pt x="21600" y="17179"/>
                  <a:pt x="20651" y="18851"/>
                  <a:pt x="18425" y="20016"/>
                </a:cubicBezTo>
                <a:cubicBezTo>
                  <a:pt x="16298" y="21050"/>
                  <a:pt x="13025" y="21600"/>
                  <a:pt x="9033" y="21600"/>
                </a:cubicBezTo>
                <a:cubicBezTo>
                  <a:pt x="5629" y="21600"/>
                  <a:pt x="2585" y="21292"/>
                  <a:pt x="0" y="20588"/>
                </a:cubicBezTo>
                <a:lnTo>
                  <a:pt x="0" y="16717"/>
                </a:lnTo>
                <a:cubicBezTo>
                  <a:pt x="1276" y="17179"/>
                  <a:pt x="2455" y="17509"/>
                  <a:pt x="3993" y="17729"/>
                </a:cubicBezTo>
                <a:cubicBezTo>
                  <a:pt x="5531" y="18059"/>
                  <a:pt x="6807" y="18125"/>
                  <a:pt x="8345" y="18125"/>
                </a:cubicBezTo>
                <a:cubicBezTo>
                  <a:pt x="10571" y="18125"/>
                  <a:pt x="12207" y="17817"/>
                  <a:pt x="13156" y="17421"/>
                </a:cubicBezTo>
                <a:cubicBezTo>
                  <a:pt x="14204" y="16871"/>
                  <a:pt x="14793" y="16079"/>
                  <a:pt x="14793" y="14979"/>
                </a:cubicBezTo>
                <a:cubicBezTo>
                  <a:pt x="14793" y="14033"/>
                  <a:pt x="14073" y="13330"/>
                  <a:pt x="12895" y="12846"/>
                </a:cubicBezTo>
                <a:cubicBezTo>
                  <a:pt x="11749" y="12450"/>
                  <a:pt x="9851" y="12208"/>
                  <a:pt x="7265" y="12208"/>
                </a:cubicBezTo>
                <a:lnTo>
                  <a:pt x="4811" y="12208"/>
                </a:lnTo>
                <a:lnTo>
                  <a:pt x="4811" y="8820"/>
                </a:lnTo>
                <a:lnTo>
                  <a:pt x="7265" y="8820"/>
                </a:lnTo>
                <a:cubicBezTo>
                  <a:pt x="9622" y="8820"/>
                  <a:pt x="11487" y="8600"/>
                  <a:pt x="12567" y="8204"/>
                </a:cubicBezTo>
                <a:cubicBezTo>
                  <a:pt x="13615" y="7721"/>
                  <a:pt x="14204" y="7083"/>
                  <a:pt x="14204" y="5983"/>
                </a:cubicBezTo>
                <a:cubicBezTo>
                  <a:pt x="14204" y="4421"/>
                  <a:pt x="12665" y="3629"/>
                  <a:pt x="9851" y="3629"/>
                </a:cubicBezTo>
                <a:cubicBezTo>
                  <a:pt x="8804" y="3629"/>
                  <a:pt x="7625" y="3783"/>
                  <a:pt x="6578" y="3937"/>
                </a:cubicBezTo>
                <a:cubicBezTo>
                  <a:pt x="5629" y="4245"/>
                  <a:pt x="4451" y="4575"/>
                  <a:pt x="3044" y="5125"/>
                </a:cubicBezTo>
                <a:lnTo>
                  <a:pt x="131" y="2046"/>
                </a:lnTo>
                <a:cubicBezTo>
                  <a:pt x="2815" y="704"/>
                  <a:pt x="6349" y="0"/>
                  <a:pt x="10342" y="0"/>
                </a:cubicBezTo>
                <a:cubicBezTo>
                  <a:pt x="13484" y="0"/>
                  <a:pt x="16069" y="396"/>
                  <a:pt x="17967" y="1342"/>
                </a:cubicBezTo>
                <a:cubicBezTo>
                  <a:pt x="19833" y="2200"/>
                  <a:pt x="20782" y="3475"/>
                  <a:pt x="20782" y="503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103" name="Shape 103"/>
          <p:cNvSpPr/>
          <p:nvPr/>
        </p:nvSpPr>
        <p:spPr>
          <a:xfrm>
            <a:off x="16831394" y="8739168"/>
            <a:ext cx="532472" cy="78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40"/>
                </a:moveTo>
                <a:cubicBezTo>
                  <a:pt x="21600" y="14480"/>
                  <a:pt x="20752" y="17185"/>
                  <a:pt x="18969" y="18955"/>
                </a:cubicBezTo>
                <a:cubicBezTo>
                  <a:pt x="17186" y="20745"/>
                  <a:pt x="14468" y="21600"/>
                  <a:pt x="10785" y="21600"/>
                </a:cubicBezTo>
                <a:cubicBezTo>
                  <a:pt x="7219" y="21600"/>
                  <a:pt x="4501" y="20665"/>
                  <a:pt x="2718" y="18895"/>
                </a:cubicBezTo>
                <a:cubicBezTo>
                  <a:pt x="935" y="17045"/>
                  <a:pt x="0" y="14400"/>
                  <a:pt x="0" y="10840"/>
                </a:cubicBezTo>
                <a:cubicBezTo>
                  <a:pt x="0" y="7061"/>
                  <a:pt x="935" y="4415"/>
                  <a:pt x="2718" y="2625"/>
                </a:cubicBezTo>
                <a:cubicBezTo>
                  <a:pt x="4384" y="855"/>
                  <a:pt x="7219" y="0"/>
                  <a:pt x="10785" y="0"/>
                </a:cubicBezTo>
                <a:cubicBezTo>
                  <a:pt x="14351" y="0"/>
                  <a:pt x="17070" y="915"/>
                  <a:pt x="18853" y="2705"/>
                </a:cubicBezTo>
                <a:cubicBezTo>
                  <a:pt x="20752" y="4555"/>
                  <a:pt x="21600" y="7339"/>
                  <a:pt x="21600" y="10840"/>
                </a:cubicBezTo>
                <a:close/>
                <a:moveTo>
                  <a:pt x="6489" y="10840"/>
                </a:moveTo>
                <a:cubicBezTo>
                  <a:pt x="6489" y="13406"/>
                  <a:pt x="6927" y="15255"/>
                  <a:pt x="7541" y="16389"/>
                </a:cubicBezTo>
                <a:cubicBezTo>
                  <a:pt x="8184" y="17463"/>
                  <a:pt x="9207" y="18040"/>
                  <a:pt x="10785" y="18040"/>
                </a:cubicBezTo>
                <a:cubicBezTo>
                  <a:pt x="12247" y="18040"/>
                  <a:pt x="13416" y="17463"/>
                  <a:pt x="14030" y="16389"/>
                </a:cubicBezTo>
                <a:cubicBezTo>
                  <a:pt x="14760" y="15176"/>
                  <a:pt x="15082" y="13406"/>
                  <a:pt x="15082" y="10840"/>
                </a:cubicBezTo>
                <a:cubicBezTo>
                  <a:pt x="15082" y="8194"/>
                  <a:pt x="14760" y="6404"/>
                  <a:pt x="14030" y="5271"/>
                </a:cubicBezTo>
                <a:cubicBezTo>
                  <a:pt x="13416" y="4137"/>
                  <a:pt x="12247" y="3560"/>
                  <a:pt x="10785" y="3560"/>
                </a:cubicBezTo>
                <a:cubicBezTo>
                  <a:pt x="9207" y="3560"/>
                  <a:pt x="8184" y="4137"/>
                  <a:pt x="7541" y="5271"/>
                </a:cubicBezTo>
                <a:cubicBezTo>
                  <a:pt x="6927" y="6404"/>
                  <a:pt x="6489" y="8194"/>
                  <a:pt x="6489" y="1084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104" name="Shape 104"/>
          <p:cNvSpPr/>
          <p:nvPr/>
        </p:nvSpPr>
        <p:spPr>
          <a:xfrm>
            <a:off x="17421714" y="8751864"/>
            <a:ext cx="576904" cy="75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194"/>
                </a:moveTo>
                <a:lnTo>
                  <a:pt x="18117" y="17194"/>
                </a:lnTo>
                <a:lnTo>
                  <a:pt x="18117" y="21600"/>
                </a:lnTo>
                <a:lnTo>
                  <a:pt x="12204" y="21600"/>
                </a:lnTo>
                <a:lnTo>
                  <a:pt x="12204" y="17194"/>
                </a:lnTo>
                <a:lnTo>
                  <a:pt x="0" y="17194"/>
                </a:lnTo>
                <a:lnTo>
                  <a:pt x="0" y="13956"/>
                </a:lnTo>
                <a:lnTo>
                  <a:pt x="12582" y="0"/>
                </a:lnTo>
                <a:lnTo>
                  <a:pt x="18117" y="0"/>
                </a:lnTo>
                <a:lnTo>
                  <a:pt x="18117" y="13587"/>
                </a:lnTo>
                <a:lnTo>
                  <a:pt x="21600" y="13587"/>
                </a:lnTo>
                <a:lnTo>
                  <a:pt x="21600" y="17194"/>
                </a:lnTo>
                <a:close/>
                <a:moveTo>
                  <a:pt x="12204" y="13587"/>
                </a:moveTo>
                <a:lnTo>
                  <a:pt x="12204" y="9919"/>
                </a:lnTo>
                <a:cubicBezTo>
                  <a:pt x="12204" y="9324"/>
                  <a:pt x="12204" y="8361"/>
                  <a:pt x="12312" y="7275"/>
                </a:cubicBezTo>
                <a:cubicBezTo>
                  <a:pt x="12393" y="6087"/>
                  <a:pt x="12393" y="5349"/>
                  <a:pt x="12501" y="5205"/>
                </a:cubicBezTo>
                <a:lnTo>
                  <a:pt x="12312" y="5205"/>
                </a:lnTo>
                <a:cubicBezTo>
                  <a:pt x="11826" y="6025"/>
                  <a:pt x="11340" y="6824"/>
                  <a:pt x="10665" y="7562"/>
                </a:cubicBezTo>
                <a:lnTo>
                  <a:pt x="5346" y="13587"/>
                </a:lnTo>
                <a:lnTo>
                  <a:pt x="12204" y="1358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105" name="Shape 105"/>
          <p:cNvSpPr/>
          <p:nvPr/>
        </p:nvSpPr>
        <p:spPr>
          <a:xfrm>
            <a:off x="9157244" y="8739168"/>
            <a:ext cx="767332" cy="1129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4446"/>
                  <a:pt x="20730" y="17211"/>
                  <a:pt x="18930" y="18931"/>
                </a:cubicBezTo>
                <a:cubicBezTo>
                  <a:pt x="17191" y="20761"/>
                  <a:pt x="14501" y="21600"/>
                  <a:pt x="10800" y="21600"/>
                </a:cubicBezTo>
                <a:cubicBezTo>
                  <a:pt x="7240" y="21600"/>
                  <a:pt x="4571" y="20719"/>
                  <a:pt x="2751" y="18835"/>
                </a:cubicBezTo>
                <a:cubicBezTo>
                  <a:pt x="930" y="17060"/>
                  <a:pt x="0" y="14350"/>
                  <a:pt x="0" y="10800"/>
                </a:cubicBezTo>
                <a:cubicBezTo>
                  <a:pt x="0" y="7154"/>
                  <a:pt x="930" y="4389"/>
                  <a:pt x="2690" y="2655"/>
                </a:cubicBezTo>
                <a:cubicBezTo>
                  <a:pt x="4429" y="881"/>
                  <a:pt x="7180" y="0"/>
                  <a:pt x="10800" y="0"/>
                </a:cubicBezTo>
                <a:cubicBezTo>
                  <a:pt x="14420" y="0"/>
                  <a:pt x="17029" y="936"/>
                  <a:pt x="18849" y="2752"/>
                </a:cubicBezTo>
                <a:cubicBezTo>
                  <a:pt x="20730" y="4581"/>
                  <a:pt x="21600" y="7250"/>
                  <a:pt x="21600" y="10800"/>
                </a:cubicBezTo>
                <a:close/>
                <a:moveTo>
                  <a:pt x="6533" y="10800"/>
                </a:moveTo>
                <a:cubicBezTo>
                  <a:pt x="6533" y="13414"/>
                  <a:pt x="6816" y="15244"/>
                  <a:pt x="7544" y="16317"/>
                </a:cubicBezTo>
                <a:cubicBezTo>
                  <a:pt x="8191" y="17459"/>
                  <a:pt x="9202" y="18050"/>
                  <a:pt x="10800" y="18050"/>
                </a:cubicBezTo>
                <a:cubicBezTo>
                  <a:pt x="12317" y="18050"/>
                  <a:pt x="13409" y="17459"/>
                  <a:pt x="14137" y="16317"/>
                </a:cubicBezTo>
                <a:cubicBezTo>
                  <a:pt x="14784" y="15189"/>
                  <a:pt x="15148" y="13359"/>
                  <a:pt x="15148" y="10800"/>
                </a:cubicBezTo>
                <a:cubicBezTo>
                  <a:pt x="15148" y="8227"/>
                  <a:pt x="14784" y="6411"/>
                  <a:pt x="14056" y="5228"/>
                </a:cubicBezTo>
                <a:cubicBezTo>
                  <a:pt x="13409" y="4141"/>
                  <a:pt x="12317" y="3550"/>
                  <a:pt x="10800" y="3550"/>
                </a:cubicBezTo>
                <a:cubicBezTo>
                  <a:pt x="9283" y="3550"/>
                  <a:pt x="8191" y="4141"/>
                  <a:pt x="7544" y="5228"/>
                </a:cubicBezTo>
                <a:cubicBezTo>
                  <a:pt x="6876" y="6411"/>
                  <a:pt x="6533" y="8227"/>
                  <a:pt x="6533" y="108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106" name="Shape 106"/>
          <p:cNvSpPr/>
          <p:nvPr/>
        </p:nvSpPr>
        <p:spPr>
          <a:xfrm>
            <a:off x="10042724" y="8739168"/>
            <a:ext cx="767332" cy="111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61" y="21600"/>
                </a:lnTo>
                <a:lnTo>
                  <a:pt x="61" y="18490"/>
                </a:lnTo>
                <a:lnTo>
                  <a:pt x="7746" y="13094"/>
                </a:lnTo>
                <a:cubicBezTo>
                  <a:pt x="10072" y="11448"/>
                  <a:pt x="11589" y="10347"/>
                  <a:pt x="12317" y="9747"/>
                </a:cubicBezTo>
                <a:cubicBezTo>
                  <a:pt x="12964" y="9092"/>
                  <a:pt x="13490" y="8492"/>
                  <a:pt x="13773" y="7990"/>
                </a:cubicBezTo>
                <a:cubicBezTo>
                  <a:pt x="14137" y="7391"/>
                  <a:pt x="14279" y="6889"/>
                  <a:pt x="14279" y="6289"/>
                </a:cubicBezTo>
                <a:cubicBezTo>
                  <a:pt x="14279" y="5494"/>
                  <a:pt x="13915" y="4839"/>
                  <a:pt x="13267" y="4393"/>
                </a:cubicBezTo>
                <a:cubicBezTo>
                  <a:pt x="12539" y="4002"/>
                  <a:pt x="11670" y="3751"/>
                  <a:pt x="10517" y="3751"/>
                </a:cubicBezTo>
                <a:cubicBezTo>
                  <a:pt x="9344" y="3751"/>
                  <a:pt x="8110" y="3946"/>
                  <a:pt x="7018" y="4351"/>
                </a:cubicBezTo>
                <a:cubicBezTo>
                  <a:pt x="5946" y="4741"/>
                  <a:pt x="4712" y="5243"/>
                  <a:pt x="3539" y="5940"/>
                </a:cubicBezTo>
                <a:lnTo>
                  <a:pt x="0" y="3096"/>
                </a:lnTo>
                <a:cubicBezTo>
                  <a:pt x="1436" y="2147"/>
                  <a:pt x="2751" y="1548"/>
                  <a:pt x="3701" y="1143"/>
                </a:cubicBezTo>
                <a:cubicBezTo>
                  <a:pt x="4712" y="739"/>
                  <a:pt x="5865" y="544"/>
                  <a:pt x="6957" y="349"/>
                </a:cubicBezTo>
                <a:cubicBezTo>
                  <a:pt x="8191" y="139"/>
                  <a:pt x="9485" y="0"/>
                  <a:pt x="10942" y="0"/>
                </a:cubicBezTo>
                <a:cubicBezTo>
                  <a:pt x="12903" y="0"/>
                  <a:pt x="14643" y="251"/>
                  <a:pt x="16018" y="697"/>
                </a:cubicBezTo>
                <a:cubicBezTo>
                  <a:pt x="17535" y="1199"/>
                  <a:pt x="18627" y="1896"/>
                  <a:pt x="19497" y="2789"/>
                </a:cubicBezTo>
                <a:cubicBezTo>
                  <a:pt x="20306" y="3640"/>
                  <a:pt x="20730" y="4644"/>
                  <a:pt x="20730" y="5745"/>
                </a:cubicBezTo>
                <a:cubicBezTo>
                  <a:pt x="20730" y="6749"/>
                  <a:pt x="20508" y="7697"/>
                  <a:pt x="19942" y="8548"/>
                </a:cubicBezTo>
                <a:cubicBezTo>
                  <a:pt x="19497" y="9399"/>
                  <a:pt x="18769" y="10249"/>
                  <a:pt x="17676" y="11197"/>
                </a:cubicBezTo>
                <a:cubicBezTo>
                  <a:pt x="16604" y="12048"/>
                  <a:pt x="14784" y="13401"/>
                  <a:pt x="12175" y="15046"/>
                </a:cubicBezTo>
                <a:lnTo>
                  <a:pt x="8191" y="17598"/>
                </a:lnTo>
                <a:lnTo>
                  <a:pt x="8191" y="17849"/>
                </a:lnTo>
                <a:lnTo>
                  <a:pt x="21600" y="17849"/>
                </a:ln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7100"/>
            </a:pPr>
          </a:p>
        </p:txBody>
      </p:sp>
      <p:sp>
        <p:nvSpPr>
          <p:cNvPr id="107" name="Shape 107"/>
          <p:cNvSpPr/>
          <p:nvPr/>
        </p:nvSpPr>
        <p:spPr>
          <a:xfrm>
            <a:off x="11856282" y="8503382"/>
            <a:ext cx="4519207" cy="3507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3200">
                <a:solidFill>
                  <a:srgbClr val="454545"/>
                </a:solidFill>
              </a:defRPr>
            </a:lvl1pPr>
          </a:lstStyle>
          <a:p>
            <a:pPr/>
            <a:r>
              <a:t>If there were no positions currently available at a recruiter’s company, ask him/her for an informational interview.</a:t>
            </a:r>
          </a:p>
        </p:txBody>
      </p:sp>
      <p:sp>
        <p:nvSpPr>
          <p:cNvPr id="108" name="Shape 108"/>
          <p:cNvSpPr/>
          <p:nvPr/>
        </p:nvSpPr>
        <p:spPr>
          <a:xfrm>
            <a:off x="17724563" y="6798245"/>
            <a:ext cx="6295888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3200">
                <a:solidFill>
                  <a:srgbClr val="454545"/>
                </a:solidFill>
              </a:defRPr>
            </a:lvl1pPr>
          </a:lstStyle>
          <a:p>
            <a:pPr/>
            <a:r>
              <a:t>Connect with the recruiters on LinkedIn.</a:t>
            </a:r>
          </a:p>
        </p:txBody>
      </p:sp>
      <p:sp>
        <p:nvSpPr>
          <p:cNvPr id="109" name="Shape 109"/>
          <p:cNvSpPr/>
          <p:nvPr/>
        </p:nvSpPr>
        <p:spPr>
          <a:xfrm>
            <a:off x="8522355" y="5235338"/>
            <a:ext cx="4192352" cy="221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3200">
                <a:solidFill>
                  <a:srgbClr val="494949"/>
                </a:solidFill>
              </a:defRPr>
            </a:lvl1pPr>
          </a:lstStyle>
          <a:p>
            <a:pPr/>
            <a:r>
              <a:t>Follow each recruiter’s instructions about applying to his/her company.</a:t>
            </a:r>
          </a:p>
        </p:txBody>
      </p:sp>
      <p:sp>
        <p:nvSpPr>
          <p:cNvPr id="110" name="Shape 110"/>
          <p:cNvSpPr/>
          <p:nvPr/>
        </p:nvSpPr>
        <p:spPr>
          <a:xfrm>
            <a:off x="2084572" y="7787074"/>
            <a:ext cx="5945267" cy="221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3200">
                <a:solidFill>
                  <a:srgbClr val="494949"/>
                </a:solidFill>
              </a:defRPr>
            </a:lvl1pPr>
          </a:lstStyle>
          <a:p>
            <a:pPr/>
            <a:r>
              <a:t>By the next day, send a personalized ‘thank you’ email to EACH recruiter you spoke with at the fair.</a:t>
            </a:r>
          </a:p>
        </p:txBody>
      </p:sp>
      <p:sp>
        <p:nvSpPr>
          <p:cNvPr id="111" name="Shape 111"/>
          <p:cNvSpPr/>
          <p:nvPr/>
        </p:nvSpPr>
        <p:spPr>
          <a:xfrm>
            <a:off x="345341" y="1833114"/>
            <a:ext cx="23733860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pc="600" sz="9600">
                <a:solidFill>
                  <a:srgbClr val="494949"/>
                </a:solidFill>
              </a:defRPr>
            </a:lvl1pPr>
          </a:lstStyle>
          <a:p>
            <a:pPr/>
            <a:r>
              <a:t>FOLLOW-UP AFTER THE FAIR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"/>
                            </p:stCondLst>
                            <p:childTnLst>
                              <p:par>
                                <p:cTn id="31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"/>
                            </p:stCondLst>
                            <p:childTnLst>
                              <p:par>
                                <p:cTn id="57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"/>
                            </p:stCondLst>
                            <p:childTnLst>
                              <p:par>
                                <p:cTn id="62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"/>
                            </p:stCondLst>
                            <p:childTnLst>
                              <p:par>
                                <p:cTn id="67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"/>
                            </p:stCondLst>
                            <p:childTnLst>
                              <p:par>
                                <p:cTn id="72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"/>
                            </p:stCondLst>
                            <p:childTnLst>
                              <p:par>
                                <p:cTn id="83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"/>
                            </p:stCondLst>
                            <p:childTnLst>
                              <p:par>
                                <p:cTn id="88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"/>
                            </p:stCondLst>
                            <p:childTnLst>
                              <p:par>
                                <p:cTn id="93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"/>
                            </p:stCondLst>
                            <p:childTnLst>
                              <p:par>
                                <p:cTn id="98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" grpId="6"/>
      <p:bldP build="whole" bldLvl="1" animBg="1" rev="0" advAuto="0" spid="105" grpId="8"/>
      <p:bldP build="whole" bldLvl="1" animBg="1" rev="0" advAuto="0" spid="93" grpId="13"/>
      <p:bldP build="whole" bldLvl="1" animBg="1" rev="0" advAuto="0" spid="108" grpId="15"/>
      <p:bldP build="whole" bldLvl="1" animBg="1" rev="0" advAuto="0" spid="103" grpId="18"/>
      <p:bldP build="whole" bldLvl="1" animBg="1" rev="0" advAuto="0" spid="95" grpId="1"/>
      <p:bldP build="whole" bldLvl="1" animBg="1" rev="0" advAuto="0" spid="102" grpId="12"/>
      <p:bldP build="whole" bldLvl="1" animBg="1" rev="0" advAuto="0" spid="110" grpId="4"/>
      <p:bldP build="whole" bldLvl="1" animBg="1" rev="0" advAuto="0" spid="107" grpId="14"/>
      <p:bldP build="whole" bldLvl="1" animBg="1" rev="0" advAuto="0" spid="100" grpId="3"/>
      <p:bldP build="whole" bldLvl="1" animBg="1" rev="0" advAuto="0" spid="94" grpId="16"/>
      <p:bldP build="whole" bldLvl="1" animBg="1" rev="0" advAuto="0" spid="98" grpId="17"/>
      <p:bldP build="whole" bldLvl="1" animBg="1" rev="0" advAuto="0" spid="99" grpId="2"/>
      <p:bldP build="whole" bldLvl="1" animBg="1" rev="0" advAuto="0" spid="104" grpId="19"/>
      <p:bldP build="whole" bldLvl="1" animBg="1" rev="0" advAuto="0" spid="101" grpId="11"/>
      <p:bldP build="whole" bldLvl="1" animBg="1" rev="0" advAuto="0" spid="109" grpId="5"/>
      <p:bldP build="whole" bldLvl="1" animBg="1" rev="0" advAuto="0" spid="96" grpId="7"/>
      <p:bldP build="whole" bldLvl="1" animBg="1" rev="0" advAuto="0" spid="106" grpId="9"/>
      <p:bldP build="whole" bldLvl="1" animBg="1" rev="0" advAuto="0" spid="97" grpId="1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15780379" y="6361416"/>
            <a:ext cx="6139134" cy="544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2" invalidUrl="" action="" tgtFrame="" tooltip="" history="1" highlightClick="0" endSnd="0"/>
              </a:rPr>
              <a:t>https://www.thebalance.com/information-technology-it-job-interview-questions-2061206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3" invalidUrl="" action="" tgtFrame="" tooltip="" history="1" highlightClick="0" endSnd="0"/>
              </a:rPr>
              <a:t>https://www.youtube.com/watch?v=ZzKScjVOnpg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4" invalidUrl="" action="" tgtFrame="" tooltip="" history="1" highlightClick="0" endSnd="0"/>
              </a:rPr>
              <a:t>https://www.youtube.com/watch?v=93d2HpjME5Q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5" invalidUrl="" action="" tgtFrame="" tooltip="" history="1" highlightClick="0" endSnd="0"/>
              </a:rPr>
              <a:t>https://www.skyhighnetworks.com/cloud-security-blog/225-information-technology-it-interview-questions/</a:t>
            </a:r>
          </a:p>
        </p:txBody>
      </p:sp>
      <p:sp>
        <p:nvSpPr>
          <p:cNvPr id="114" name="Shape 114"/>
          <p:cNvSpPr/>
          <p:nvPr/>
        </p:nvSpPr>
        <p:spPr>
          <a:xfrm>
            <a:off x="15780379" y="4777382"/>
            <a:ext cx="6934459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pc="300" sz="4800">
                <a:solidFill>
                  <a:srgbClr val="494949"/>
                </a:solidFill>
              </a:defRPr>
            </a:pPr>
            <a:r>
              <a:t>Sample IT Interview </a:t>
            </a:r>
          </a:p>
          <a:p>
            <a:pPr>
              <a:defRPr b="1" spc="300" sz="4800">
                <a:solidFill>
                  <a:srgbClr val="494949"/>
                </a:solidFill>
              </a:defRPr>
            </a:pPr>
            <a:r>
              <a:t>Questions</a:t>
            </a:r>
          </a:p>
        </p:txBody>
      </p:sp>
      <p:sp>
        <p:nvSpPr>
          <p:cNvPr id="115" name="Shape 115"/>
          <p:cNvSpPr/>
          <p:nvPr/>
        </p:nvSpPr>
        <p:spPr>
          <a:xfrm>
            <a:off x="2211641" y="5601082"/>
            <a:ext cx="6139134" cy="544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9381" indent="-249381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6" invalidUrl="" action="" tgtFrame="" tooltip="" history="1" highlightClick="0" endSnd="0"/>
              </a:rPr>
              <a:t>https://www.themuse.com/advice/8-ways-to-stand-out-at-a-career-fair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49381" indent="-249381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7" invalidUrl="" action="" tgtFrame="" tooltip="" history="1" highlightClick="0" endSnd="0"/>
              </a:rPr>
              <a:t>https://www.thebalance.com/tips-for-getting-the-most-out-of-a-job-fair-2061616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49381" indent="-249381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8" invalidUrl="" action="" tgtFrame="" tooltip="" history="1" highlightClick="0" endSnd="0"/>
              </a:rPr>
              <a:t>https://www.workitdaily.com/job-fair-attending-must-do/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49381" indent="-249381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9" invalidUrl="" action="" tgtFrame="" tooltip="" history="1" highlightClick="0" endSnd="0"/>
              </a:rPr>
              <a:t>https://www.monster.com/career-advice/article/learn-to-work-a-career-fair</a:t>
            </a:r>
          </a:p>
        </p:txBody>
      </p:sp>
      <p:sp>
        <p:nvSpPr>
          <p:cNvPr id="116" name="Shape 116"/>
          <p:cNvSpPr/>
          <p:nvPr/>
        </p:nvSpPr>
        <p:spPr>
          <a:xfrm>
            <a:off x="2216222" y="4759040"/>
            <a:ext cx="768752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300" sz="4800">
                <a:solidFill>
                  <a:srgbClr val="494949"/>
                </a:solidFill>
              </a:defRPr>
            </a:lvl1pPr>
          </a:lstStyle>
          <a:p>
            <a:pPr/>
            <a:r>
              <a:t>Preparing for Job Fairs</a:t>
            </a:r>
          </a:p>
        </p:txBody>
      </p:sp>
      <p:sp>
        <p:nvSpPr>
          <p:cNvPr id="117" name="Shape 117"/>
          <p:cNvSpPr/>
          <p:nvPr/>
        </p:nvSpPr>
        <p:spPr>
          <a:xfrm>
            <a:off x="2138523" y="12401704"/>
            <a:ext cx="10637897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10" invalidUrl="" action="" tgtFrame="" tooltip="" history="1" highlightClick="0" endSnd="0"/>
              </a:rPr>
              <a:t>https://hbr.org/2016/02/how-to-get-the-most-out-of-an-informational-interview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11" invalidUrl="" action="" tgtFrame="" tooltip="" history="1" highlightClick="0" endSnd="0"/>
              </a:rPr>
              <a:t>https://www.themuse.com/advice/5-tips-for-nonawkward-informational-interviews</a:t>
            </a:r>
          </a:p>
        </p:txBody>
      </p:sp>
      <p:sp>
        <p:nvSpPr>
          <p:cNvPr id="118" name="Shape 118"/>
          <p:cNvSpPr/>
          <p:nvPr/>
        </p:nvSpPr>
        <p:spPr>
          <a:xfrm>
            <a:off x="2131646" y="11544990"/>
            <a:ext cx="803043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300" sz="4800">
                <a:solidFill>
                  <a:srgbClr val="494949"/>
                </a:solidFill>
              </a:defRPr>
            </a:lvl1pPr>
          </a:lstStyle>
          <a:p>
            <a:pPr/>
            <a:r>
              <a:t>Informational Interviews</a:t>
            </a:r>
          </a:p>
        </p:txBody>
      </p:sp>
      <p:sp>
        <p:nvSpPr>
          <p:cNvPr id="119" name="Shape 119"/>
          <p:cNvSpPr/>
          <p:nvPr/>
        </p:nvSpPr>
        <p:spPr>
          <a:xfrm>
            <a:off x="46891" y="1833114"/>
            <a:ext cx="24330760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pc="600" sz="9600">
                <a:solidFill>
                  <a:srgbClr val="494949"/>
                </a:solidFill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120" name="Shape 120"/>
          <p:cNvSpPr/>
          <p:nvPr/>
        </p:nvSpPr>
        <p:spPr>
          <a:xfrm>
            <a:off x="2163895" y="9975985"/>
            <a:ext cx="6139134" cy="544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12" invalidUrl="" action="" tgtFrame="" tooltip="" history="1" highlightClick="0" endSnd="0"/>
              </a:rPr>
              <a:t>https://www.youtube.com/watch?v=Oy6S0iTZx54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13" invalidUrl="" action="" tgtFrame="" tooltip="" history="1" highlightClick="0" endSnd="0"/>
              </a:rPr>
              <a:t>https://www.youtube.com/watch?v=m5kR7TPAkSw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14" invalidUrl="" action="" tgtFrame="" tooltip="" history="1" highlightClick="0" endSnd="0"/>
              </a:rPr>
              <a:t>https://www.youtube.com/watch?v=Cj7CBPui5XY</a:t>
            </a:r>
          </a:p>
        </p:txBody>
      </p:sp>
      <p:sp>
        <p:nvSpPr>
          <p:cNvPr id="121" name="Shape 121"/>
          <p:cNvSpPr/>
          <p:nvPr/>
        </p:nvSpPr>
        <p:spPr>
          <a:xfrm>
            <a:off x="2195065" y="8398096"/>
            <a:ext cx="8776951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pc="300" sz="4800">
                <a:solidFill>
                  <a:srgbClr val="494949"/>
                </a:solidFill>
              </a:defRPr>
            </a:pPr>
            <a:r>
              <a:t>‘Tell me about yourself’/</a:t>
            </a:r>
          </a:p>
          <a:p>
            <a:pPr>
              <a:defRPr b="1" spc="300" sz="4800">
                <a:solidFill>
                  <a:srgbClr val="494949"/>
                </a:solidFill>
              </a:defRPr>
            </a:pPr>
            <a:r>
              <a:t>60-Second Pitch Examples</a:t>
            </a:r>
          </a:p>
        </p:txBody>
      </p:sp>
      <p:sp>
        <p:nvSpPr>
          <p:cNvPr id="122" name="Shape 122"/>
          <p:cNvSpPr/>
          <p:nvPr/>
        </p:nvSpPr>
        <p:spPr>
          <a:xfrm>
            <a:off x="15780378" y="9996324"/>
            <a:ext cx="6139134" cy="544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15" invalidUrl="" action="" tgtFrame="" tooltip="" history="1" highlightClick="0" endSnd="0"/>
              </a:rPr>
              <a:t>https://www.meetup.com/Technologists/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16" invalidUrl="" action="" tgtFrame="" tooltip="" history="1" highlightClick="0" endSnd="0"/>
              </a:rPr>
              <a:t>https://www.meetup.com/Atlanta-IT-Technology-Meetup/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17" invalidUrl="" action="" tgtFrame="" tooltip="" history="1" highlightClick="0" endSnd="0"/>
              </a:rPr>
              <a:t>https://www.meetup.com/ATLANTA-MINORITIES-IN-TECHNOLOGY/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18" invalidUrl="" action="" tgtFrame="" tooltip="" history="1" highlightClick="0" endSnd="0"/>
              </a:rPr>
              <a:t>https://www.meetup.com/Technology-Association-of-Georgia/</a:t>
            </a:r>
          </a:p>
          <a:p>
            <a:pPr defTabSz="457200">
              <a:defRPr sz="1600">
                <a:solidFill>
                  <a:srgbClr val="46A5F7"/>
                </a:solidFill>
              </a:defRPr>
            </a:pPr>
          </a:p>
          <a:p>
            <a:pPr marL="228600" indent="-228600" defTabSz="457200">
              <a:buSzPct val="100000"/>
              <a:buChar char="★"/>
              <a:defRPr sz="1600">
                <a:solidFill>
                  <a:srgbClr val="46A5F7"/>
                </a:solidFill>
              </a:defRPr>
            </a:pPr>
            <a:r>
              <a:rPr>
                <a:hlinkClick r:id="rId19" invalidUrl="" action="" tgtFrame="" tooltip="" history="1" highlightClick="0" endSnd="0"/>
              </a:rPr>
              <a:t>https://www.meetup.com/AITP-Atlanta-Association-of-IT-Professionals/</a:t>
            </a:r>
          </a:p>
        </p:txBody>
      </p:sp>
      <p:sp>
        <p:nvSpPr>
          <p:cNvPr id="123" name="Shape 123"/>
          <p:cNvSpPr/>
          <p:nvPr/>
        </p:nvSpPr>
        <p:spPr>
          <a:xfrm>
            <a:off x="15780379" y="9155416"/>
            <a:ext cx="3668872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300" sz="4800">
                <a:solidFill>
                  <a:srgbClr val="494949"/>
                </a:solidFill>
              </a:defRPr>
            </a:lvl1pPr>
          </a:lstStyle>
          <a:p>
            <a:pPr/>
            <a:r>
              <a:t>IT Meetups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B4B4B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E6DE5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B4B4B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E6DE5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B4B4B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E6DE5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B4B4B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E6DE5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B4B4B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