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6" r:id="rId6"/>
    <p:sldId id="264" r:id="rId7"/>
    <p:sldId id="262" r:id="rId8"/>
    <p:sldId id="265" r:id="rId9"/>
    <p:sldId id="263" r:id="rId10"/>
    <p:sldId id="258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1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3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39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42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10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1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5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7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2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7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1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9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9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7D00-8550-44CF-9302-235A5E555B64}" type="datetimeFigureOut">
              <a:rPr lang="zh-TW" altLang="en-US" smtClean="0"/>
              <a:t>2014/12/13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49257B-D7F9-44B1-89E7-492D308C7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200253"/>
            <a:ext cx="7766936" cy="1646302"/>
          </a:xfrm>
        </p:spPr>
        <p:txBody>
          <a:bodyPr/>
          <a:lstStyle/>
          <a:p>
            <a:r>
              <a:rPr lang="zh-TW" altLang="en-US" dirty="0" smtClean="0"/>
              <a:t>品牌設計實務第十組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蔡文琪</a:t>
            </a:r>
            <a:r>
              <a:rPr lang="en-US" altLang="zh-TW" dirty="0" smtClean="0"/>
              <a:t>,</a:t>
            </a:r>
            <a:r>
              <a:rPr lang="zh-TW" altLang="en-US" dirty="0" smtClean="0"/>
              <a:t>邱立全</a:t>
            </a:r>
            <a:r>
              <a:rPr lang="en-US" altLang="zh-TW" dirty="0" smtClean="0"/>
              <a:t>,</a:t>
            </a:r>
            <a:r>
              <a:rPr lang="zh-TW" altLang="en-US" dirty="0" smtClean="0"/>
              <a:t>蘇郁雯</a:t>
            </a:r>
            <a:r>
              <a:rPr lang="en-US" altLang="zh-TW" dirty="0" smtClean="0"/>
              <a:t>,</a:t>
            </a:r>
            <a:r>
              <a:rPr lang="zh-TW" altLang="en-US" dirty="0" smtClean="0"/>
              <a:t>謝承剛</a:t>
            </a:r>
            <a:r>
              <a:rPr lang="en-US" altLang="zh-TW" dirty="0" smtClean="0"/>
              <a:t>,</a:t>
            </a:r>
            <a:r>
              <a:rPr lang="zh-TW" altLang="en-US" dirty="0" smtClean="0"/>
              <a:t>劉宜蓁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6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4004" y="930613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品牌故事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7745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/>
              <a:t>  夜深</a:t>
            </a:r>
            <a:r>
              <a:rPr lang="zh-TW" altLang="en-US" sz="2000" dirty="0"/>
              <a:t>了，當四周都已沉沉入睡，你還在挑燈夜戰，不是你不愛睡，只是你有更重要的事要做。你想把作業做得更好；你想把考試讀得更透徹；你想獲得更好的戰績。在你奮鬥的同時，你卻發現眼睛有點酸，思緒有點不清晰，你開始擔心你的身體無法負荷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/>
              <a:t>  於是</a:t>
            </a:r>
            <a:r>
              <a:rPr lang="zh-TW" altLang="en-US" sz="2000" dirty="0"/>
              <a:t>「熬」誕生了。在你追求卓越的同時，我們也嘗試熬出更健康、更有效的飲品，在你孤軍奮戰的深夜，提供你最需要的幫助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/>
              <a:t>  藉</a:t>
            </a:r>
            <a:r>
              <a:rPr lang="zh-TW" altLang="en-US" sz="2000" dirty="0"/>
              <a:t>由中國自古以來傳統的中藥，以慢火熬煮，再加入對身體有益的茶類，以達到提神且修復的效果，讓你有精力再戰下去。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/>
              <a:t>  我們</a:t>
            </a:r>
            <a:r>
              <a:rPr lang="zh-TW" altLang="en-US" sz="2000" dirty="0"/>
              <a:t>都有彼此的堅持，才能讓「熬」更有意義。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05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241897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職務分工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邱立全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商品企劃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行銷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廣告</a:t>
            </a:r>
            <a:endParaRPr lang="en-US" altLang="zh-TW" sz="2000" dirty="0" smtClean="0"/>
          </a:p>
          <a:p>
            <a:r>
              <a:rPr lang="zh-TW" altLang="en-US" sz="2000" dirty="0" smtClean="0"/>
              <a:t>蘇郁雯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設計</a:t>
            </a:r>
            <a:endParaRPr lang="en-US" altLang="zh-TW" sz="2000" dirty="0" smtClean="0"/>
          </a:p>
          <a:p>
            <a:r>
              <a:rPr lang="zh-TW" altLang="en-US" sz="2000" dirty="0" smtClean="0"/>
              <a:t>謝丞剛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採購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技術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財務</a:t>
            </a:r>
            <a:endParaRPr lang="en-US" altLang="zh-TW" sz="2000" dirty="0" smtClean="0"/>
          </a:p>
          <a:p>
            <a:r>
              <a:rPr lang="zh-TW" altLang="en-US" sz="2000" dirty="0" smtClean="0"/>
              <a:t>蔡文琪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文宣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財務</a:t>
            </a:r>
            <a:endParaRPr lang="en-US" altLang="zh-TW" sz="2000" dirty="0" smtClean="0"/>
          </a:p>
          <a:p>
            <a:r>
              <a:rPr lang="zh-TW" altLang="en-US" sz="2000" dirty="0" smtClean="0"/>
              <a:t>劉宜蓁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市場分析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通路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732" y="1115438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品牌名稱</a:t>
            </a:r>
            <a:r>
              <a:rPr lang="en-US" altLang="zh-TW" dirty="0" smtClean="0"/>
              <a:t>:</a:t>
            </a:r>
            <a:r>
              <a:rPr lang="zh-TW" altLang="en-US" dirty="0"/>
              <a:t>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Logo: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000" dirty="0" smtClean="0"/>
              <a:t>Slogan: Anytime Anywhere </a:t>
            </a:r>
            <a:r>
              <a:rPr lang="zh-TW" altLang="en-US" sz="2000" dirty="0" smtClean="0"/>
              <a:t>健康帶著走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23" y="2719454"/>
            <a:ext cx="2130552" cy="19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為什麼要有熬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96" y="3242954"/>
            <a:ext cx="4157313" cy="3099535"/>
          </a:xfrm>
        </p:spPr>
      </p:pic>
      <p:sp>
        <p:nvSpPr>
          <p:cNvPr id="6" name="文字方塊 5"/>
          <p:cNvSpPr txBox="1"/>
          <p:nvPr/>
        </p:nvSpPr>
        <p:spPr>
          <a:xfrm>
            <a:off x="807396" y="1930400"/>
            <a:ext cx="4163438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zh-TW" dirty="0" smtClean="0"/>
              <a:t>創</a:t>
            </a:r>
            <a:r>
              <a:rPr lang="zh-TW" altLang="zh-TW" dirty="0"/>
              <a:t>市際市場研究顧問在</a:t>
            </a:r>
            <a:r>
              <a:rPr lang="en-US" altLang="zh-TW" dirty="0"/>
              <a:t>2010</a:t>
            </a:r>
            <a:r>
              <a:rPr lang="zh-TW" altLang="zh-TW" dirty="0"/>
              <a:t>年</a:t>
            </a:r>
            <a:r>
              <a:rPr lang="en-US" altLang="zh-TW" dirty="0"/>
              <a:t>9</a:t>
            </a:r>
            <a:r>
              <a:rPr lang="zh-TW" altLang="zh-TW" dirty="0"/>
              <a:t>月，針對全體網友進行了一項有關養生類飲料的調查研究</a:t>
            </a:r>
            <a:r>
              <a:rPr lang="zh-TW" altLang="zh-TW" dirty="0" smtClean="0"/>
              <a:t>，總共</a:t>
            </a:r>
            <a:r>
              <a:rPr lang="zh-TW" altLang="zh-TW" dirty="0"/>
              <a:t>回收了</a:t>
            </a:r>
            <a:r>
              <a:rPr lang="en-US" altLang="zh-TW" dirty="0"/>
              <a:t>4460</a:t>
            </a:r>
            <a:r>
              <a:rPr lang="zh-TW" altLang="zh-TW" dirty="0"/>
              <a:t>份有效樣本</a:t>
            </a:r>
            <a:r>
              <a:rPr lang="en-US" altLang="zh-TW" dirty="0"/>
              <a:t> 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zh-TW" dirty="0" smtClean="0">
                <a:solidFill>
                  <a:srgbClr val="FF0000"/>
                </a:solidFill>
              </a:rPr>
              <a:t>超過</a:t>
            </a:r>
            <a:r>
              <a:rPr lang="zh-TW" altLang="zh-TW" dirty="0">
                <a:solidFill>
                  <a:srgbClr val="FF0000"/>
                </a:solidFill>
              </a:rPr>
              <a:t>七成的受訪者平均一週會喝一次以上養生類飲品</a:t>
            </a:r>
            <a:r>
              <a:rPr lang="zh-TW" altLang="zh-TW" dirty="0"/>
              <a:t>。其中近六成的受訪者一週會喝</a:t>
            </a:r>
            <a:r>
              <a:rPr lang="en-US" altLang="zh-TW" dirty="0"/>
              <a:t>1~5</a:t>
            </a:r>
            <a:r>
              <a:rPr lang="zh-TW" altLang="zh-TW" dirty="0"/>
              <a:t>次，其次則是一週內喝</a:t>
            </a:r>
            <a:r>
              <a:rPr lang="en-US" altLang="zh-TW" dirty="0"/>
              <a:t>6~10</a:t>
            </a:r>
            <a:r>
              <a:rPr lang="zh-TW" altLang="zh-TW" dirty="0"/>
              <a:t>次</a:t>
            </a:r>
            <a:r>
              <a:rPr lang="en-US" altLang="zh-TW" dirty="0"/>
              <a:t>(10.3%)</a:t>
            </a:r>
            <a:r>
              <a:rPr lang="zh-TW" altLang="zh-TW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 </a:t>
            </a:r>
            <a:endParaRPr lang="zh-TW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5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125166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目標族群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249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小康</a:t>
            </a:r>
            <a:r>
              <a:rPr lang="zh-TW" altLang="en-US" dirty="0"/>
              <a:t>青壯年</a:t>
            </a:r>
            <a:r>
              <a:rPr lang="en-US" altLang="zh-TW" dirty="0"/>
              <a:t>(30</a:t>
            </a:r>
            <a:r>
              <a:rPr lang="zh-TW" altLang="en-US" dirty="0"/>
              <a:t>歲以上</a:t>
            </a:r>
            <a:r>
              <a:rPr lang="en-US" altLang="zh-TW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       </a:t>
            </a:r>
            <a:r>
              <a:rPr lang="zh-TW" altLang="zh-TW" dirty="0" smtClean="0"/>
              <a:t>超過</a:t>
            </a:r>
            <a:r>
              <a:rPr lang="zh-TW" altLang="zh-TW" dirty="0"/>
              <a:t>七成的受訪者平均一週會喝一次以上養生類飲</a:t>
            </a:r>
            <a:r>
              <a:rPr lang="zh-TW" altLang="zh-TW" dirty="0" smtClean="0"/>
              <a:t>品。其中近六成的受訪者一週會喝</a:t>
            </a:r>
            <a:r>
              <a:rPr lang="en-US" altLang="zh-TW" dirty="0" smtClean="0"/>
              <a:t>1~5</a:t>
            </a:r>
            <a:r>
              <a:rPr lang="zh-TW" altLang="zh-TW" dirty="0" smtClean="0"/>
              <a:t>次，其次則是一週內喝</a:t>
            </a:r>
            <a:r>
              <a:rPr lang="en-US" altLang="zh-TW" dirty="0" smtClean="0"/>
              <a:t>6~10</a:t>
            </a:r>
            <a:r>
              <a:rPr lang="zh-TW" altLang="zh-TW" dirty="0" smtClean="0"/>
              <a:t>次</a:t>
            </a:r>
            <a:r>
              <a:rPr lang="en-US" altLang="zh-TW" dirty="0" smtClean="0"/>
              <a:t>(10.3%)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zh-TW" dirty="0"/>
              <a:t>一週喝「</a:t>
            </a:r>
            <a:r>
              <a:rPr lang="en-US" altLang="zh-TW" dirty="0"/>
              <a:t>1~5</a:t>
            </a:r>
            <a:r>
              <a:rPr lang="zh-TW" altLang="zh-TW" dirty="0"/>
              <a:t>次」的受訪</a:t>
            </a:r>
            <a:r>
              <a:rPr lang="zh-TW" altLang="zh-TW" dirty="0" smtClean="0"/>
              <a:t>者</a:t>
            </a:r>
            <a:r>
              <a:rPr lang="zh-TW" altLang="en-US" dirty="0" smtClean="0"/>
              <a:t>主要是</a:t>
            </a:r>
            <a:r>
              <a:rPr lang="en-US" altLang="zh-TW" dirty="0" smtClean="0">
                <a:solidFill>
                  <a:srgbClr val="FF0000"/>
                </a:solidFill>
              </a:rPr>
              <a:t>30-34</a:t>
            </a:r>
            <a:r>
              <a:rPr lang="zh-TW" altLang="zh-TW" dirty="0" smtClean="0">
                <a:solidFill>
                  <a:srgbClr val="FF0000"/>
                </a:solidFill>
              </a:rPr>
              <a:t>歲</a:t>
            </a:r>
            <a:r>
              <a:rPr lang="zh-TW" altLang="en-US" dirty="0" smtClean="0">
                <a:solidFill>
                  <a:srgbClr val="FF0000"/>
                </a:solidFill>
              </a:rPr>
              <a:t>的女性為主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zh-TW" dirty="0"/>
              <a:t>一週喝「</a:t>
            </a:r>
            <a:r>
              <a:rPr lang="en-US" altLang="zh-TW" dirty="0"/>
              <a:t>6~10</a:t>
            </a:r>
            <a:r>
              <a:rPr lang="zh-TW" altLang="zh-TW" dirty="0"/>
              <a:t>次」者則是以</a:t>
            </a:r>
            <a:r>
              <a:rPr lang="en-US" altLang="zh-TW" dirty="0">
                <a:solidFill>
                  <a:srgbClr val="FF0000"/>
                </a:solidFill>
              </a:rPr>
              <a:t>40</a:t>
            </a:r>
            <a:r>
              <a:rPr lang="zh-TW" altLang="zh-TW" dirty="0">
                <a:solidFill>
                  <a:srgbClr val="FF0000"/>
                </a:solidFill>
              </a:rPr>
              <a:t>歲</a:t>
            </a:r>
            <a:r>
              <a:rPr lang="zh-TW" altLang="zh-TW" dirty="0" smtClean="0">
                <a:solidFill>
                  <a:srgbClr val="FF0000"/>
                </a:solidFill>
              </a:rPr>
              <a:t>以上</a:t>
            </a:r>
            <a:r>
              <a:rPr lang="zh-TW" altLang="en-US" dirty="0" smtClean="0">
                <a:solidFill>
                  <a:srgbClr val="FF0000"/>
                </a:solidFill>
              </a:rPr>
              <a:t>為主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307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市場分析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2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/>
              <a:t>產品</a:t>
            </a:r>
            <a:r>
              <a:rPr lang="zh-TW" altLang="en-US" dirty="0"/>
              <a:t>決明子綠茶</a:t>
            </a:r>
            <a:r>
              <a:rPr lang="en-US" altLang="zh-TW" dirty="0"/>
              <a:t>,</a:t>
            </a:r>
            <a:r>
              <a:rPr lang="zh-TW" altLang="en-US" dirty="0"/>
              <a:t>枸杞菊花茶</a:t>
            </a:r>
            <a:r>
              <a:rPr lang="en-US" altLang="zh-TW" dirty="0"/>
              <a:t>,(</a:t>
            </a:r>
            <a:r>
              <a:rPr lang="zh-TW" altLang="en-US" dirty="0"/>
              <a:t>提神</a:t>
            </a:r>
            <a:r>
              <a:rPr lang="en-US" altLang="zh-TW" dirty="0"/>
              <a:t>)</a:t>
            </a:r>
            <a:r>
              <a:rPr lang="zh-TW" altLang="en-US" dirty="0"/>
              <a:t>洋參菊花茶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dirty="0"/>
              <a:t>功效</a:t>
            </a:r>
            <a:r>
              <a:rPr lang="en-US" altLang="zh-TW" dirty="0"/>
              <a:t>: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/>
              <a:t>決明子綠茶</a:t>
            </a:r>
            <a:r>
              <a:rPr lang="en-US" altLang="zh-TW" dirty="0"/>
              <a:t>-</a:t>
            </a:r>
            <a:r>
              <a:rPr lang="zh-TW" altLang="en-US" dirty="0">
                <a:sym typeface="Wingdings" panose="05000000000000000000" pitchFamily="2" charset="2"/>
              </a:rPr>
              <a:t>護眼、</a:t>
            </a:r>
            <a:r>
              <a:rPr lang="zh-TW" altLang="en-US" dirty="0"/>
              <a:t>維持消化道機能是久坐辦公的上班族最佳良伴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              枸杞菊花茶</a:t>
            </a:r>
            <a:r>
              <a:rPr lang="en-US" altLang="zh-TW" dirty="0"/>
              <a:t>-</a:t>
            </a:r>
            <a:r>
              <a:rPr lang="zh-TW" altLang="en-US" dirty="0"/>
              <a:t>護肝</a:t>
            </a:r>
            <a:r>
              <a:rPr lang="en-US" altLang="zh-TW" dirty="0"/>
              <a:t>,</a:t>
            </a:r>
            <a:r>
              <a:rPr lang="zh-TW" altLang="en-US" dirty="0"/>
              <a:t>洋參菊花茶</a:t>
            </a:r>
            <a:r>
              <a:rPr lang="en-US" altLang="zh-TW" dirty="0"/>
              <a:t>-</a:t>
            </a:r>
            <a:r>
              <a:rPr lang="zh-TW" altLang="en-US" dirty="0"/>
              <a:t>提神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保存</a:t>
            </a:r>
            <a:r>
              <a:rPr lang="zh-TW" altLang="en-US" b="1" dirty="0"/>
              <a:t>期限</a:t>
            </a:r>
            <a:r>
              <a:rPr lang="en-US" altLang="zh-TW" dirty="0"/>
              <a:t>:30</a:t>
            </a:r>
            <a:r>
              <a:rPr lang="zh-TW" altLang="en-US" dirty="0"/>
              <a:t>天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65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包裝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TW" altLang="zh-TW" b="1" dirty="0" smtClean="0"/>
              <a:t>用</a:t>
            </a:r>
            <a:r>
              <a:rPr lang="zh-TW" altLang="zh-TW" b="1" dirty="0"/>
              <a:t>鋁罐包裝的原因</a:t>
            </a:r>
            <a:r>
              <a:rPr lang="en-US" altLang="zh-TW" dirty="0"/>
              <a:t>:</a:t>
            </a:r>
            <a:r>
              <a:rPr lang="zh-TW" altLang="zh-TW" spc="300" dirty="0"/>
              <a:t>鋁罐的外型和重量非常方便於運輸</a:t>
            </a:r>
            <a:r>
              <a:rPr lang="en-US" altLang="zh-TW" spc="300" dirty="0" smtClean="0"/>
              <a:t>,</a:t>
            </a:r>
            <a:r>
              <a:rPr lang="zh-TW" altLang="zh-TW" spc="300" dirty="0" smtClean="0"/>
              <a:t> 包裝</a:t>
            </a:r>
            <a:r>
              <a:rPr lang="zh-TW" altLang="zh-TW" spc="300" dirty="0"/>
              <a:t>堅固不亦破損</a:t>
            </a:r>
            <a:r>
              <a:rPr lang="en-US" altLang="zh-TW" spc="300" dirty="0"/>
              <a:t>, </a:t>
            </a:r>
            <a:r>
              <a:rPr lang="zh-TW" altLang="zh-TW" spc="300" dirty="0"/>
              <a:t>鋁罐回收後，只需六十天即可重新包裝再上架，是最符合環保的包材</a:t>
            </a:r>
            <a:r>
              <a:rPr lang="en-US" altLang="zh-TW" spc="300" dirty="0"/>
              <a:t>, </a:t>
            </a:r>
            <a:r>
              <a:rPr lang="zh-TW" altLang="zh-TW" spc="300" dirty="0"/>
              <a:t>鋁罐用沖壓方式製造，罐身無邊封，不僅可以阻絕氣體，還有較長的產品保存期限，比一般包材容易保存飲料的</a:t>
            </a:r>
            <a:r>
              <a:rPr lang="zh-TW" altLang="zh-TW" spc="300" dirty="0" smtClean="0"/>
              <a:t>風味</a:t>
            </a:r>
            <a:r>
              <a:rPr lang="zh-TW" altLang="en-US" spc="300" dirty="0"/>
              <a:t>。</a:t>
            </a:r>
            <a:endParaRPr lang="zh-TW" altLang="zh-TW" spc="300" dirty="0"/>
          </a:p>
          <a:p>
            <a:pPr>
              <a:lnSpc>
                <a:spcPct val="150000"/>
              </a:lnSpc>
            </a:pPr>
            <a:endParaRPr lang="zh-TW" altLang="en-US" spc="300" dirty="0"/>
          </a:p>
        </p:txBody>
      </p:sp>
    </p:spTree>
    <p:extLst>
      <p:ext uri="{BB962C8B-B14F-4D97-AF65-F5344CB8AC3E}">
        <p14:creationId xmlns:p14="http://schemas.microsoft.com/office/powerpoint/2010/main" val="77837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販售地點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2882989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便利</a:t>
            </a:r>
            <a:r>
              <a:rPr lang="zh-TW" altLang="en-US" dirty="0"/>
              <a:t>商店</a:t>
            </a:r>
            <a:r>
              <a:rPr lang="en-US" altLang="zh-TW" dirty="0"/>
              <a:t>,</a:t>
            </a:r>
            <a:r>
              <a:rPr lang="zh-TW" altLang="en-US" dirty="0"/>
              <a:t>超</a:t>
            </a:r>
            <a:r>
              <a:rPr lang="zh-TW" altLang="en-US" dirty="0" smtClean="0"/>
              <a:t>市</a:t>
            </a:r>
            <a:r>
              <a:rPr lang="en-US" altLang="zh-TW" dirty="0" smtClean="0"/>
              <a:t>,</a:t>
            </a:r>
            <a:r>
              <a:rPr lang="zh-TW" altLang="en-US" dirty="0"/>
              <a:t>量</a:t>
            </a:r>
            <a:r>
              <a:rPr lang="zh-TW" altLang="en-US" dirty="0" smtClean="0"/>
              <a:t>販</a:t>
            </a:r>
            <a:r>
              <a:rPr lang="zh-TW" altLang="en-US" dirty="0"/>
              <a:t>店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4" y="1930400"/>
            <a:ext cx="4481411" cy="34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廣告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9" y="1421286"/>
            <a:ext cx="8761908" cy="4838827"/>
          </a:xfrm>
        </p:spPr>
      </p:pic>
    </p:spTree>
    <p:extLst>
      <p:ext uri="{BB962C8B-B14F-4D97-AF65-F5344CB8AC3E}">
        <p14:creationId xmlns:p14="http://schemas.microsoft.com/office/powerpoint/2010/main" val="10882410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755</TotalTime>
  <Words>531</Words>
  <Application>Microsoft Office PowerPoint</Application>
  <PresentationFormat>寬螢幕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Trebuchet MS</vt:lpstr>
      <vt:lpstr>Wingdings</vt:lpstr>
      <vt:lpstr>Wingdings 3</vt:lpstr>
      <vt:lpstr>多面向</vt:lpstr>
      <vt:lpstr>品牌設計實務第十組</vt:lpstr>
      <vt:lpstr>品牌名稱:熬</vt:lpstr>
      <vt:lpstr>為什麼要有熬</vt:lpstr>
      <vt:lpstr>目標族群</vt:lpstr>
      <vt:lpstr>市場分析</vt:lpstr>
      <vt:lpstr>產品</vt:lpstr>
      <vt:lpstr>包裝</vt:lpstr>
      <vt:lpstr>販售地點</vt:lpstr>
      <vt:lpstr>廣告</vt:lpstr>
      <vt:lpstr>品牌故事</vt:lpstr>
      <vt:lpstr>職務分工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品牌設計實務第十組</dc:title>
  <dc:creator>Charlie Chiu</dc:creator>
  <cp:lastModifiedBy>Charlie Chiu</cp:lastModifiedBy>
  <cp:revision>53</cp:revision>
  <dcterms:created xsi:type="dcterms:W3CDTF">2014-11-23T10:19:17Z</dcterms:created>
  <dcterms:modified xsi:type="dcterms:W3CDTF">2014-12-13T08:48:37Z</dcterms:modified>
</cp:coreProperties>
</file>