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71" r:id="rId11"/>
    <p:sldId id="272" r:id="rId12"/>
    <p:sldId id="265" r:id="rId13"/>
    <p:sldId id="266" r:id="rId14"/>
    <p:sldId id="273" r:id="rId15"/>
    <p:sldId id="274" r:id="rId16"/>
    <p:sldId id="275" r:id="rId17"/>
    <p:sldId id="267" r:id="rId18"/>
    <p:sldId id="268" r:id="rId19"/>
    <p:sldId id="276" r:id="rId20"/>
    <p:sldId id="277" r:id="rId21"/>
    <p:sldId id="278" r:id="rId22"/>
    <p:sldId id="269" r:id="rId23"/>
    <p:sldId id="270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9F513F-9A78-4E98-BAA0-F98FD86CF81D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399B50-A7F8-4DF9-BE65-1CAB589AA19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Homework3</a:t>
            </a:r>
            <a:br>
              <a:rPr lang="en-US" altLang="zh-TW" sz="4400" dirty="0" smtClean="0"/>
            </a:br>
            <a:r>
              <a:rPr lang="en-US" altLang="zh-TW" sz="4400" dirty="0" smtClean="0"/>
              <a:t>Minimum Rectilinear Steiner Tree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92865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班級</a:t>
            </a:r>
            <a:r>
              <a:rPr lang="en-US" altLang="zh-TW" dirty="0" smtClean="0"/>
              <a:t>:</a:t>
            </a:r>
            <a:r>
              <a:rPr lang="zh-TW" altLang="en-US" dirty="0" smtClean="0"/>
              <a:t>電子二</a:t>
            </a:r>
            <a:r>
              <a:rPr lang="en-US" altLang="zh-TW" dirty="0" smtClean="0"/>
              <a:t>B</a:t>
            </a:r>
          </a:p>
          <a:p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曾皓</a:t>
            </a:r>
            <a:r>
              <a:rPr lang="zh-TW" altLang="en-US" dirty="0" smtClean="0"/>
              <a:t>暐</a:t>
            </a:r>
            <a:endParaRPr lang="en-US" altLang="zh-TW" dirty="0" smtClean="0"/>
          </a:p>
          <a:p>
            <a:r>
              <a:rPr lang="zh-TW" altLang="en-US" dirty="0"/>
              <a:t>學號</a:t>
            </a:r>
            <a:r>
              <a:rPr lang="en-US" altLang="zh-TW" dirty="0"/>
              <a:t>:</a:t>
            </a:r>
            <a:r>
              <a:rPr lang="en-US" altLang="zh-TW" dirty="0" smtClean="0"/>
              <a:t>B10213147</a:t>
            </a:r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 smtClean="0"/>
              <a:t>郭柏佑</a:t>
            </a:r>
            <a:endParaRPr lang="en-US" altLang="zh-TW" dirty="0" smtClean="0"/>
          </a:p>
          <a:p>
            <a:r>
              <a:rPr lang="zh-TW" altLang="en-US" dirty="0" smtClean="0"/>
              <a:t>報告日期</a:t>
            </a:r>
            <a:r>
              <a:rPr lang="en-US" altLang="zh-TW" dirty="0" smtClean="0"/>
              <a:t>:2015/6/4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4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300" dirty="0" smtClean="0"/>
              <a:t>Step 3. Grow minimum </a:t>
            </a:r>
            <a:r>
              <a:rPr lang="en-US" altLang="zh-TW" sz="2300" dirty="0" err="1" smtClean="0"/>
              <a:t>steiner</a:t>
            </a:r>
            <a:r>
              <a:rPr lang="en-US" altLang="zh-TW" sz="2300" dirty="0" smtClean="0"/>
              <a:t> tree </a:t>
            </a:r>
            <a:endParaRPr lang="zh-TW" altLang="en-US" sz="2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Choose “</a:t>
            </a:r>
            <a:r>
              <a:rPr lang="en-US" altLang="zh-TW" dirty="0" smtClean="0">
                <a:solidFill>
                  <a:srgbClr val="00B050"/>
                </a:solidFill>
              </a:rPr>
              <a:t>y axis</a:t>
            </a:r>
            <a:r>
              <a:rPr lang="en-US" altLang="zh-TW" dirty="0" smtClean="0"/>
              <a:t>” first when weight of edge is even.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Choose “</a:t>
            </a:r>
            <a:r>
              <a:rPr lang="en-US" altLang="zh-TW" dirty="0" smtClean="0">
                <a:solidFill>
                  <a:srgbClr val="00B050"/>
                </a:solidFill>
              </a:rPr>
              <a:t>long edge</a:t>
            </a:r>
            <a:r>
              <a:rPr lang="en-US" altLang="zh-TW" dirty="0" smtClean="0"/>
              <a:t>” first for rectangle.</a:t>
            </a:r>
          </a:p>
          <a:p>
            <a:endParaRPr lang="zh-TW" altLang="en-US" dirty="0"/>
          </a:p>
        </p:txBody>
      </p:sp>
      <p:grpSp>
        <p:nvGrpSpPr>
          <p:cNvPr id="148" name="群組 147"/>
          <p:cNvGrpSpPr/>
          <p:nvPr/>
        </p:nvGrpSpPr>
        <p:grpSpPr>
          <a:xfrm>
            <a:off x="3707904" y="1254762"/>
            <a:ext cx="4968551" cy="4890307"/>
            <a:chOff x="3707904" y="1254762"/>
            <a:chExt cx="4968551" cy="4890307"/>
          </a:xfrm>
        </p:grpSpPr>
        <p:grpSp>
          <p:nvGrpSpPr>
            <p:cNvPr id="50" name="群組 49"/>
            <p:cNvGrpSpPr/>
            <p:nvPr/>
          </p:nvGrpSpPr>
          <p:grpSpPr>
            <a:xfrm>
              <a:off x="3707904" y="1254762"/>
              <a:ext cx="4968551" cy="4890307"/>
              <a:chOff x="3707904" y="1254762"/>
              <a:chExt cx="4968551" cy="4890307"/>
            </a:xfrm>
          </p:grpSpPr>
          <p:sp>
            <p:nvSpPr>
              <p:cNvPr id="51" name="流程圖: 接點 50"/>
              <p:cNvSpPr/>
              <p:nvPr/>
            </p:nvSpPr>
            <p:spPr>
              <a:xfrm>
                <a:off x="5244929" y="5574762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流程圖: 接點 51"/>
              <p:cNvSpPr/>
              <p:nvPr/>
            </p:nvSpPr>
            <p:spPr>
              <a:xfrm>
                <a:off x="4526714" y="4854209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流程圖: 接點 52"/>
              <p:cNvSpPr/>
              <p:nvPr/>
            </p:nvSpPr>
            <p:spPr>
              <a:xfrm>
                <a:off x="5244929" y="4134762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流程圖: 接點 53"/>
              <p:cNvSpPr/>
              <p:nvPr/>
            </p:nvSpPr>
            <p:spPr>
              <a:xfrm>
                <a:off x="6684929" y="484954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流程圖: 接點 54"/>
              <p:cNvSpPr/>
              <p:nvPr/>
            </p:nvSpPr>
            <p:spPr>
              <a:xfrm>
                <a:off x="5964929" y="3415610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流程圖: 接點 55"/>
              <p:cNvSpPr/>
              <p:nvPr/>
            </p:nvSpPr>
            <p:spPr>
              <a:xfrm>
                <a:off x="6684929" y="3414762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流程圖: 接點 56"/>
              <p:cNvSpPr/>
              <p:nvPr/>
            </p:nvSpPr>
            <p:spPr>
              <a:xfrm>
                <a:off x="7404929" y="4134762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流程圖: 接點 57"/>
              <p:cNvSpPr/>
              <p:nvPr/>
            </p:nvSpPr>
            <p:spPr>
              <a:xfrm>
                <a:off x="7404929" y="2694762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流程圖: 接點 58"/>
              <p:cNvSpPr/>
              <p:nvPr/>
            </p:nvSpPr>
            <p:spPr>
              <a:xfrm>
                <a:off x="5964929" y="1254762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流程圖: 接點 59"/>
              <p:cNvSpPr/>
              <p:nvPr/>
            </p:nvSpPr>
            <p:spPr>
              <a:xfrm>
                <a:off x="6684929" y="2694762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1" name="群組 60"/>
              <p:cNvGrpSpPr/>
              <p:nvPr/>
            </p:nvGrpSpPr>
            <p:grpSpPr>
              <a:xfrm>
                <a:off x="3707904" y="1254762"/>
                <a:ext cx="4968551" cy="4890307"/>
                <a:chOff x="3707904" y="1254762"/>
                <a:chExt cx="4968551" cy="4890307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3707904" y="1254762"/>
                  <a:ext cx="4968551" cy="4684666"/>
                  <a:chOff x="3707904" y="1254762"/>
                  <a:chExt cx="4968551" cy="4684666"/>
                </a:xfrm>
              </p:grpSpPr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3707904" y="1254762"/>
                    <a:ext cx="4968551" cy="4684666"/>
                    <a:chOff x="2195736" y="1268760"/>
                    <a:chExt cx="4968551" cy="4684666"/>
                  </a:xfrm>
                </p:grpSpPr>
                <p:grpSp>
                  <p:nvGrpSpPr>
                    <p:cNvPr id="80" name="群組 79"/>
                    <p:cNvGrpSpPr/>
                    <p:nvPr/>
                  </p:nvGrpSpPr>
                  <p:grpSpPr>
                    <a:xfrm>
                      <a:off x="3014546" y="1268760"/>
                      <a:ext cx="3238215" cy="4680000"/>
                      <a:chOff x="2114546" y="658773"/>
                      <a:chExt cx="3238215" cy="4680000"/>
                    </a:xfrm>
                  </p:grpSpPr>
                  <p:sp>
                    <p:nvSpPr>
                      <p:cNvPr id="88" name="流程圖: 接點 87"/>
                      <p:cNvSpPr/>
                      <p:nvPr/>
                    </p:nvSpPr>
                    <p:spPr>
                      <a:xfrm>
                        <a:off x="2114546" y="4978773"/>
                        <a:ext cx="360000" cy="360000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89" name="流程圖: 接點 88"/>
                      <p:cNvSpPr/>
                      <p:nvPr/>
                    </p:nvSpPr>
                    <p:spPr>
                      <a:xfrm>
                        <a:off x="2832761" y="4258773"/>
                        <a:ext cx="360000" cy="36000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90" name="流程圖: 接點 89"/>
                      <p:cNvSpPr/>
                      <p:nvPr/>
                    </p:nvSpPr>
                    <p:spPr>
                      <a:xfrm>
                        <a:off x="2114546" y="658773"/>
                        <a:ext cx="360000" cy="360000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91" name="流程圖: 接點 90"/>
                      <p:cNvSpPr/>
                      <p:nvPr/>
                    </p:nvSpPr>
                    <p:spPr>
                      <a:xfrm>
                        <a:off x="3552761" y="2098773"/>
                        <a:ext cx="360000" cy="36000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92" name="流程圖: 接點 91"/>
                      <p:cNvSpPr/>
                      <p:nvPr/>
                    </p:nvSpPr>
                    <p:spPr>
                      <a:xfrm>
                        <a:off x="4272761" y="3538773"/>
                        <a:ext cx="360000" cy="36000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93" name="流程圖: 接點 92"/>
                      <p:cNvSpPr/>
                      <p:nvPr/>
                    </p:nvSpPr>
                    <p:spPr>
                      <a:xfrm>
                        <a:off x="4272761" y="658773"/>
                        <a:ext cx="360000" cy="36000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94" name="流程圖: 接點 93"/>
                      <p:cNvSpPr/>
                      <p:nvPr/>
                    </p:nvSpPr>
                    <p:spPr>
                      <a:xfrm>
                        <a:off x="4992761" y="2818773"/>
                        <a:ext cx="360000" cy="36000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  <p:sp>
                  <p:nvSpPr>
                    <p:cNvPr id="81" name="文字方塊 80"/>
                    <p:cNvSpPr txBox="1"/>
                    <p:nvPr/>
                  </p:nvSpPr>
                  <p:spPr>
                    <a:xfrm>
                      <a:off x="2204579" y="5584094"/>
                      <a:ext cx="72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 smtClean="0"/>
                        <a:t>A(0,1)</a:t>
                      </a:r>
                      <a:endParaRPr lang="zh-TW" altLang="en-US" dirty="0"/>
                    </a:p>
                  </p:txBody>
                </p:sp>
                <p:sp>
                  <p:nvSpPr>
                    <p:cNvPr id="82" name="文字方塊 81"/>
                    <p:cNvSpPr txBox="1"/>
                    <p:nvPr/>
                  </p:nvSpPr>
                  <p:spPr>
                    <a:xfrm>
                      <a:off x="2195736" y="1271198"/>
                      <a:ext cx="72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 smtClean="0"/>
                        <a:t>B(0,7)</a:t>
                      </a:r>
                      <a:endParaRPr lang="zh-TW" altLang="en-US" dirty="0"/>
                    </a:p>
                  </p:txBody>
                </p:sp>
                <p:sp>
                  <p:nvSpPr>
                    <p:cNvPr id="83" name="文字方塊 82"/>
                    <p:cNvSpPr txBox="1"/>
                    <p:nvPr/>
                  </p:nvSpPr>
                  <p:spPr>
                    <a:xfrm>
                      <a:off x="3968047" y="5157192"/>
                      <a:ext cx="72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 smtClean="0"/>
                        <a:t>C(1,2)</a:t>
                      </a:r>
                      <a:endParaRPr lang="zh-TW" altLang="en-US" dirty="0"/>
                    </a:p>
                  </p:txBody>
                </p:sp>
                <p:sp>
                  <p:nvSpPr>
                    <p:cNvPr id="84" name="文字方塊 83"/>
                    <p:cNvSpPr txBox="1"/>
                    <p:nvPr/>
                  </p:nvSpPr>
                  <p:spPr>
                    <a:xfrm>
                      <a:off x="4688127" y="2352071"/>
                      <a:ext cx="72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 smtClean="0"/>
                        <a:t>D(2,5)</a:t>
                      </a:r>
                      <a:endParaRPr lang="zh-TW" altLang="en-US" dirty="0"/>
                    </a:p>
                  </p:txBody>
                </p:sp>
                <p:sp>
                  <p:nvSpPr>
                    <p:cNvPr id="85" name="文字方塊 84"/>
                    <p:cNvSpPr txBox="1"/>
                    <p:nvPr/>
                  </p:nvSpPr>
                  <p:spPr>
                    <a:xfrm>
                      <a:off x="5442392" y="4469503"/>
                      <a:ext cx="72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 smtClean="0"/>
                        <a:t>E(3,3)</a:t>
                      </a:r>
                      <a:endParaRPr lang="zh-TW" altLang="en-US" dirty="0"/>
                    </a:p>
                  </p:txBody>
                </p:sp>
                <p:sp>
                  <p:nvSpPr>
                    <p:cNvPr id="86" name="文字方塊 85"/>
                    <p:cNvSpPr txBox="1"/>
                    <p:nvPr/>
                  </p:nvSpPr>
                  <p:spPr>
                    <a:xfrm>
                      <a:off x="5442392" y="1628760"/>
                      <a:ext cx="72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 smtClean="0"/>
                        <a:t>F(3,7)</a:t>
                      </a:r>
                      <a:endParaRPr lang="zh-TW" altLang="en-US" dirty="0"/>
                    </a:p>
                  </p:txBody>
                </p:sp>
                <p:sp>
                  <p:nvSpPr>
                    <p:cNvPr id="87" name="文字方塊 86"/>
                    <p:cNvSpPr txBox="1"/>
                    <p:nvPr/>
                  </p:nvSpPr>
                  <p:spPr>
                    <a:xfrm>
                      <a:off x="6368034" y="3419428"/>
                      <a:ext cx="796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 smtClean="0"/>
                        <a:t>G(4,4)</a:t>
                      </a:r>
                      <a:endParaRPr lang="zh-TW" altLang="en-US" dirty="0"/>
                    </a:p>
                  </p:txBody>
                </p:sp>
              </p:grpSp>
              <p:cxnSp>
                <p:nvCxnSpPr>
                  <p:cNvPr id="74" name="直線單箭頭接點 73"/>
                  <p:cNvCxnSpPr>
                    <a:stCxn id="88" idx="7"/>
                    <a:endCxn id="89" idx="3"/>
                  </p:cNvCxnSpPr>
                  <p:nvPr/>
                </p:nvCxnSpPr>
                <p:spPr>
                  <a:xfrm flipV="1">
                    <a:off x="4833993" y="5162041"/>
                    <a:ext cx="463657" cy="46544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單箭頭接點 74"/>
                  <p:cNvCxnSpPr>
                    <a:stCxn id="89" idx="7"/>
                    <a:endCxn id="92" idx="3"/>
                  </p:cNvCxnSpPr>
                  <p:nvPr/>
                </p:nvCxnSpPr>
                <p:spPr>
                  <a:xfrm flipV="1">
                    <a:off x="5552208" y="4442041"/>
                    <a:ext cx="1185442" cy="46544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單箭頭接點 75"/>
                  <p:cNvCxnSpPr>
                    <a:stCxn id="92" idx="7"/>
                    <a:endCxn id="94" idx="3"/>
                  </p:cNvCxnSpPr>
                  <p:nvPr/>
                </p:nvCxnSpPr>
                <p:spPr>
                  <a:xfrm flipV="1">
                    <a:off x="6992208" y="3722041"/>
                    <a:ext cx="465442" cy="46544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單箭頭接點 76"/>
                  <p:cNvCxnSpPr>
                    <a:stCxn id="94" idx="1"/>
                    <a:endCxn id="91" idx="5"/>
                  </p:cNvCxnSpPr>
                  <p:nvPr/>
                </p:nvCxnSpPr>
                <p:spPr>
                  <a:xfrm flipH="1" flipV="1">
                    <a:off x="6272208" y="3002041"/>
                    <a:ext cx="1185442" cy="46544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單箭頭接點 77"/>
                  <p:cNvCxnSpPr>
                    <a:stCxn id="91" idx="7"/>
                    <a:endCxn id="93" idx="3"/>
                  </p:cNvCxnSpPr>
                  <p:nvPr/>
                </p:nvCxnSpPr>
                <p:spPr>
                  <a:xfrm flipV="1">
                    <a:off x="6272208" y="1562041"/>
                    <a:ext cx="465442" cy="118544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單箭頭接點 78"/>
                  <p:cNvCxnSpPr>
                    <a:stCxn id="93" idx="2"/>
                    <a:endCxn id="90" idx="6"/>
                  </p:cNvCxnSpPr>
                  <p:nvPr/>
                </p:nvCxnSpPr>
                <p:spPr>
                  <a:xfrm flipH="1">
                    <a:off x="4886714" y="1434762"/>
                    <a:ext cx="1798215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文字方塊 62"/>
                <p:cNvSpPr txBox="1"/>
                <p:nvPr/>
              </p:nvSpPr>
              <p:spPr>
                <a:xfrm>
                  <a:off x="3707904" y="4849543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1(0,2)</a:t>
                  </a:r>
                  <a:endParaRPr lang="zh-TW" altLang="en-US" dirty="0"/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5552128" y="5775737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2(1,1)</a:t>
                  </a:r>
                  <a:endParaRPr lang="zh-TW" altLang="en-US" dirty="0"/>
                </a:p>
              </p:txBody>
            </p:sp>
            <p:sp>
              <p:nvSpPr>
                <p:cNvPr id="65" name="文字方塊 64"/>
                <p:cNvSpPr txBox="1"/>
                <p:nvPr/>
              </p:nvSpPr>
              <p:spPr>
                <a:xfrm>
                  <a:off x="4535233" y="4130096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3(1,3)</a:t>
                  </a:r>
                  <a:endParaRPr lang="zh-TW" altLang="en-US" dirty="0"/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6992208" y="5034762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4(3,2)</a:t>
                  </a:r>
                  <a:endParaRPr lang="zh-TW" altLang="en-US" dirty="0"/>
                </a:p>
              </p:txBody>
            </p:sp>
            <p:sp>
              <p:nvSpPr>
                <p:cNvPr id="67" name="文字方塊 66"/>
                <p:cNvSpPr txBox="1"/>
                <p:nvPr/>
              </p:nvSpPr>
              <p:spPr>
                <a:xfrm>
                  <a:off x="6888108" y="3599509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5(3,4)</a:t>
                  </a:r>
                  <a:endParaRPr lang="zh-TW" altLang="en-US" dirty="0"/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7676330" y="4328168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6(4,3)</a:t>
                  </a:r>
                  <a:endParaRPr lang="zh-TW" altLang="en-US" dirty="0"/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7784870" y="2685430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7(4,5)</a:t>
                  </a:r>
                  <a:endParaRPr lang="zh-TW" altLang="en-US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5273571" y="3405430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8(2,4)</a:t>
                  </a:r>
                  <a:endParaRPr lang="zh-TW" altLang="en-US" dirty="0"/>
                </a:p>
              </p:txBody>
            </p:sp>
            <p:sp>
              <p:nvSpPr>
                <p:cNvPr id="71" name="文字方塊 70"/>
                <p:cNvSpPr txBox="1"/>
                <p:nvPr/>
              </p:nvSpPr>
              <p:spPr>
                <a:xfrm>
                  <a:off x="5480215" y="1562041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9(2,7)</a:t>
                  </a:r>
                  <a:endParaRPr lang="zh-TW" altLang="en-US" dirty="0"/>
                </a:p>
              </p:txBody>
            </p:sp>
            <p:sp>
              <p:nvSpPr>
                <p:cNvPr id="72" name="文字方塊 71"/>
                <p:cNvSpPr txBox="1"/>
                <p:nvPr/>
              </p:nvSpPr>
              <p:spPr>
                <a:xfrm>
                  <a:off x="6954560" y="2390083"/>
                  <a:ext cx="830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10(3,5)</a:t>
                  </a:r>
                  <a:endParaRPr lang="zh-TW" altLang="en-US" dirty="0"/>
                </a:p>
              </p:txBody>
            </p:sp>
          </p:grpSp>
        </p:grpSp>
        <p:cxnSp>
          <p:nvCxnSpPr>
            <p:cNvPr id="96" name="直線接點 95"/>
            <p:cNvCxnSpPr>
              <a:stCxn id="52" idx="4"/>
              <a:endCxn id="88" idx="0"/>
            </p:cNvCxnSpPr>
            <p:nvPr/>
          </p:nvCxnSpPr>
          <p:spPr>
            <a:xfrm>
              <a:off x="4706714" y="5214209"/>
              <a:ext cx="0" cy="36055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52" idx="6"/>
              <a:endCxn id="89" idx="2"/>
            </p:cNvCxnSpPr>
            <p:nvPr/>
          </p:nvCxnSpPr>
          <p:spPr>
            <a:xfrm>
              <a:off x="4886714" y="5034209"/>
              <a:ext cx="358215" cy="55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92" idx="4"/>
              <a:endCxn id="54" idx="0"/>
            </p:cNvCxnSpPr>
            <p:nvPr/>
          </p:nvCxnSpPr>
          <p:spPr>
            <a:xfrm>
              <a:off x="6864929" y="4494762"/>
              <a:ext cx="0" cy="35478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89" idx="6"/>
              <a:endCxn id="54" idx="2"/>
            </p:cNvCxnSpPr>
            <p:nvPr/>
          </p:nvCxnSpPr>
          <p:spPr>
            <a:xfrm flipV="1">
              <a:off x="5604929" y="5029543"/>
              <a:ext cx="1080000" cy="521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56" idx="6"/>
              <a:endCxn id="94" idx="2"/>
            </p:cNvCxnSpPr>
            <p:nvPr/>
          </p:nvCxnSpPr>
          <p:spPr>
            <a:xfrm>
              <a:off x="7044929" y="3594762"/>
              <a:ext cx="36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92" idx="0"/>
              <a:endCxn id="56" idx="4"/>
            </p:cNvCxnSpPr>
            <p:nvPr/>
          </p:nvCxnSpPr>
          <p:spPr>
            <a:xfrm flipV="1">
              <a:off x="6864929" y="3774762"/>
              <a:ext cx="0" cy="36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>
              <a:stCxn id="55" idx="6"/>
              <a:endCxn id="56" idx="2"/>
            </p:cNvCxnSpPr>
            <p:nvPr/>
          </p:nvCxnSpPr>
          <p:spPr>
            <a:xfrm flipV="1">
              <a:off x="6324929" y="3594762"/>
              <a:ext cx="360000" cy="84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>
              <a:stCxn id="55" idx="0"/>
              <a:endCxn id="91" idx="4"/>
            </p:cNvCxnSpPr>
            <p:nvPr/>
          </p:nvCxnSpPr>
          <p:spPr>
            <a:xfrm flipV="1">
              <a:off x="6144929" y="3054762"/>
              <a:ext cx="0" cy="36084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>
              <a:stCxn id="93" idx="2"/>
              <a:endCxn id="59" idx="6"/>
            </p:cNvCxnSpPr>
            <p:nvPr/>
          </p:nvCxnSpPr>
          <p:spPr>
            <a:xfrm flipH="1">
              <a:off x="6324929" y="1434762"/>
              <a:ext cx="36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>
              <a:stCxn id="59" idx="4"/>
              <a:endCxn id="91" idx="0"/>
            </p:cNvCxnSpPr>
            <p:nvPr/>
          </p:nvCxnSpPr>
          <p:spPr>
            <a:xfrm>
              <a:off x="6144929" y="1614762"/>
              <a:ext cx="0" cy="108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59" idx="2"/>
              <a:endCxn id="90" idx="6"/>
            </p:cNvCxnSpPr>
            <p:nvPr/>
          </p:nvCxnSpPr>
          <p:spPr>
            <a:xfrm flipH="1">
              <a:off x="4886714" y="1434762"/>
              <a:ext cx="107821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1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4. Final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 smtClean="0"/>
              <a:t>|A1|=1, |1C|=1</a:t>
            </a:r>
          </a:p>
          <a:p>
            <a:r>
              <a:rPr lang="en-US" altLang="zh-TW" dirty="0" smtClean="0"/>
              <a:t>|C4|=2, |4E|=1</a:t>
            </a:r>
          </a:p>
          <a:p>
            <a:r>
              <a:rPr lang="en-US" altLang="zh-TW" dirty="0" smtClean="0"/>
              <a:t>|E5|=1, |5G|=1</a:t>
            </a:r>
          </a:p>
          <a:p>
            <a:r>
              <a:rPr lang="en-US" altLang="zh-TW" dirty="0" smtClean="0"/>
              <a:t>|58|=1, |8D|=1</a:t>
            </a:r>
          </a:p>
          <a:p>
            <a:r>
              <a:rPr lang="en-US" altLang="zh-TW" dirty="0" smtClean="0"/>
              <a:t>|D9|=2, |9F|=1</a:t>
            </a:r>
          </a:p>
          <a:p>
            <a:r>
              <a:rPr lang="en-US" altLang="zh-TW" dirty="0" smtClean="0"/>
              <a:t>|9B|=2</a:t>
            </a:r>
          </a:p>
          <a:p>
            <a:r>
              <a:rPr lang="en-US" altLang="zh-TW" dirty="0"/>
              <a:t>Total distance of </a:t>
            </a:r>
            <a:r>
              <a:rPr lang="en-US" altLang="zh-TW" dirty="0" smtClean="0"/>
              <a:t>POMRST=14</a:t>
            </a:r>
          </a:p>
          <a:p>
            <a:r>
              <a:rPr lang="en-US" altLang="zh-TW" dirty="0" smtClean="0"/>
              <a:t>Ratio of MRST/</a:t>
            </a:r>
            <a:r>
              <a:rPr lang="en-US" altLang="zh-TW" dirty="0" err="1" smtClean="0"/>
              <a:t>MSpT</a:t>
            </a:r>
            <a:r>
              <a:rPr lang="en-US" altLang="zh-TW" dirty="0" smtClean="0"/>
              <a:t>=14/16</a:t>
            </a:r>
          </a:p>
          <a:p>
            <a:r>
              <a:rPr lang="en-US" altLang="zh-TW" dirty="0" smtClean="0"/>
              <a:t>Decrease: 2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Improved: 12.5%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707904" y="1254762"/>
            <a:ext cx="4968551" cy="4684666"/>
            <a:chOff x="3707904" y="1254762"/>
            <a:chExt cx="4968551" cy="4684666"/>
          </a:xfrm>
        </p:grpSpPr>
        <p:grpSp>
          <p:nvGrpSpPr>
            <p:cNvPr id="6" name="群組 5"/>
            <p:cNvGrpSpPr/>
            <p:nvPr/>
          </p:nvGrpSpPr>
          <p:grpSpPr>
            <a:xfrm>
              <a:off x="3707904" y="1254762"/>
              <a:ext cx="4968551" cy="4684666"/>
              <a:chOff x="3707904" y="1254762"/>
              <a:chExt cx="4968551" cy="4684666"/>
            </a:xfrm>
          </p:grpSpPr>
          <p:sp>
            <p:nvSpPr>
              <p:cNvPr id="19" name="流程圖: 接點 18"/>
              <p:cNvSpPr/>
              <p:nvPr/>
            </p:nvSpPr>
            <p:spPr>
              <a:xfrm>
                <a:off x="4526714" y="4854209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流程圖: 接點 20"/>
              <p:cNvSpPr/>
              <p:nvPr/>
            </p:nvSpPr>
            <p:spPr>
              <a:xfrm>
                <a:off x="6684929" y="484954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流程圖: 接點 21"/>
              <p:cNvSpPr/>
              <p:nvPr/>
            </p:nvSpPr>
            <p:spPr>
              <a:xfrm>
                <a:off x="5964929" y="3415610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流程圖: 接點 22"/>
              <p:cNvSpPr/>
              <p:nvPr/>
            </p:nvSpPr>
            <p:spPr>
              <a:xfrm>
                <a:off x="6684929" y="3414762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流程圖: 接點 25"/>
              <p:cNvSpPr/>
              <p:nvPr/>
            </p:nvSpPr>
            <p:spPr>
              <a:xfrm>
                <a:off x="5964929" y="1254762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8" name="群組 27"/>
              <p:cNvGrpSpPr/>
              <p:nvPr/>
            </p:nvGrpSpPr>
            <p:grpSpPr>
              <a:xfrm>
                <a:off x="3707904" y="1254762"/>
                <a:ext cx="4968551" cy="4684666"/>
                <a:chOff x="3707904" y="1254762"/>
                <a:chExt cx="4968551" cy="4684666"/>
              </a:xfrm>
            </p:grpSpPr>
            <p:grpSp>
              <p:nvGrpSpPr>
                <p:cNvPr id="40" name="群組 39"/>
                <p:cNvGrpSpPr/>
                <p:nvPr/>
              </p:nvGrpSpPr>
              <p:grpSpPr>
                <a:xfrm>
                  <a:off x="3707904" y="1254762"/>
                  <a:ext cx="4968551" cy="4684666"/>
                  <a:chOff x="2195736" y="1268760"/>
                  <a:chExt cx="4968551" cy="4684666"/>
                </a:xfrm>
              </p:grpSpPr>
              <p:grpSp>
                <p:nvGrpSpPr>
                  <p:cNvPr id="47" name="群組 46"/>
                  <p:cNvGrpSpPr/>
                  <p:nvPr/>
                </p:nvGrpSpPr>
                <p:grpSpPr>
                  <a:xfrm>
                    <a:off x="3014546" y="1268760"/>
                    <a:ext cx="3238215" cy="4680000"/>
                    <a:chOff x="2114546" y="658773"/>
                    <a:chExt cx="3238215" cy="4680000"/>
                  </a:xfrm>
                </p:grpSpPr>
                <p:sp>
                  <p:nvSpPr>
                    <p:cNvPr id="55" name="流程圖: 接點 54"/>
                    <p:cNvSpPr/>
                    <p:nvPr/>
                  </p:nvSpPr>
                  <p:spPr>
                    <a:xfrm>
                      <a:off x="2114546" y="4978773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6" name="流程圖: 接點 55"/>
                    <p:cNvSpPr/>
                    <p:nvPr/>
                  </p:nvSpPr>
                  <p:spPr>
                    <a:xfrm>
                      <a:off x="2832761" y="4258773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7" name="流程圖: 接點 56"/>
                    <p:cNvSpPr/>
                    <p:nvPr/>
                  </p:nvSpPr>
                  <p:spPr>
                    <a:xfrm>
                      <a:off x="2114546" y="658773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8" name="流程圖: 接點 57"/>
                    <p:cNvSpPr/>
                    <p:nvPr/>
                  </p:nvSpPr>
                  <p:spPr>
                    <a:xfrm>
                      <a:off x="3552761" y="2098773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9" name="流程圖: 接點 58"/>
                    <p:cNvSpPr/>
                    <p:nvPr/>
                  </p:nvSpPr>
                  <p:spPr>
                    <a:xfrm>
                      <a:off x="4272761" y="3538773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0" name="流程圖: 接點 59"/>
                    <p:cNvSpPr/>
                    <p:nvPr/>
                  </p:nvSpPr>
                  <p:spPr>
                    <a:xfrm>
                      <a:off x="4272761" y="658773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1" name="流程圖: 接點 60"/>
                    <p:cNvSpPr/>
                    <p:nvPr/>
                  </p:nvSpPr>
                  <p:spPr>
                    <a:xfrm>
                      <a:off x="4992761" y="2818773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48" name="文字方塊 47"/>
                  <p:cNvSpPr txBox="1"/>
                  <p:nvPr/>
                </p:nvSpPr>
                <p:spPr>
                  <a:xfrm>
                    <a:off x="2204579" y="5584094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A(0,1)</a:t>
                    </a:r>
                    <a:endParaRPr lang="zh-TW" altLang="en-US" dirty="0"/>
                  </a:p>
                </p:txBody>
              </p:sp>
              <p:sp>
                <p:nvSpPr>
                  <p:cNvPr id="49" name="文字方塊 48"/>
                  <p:cNvSpPr txBox="1"/>
                  <p:nvPr/>
                </p:nvSpPr>
                <p:spPr>
                  <a:xfrm>
                    <a:off x="2195736" y="1271198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B(0,7)</a:t>
                    </a:r>
                    <a:endParaRPr lang="zh-TW" altLang="en-US" dirty="0"/>
                  </a:p>
                </p:txBody>
              </p:sp>
              <p:sp>
                <p:nvSpPr>
                  <p:cNvPr id="50" name="文字方塊 49"/>
                  <p:cNvSpPr txBox="1"/>
                  <p:nvPr/>
                </p:nvSpPr>
                <p:spPr>
                  <a:xfrm>
                    <a:off x="3968047" y="5157192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C(1,2)</a:t>
                    </a:r>
                    <a:endParaRPr lang="zh-TW" altLang="en-US" dirty="0"/>
                  </a:p>
                </p:txBody>
              </p:sp>
              <p:sp>
                <p:nvSpPr>
                  <p:cNvPr id="51" name="文字方塊 50"/>
                  <p:cNvSpPr txBox="1"/>
                  <p:nvPr/>
                </p:nvSpPr>
                <p:spPr>
                  <a:xfrm>
                    <a:off x="4688127" y="2352071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D(2,5)</a:t>
                    </a:r>
                    <a:endParaRPr lang="zh-TW" altLang="en-US" dirty="0"/>
                  </a:p>
                </p:txBody>
              </p:sp>
              <p:sp>
                <p:nvSpPr>
                  <p:cNvPr id="52" name="文字方塊 51"/>
                  <p:cNvSpPr txBox="1"/>
                  <p:nvPr/>
                </p:nvSpPr>
                <p:spPr>
                  <a:xfrm>
                    <a:off x="5442392" y="4469503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E(3,3)</a:t>
                    </a:r>
                    <a:endParaRPr lang="zh-TW" altLang="en-US" dirty="0"/>
                  </a:p>
                </p:txBody>
              </p:sp>
              <p:sp>
                <p:nvSpPr>
                  <p:cNvPr id="53" name="文字方塊 52"/>
                  <p:cNvSpPr txBox="1"/>
                  <p:nvPr/>
                </p:nvSpPr>
                <p:spPr>
                  <a:xfrm>
                    <a:off x="5442392" y="1628760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F(3,7)</a:t>
                    </a:r>
                    <a:endParaRPr lang="zh-TW" altLang="en-US" dirty="0"/>
                  </a:p>
                </p:txBody>
              </p:sp>
              <p:sp>
                <p:nvSpPr>
                  <p:cNvPr id="54" name="文字方塊 53"/>
                  <p:cNvSpPr txBox="1"/>
                  <p:nvPr/>
                </p:nvSpPr>
                <p:spPr>
                  <a:xfrm>
                    <a:off x="6368034" y="3419428"/>
                    <a:ext cx="7962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G(4,4)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30" name="文字方塊 29"/>
                <p:cNvSpPr txBox="1"/>
                <p:nvPr/>
              </p:nvSpPr>
              <p:spPr>
                <a:xfrm>
                  <a:off x="3707904" y="4849543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1(0,2)</a:t>
                  </a:r>
                  <a:endParaRPr lang="zh-TW" altLang="en-US" dirty="0"/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>
                  <a:off x="6992208" y="5034762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4(3,2)</a:t>
                  </a:r>
                  <a:endParaRPr lang="zh-TW" altLang="en-US" dirty="0"/>
                </a:p>
              </p:txBody>
            </p:sp>
            <p:sp>
              <p:nvSpPr>
                <p:cNvPr id="34" name="文字方塊 33"/>
                <p:cNvSpPr txBox="1"/>
                <p:nvPr/>
              </p:nvSpPr>
              <p:spPr>
                <a:xfrm>
                  <a:off x="6888108" y="3599509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5(3,4)</a:t>
                  </a:r>
                  <a:endParaRPr lang="zh-TW" altLang="en-US" dirty="0"/>
                </a:p>
              </p:txBody>
            </p:sp>
            <p:sp>
              <p:nvSpPr>
                <p:cNvPr id="37" name="文字方塊 36"/>
                <p:cNvSpPr txBox="1"/>
                <p:nvPr/>
              </p:nvSpPr>
              <p:spPr>
                <a:xfrm>
                  <a:off x="5273571" y="3405430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8(2,4)</a:t>
                  </a:r>
                  <a:endParaRPr lang="zh-TW" altLang="en-US" dirty="0"/>
                </a:p>
              </p:txBody>
            </p:sp>
            <p:sp>
              <p:nvSpPr>
                <p:cNvPr id="38" name="文字方塊 37"/>
                <p:cNvSpPr txBox="1"/>
                <p:nvPr/>
              </p:nvSpPr>
              <p:spPr>
                <a:xfrm>
                  <a:off x="5480215" y="1562041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9(2,7)</a:t>
                  </a:r>
                  <a:endParaRPr lang="zh-TW" altLang="en-US" dirty="0"/>
                </a:p>
              </p:txBody>
            </p:sp>
          </p:grpSp>
        </p:grpSp>
        <p:cxnSp>
          <p:nvCxnSpPr>
            <p:cNvPr id="7" name="直線接點 6"/>
            <p:cNvCxnSpPr>
              <a:stCxn id="19" idx="4"/>
              <a:endCxn id="55" idx="0"/>
            </p:cNvCxnSpPr>
            <p:nvPr/>
          </p:nvCxnSpPr>
          <p:spPr>
            <a:xfrm>
              <a:off x="4706714" y="5214209"/>
              <a:ext cx="0" cy="36055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19" idx="6"/>
              <a:endCxn id="56" idx="2"/>
            </p:cNvCxnSpPr>
            <p:nvPr/>
          </p:nvCxnSpPr>
          <p:spPr>
            <a:xfrm>
              <a:off x="4886714" y="5034209"/>
              <a:ext cx="358215" cy="55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59" idx="4"/>
              <a:endCxn id="21" idx="0"/>
            </p:cNvCxnSpPr>
            <p:nvPr/>
          </p:nvCxnSpPr>
          <p:spPr>
            <a:xfrm>
              <a:off x="6864929" y="4494762"/>
              <a:ext cx="0" cy="35478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56" idx="6"/>
              <a:endCxn id="21" idx="2"/>
            </p:cNvCxnSpPr>
            <p:nvPr/>
          </p:nvCxnSpPr>
          <p:spPr>
            <a:xfrm flipV="1">
              <a:off x="5604929" y="5029543"/>
              <a:ext cx="1080000" cy="521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23" idx="6"/>
              <a:endCxn id="61" idx="2"/>
            </p:cNvCxnSpPr>
            <p:nvPr/>
          </p:nvCxnSpPr>
          <p:spPr>
            <a:xfrm>
              <a:off x="7044929" y="3594762"/>
              <a:ext cx="36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59" idx="0"/>
              <a:endCxn id="23" idx="4"/>
            </p:cNvCxnSpPr>
            <p:nvPr/>
          </p:nvCxnSpPr>
          <p:spPr>
            <a:xfrm flipV="1">
              <a:off x="6864929" y="3774762"/>
              <a:ext cx="0" cy="36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22" idx="6"/>
              <a:endCxn id="23" idx="2"/>
            </p:cNvCxnSpPr>
            <p:nvPr/>
          </p:nvCxnSpPr>
          <p:spPr>
            <a:xfrm flipV="1">
              <a:off x="6324929" y="3594762"/>
              <a:ext cx="360000" cy="84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22" idx="0"/>
              <a:endCxn id="58" idx="4"/>
            </p:cNvCxnSpPr>
            <p:nvPr/>
          </p:nvCxnSpPr>
          <p:spPr>
            <a:xfrm flipV="1">
              <a:off x="6144929" y="3054762"/>
              <a:ext cx="0" cy="36084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0" idx="2"/>
              <a:endCxn id="26" idx="6"/>
            </p:cNvCxnSpPr>
            <p:nvPr/>
          </p:nvCxnSpPr>
          <p:spPr>
            <a:xfrm flipH="1">
              <a:off x="6324929" y="1434762"/>
              <a:ext cx="36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26" idx="4"/>
              <a:endCxn id="58" idx="0"/>
            </p:cNvCxnSpPr>
            <p:nvPr/>
          </p:nvCxnSpPr>
          <p:spPr>
            <a:xfrm>
              <a:off x="6144929" y="1614762"/>
              <a:ext cx="0" cy="108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26" idx="2"/>
              <a:endCxn id="57" idx="6"/>
            </p:cNvCxnSpPr>
            <p:nvPr/>
          </p:nvCxnSpPr>
          <p:spPr>
            <a:xfrm flipH="1">
              <a:off x="4886714" y="1434762"/>
              <a:ext cx="107821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3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3</a:t>
            </a:r>
            <a:endParaRPr lang="zh-TW" altLang="en-US" dirty="0"/>
          </a:p>
        </p:txBody>
      </p:sp>
      <p:grpSp>
        <p:nvGrpSpPr>
          <p:cNvPr id="69" name="群組 68"/>
          <p:cNvGrpSpPr/>
          <p:nvPr/>
        </p:nvGrpSpPr>
        <p:grpSpPr>
          <a:xfrm>
            <a:off x="2656128" y="1373648"/>
            <a:ext cx="4924621" cy="4717703"/>
            <a:chOff x="2656128" y="1373648"/>
            <a:chExt cx="4924621" cy="4717703"/>
          </a:xfrm>
        </p:grpSpPr>
        <p:grpSp>
          <p:nvGrpSpPr>
            <p:cNvPr id="62" name="群組 61"/>
            <p:cNvGrpSpPr/>
            <p:nvPr/>
          </p:nvGrpSpPr>
          <p:grpSpPr>
            <a:xfrm>
              <a:off x="2656128" y="1373648"/>
              <a:ext cx="3992644" cy="4717703"/>
              <a:chOff x="2627784" y="1739747"/>
              <a:chExt cx="3992644" cy="471770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2627784" y="319953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2627784" y="175896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4820428" y="609745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4100428" y="465745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6260428" y="394010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/>
              <p:cNvCxnSpPr/>
              <p:nvPr/>
            </p:nvCxnSpPr>
            <p:spPr>
              <a:xfrm flipH="1">
                <a:off x="3020428" y="339462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>
                <a:off x="3020428" y="483745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 rot="5400000">
                <a:off x="2267784" y="2658967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橢圓 15"/>
              <p:cNvSpPr/>
              <p:nvPr/>
            </p:nvSpPr>
            <p:spPr>
              <a:xfrm>
                <a:off x="4100428" y="173974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 flipH="1">
                <a:off x="2987784" y="1938967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橢圓 17"/>
              <p:cNvSpPr/>
              <p:nvPr/>
            </p:nvSpPr>
            <p:spPr>
              <a:xfrm>
                <a:off x="4100428" y="3199538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27784" y="465745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" name="直線接點 20"/>
              <p:cNvCxnSpPr/>
              <p:nvPr/>
            </p:nvCxnSpPr>
            <p:spPr>
              <a:xfrm rot="5400000">
                <a:off x="3757115" y="2639747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4460428" y="4848790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橢圓 22"/>
              <p:cNvSpPr/>
              <p:nvPr/>
            </p:nvSpPr>
            <p:spPr>
              <a:xfrm>
                <a:off x="4820428" y="465745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" name="直線接點 23"/>
              <p:cNvCxnSpPr/>
              <p:nvPr/>
            </p:nvCxnSpPr>
            <p:spPr>
              <a:xfrm flipV="1">
                <a:off x="6440428" y="4297450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 rot="5400000">
                <a:off x="4460428" y="555745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flipH="1">
                <a:off x="5180428" y="484879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橢圓 27"/>
              <p:cNvSpPr/>
              <p:nvPr/>
            </p:nvSpPr>
            <p:spPr>
              <a:xfrm>
                <a:off x="6260428" y="4657450"/>
                <a:ext cx="360000" cy="36000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4100428" y="609745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2627784" y="609745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6260428" y="609745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4820428" y="321462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6260428" y="321462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4820428" y="175896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6260428" y="175896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7" name="直線接點 36"/>
              <p:cNvCxnSpPr/>
              <p:nvPr/>
            </p:nvCxnSpPr>
            <p:spPr>
              <a:xfrm rot="5400000">
                <a:off x="5900428" y="267462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rot="5400000">
                <a:off x="4460428" y="267462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rot="5400000">
                <a:off x="3740428" y="555745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rot="5400000">
                <a:off x="2267784" y="555745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rot="5400000">
                <a:off x="5891885" y="555745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flipH="1">
                <a:off x="4460428" y="6271211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flipH="1">
                <a:off x="4460428" y="3394620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4460428" y="1938967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 flipH="1">
                <a:off x="5180428" y="627745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 flipH="1">
                <a:off x="5180428" y="339462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 flipH="1">
                <a:off x="5180428" y="1938967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V="1">
                <a:off x="6431885" y="3580100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橢圓 48"/>
              <p:cNvSpPr/>
              <p:nvPr/>
            </p:nvSpPr>
            <p:spPr>
              <a:xfrm>
                <a:off x="4820428" y="394010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4100428" y="3937450"/>
                <a:ext cx="360000" cy="36000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2627784" y="393745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2" name="直線接點 51"/>
              <p:cNvCxnSpPr/>
              <p:nvPr/>
            </p:nvCxnSpPr>
            <p:spPr>
              <a:xfrm flipH="1">
                <a:off x="3005987" y="4105314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flipH="1">
                <a:off x="5180428" y="4122731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 flipH="1">
                <a:off x="4460428" y="4105314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V="1">
                <a:off x="5000428" y="3580100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flipV="1">
                <a:off x="4297115" y="3574620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V="1">
                <a:off x="5000428" y="4297450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V="1">
                <a:off x="4280428" y="4297450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flipV="1">
                <a:off x="2807784" y="4300100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V="1">
                <a:off x="2807784" y="3552500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H="1">
                <a:off x="3005987" y="627745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字方塊 63"/>
            <p:cNvSpPr txBox="1"/>
            <p:nvPr/>
          </p:nvSpPr>
          <p:spPr>
            <a:xfrm>
              <a:off x="2915816" y="2479189"/>
              <a:ext cx="803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A(5,13)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4388438" y="1768521"/>
              <a:ext cx="97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B(14,18)</a:t>
              </a:r>
              <a:endParaRPr lang="zh-TW" altLang="en-US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5104128" y="5362019"/>
              <a:ext cx="97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C(15,2)</a:t>
              </a:r>
              <a:endParaRPr lang="zh-TW" altLang="en-US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4360947" y="3888159"/>
              <a:ext cx="97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D(14,8)</a:t>
              </a:r>
              <a:endParaRPr lang="zh-TW" altLang="en-US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05100" y="4581128"/>
              <a:ext cx="97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E(18,7)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9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Step 1. Find minimum spinning tree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|AD|=|5-14|+|13-18|=14</a:t>
            </a:r>
          </a:p>
          <a:p>
            <a:r>
              <a:rPr lang="en-US" altLang="zh-TW" dirty="0" smtClean="0"/>
              <a:t>|DE|=|14-18|+|8-7|=5</a:t>
            </a:r>
          </a:p>
          <a:p>
            <a:r>
              <a:rPr lang="en-US" altLang="zh-TW" dirty="0"/>
              <a:t>|DC|=|14-15|+|8-2|=</a:t>
            </a:r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|DB|=|</a:t>
            </a:r>
            <a:r>
              <a:rPr lang="en-US" altLang="zh-TW" dirty="0"/>
              <a:t>14-14|+|18-8|=10</a:t>
            </a:r>
          </a:p>
          <a:p>
            <a:r>
              <a:rPr lang="en-US" altLang="zh-TW" dirty="0" smtClean="0"/>
              <a:t>Total </a:t>
            </a:r>
            <a:r>
              <a:rPr lang="en-US" altLang="zh-TW" dirty="0"/>
              <a:t>distance of </a:t>
            </a:r>
            <a:r>
              <a:rPr lang="en-US" altLang="zh-TW" dirty="0" err="1" smtClean="0"/>
              <a:t>POMSpT</a:t>
            </a:r>
            <a:r>
              <a:rPr lang="en-US" altLang="zh-TW" dirty="0" smtClean="0"/>
              <a:t>=36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92" name="群組 91"/>
          <p:cNvGrpSpPr/>
          <p:nvPr/>
        </p:nvGrpSpPr>
        <p:grpSpPr>
          <a:xfrm>
            <a:off x="3916794" y="1035149"/>
            <a:ext cx="4924621" cy="4717703"/>
            <a:chOff x="3916794" y="1035149"/>
            <a:chExt cx="4924621" cy="4717703"/>
          </a:xfrm>
        </p:grpSpPr>
        <p:grpSp>
          <p:nvGrpSpPr>
            <p:cNvPr id="6" name="群組 5"/>
            <p:cNvGrpSpPr/>
            <p:nvPr/>
          </p:nvGrpSpPr>
          <p:grpSpPr>
            <a:xfrm>
              <a:off x="3916794" y="1035149"/>
              <a:ext cx="4924621" cy="4717703"/>
              <a:chOff x="2656128" y="1373648"/>
              <a:chExt cx="4924621" cy="4717703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2656128" y="1373648"/>
                <a:ext cx="3992644" cy="4717703"/>
                <a:chOff x="2627784" y="1739747"/>
                <a:chExt cx="3992644" cy="4717703"/>
              </a:xfrm>
            </p:grpSpPr>
            <p:sp>
              <p:nvSpPr>
                <p:cNvPr id="13" name="橢圓 12"/>
                <p:cNvSpPr/>
                <p:nvPr/>
              </p:nvSpPr>
              <p:spPr>
                <a:xfrm>
                  <a:off x="2627784" y="319953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橢圓 14"/>
                <p:cNvSpPr/>
                <p:nvPr/>
              </p:nvSpPr>
              <p:spPr>
                <a:xfrm>
                  <a:off x="4820428" y="609745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橢圓 20"/>
                <p:cNvSpPr/>
                <p:nvPr/>
              </p:nvSpPr>
              <p:spPr>
                <a:xfrm>
                  <a:off x="4100428" y="173974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/>
                <p:cNvSpPr/>
                <p:nvPr/>
              </p:nvSpPr>
              <p:spPr>
                <a:xfrm>
                  <a:off x="6260428" y="4657450"/>
                  <a:ext cx="360000" cy="36000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橢圓 51"/>
                <p:cNvSpPr/>
                <p:nvPr/>
              </p:nvSpPr>
              <p:spPr>
                <a:xfrm>
                  <a:off x="4100428" y="3937450"/>
                  <a:ext cx="360000" cy="36000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" name="文字方塊 7"/>
              <p:cNvSpPr txBox="1"/>
              <p:nvPr/>
            </p:nvSpPr>
            <p:spPr>
              <a:xfrm>
                <a:off x="2915816" y="2479189"/>
                <a:ext cx="803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A(5,13)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4388438" y="1768521"/>
                <a:ext cx="975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B(14,18)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104128" y="5362019"/>
                <a:ext cx="975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C(15,2)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4360947" y="3888159"/>
                <a:ext cx="975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D(14,8)</a:t>
                </a:r>
                <a:endParaRPr lang="zh-TW" altLang="en-US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6605100" y="4581128"/>
                <a:ext cx="975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E(18,7)</a:t>
                </a:r>
                <a:endParaRPr lang="zh-TW" altLang="en-US" dirty="0"/>
              </a:p>
            </p:txBody>
          </p:sp>
        </p:grpSp>
        <p:cxnSp>
          <p:nvCxnSpPr>
            <p:cNvPr id="64" name="直線單箭頭接點 63"/>
            <p:cNvCxnSpPr>
              <a:stCxn id="13" idx="5"/>
              <a:endCxn id="52" idx="2"/>
            </p:cNvCxnSpPr>
            <p:nvPr/>
          </p:nvCxnSpPr>
          <p:spPr>
            <a:xfrm>
              <a:off x="4224073" y="2802219"/>
              <a:ext cx="1165365" cy="6106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52" idx="0"/>
              <a:endCxn id="21" idx="4"/>
            </p:cNvCxnSpPr>
            <p:nvPr/>
          </p:nvCxnSpPr>
          <p:spPr>
            <a:xfrm flipV="1">
              <a:off x="5569438" y="1395149"/>
              <a:ext cx="0" cy="18377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52" idx="5"/>
              <a:endCxn id="31" idx="2"/>
            </p:cNvCxnSpPr>
            <p:nvPr/>
          </p:nvCxnSpPr>
          <p:spPr>
            <a:xfrm>
              <a:off x="5696717" y="3540131"/>
              <a:ext cx="1852721" cy="5927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stCxn id="52" idx="5"/>
              <a:endCxn id="15" idx="0"/>
            </p:cNvCxnSpPr>
            <p:nvPr/>
          </p:nvCxnSpPr>
          <p:spPr>
            <a:xfrm>
              <a:off x="5696717" y="3540131"/>
              <a:ext cx="592721" cy="18527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9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2. Find 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point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3916794" y="1035149"/>
            <a:ext cx="4924621" cy="4717703"/>
            <a:chOff x="3916794" y="1035149"/>
            <a:chExt cx="4924621" cy="4717703"/>
          </a:xfrm>
        </p:grpSpPr>
        <p:grpSp>
          <p:nvGrpSpPr>
            <p:cNvPr id="5" name="群組 4"/>
            <p:cNvGrpSpPr/>
            <p:nvPr/>
          </p:nvGrpSpPr>
          <p:grpSpPr>
            <a:xfrm>
              <a:off x="3916794" y="1035149"/>
              <a:ext cx="4924621" cy="4717703"/>
              <a:chOff x="3916794" y="1035149"/>
              <a:chExt cx="4924621" cy="4717703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3916794" y="1035149"/>
                <a:ext cx="4924621" cy="4717703"/>
                <a:chOff x="2656128" y="1373648"/>
                <a:chExt cx="4924621" cy="4717703"/>
              </a:xfrm>
            </p:grpSpPr>
            <p:grpSp>
              <p:nvGrpSpPr>
                <p:cNvPr id="11" name="群組 10"/>
                <p:cNvGrpSpPr/>
                <p:nvPr/>
              </p:nvGrpSpPr>
              <p:grpSpPr>
                <a:xfrm>
                  <a:off x="2656128" y="1373648"/>
                  <a:ext cx="3992644" cy="4717703"/>
                  <a:chOff x="2627784" y="1739747"/>
                  <a:chExt cx="3992644" cy="4717703"/>
                </a:xfrm>
              </p:grpSpPr>
              <p:sp>
                <p:nvSpPr>
                  <p:cNvPr id="17" name="橢圓 16"/>
                  <p:cNvSpPr/>
                  <p:nvPr/>
                </p:nvSpPr>
                <p:spPr>
                  <a:xfrm>
                    <a:off x="2627784" y="3199538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橢圓 17"/>
                  <p:cNvSpPr/>
                  <p:nvPr/>
                </p:nvSpPr>
                <p:spPr>
                  <a:xfrm>
                    <a:off x="4820428" y="609745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/>
                  <p:cNvSpPr/>
                  <p:nvPr/>
                </p:nvSpPr>
                <p:spPr>
                  <a:xfrm>
                    <a:off x="4100428" y="1739747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/>
                  <p:cNvSpPr/>
                  <p:nvPr/>
                </p:nvSpPr>
                <p:spPr>
                  <a:xfrm>
                    <a:off x="6260428" y="4657450"/>
                    <a:ext cx="360000" cy="36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/>
                  <p:cNvSpPr/>
                  <p:nvPr/>
                </p:nvSpPr>
                <p:spPr>
                  <a:xfrm>
                    <a:off x="4100428" y="3937450"/>
                    <a:ext cx="360000" cy="36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2" name="文字方塊 11"/>
                <p:cNvSpPr txBox="1"/>
                <p:nvPr/>
              </p:nvSpPr>
              <p:spPr>
                <a:xfrm>
                  <a:off x="2915816" y="2479189"/>
                  <a:ext cx="8033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A(5,13)</a:t>
                  </a:r>
                  <a:endParaRPr lang="zh-TW" altLang="en-US" dirty="0"/>
                </a:p>
              </p:txBody>
            </p:sp>
            <p:sp>
              <p:nvSpPr>
                <p:cNvPr id="13" name="文字方塊 12"/>
                <p:cNvSpPr txBox="1"/>
                <p:nvPr/>
              </p:nvSpPr>
              <p:spPr>
                <a:xfrm>
                  <a:off x="4388438" y="1768521"/>
                  <a:ext cx="9756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B(14,18)</a:t>
                  </a:r>
                  <a:endParaRPr lang="zh-TW" altLang="en-US" dirty="0"/>
                </a:p>
              </p:txBody>
            </p:sp>
            <p:sp>
              <p:nvSpPr>
                <p:cNvPr id="14" name="文字方塊 13"/>
                <p:cNvSpPr txBox="1"/>
                <p:nvPr/>
              </p:nvSpPr>
              <p:spPr>
                <a:xfrm>
                  <a:off x="5104128" y="5362019"/>
                  <a:ext cx="9756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C(15,2)</a:t>
                  </a:r>
                  <a:endParaRPr lang="zh-TW" altLang="en-US" dirty="0"/>
                </a:p>
              </p:txBody>
            </p:sp>
            <p:sp>
              <p:nvSpPr>
                <p:cNvPr id="15" name="文字方塊 14"/>
                <p:cNvSpPr txBox="1"/>
                <p:nvPr/>
              </p:nvSpPr>
              <p:spPr>
                <a:xfrm>
                  <a:off x="4360947" y="3888159"/>
                  <a:ext cx="9756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D(14,8)</a:t>
                  </a:r>
                  <a:endParaRPr lang="zh-TW" altLang="en-US" dirty="0"/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6605100" y="4581128"/>
                  <a:ext cx="9756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E(18,7)</a:t>
                  </a:r>
                  <a:endParaRPr lang="zh-TW" altLang="en-US" dirty="0"/>
                </a:p>
              </p:txBody>
            </p:sp>
          </p:grpSp>
          <p:cxnSp>
            <p:nvCxnSpPr>
              <p:cNvPr id="7" name="直線單箭頭接點 6"/>
              <p:cNvCxnSpPr>
                <a:stCxn id="17" idx="5"/>
                <a:endCxn id="21" idx="2"/>
              </p:cNvCxnSpPr>
              <p:nvPr/>
            </p:nvCxnSpPr>
            <p:spPr>
              <a:xfrm>
                <a:off x="4224073" y="2802219"/>
                <a:ext cx="1165365" cy="6106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>
                <a:stCxn id="21" idx="0"/>
                <a:endCxn id="19" idx="4"/>
              </p:cNvCxnSpPr>
              <p:nvPr/>
            </p:nvCxnSpPr>
            <p:spPr>
              <a:xfrm flipV="1">
                <a:off x="5569438" y="1395149"/>
                <a:ext cx="0" cy="183770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>
                <a:stCxn id="21" idx="5"/>
                <a:endCxn id="20" idx="2"/>
              </p:cNvCxnSpPr>
              <p:nvPr/>
            </p:nvCxnSpPr>
            <p:spPr>
              <a:xfrm>
                <a:off x="5696717" y="3540131"/>
                <a:ext cx="1852721" cy="5927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>
                <a:stCxn id="21" idx="5"/>
                <a:endCxn id="18" idx="0"/>
              </p:cNvCxnSpPr>
              <p:nvPr/>
            </p:nvCxnSpPr>
            <p:spPr>
              <a:xfrm>
                <a:off x="5696717" y="3540131"/>
                <a:ext cx="592721" cy="18527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橢圓 22"/>
            <p:cNvSpPr/>
            <p:nvPr/>
          </p:nvSpPr>
          <p:spPr>
            <a:xfrm>
              <a:off x="5389438" y="24949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3916794" y="32328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549438" y="32328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5389438" y="39528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6109437" y="32328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5389438" y="53928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224073" y="3467159"/>
              <a:ext cx="803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1(5,8)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649104" y="2204864"/>
              <a:ext cx="948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2(14,13)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553302" y="3952852"/>
              <a:ext cx="948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3(14,7)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865766" y="3412852"/>
              <a:ext cx="948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4(18,8)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553302" y="5383520"/>
              <a:ext cx="948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5(14,2)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378539" y="2922869"/>
              <a:ext cx="948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6(15,8)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64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3. Grow minimum 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tree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Choose “</a:t>
            </a:r>
            <a:r>
              <a:rPr lang="en-US" altLang="zh-TW" dirty="0">
                <a:solidFill>
                  <a:srgbClr val="00B050"/>
                </a:solidFill>
              </a:rPr>
              <a:t>y axis</a:t>
            </a:r>
            <a:r>
              <a:rPr lang="en-US" altLang="zh-TW" dirty="0"/>
              <a:t>” first when weight of edge is even.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Choose “</a:t>
            </a:r>
            <a:r>
              <a:rPr lang="en-US" altLang="zh-TW" dirty="0">
                <a:solidFill>
                  <a:srgbClr val="00B050"/>
                </a:solidFill>
              </a:rPr>
              <a:t>long edge</a:t>
            </a:r>
            <a:r>
              <a:rPr lang="en-US" altLang="zh-TW" dirty="0"/>
              <a:t>” first for rectangle.</a:t>
            </a:r>
          </a:p>
          <a:p>
            <a:endParaRPr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3916794" y="1035149"/>
            <a:ext cx="4924621" cy="4717703"/>
            <a:chOff x="3916794" y="1035149"/>
            <a:chExt cx="4924621" cy="4717703"/>
          </a:xfrm>
        </p:grpSpPr>
        <p:grpSp>
          <p:nvGrpSpPr>
            <p:cNvPr id="5" name="群組 4"/>
            <p:cNvGrpSpPr/>
            <p:nvPr/>
          </p:nvGrpSpPr>
          <p:grpSpPr>
            <a:xfrm>
              <a:off x="3916794" y="1035149"/>
              <a:ext cx="4924621" cy="4717703"/>
              <a:chOff x="3916794" y="1035149"/>
              <a:chExt cx="4924621" cy="4717703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3916794" y="1035149"/>
                <a:ext cx="4924621" cy="4717703"/>
                <a:chOff x="3916794" y="1035149"/>
                <a:chExt cx="4924621" cy="4717703"/>
              </a:xfrm>
            </p:grpSpPr>
            <p:grpSp>
              <p:nvGrpSpPr>
                <p:cNvPr id="21" name="群組 20"/>
                <p:cNvGrpSpPr/>
                <p:nvPr/>
              </p:nvGrpSpPr>
              <p:grpSpPr>
                <a:xfrm>
                  <a:off x="3916794" y="1035149"/>
                  <a:ext cx="4924621" cy="4717703"/>
                  <a:chOff x="2656128" y="1373648"/>
                  <a:chExt cx="4924621" cy="4717703"/>
                </a:xfrm>
              </p:grpSpPr>
              <p:grpSp>
                <p:nvGrpSpPr>
                  <p:cNvPr id="26" name="群組 25"/>
                  <p:cNvGrpSpPr/>
                  <p:nvPr/>
                </p:nvGrpSpPr>
                <p:grpSpPr>
                  <a:xfrm>
                    <a:off x="2656128" y="1373648"/>
                    <a:ext cx="3992644" cy="4717703"/>
                    <a:chOff x="2627784" y="1739747"/>
                    <a:chExt cx="3992644" cy="4717703"/>
                  </a:xfrm>
                </p:grpSpPr>
                <p:sp>
                  <p:nvSpPr>
                    <p:cNvPr id="32" name="橢圓 31"/>
                    <p:cNvSpPr/>
                    <p:nvPr/>
                  </p:nvSpPr>
                  <p:spPr>
                    <a:xfrm>
                      <a:off x="2627784" y="3199538"/>
                      <a:ext cx="360000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3" name="橢圓 32"/>
                    <p:cNvSpPr/>
                    <p:nvPr/>
                  </p:nvSpPr>
                  <p:spPr>
                    <a:xfrm>
                      <a:off x="4820428" y="6097450"/>
                      <a:ext cx="360000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4" name="橢圓 33"/>
                    <p:cNvSpPr/>
                    <p:nvPr/>
                  </p:nvSpPr>
                  <p:spPr>
                    <a:xfrm>
                      <a:off x="4100428" y="1739747"/>
                      <a:ext cx="360000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5" name="橢圓 34"/>
                    <p:cNvSpPr/>
                    <p:nvPr/>
                  </p:nvSpPr>
                  <p:spPr>
                    <a:xfrm>
                      <a:off x="6260428" y="4657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6" name="橢圓 35"/>
                    <p:cNvSpPr/>
                    <p:nvPr/>
                  </p:nvSpPr>
                  <p:spPr>
                    <a:xfrm>
                      <a:off x="4100428" y="3937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2915816" y="2479189"/>
                    <a:ext cx="8033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A(5,13)</a:t>
                    </a:r>
                    <a:endParaRPr lang="zh-TW" altLang="en-US" dirty="0"/>
                  </a:p>
                </p:txBody>
              </p:sp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4388438" y="1768521"/>
                    <a:ext cx="9756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B(14,18)</a:t>
                    </a:r>
                    <a:endParaRPr lang="zh-TW" altLang="en-US" dirty="0"/>
                  </a:p>
                </p:txBody>
              </p:sp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5104128" y="5362019"/>
                    <a:ext cx="9756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C(15,2)</a:t>
                    </a:r>
                    <a:endParaRPr lang="zh-TW" altLang="en-US" dirty="0"/>
                  </a:p>
                </p:txBody>
              </p:sp>
              <p:sp>
                <p:nvSpPr>
                  <p:cNvPr id="30" name="文字方塊 29"/>
                  <p:cNvSpPr txBox="1"/>
                  <p:nvPr/>
                </p:nvSpPr>
                <p:spPr>
                  <a:xfrm>
                    <a:off x="4360947" y="3888159"/>
                    <a:ext cx="9756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D(14,8)</a:t>
                    </a:r>
                    <a:endParaRPr lang="zh-TW" altLang="en-US" dirty="0"/>
                  </a:p>
                </p:txBody>
              </p:sp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6605100" y="4581128"/>
                    <a:ext cx="9756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E(18,7)</a:t>
                    </a:r>
                    <a:endParaRPr lang="zh-TW" altLang="en-US" dirty="0"/>
                  </a:p>
                </p:txBody>
              </p:sp>
            </p:grpSp>
            <p:cxnSp>
              <p:nvCxnSpPr>
                <p:cNvPr id="22" name="直線單箭頭接點 21"/>
                <p:cNvCxnSpPr>
                  <a:stCxn id="32" idx="5"/>
                  <a:endCxn id="36" idx="2"/>
                </p:cNvCxnSpPr>
                <p:nvPr/>
              </p:nvCxnSpPr>
              <p:spPr>
                <a:xfrm>
                  <a:off x="4224073" y="2802219"/>
                  <a:ext cx="1165365" cy="6106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單箭頭接點 22"/>
                <p:cNvCxnSpPr>
                  <a:stCxn id="36" idx="0"/>
                  <a:endCxn id="34" idx="4"/>
                </p:cNvCxnSpPr>
                <p:nvPr/>
              </p:nvCxnSpPr>
              <p:spPr>
                <a:xfrm flipV="1">
                  <a:off x="5569438" y="1395149"/>
                  <a:ext cx="0" cy="183770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單箭頭接點 23"/>
                <p:cNvCxnSpPr>
                  <a:stCxn id="36" idx="5"/>
                  <a:endCxn id="35" idx="2"/>
                </p:cNvCxnSpPr>
                <p:nvPr/>
              </p:nvCxnSpPr>
              <p:spPr>
                <a:xfrm>
                  <a:off x="5696717" y="3540131"/>
                  <a:ext cx="1852721" cy="59272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單箭頭接點 24"/>
                <p:cNvCxnSpPr>
                  <a:stCxn id="36" idx="5"/>
                  <a:endCxn id="33" idx="0"/>
                </p:cNvCxnSpPr>
                <p:nvPr/>
              </p:nvCxnSpPr>
              <p:spPr>
                <a:xfrm>
                  <a:off x="5696717" y="3540131"/>
                  <a:ext cx="592721" cy="185272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橢圓 7"/>
              <p:cNvSpPr/>
              <p:nvPr/>
            </p:nvSpPr>
            <p:spPr>
              <a:xfrm>
                <a:off x="5389438" y="24949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3916794" y="3232852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7549438" y="3232852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5389438" y="3952852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6109437" y="3232852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5389438" y="5392852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4224073" y="3467159"/>
                <a:ext cx="803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1(5,8)</a:t>
                </a:r>
                <a:endParaRPr lang="zh-TW" altLang="en-US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649104" y="2204864"/>
                <a:ext cx="948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2(14,13)</a:t>
                </a:r>
                <a:endParaRPr lang="zh-TW" altLang="en-US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4553302" y="3952852"/>
                <a:ext cx="948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3(14,7)</a:t>
                </a:r>
                <a:endParaRPr lang="zh-TW" altLang="en-US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865766" y="3412852"/>
                <a:ext cx="948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4(18,8)</a:t>
                </a:r>
                <a:endParaRPr lang="zh-TW" altLang="en-US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4553302" y="5383520"/>
                <a:ext cx="948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5(14,2)</a:t>
                </a:r>
                <a:endParaRPr lang="zh-TW" altLang="en-US" dirty="0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6378539" y="2922869"/>
                <a:ext cx="948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6(15,8)</a:t>
                </a:r>
                <a:endParaRPr lang="zh-TW" altLang="en-US" dirty="0"/>
              </a:p>
            </p:txBody>
          </p:sp>
        </p:grpSp>
        <p:cxnSp>
          <p:nvCxnSpPr>
            <p:cNvPr id="38" name="直線接點 37"/>
            <p:cNvCxnSpPr>
              <a:stCxn id="32" idx="6"/>
              <a:endCxn id="8" idx="2"/>
            </p:cNvCxnSpPr>
            <p:nvPr/>
          </p:nvCxnSpPr>
          <p:spPr>
            <a:xfrm>
              <a:off x="4276794" y="2674940"/>
              <a:ext cx="111264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8" idx="4"/>
              <a:endCxn id="36" idx="0"/>
            </p:cNvCxnSpPr>
            <p:nvPr/>
          </p:nvCxnSpPr>
          <p:spPr>
            <a:xfrm>
              <a:off x="5569438" y="2854940"/>
              <a:ext cx="0" cy="37791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34" idx="4"/>
              <a:endCxn id="8" idx="0"/>
            </p:cNvCxnSpPr>
            <p:nvPr/>
          </p:nvCxnSpPr>
          <p:spPr>
            <a:xfrm>
              <a:off x="5569438" y="1395149"/>
              <a:ext cx="0" cy="109979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36" idx="4"/>
              <a:endCxn id="11" idx="0"/>
            </p:cNvCxnSpPr>
            <p:nvPr/>
          </p:nvCxnSpPr>
          <p:spPr>
            <a:xfrm>
              <a:off x="5569438" y="3592852"/>
              <a:ext cx="0" cy="36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11" idx="4"/>
              <a:endCxn id="13" idx="0"/>
            </p:cNvCxnSpPr>
            <p:nvPr/>
          </p:nvCxnSpPr>
          <p:spPr>
            <a:xfrm>
              <a:off x="5569438" y="4312852"/>
              <a:ext cx="0" cy="108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13" idx="6"/>
              <a:endCxn id="33" idx="2"/>
            </p:cNvCxnSpPr>
            <p:nvPr/>
          </p:nvCxnSpPr>
          <p:spPr>
            <a:xfrm>
              <a:off x="5749438" y="5572852"/>
              <a:ext cx="36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36" idx="6"/>
              <a:endCxn id="12" idx="2"/>
            </p:cNvCxnSpPr>
            <p:nvPr/>
          </p:nvCxnSpPr>
          <p:spPr>
            <a:xfrm>
              <a:off x="5749438" y="3412852"/>
              <a:ext cx="359999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12" idx="6"/>
              <a:endCxn id="10" idx="2"/>
            </p:cNvCxnSpPr>
            <p:nvPr/>
          </p:nvCxnSpPr>
          <p:spPr>
            <a:xfrm>
              <a:off x="6469437" y="3412852"/>
              <a:ext cx="1080001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10" idx="4"/>
              <a:endCxn id="35" idx="0"/>
            </p:cNvCxnSpPr>
            <p:nvPr/>
          </p:nvCxnSpPr>
          <p:spPr>
            <a:xfrm>
              <a:off x="7729438" y="3592852"/>
              <a:ext cx="0" cy="36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29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4. Final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 smtClean="0"/>
              <a:t>|A2|=9, |2D|=5</a:t>
            </a:r>
          </a:p>
          <a:p>
            <a:r>
              <a:rPr lang="en-US" altLang="zh-TW" dirty="0" smtClean="0"/>
              <a:t>|D6|=1, |64|=3, |4E|=1</a:t>
            </a:r>
          </a:p>
          <a:p>
            <a:r>
              <a:rPr lang="en-US" altLang="zh-TW" dirty="0" smtClean="0"/>
              <a:t>|D3|=1, |35|=5, |5C|=1</a:t>
            </a:r>
          </a:p>
          <a:p>
            <a:r>
              <a:rPr lang="en-US" altLang="zh-TW" dirty="0" smtClean="0"/>
              <a:t>|2B|=5</a:t>
            </a:r>
          </a:p>
          <a:p>
            <a:r>
              <a:rPr lang="en-US" altLang="zh-TW" dirty="0"/>
              <a:t>Total distance of </a:t>
            </a:r>
            <a:r>
              <a:rPr lang="en-US" altLang="zh-TW" dirty="0" smtClean="0"/>
              <a:t>POMRST=31</a:t>
            </a:r>
            <a:endParaRPr lang="en-US" altLang="zh-TW" dirty="0"/>
          </a:p>
          <a:p>
            <a:r>
              <a:rPr lang="en-US" altLang="zh-TW" dirty="0"/>
              <a:t>Ratio of </a:t>
            </a:r>
            <a:r>
              <a:rPr lang="en-US" altLang="zh-TW" dirty="0" smtClean="0"/>
              <a:t>MRST/</a:t>
            </a:r>
            <a:r>
              <a:rPr lang="en-US" altLang="zh-TW" dirty="0" err="1" smtClean="0"/>
              <a:t>MSpT</a:t>
            </a:r>
            <a:r>
              <a:rPr lang="en-US" altLang="zh-TW" dirty="0" smtClean="0"/>
              <a:t>=31/36</a:t>
            </a:r>
            <a:endParaRPr lang="en-US" altLang="zh-TW" dirty="0"/>
          </a:p>
          <a:p>
            <a:r>
              <a:rPr lang="en-US" altLang="zh-TW" dirty="0"/>
              <a:t>Decrease: </a:t>
            </a:r>
            <a:r>
              <a:rPr lang="en-US" altLang="zh-TW" dirty="0" smtClean="0"/>
              <a:t>5</a:t>
            </a:r>
            <a:endParaRPr lang="en-US" altLang="zh-TW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Improved: </a:t>
            </a:r>
            <a:r>
              <a:rPr lang="en-US" altLang="zh-TW" sz="2000" dirty="0" smtClean="0">
                <a:solidFill>
                  <a:srgbClr val="FF0000"/>
                </a:solidFill>
              </a:rPr>
              <a:t>13.9%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3916794" y="1035149"/>
            <a:ext cx="4924621" cy="4717703"/>
            <a:chOff x="3916794" y="1035149"/>
            <a:chExt cx="4924621" cy="4717703"/>
          </a:xfrm>
        </p:grpSpPr>
        <p:grpSp>
          <p:nvGrpSpPr>
            <p:cNvPr id="6" name="群組 5"/>
            <p:cNvGrpSpPr/>
            <p:nvPr/>
          </p:nvGrpSpPr>
          <p:grpSpPr>
            <a:xfrm>
              <a:off x="3916794" y="1035149"/>
              <a:ext cx="4924621" cy="4717703"/>
              <a:chOff x="3916794" y="1035149"/>
              <a:chExt cx="4924621" cy="4717703"/>
            </a:xfrm>
          </p:grpSpPr>
          <p:grpSp>
            <p:nvGrpSpPr>
              <p:cNvPr id="31" name="群組 30"/>
              <p:cNvGrpSpPr/>
              <p:nvPr/>
            </p:nvGrpSpPr>
            <p:grpSpPr>
              <a:xfrm>
                <a:off x="3916794" y="1035149"/>
                <a:ext cx="4924621" cy="4717703"/>
                <a:chOff x="2656128" y="1373648"/>
                <a:chExt cx="4924621" cy="4717703"/>
              </a:xfrm>
            </p:grpSpPr>
            <p:grpSp>
              <p:nvGrpSpPr>
                <p:cNvPr id="36" name="群組 35"/>
                <p:cNvGrpSpPr/>
                <p:nvPr/>
              </p:nvGrpSpPr>
              <p:grpSpPr>
                <a:xfrm>
                  <a:off x="2656128" y="1373648"/>
                  <a:ext cx="3992644" cy="4717703"/>
                  <a:chOff x="2627784" y="1739747"/>
                  <a:chExt cx="3992644" cy="4717703"/>
                </a:xfrm>
              </p:grpSpPr>
              <p:sp>
                <p:nvSpPr>
                  <p:cNvPr id="42" name="橢圓 41"/>
                  <p:cNvSpPr/>
                  <p:nvPr/>
                </p:nvSpPr>
                <p:spPr>
                  <a:xfrm>
                    <a:off x="2627784" y="3199538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橢圓 42"/>
                  <p:cNvSpPr/>
                  <p:nvPr/>
                </p:nvSpPr>
                <p:spPr>
                  <a:xfrm>
                    <a:off x="4820428" y="609745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4" name="橢圓 43"/>
                  <p:cNvSpPr/>
                  <p:nvPr/>
                </p:nvSpPr>
                <p:spPr>
                  <a:xfrm>
                    <a:off x="4100428" y="1739747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橢圓 44"/>
                  <p:cNvSpPr/>
                  <p:nvPr/>
                </p:nvSpPr>
                <p:spPr>
                  <a:xfrm>
                    <a:off x="6260428" y="4657450"/>
                    <a:ext cx="360000" cy="36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橢圓 45"/>
                  <p:cNvSpPr/>
                  <p:nvPr/>
                </p:nvSpPr>
                <p:spPr>
                  <a:xfrm>
                    <a:off x="4100428" y="3937450"/>
                    <a:ext cx="360000" cy="36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37" name="文字方塊 36"/>
                <p:cNvSpPr txBox="1"/>
                <p:nvPr/>
              </p:nvSpPr>
              <p:spPr>
                <a:xfrm>
                  <a:off x="2915816" y="2479189"/>
                  <a:ext cx="8033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A(5,13)</a:t>
                  </a:r>
                  <a:endParaRPr lang="zh-TW" altLang="en-US" dirty="0"/>
                </a:p>
              </p:txBody>
            </p:sp>
            <p:sp>
              <p:nvSpPr>
                <p:cNvPr id="38" name="文字方塊 37"/>
                <p:cNvSpPr txBox="1"/>
                <p:nvPr/>
              </p:nvSpPr>
              <p:spPr>
                <a:xfrm>
                  <a:off x="4388438" y="1768521"/>
                  <a:ext cx="9756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B(14,18)</a:t>
                  </a:r>
                  <a:endParaRPr lang="zh-TW" altLang="en-US" dirty="0"/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5104128" y="5362019"/>
                  <a:ext cx="9756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C(15,2)</a:t>
                  </a:r>
                  <a:endParaRPr lang="zh-TW" altLang="en-US" dirty="0"/>
                </a:p>
              </p:txBody>
            </p:sp>
            <p:sp>
              <p:nvSpPr>
                <p:cNvPr id="40" name="文字方塊 39"/>
                <p:cNvSpPr txBox="1"/>
                <p:nvPr/>
              </p:nvSpPr>
              <p:spPr>
                <a:xfrm>
                  <a:off x="4360947" y="3888159"/>
                  <a:ext cx="9756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D(14,8)</a:t>
                  </a:r>
                  <a:endParaRPr lang="zh-TW" altLang="en-US" dirty="0"/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6605100" y="4581128"/>
                  <a:ext cx="9756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E(18,7)</a:t>
                  </a:r>
                  <a:endParaRPr lang="zh-TW" altLang="en-US" dirty="0"/>
                </a:p>
              </p:txBody>
            </p:sp>
          </p:grpSp>
          <p:sp>
            <p:nvSpPr>
              <p:cNvPr id="18" name="橢圓 17"/>
              <p:cNvSpPr/>
              <p:nvPr/>
            </p:nvSpPr>
            <p:spPr>
              <a:xfrm>
                <a:off x="5389438" y="24949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7549438" y="3232852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5389438" y="3952852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6109437" y="3232852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5389438" y="5392852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5649104" y="2204864"/>
                <a:ext cx="948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2(14,13)</a:t>
                </a:r>
                <a:endParaRPr lang="zh-TW" altLang="en-US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4553302" y="3952852"/>
                <a:ext cx="948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3(14,7)</a:t>
                </a:r>
                <a:endParaRPr lang="zh-TW" altLang="en-US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7865766" y="3412852"/>
                <a:ext cx="948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4(18,8)</a:t>
                </a:r>
                <a:endParaRPr lang="zh-TW" altLang="en-US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4553302" y="5383520"/>
                <a:ext cx="948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5(14,2)</a:t>
                </a:r>
                <a:endParaRPr lang="zh-TW" altLang="en-US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6378539" y="2922869"/>
                <a:ext cx="948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6(15,8)</a:t>
                </a:r>
                <a:endParaRPr lang="zh-TW" altLang="en-US" dirty="0"/>
              </a:p>
            </p:txBody>
          </p:sp>
        </p:grpSp>
        <p:cxnSp>
          <p:nvCxnSpPr>
            <p:cNvPr id="7" name="直線接點 6"/>
            <p:cNvCxnSpPr>
              <a:stCxn id="42" idx="6"/>
              <a:endCxn id="18" idx="2"/>
            </p:cNvCxnSpPr>
            <p:nvPr/>
          </p:nvCxnSpPr>
          <p:spPr>
            <a:xfrm>
              <a:off x="4276794" y="2674940"/>
              <a:ext cx="111264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18" idx="4"/>
              <a:endCxn id="46" idx="0"/>
            </p:cNvCxnSpPr>
            <p:nvPr/>
          </p:nvCxnSpPr>
          <p:spPr>
            <a:xfrm>
              <a:off x="5569438" y="2854940"/>
              <a:ext cx="0" cy="37791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44" idx="4"/>
              <a:endCxn id="18" idx="0"/>
            </p:cNvCxnSpPr>
            <p:nvPr/>
          </p:nvCxnSpPr>
          <p:spPr>
            <a:xfrm>
              <a:off x="5569438" y="1395149"/>
              <a:ext cx="0" cy="109979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46" idx="4"/>
              <a:endCxn id="21" idx="0"/>
            </p:cNvCxnSpPr>
            <p:nvPr/>
          </p:nvCxnSpPr>
          <p:spPr>
            <a:xfrm>
              <a:off x="5569438" y="3592852"/>
              <a:ext cx="0" cy="36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21" idx="4"/>
              <a:endCxn id="23" idx="0"/>
            </p:cNvCxnSpPr>
            <p:nvPr/>
          </p:nvCxnSpPr>
          <p:spPr>
            <a:xfrm>
              <a:off x="5569438" y="4312852"/>
              <a:ext cx="0" cy="108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23" idx="6"/>
              <a:endCxn id="43" idx="2"/>
            </p:cNvCxnSpPr>
            <p:nvPr/>
          </p:nvCxnSpPr>
          <p:spPr>
            <a:xfrm>
              <a:off x="5749438" y="5572852"/>
              <a:ext cx="36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46" idx="6"/>
              <a:endCxn id="22" idx="2"/>
            </p:cNvCxnSpPr>
            <p:nvPr/>
          </p:nvCxnSpPr>
          <p:spPr>
            <a:xfrm>
              <a:off x="5749438" y="3412852"/>
              <a:ext cx="359999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22" idx="6"/>
              <a:endCxn id="20" idx="2"/>
            </p:cNvCxnSpPr>
            <p:nvPr/>
          </p:nvCxnSpPr>
          <p:spPr>
            <a:xfrm>
              <a:off x="6469437" y="3412852"/>
              <a:ext cx="1080001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20" idx="4"/>
              <a:endCxn id="45" idx="0"/>
            </p:cNvCxnSpPr>
            <p:nvPr/>
          </p:nvCxnSpPr>
          <p:spPr>
            <a:xfrm>
              <a:off x="7729438" y="3592852"/>
              <a:ext cx="0" cy="36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2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標題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4</a:t>
            </a:r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1887938" y="1580900"/>
            <a:ext cx="5492445" cy="3996454"/>
            <a:chOff x="2201918" y="1759335"/>
            <a:chExt cx="5492445" cy="3996454"/>
          </a:xfrm>
        </p:grpSpPr>
        <p:sp>
          <p:nvSpPr>
            <p:cNvPr id="64" name="橢圓 63"/>
            <p:cNvSpPr/>
            <p:nvPr/>
          </p:nvSpPr>
          <p:spPr>
            <a:xfrm>
              <a:off x="4355936" y="175933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7236136" y="321289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3635936" y="321289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2201918" y="466645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355936" y="321289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4355936" y="249289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5796136" y="538645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接點 73"/>
            <p:cNvCxnSpPr/>
            <p:nvPr/>
          </p:nvCxnSpPr>
          <p:spPr>
            <a:xfrm flipH="1">
              <a:off x="3995936" y="3392896"/>
              <a:ext cx="36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4535936" y="2852896"/>
              <a:ext cx="0" cy="3600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4535936" y="2119335"/>
              <a:ext cx="0" cy="3600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H="1">
              <a:off x="2561918" y="3398089"/>
              <a:ext cx="10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/>
            <p:cNvSpPr/>
            <p:nvPr/>
          </p:nvSpPr>
          <p:spPr>
            <a:xfrm>
              <a:off x="2201918" y="3212896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/>
            <p:cNvCxnSpPr/>
            <p:nvPr/>
          </p:nvCxnSpPr>
          <p:spPr>
            <a:xfrm flipV="1">
              <a:off x="2381918" y="3586457"/>
              <a:ext cx="0" cy="10800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 flipH="1">
              <a:off x="4716136" y="3392896"/>
              <a:ext cx="10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橢圓 81"/>
            <p:cNvSpPr/>
            <p:nvPr/>
          </p:nvSpPr>
          <p:spPr>
            <a:xfrm>
              <a:off x="5796136" y="3218089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/>
            <p:cNvCxnSpPr/>
            <p:nvPr/>
          </p:nvCxnSpPr>
          <p:spPr>
            <a:xfrm flipH="1">
              <a:off x="6156136" y="3392896"/>
              <a:ext cx="10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flipV="1">
              <a:off x="5976136" y="3586457"/>
              <a:ext cx="0" cy="10800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橢圓 84"/>
            <p:cNvSpPr/>
            <p:nvPr/>
          </p:nvSpPr>
          <p:spPr>
            <a:xfrm>
              <a:off x="5796136" y="466645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/>
            <p:nvPr/>
          </p:nvCxnSpPr>
          <p:spPr>
            <a:xfrm flipV="1">
              <a:off x="5976136" y="5026457"/>
              <a:ext cx="0" cy="3600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/>
            <p:cNvSpPr txBox="1"/>
            <p:nvPr/>
          </p:nvSpPr>
          <p:spPr>
            <a:xfrm>
              <a:off x="4715936" y="175933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A(8,15)</a:t>
              </a:r>
              <a:endParaRPr lang="zh-TW" altLang="en-US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4752080" y="248823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B(8,14)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4752080" y="350100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C(8,13)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561918" y="466666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r>
                <a:rPr lang="en-US" altLang="zh-TW" dirty="0" smtClean="0"/>
                <a:t>(5,8)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6686251" y="285289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E(17,13)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987824" y="284356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F(7,13)</a:t>
              </a:r>
              <a:endParaRPr lang="zh-TW" altLang="en-US" dirty="0"/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6156136" y="538645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G(11,6)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6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Step 1. Find minimum spinning tree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2"/>
          </p:nvPr>
        </p:nvSpPr>
        <p:spPr>
          <a:xfrm>
            <a:off x="457201" y="1694205"/>
            <a:ext cx="2818656" cy="4431958"/>
          </a:xfrm>
        </p:spPr>
        <p:txBody>
          <a:bodyPr/>
          <a:lstStyle/>
          <a:p>
            <a:r>
              <a:rPr lang="en-US" altLang="zh-TW" dirty="0" smtClean="0"/>
              <a:t>|AB|=|8-8|+|15-14|=1</a:t>
            </a:r>
          </a:p>
          <a:p>
            <a:r>
              <a:rPr lang="en-US" altLang="zh-TW" dirty="0" smtClean="0"/>
              <a:t>|BC|=|8-8|+|14-13|=1</a:t>
            </a:r>
          </a:p>
          <a:p>
            <a:r>
              <a:rPr lang="en-US" altLang="zh-TW" dirty="0" smtClean="0"/>
              <a:t>|CF|=|8-7|+|13-13|=1</a:t>
            </a:r>
          </a:p>
          <a:p>
            <a:r>
              <a:rPr lang="en-US" altLang="zh-TW" dirty="0" smtClean="0"/>
              <a:t>|FD|=|7-5|+|13-8|=7</a:t>
            </a:r>
          </a:p>
          <a:p>
            <a:r>
              <a:rPr lang="en-US" altLang="zh-TW" dirty="0" smtClean="0"/>
              <a:t>|DG|=|5-11|+|8-6|=8</a:t>
            </a:r>
          </a:p>
          <a:p>
            <a:r>
              <a:rPr lang="en-US" altLang="zh-TW" dirty="0"/>
              <a:t>|CE|=|8-17|+|13-13|=</a:t>
            </a:r>
            <a:r>
              <a:rPr lang="en-US" altLang="zh-TW" dirty="0" smtClean="0"/>
              <a:t>9</a:t>
            </a:r>
          </a:p>
          <a:p>
            <a:r>
              <a:rPr lang="en-US" altLang="zh-TW" dirty="0"/>
              <a:t>Total distance of </a:t>
            </a:r>
            <a:r>
              <a:rPr lang="en-US" altLang="zh-TW" dirty="0" err="1" smtClean="0"/>
              <a:t>POMSpT</a:t>
            </a:r>
            <a:r>
              <a:rPr lang="en-US" altLang="zh-TW" dirty="0" smtClean="0"/>
              <a:t>=27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9" name="群組 48"/>
          <p:cNvGrpSpPr/>
          <p:nvPr/>
        </p:nvGrpSpPr>
        <p:grpSpPr>
          <a:xfrm>
            <a:off x="3362020" y="1514205"/>
            <a:ext cx="5492445" cy="3996454"/>
            <a:chOff x="3362020" y="1514205"/>
            <a:chExt cx="5492445" cy="3996454"/>
          </a:xfrm>
        </p:grpSpPr>
        <p:grpSp>
          <p:nvGrpSpPr>
            <p:cNvPr id="6" name="群組 5"/>
            <p:cNvGrpSpPr/>
            <p:nvPr/>
          </p:nvGrpSpPr>
          <p:grpSpPr>
            <a:xfrm>
              <a:off x="3362020" y="1514205"/>
              <a:ext cx="5492445" cy="3996454"/>
              <a:chOff x="2201918" y="1759335"/>
              <a:chExt cx="5492445" cy="3996454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4355936" y="175933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7236136" y="321289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3635936" y="321289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2201918" y="466645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4355936" y="321289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4355936" y="249289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5796136" y="538645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flipH="1">
                <a:off x="3995936" y="339289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 flipV="1">
                <a:off x="4535936" y="2852896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4535936" y="2119335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flipH="1">
                <a:off x="4716136" y="3392896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6156136" y="3392896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/>
              <p:cNvSpPr txBox="1"/>
              <p:nvPr/>
            </p:nvSpPr>
            <p:spPr>
              <a:xfrm>
                <a:off x="4715936" y="1759335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A(8,15)</a:t>
                </a:r>
                <a:endParaRPr lang="zh-TW" altLang="en-US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4752080" y="2488230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B(8,14)</a:t>
                </a:r>
                <a:endParaRPr lang="zh-TW" altLang="en-US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4752080" y="3501008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C(8,13)</a:t>
                </a:r>
                <a:endParaRPr lang="zh-TW" altLang="en-US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2561918" y="466666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D</a:t>
                </a:r>
                <a:r>
                  <a:rPr lang="en-US" altLang="zh-TW" dirty="0" smtClean="0"/>
                  <a:t>(5,8)</a:t>
                </a:r>
                <a:endParaRPr lang="zh-TW" altLang="en-US" dirty="0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6686251" y="285289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E(17,13)</a:t>
                </a:r>
                <a:endParaRPr lang="zh-TW" altLang="en-US" dirty="0"/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2987824" y="2843564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F(7,13)</a:t>
                </a:r>
                <a:endParaRPr lang="zh-TW" altLang="en-US" dirty="0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156136" y="5386457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G(11,6)</a:t>
                </a:r>
                <a:endParaRPr lang="zh-TW" altLang="en-US" dirty="0"/>
              </a:p>
            </p:txBody>
          </p:sp>
        </p:grpSp>
        <p:cxnSp>
          <p:nvCxnSpPr>
            <p:cNvPr id="33" name="直線單箭頭接點 32"/>
            <p:cNvCxnSpPr>
              <a:stCxn id="7" idx="4"/>
              <a:endCxn id="12" idx="0"/>
            </p:cNvCxnSpPr>
            <p:nvPr/>
          </p:nvCxnSpPr>
          <p:spPr>
            <a:xfrm>
              <a:off x="5696038" y="1874205"/>
              <a:ext cx="0" cy="3735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5696038" y="2615768"/>
              <a:ext cx="0" cy="3735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11" idx="2"/>
              <a:endCxn id="9" idx="6"/>
            </p:cNvCxnSpPr>
            <p:nvPr/>
          </p:nvCxnSpPr>
          <p:spPr>
            <a:xfrm flipH="1">
              <a:off x="5156038" y="3147766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3"/>
              <a:endCxn id="10" idx="7"/>
            </p:cNvCxnSpPr>
            <p:nvPr/>
          </p:nvCxnSpPr>
          <p:spPr>
            <a:xfrm flipH="1">
              <a:off x="3669299" y="3275045"/>
              <a:ext cx="1179460" cy="11990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0" idx="5"/>
              <a:endCxn id="13" idx="2"/>
            </p:cNvCxnSpPr>
            <p:nvPr/>
          </p:nvCxnSpPr>
          <p:spPr>
            <a:xfrm>
              <a:off x="3669299" y="4728606"/>
              <a:ext cx="3286939" cy="5927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11" idx="6"/>
              <a:endCxn id="8" idx="2"/>
            </p:cNvCxnSpPr>
            <p:nvPr/>
          </p:nvCxnSpPr>
          <p:spPr>
            <a:xfrm>
              <a:off x="5876038" y="3147766"/>
              <a:ext cx="2520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2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2. Find 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point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3362020" y="1514205"/>
            <a:ext cx="5492445" cy="4171788"/>
            <a:chOff x="3362020" y="1514205"/>
            <a:chExt cx="5492445" cy="4171788"/>
          </a:xfrm>
        </p:grpSpPr>
        <p:grpSp>
          <p:nvGrpSpPr>
            <p:cNvPr id="5" name="群組 4"/>
            <p:cNvGrpSpPr/>
            <p:nvPr/>
          </p:nvGrpSpPr>
          <p:grpSpPr>
            <a:xfrm>
              <a:off x="3362020" y="1514205"/>
              <a:ext cx="5492445" cy="3996454"/>
              <a:chOff x="3362020" y="1514205"/>
              <a:chExt cx="5492445" cy="3996454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3362020" y="1514205"/>
                <a:ext cx="5492445" cy="3996454"/>
                <a:chOff x="2201918" y="1759335"/>
                <a:chExt cx="5492445" cy="3996454"/>
              </a:xfrm>
            </p:grpSpPr>
            <p:sp>
              <p:nvSpPr>
                <p:cNvPr id="13" name="橢圓 12"/>
                <p:cNvSpPr/>
                <p:nvPr/>
              </p:nvSpPr>
              <p:spPr>
                <a:xfrm>
                  <a:off x="4355936" y="175933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橢圓 13"/>
                <p:cNvSpPr/>
                <p:nvPr/>
              </p:nvSpPr>
              <p:spPr>
                <a:xfrm>
                  <a:off x="7236136" y="321289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橢圓 14"/>
                <p:cNvSpPr/>
                <p:nvPr/>
              </p:nvSpPr>
              <p:spPr>
                <a:xfrm>
                  <a:off x="3635936" y="321289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橢圓 15"/>
                <p:cNvSpPr/>
                <p:nvPr/>
              </p:nvSpPr>
              <p:spPr>
                <a:xfrm>
                  <a:off x="2201918" y="466645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橢圓 16"/>
                <p:cNvSpPr/>
                <p:nvPr/>
              </p:nvSpPr>
              <p:spPr>
                <a:xfrm>
                  <a:off x="4355936" y="321289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橢圓 17"/>
                <p:cNvSpPr/>
                <p:nvPr/>
              </p:nvSpPr>
              <p:spPr>
                <a:xfrm>
                  <a:off x="4355936" y="249289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橢圓 18"/>
                <p:cNvSpPr/>
                <p:nvPr/>
              </p:nvSpPr>
              <p:spPr>
                <a:xfrm>
                  <a:off x="5796136" y="538645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" name="直線接點 19"/>
                <p:cNvCxnSpPr/>
                <p:nvPr/>
              </p:nvCxnSpPr>
              <p:spPr>
                <a:xfrm flipH="1">
                  <a:off x="3995936" y="3392896"/>
                  <a:ext cx="36000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/>
                <p:nvPr/>
              </p:nvCxnSpPr>
              <p:spPr>
                <a:xfrm flipV="1">
                  <a:off x="4535936" y="2852896"/>
                  <a:ext cx="0" cy="36000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/>
                <p:cNvCxnSpPr/>
                <p:nvPr/>
              </p:nvCxnSpPr>
              <p:spPr>
                <a:xfrm flipH="1">
                  <a:off x="4535936" y="2119335"/>
                  <a:ext cx="0" cy="36000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/>
                <p:cNvCxnSpPr/>
                <p:nvPr/>
              </p:nvCxnSpPr>
              <p:spPr>
                <a:xfrm flipH="1">
                  <a:off x="4716136" y="3392896"/>
                  <a:ext cx="108000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/>
                <p:cNvCxnSpPr/>
                <p:nvPr/>
              </p:nvCxnSpPr>
              <p:spPr>
                <a:xfrm flipH="1">
                  <a:off x="6156136" y="3392896"/>
                  <a:ext cx="108000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字方塊 24"/>
                <p:cNvSpPr txBox="1"/>
                <p:nvPr/>
              </p:nvSpPr>
              <p:spPr>
                <a:xfrm>
                  <a:off x="4715936" y="1759335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A(8,15)</a:t>
                  </a:r>
                  <a:endParaRPr lang="zh-TW" altLang="en-US" dirty="0"/>
                </a:p>
              </p:txBody>
            </p:sp>
            <p:sp>
              <p:nvSpPr>
                <p:cNvPr id="26" name="文字方塊 25"/>
                <p:cNvSpPr txBox="1"/>
                <p:nvPr/>
              </p:nvSpPr>
              <p:spPr>
                <a:xfrm>
                  <a:off x="4752080" y="2488230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B(8,14)</a:t>
                  </a:r>
                  <a:endParaRPr lang="zh-TW" altLang="en-US" dirty="0"/>
                </a:p>
              </p:txBody>
            </p:sp>
            <p:sp>
              <p:nvSpPr>
                <p:cNvPr id="27" name="文字方塊 26"/>
                <p:cNvSpPr txBox="1"/>
                <p:nvPr/>
              </p:nvSpPr>
              <p:spPr>
                <a:xfrm>
                  <a:off x="4752080" y="3501008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C(8,13)</a:t>
                  </a:r>
                  <a:endParaRPr lang="zh-TW" altLang="en-US" dirty="0"/>
                </a:p>
              </p:txBody>
            </p:sp>
            <p:sp>
              <p:nvSpPr>
                <p:cNvPr id="28" name="文字方塊 27"/>
                <p:cNvSpPr txBox="1"/>
                <p:nvPr/>
              </p:nvSpPr>
              <p:spPr>
                <a:xfrm>
                  <a:off x="2561918" y="4666661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D</a:t>
                  </a:r>
                  <a:r>
                    <a:rPr lang="en-US" altLang="zh-TW" dirty="0" smtClean="0"/>
                    <a:t>(5,8)</a:t>
                  </a:r>
                  <a:endParaRPr lang="zh-TW" altLang="en-US" dirty="0"/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6686251" y="2852896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E(17,13)</a:t>
                  </a:r>
                  <a:endParaRPr lang="zh-TW" altLang="en-US" dirty="0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2987824" y="2843564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F(7,13)</a:t>
                  </a:r>
                  <a:endParaRPr lang="zh-TW" altLang="en-US" dirty="0"/>
                </a:p>
              </p:txBody>
            </p:sp>
            <p:sp>
              <p:nvSpPr>
                <p:cNvPr id="31" name="文字方塊 30"/>
                <p:cNvSpPr txBox="1"/>
                <p:nvPr/>
              </p:nvSpPr>
              <p:spPr>
                <a:xfrm>
                  <a:off x="6156136" y="5386457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G(11,6)</a:t>
                  </a:r>
                  <a:endParaRPr lang="zh-TW" altLang="en-US" dirty="0"/>
                </a:p>
              </p:txBody>
            </p:sp>
          </p:grpSp>
          <p:cxnSp>
            <p:nvCxnSpPr>
              <p:cNvPr id="7" name="直線單箭頭接點 6"/>
              <p:cNvCxnSpPr>
                <a:stCxn id="13" idx="4"/>
                <a:endCxn id="18" idx="0"/>
              </p:cNvCxnSpPr>
              <p:nvPr/>
            </p:nvCxnSpPr>
            <p:spPr>
              <a:xfrm>
                <a:off x="5696038" y="1874205"/>
                <a:ext cx="0" cy="37356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>
                <a:off x="5696038" y="2615768"/>
                <a:ext cx="0" cy="37356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>
                <a:stCxn id="17" idx="2"/>
                <a:endCxn id="15" idx="6"/>
              </p:cNvCxnSpPr>
              <p:nvPr/>
            </p:nvCxnSpPr>
            <p:spPr>
              <a:xfrm flipH="1">
                <a:off x="5156038" y="3147766"/>
                <a:ext cx="3600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>
                <a:stCxn id="15" idx="3"/>
                <a:endCxn id="16" idx="7"/>
              </p:cNvCxnSpPr>
              <p:nvPr/>
            </p:nvCxnSpPr>
            <p:spPr>
              <a:xfrm flipH="1">
                <a:off x="3669299" y="3275045"/>
                <a:ext cx="1179460" cy="119900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>
                <a:stCxn id="16" idx="5"/>
                <a:endCxn id="19" idx="2"/>
              </p:cNvCxnSpPr>
              <p:nvPr/>
            </p:nvCxnSpPr>
            <p:spPr>
              <a:xfrm>
                <a:off x="3669299" y="4728606"/>
                <a:ext cx="3286939" cy="5927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>
                <a:stCxn id="17" idx="6"/>
                <a:endCxn id="14" idx="2"/>
              </p:cNvCxnSpPr>
              <p:nvPr/>
            </p:nvCxnSpPr>
            <p:spPr>
              <a:xfrm>
                <a:off x="5876038" y="3147766"/>
                <a:ext cx="25202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橢圓 31"/>
            <p:cNvSpPr/>
            <p:nvPr/>
          </p:nvSpPr>
          <p:spPr>
            <a:xfrm>
              <a:off x="3362020" y="2967766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4796038" y="442619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3362020" y="514132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956238" y="442619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562169" y="325587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2(5,13)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5011982" y="41047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1(7,8)</a:t>
              </a:r>
              <a:endParaRPr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643870" y="531666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3(5,6)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7315300" y="441199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4(11,8)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07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688017" y="2274443"/>
            <a:ext cx="3977805" cy="3249332"/>
            <a:chOff x="2195734" y="1571036"/>
            <a:chExt cx="3977805" cy="3249332"/>
          </a:xfrm>
        </p:grpSpPr>
        <p:grpSp>
          <p:nvGrpSpPr>
            <p:cNvPr id="40" name="群組 39"/>
            <p:cNvGrpSpPr/>
            <p:nvPr/>
          </p:nvGrpSpPr>
          <p:grpSpPr>
            <a:xfrm>
              <a:off x="3218056" y="1580368"/>
              <a:ext cx="1800798" cy="3240000"/>
              <a:chOff x="2858056" y="2279247"/>
              <a:chExt cx="1800798" cy="3240000"/>
            </a:xfrm>
          </p:grpSpPr>
          <p:sp>
            <p:nvSpPr>
              <p:cNvPr id="11" name="流程圖: 接點 10"/>
              <p:cNvSpPr/>
              <p:nvPr/>
            </p:nvSpPr>
            <p:spPr>
              <a:xfrm>
                <a:off x="2858056" y="2999247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 rot="5400000">
                <a:off x="2858854" y="4979247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圖: 接點 20"/>
              <p:cNvSpPr/>
              <p:nvPr/>
            </p:nvSpPr>
            <p:spPr>
              <a:xfrm>
                <a:off x="2858854" y="4439247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流程圖: 接點 21"/>
              <p:cNvSpPr/>
              <p:nvPr/>
            </p:nvSpPr>
            <p:spPr>
              <a:xfrm>
                <a:off x="2858854" y="5159247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" name="直線接點 24"/>
              <p:cNvCxnSpPr/>
              <p:nvPr/>
            </p:nvCxnSpPr>
            <p:spPr>
              <a:xfrm rot="5400000">
                <a:off x="2858056" y="2819247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流程圖: 接點 25"/>
              <p:cNvSpPr/>
              <p:nvPr/>
            </p:nvSpPr>
            <p:spPr>
              <a:xfrm>
                <a:off x="2858056" y="2279247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 rot="10800000">
                <a:off x="3218854" y="4619247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流程圖: 接點 28"/>
              <p:cNvSpPr/>
              <p:nvPr/>
            </p:nvSpPr>
            <p:spPr>
              <a:xfrm>
                <a:off x="4298854" y="4422654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 rot="5400000">
                <a:off x="2505419" y="3899247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流程圖: 接點 30"/>
              <p:cNvSpPr/>
              <p:nvPr/>
            </p:nvSpPr>
            <p:spPr>
              <a:xfrm>
                <a:off x="4298854" y="2279247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流程圖: 接點 31"/>
              <p:cNvSpPr/>
              <p:nvPr/>
            </p:nvSpPr>
            <p:spPr>
              <a:xfrm>
                <a:off x="4298854" y="2999247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流程圖: 接點 32"/>
              <p:cNvSpPr/>
              <p:nvPr/>
            </p:nvSpPr>
            <p:spPr>
              <a:xfrm>
                <a:off x="4298854" y="5159247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 rot="5400000">
                <a:off x="3938854" y="3899247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rot="10800000">
                <a:off x="3218056" y="2459247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rot="10800000">
                <a:off x="3219890" y="3200368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rot="10800000">
                <a:off x="3219890" y="5339247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rot="5400000">
                <a:off x="4298854" y="2819247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rot="5400000">
                <a:off x="4306327" y="4962654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字方塊 40"/>
            <p:cNvSpPr txBox="1"/>
            <p:nvPr/>
          </p:nvSpPr>
          <p:spPr>
            <a:xfrm>
              <a:off x="2195734" y="15803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C(17,16)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179356" y="3714443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D(19,13)</a:t>
              </a: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179355" y="1571036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(19,16)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179357" y="2316824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(19,15)</a:t>
              </a: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179357" y="4443775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(19,12)</a:t>
              </a: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2195735" y="2316823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A(17,15)</a:t>
              </a: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195736" y="3740368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(17,13)</a:t>
              </a: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2195736" y="4443775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B(17,12)</a:t>
              </a:r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9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3. Grow minimum 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tree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Choose “</a:t>
            </a:r>
            <a:r>
              <a:rPr lang="en-US" altLang="zh-TW" dirty="0">
                <a:solidFill>
                  <a:srgbClr val="00B050"/>
                </a:solidFill>
              </a:rPr>
              <a:t>y axis</a:t>
            </a:r>
            <a:r>
              <a:rPr lang="en-US" altLang="zh-TW" dirty="0"/>
              <a:t>” first when weight of edge is even.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Choose “</a:t>
            </a:r>
            <a:r>
              <a:rPr lang="en-US" altLang="zh-TW" dirty="0">
                <a:solidFill>
                  <a:srgbClr val="00B050"/>
                </a:solidFill>
              </a:rPr>
              <a:t>long edge</a:t>
            </a:r>
            <a:r>
              <a:rPr lang="en-US" altLang="zh-TW" dirty="0"/>
              <a:t>” first for rectangle.</a:t>
            </a:r>
          </a:p>
          <a:p>
            <a:endParaRPr lang="zh-TW" altLang="en-US" dirty="0"/>
          </a:p>
        </p:txBody>
      </p:sp>
      <p:grpSp>
        <p:nvGrpSpPr>
          <p:cNvPr id="66" name="群組 65"/>
          <p:cNvGrpSpPr/>
          <p:nvPr/>
        </p:nvGrpSpPr>
        <p:grpSpPr>
          <a:xfrm>
            <a:off x="3362020" y="1514205"/>
            <a:ext cx="5492445" cy="4171788"/>
            <a:chOff x="3362020" y="1514205"/>
            <a:chExt cx="5492445" cy="4171788"/>
          </a:xfrm>
        </p:grpSpPr>
        <p:grpSp>
          <p:nvGrpSpPr>
            <p:cNvPr id="5" name="群組 4"/>
            <p:cNvGrpSpPr/>
            <p:nvPr/>
          </p:nvGrpSpPr>
          <p:grpSpPr>
            <a:xfrm>
              <a:off x="3362020" y="1514205"/>
              <a:ext cx="5492445" cy="4171788"/>
              <a:chOff x="3362020" y="1514205"/>
              <a:chExt cx="5492445" cy="4171788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3362020" y="1514205"/>
                <a:ext cx="5492445" cy="3996454"/>
                <a:chOff x="3362020" y="1514205"/>
                <a:chExt cx="5492445" cy="3996454"/>
              </a:xfrm>
            </p:grpSpPr>
            <p:grpSp>
              <p:nvGrpSpPr>
                <p:cNvPr id="15" name="群組 14"/>
                <p:cNvGrpSpPr/>
                <p:nvPr/>
              </p:nvGrpSpPr>
              <p:grpSpPr>
                <a:xfrm>
                  <a:off x="3362020" y="1514205"/>
                  <a:ext cx="5492445" cy="3996454"/>
                  <a:chOff x="2201918" y="1759335"/>
                  <a:chExt cx="5492445" cy="3996454"/>
                </a:xfrm>
              </p:grpSpPr>
              <p:sp>
                <p:nvSpPr>
                  <p:cNvPr id="22" name="橢圓 21"/>
                  <p:cNvSpPr/>
                  <p:nvPr/>
                </p:nvSpPr>
                <p:spPr>
                  <a:xfrm>
                    <a:off x="4355936" y="1759335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橢圓 22"/>
                  <p:cNvSpPr/>
                  <p:nvPr/>
                </p:nvSpPr>
                <p:spPr>
                  <a:xfrm>
                    <a:off x="7236136" y="3212896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" name="橢圓 23"/>
                  <p:cNvSpPr/>
                  <p:nvPr/>
                </p:nvSpPr>
                <p:spPr>
                  <a:xfrm>
                    <a:off x="3635936" y="3212896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" name="橢圓 24"/>
                  <p:cNvSpPr/>
                  <p:nvPr/>
                </p:nvSpPr>
                <p:spPr>
                  <a:xfrm>
                    <a:off x="2201918" y="4666457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橢圓 25"/>
                  <p:cNvSpPr/>
                  <p:nvPr/>
                </p:nvSpPr>
                <p:spPr>
                  <a:xfrm>
                    <a:off x="4355936" y="3212896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橢圓 26"/>
                  <p:cNvSpPr/>
                  <p:nvPr/>
                </p:nvSpPr>
                <p:spPr>
                  <a:xfrm>
                    <a:off x="4355936" y="2492896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橢圓 27"/>
                  <p:cNvSpPr/>
                  <p:nvPr/>
                </p:nvSpPr>
                <p:spPr>
                  <a:xfrm>
                    <a:off x="5796136" y="5386457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9" name="直線接點 28"/>
                  <p:cNvCxnSpPr/>
                  <p:nvPr/>
                </p:nvCxnSpPr>
                <p:spPr>
                  <a:xfrm flipH="1">
                    <a:off x="3995936" y="3392896"/>
                    <a:ext cx="36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接點 29"/>
                  <p:cNvCxnSpPr/>
                  <p:nvPr/>
                </p:nvCxnSpPr>
                <p:spPr>
                  <a:xfrm flipV="1">
                    <a:off x="4535936" y="2852896"/>
                    <a:ext cx="0" cy="36000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接點 30"/>
                  <p:cNvCxnSpPr/>
                  <p:nvPr/>
                </p:nvCxnSpPr>
                <p:spPr>
                  <a:xfrm flipH="1">
                    <a:off x="4535936" y="2119335"/>
                    <a:ext cx="0" cy="36000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接點 31"/>
                  <p:cNvCxnSpPr/>
                  <p:nvPr/>
                </p:nvCxnSpPr>
                <p:spPr>
                  <a:xfrm flipH="1">
                    <a:off x="4716136" y="3392896"/>
                    <a:ext cx="108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接點 32"/>
                  <p:cNvCxnSpPr/>
                  <p:nvPr/>
                </p:nvCxnSpPr>
                <p:spPr>
                  <a:xfrm flipH="1">
                    <a:off x="6156136" y="3392896"/>
                    <a:ext cx="108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文字方塊 33"/>
                  <p:cNvSpPr txBox="1"/>
                  <p:nvPr/>
                </p:nvSpPr>
                <p:spPr>
                  <a:xfrm>
                    <a:off x="4715936" y="1759335"/>
                    <a:ext cx="10081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A(8,15)</a:t>
                    </a:r>
                    <a:endParaRPr lang="zh-TW" altLang="en-US" dirty="0"/>
                  </a:p>
                </p:txBody>
              </p:sp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4752080" y="2488230"/>
                    <a:ext cx="10081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B(8,14)</a:t>
                    </a:r>
                    <a:endParaRPr lang="zh-TW" altLang="en-US" dirty="0"/>
                  </a:p>
                </p:txBody>
              </p:sp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4752080" y="3501008"/>
                    <a:ext cx="10081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C(8,13)</a:t>
                    </a:r>
                    <a:endParaRPr lang="zh-TW" altLang="en-US" dirty="0"/>
                  </a:p>
                </p:txBody>
              </p:sp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2594871" y="4472459"/>
                    <a:ext cx="10081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D</a:t>
                    </a:r>
                    <a:r>
                      <a:rPr lang="en-US" altLang="zh-TW" dirty="0" smtClean="0"/>
                      <a:t>(5,8)</a:t>
                    </a:r>
                    <a:endParaRPr lang="zh-TW" altLang="en-US" dirty="0"/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6686251" y="2852896"/>
                    <a:ext cx="10081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E(17,13)</a:t>
                    </a:r>
                    <a:endParaRPr lang="zh-TW" altLang="en-US" dirty="0"/>
                  </a:p>
                </p:txBody>
              </p:sp>
              <p:sp>
                <p:nvSpPr>
                  <p:cNvPr id="39" name="文字方塊 38"/>
                  <p:cNvSpPr txBox="1"/>
                  <p:nvPr/>
                </p:nvSpPr>
                <p:spPr>
                  <a:xfrm>
                    <a:off x="2987824" y="2843564"/>
                    <a:ext cx="10081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F(7,13)</a:t>
                    </a:r>
                    <a:endParaRPr lang="zh-TW" altLang="en-US" dirty="0"/>
                  </a:p>
                </p:txBody>
              </p:sp>
              <p:sp>
                <p:nvSpPr>
                  <p:cNvPr id="40" name="文字方塊 39"/>
                  <p:cNvSpPr txBox="1"/>
                  <p:nvPr/>
                </p:nvSpPr>
                <p:spPr>
                  <a:xfrm>
                    <a:off x="6156136" y="5386457"/>
                    <a:ext cx="10081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G(11,6)</a:t>
                    </a:r>
                    <a:endParaRPr lang="zh-TW" altLang="en-US" dirty="0"/>
                  </a:p>
                </p:txBody>
              </p:sp>
            </p:grpSp>
            <p:cxnSp>
              <p:nvCxnSpPr>
                <p:cNvPr id="16" name="直線單箭頭接點 15"/>
                <p:cNvCxnSpPr>
                  <a:stCxn id="22" idx="4"/>
                  <a:endCxn id="27" idx="0"/>
                </p:cNvCxnSpPr>
                <p:nvPr/>
              </p:nvCxnSpPr>
              <p:spPr>
                <a:xfrm>
                  <a:off x="5696038" y="1874205"/>
                  <a:ext cx="0" cy="37356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單箭頭接點 16"/>
                <p:cNvCxnSpPr/>
                <p:nvPr/>
              </p:nvCxnSpPr>
              <p:spPr>
                <a:xfrm>
                  <a:off x="5696038" y="2615768"/>
                  <a:ext cx="0" cy="37356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單箭頭接點 17"/>
                <p:cNvCxnSpPr>
                  <a:stCxn id="26" idx="2"/>
                  <a:endCxn id="24" idx="6"/>
                </p:cNvCxnSpPr>
                <p:nvPr/>
              </p:nvCxnSpPr>
              <p:spPr>
                <a:xfrm flipH="1">
                  <a:off x="5156038" y="3147766"/>
                  <a:ext cx="360000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單箭頭接點 18"/>
                <p:cNvCxnSpPr>
                  <a:stCxn id="24" idx="3"/>
                  <a:endCxn id="25" idx="7"/>
                </p:cNvCxnSpPr>
                <p:nvPr/>
              </p:nvCxnSpPr>
              <p:spPr>
                <a:xfrm flipH="1">
                  <a:off x="3669299" y="3275045"/>
                  <a:ext cx="1179460" cy="119900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單箭頭接點 19"/>
                <p:cNvCxnSpPr>
                  <a:stCxn id="25" idx="5"/>
                  <a:endCxn id="28" idx="2"/>
                </p:cNvCxnSpPr>
                <p:nvPr/>
              </p:nvCxnSpPr>
              <p:spPr>
                <a:xfrm>
                  <a:off x="3669299" y="4728606"/>
                  <a:ext cx="3286939" cy="59272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單箭頭接點 20"/>
                <p:cNvCxnSpPr>
                  <a:stCxn id="26" idx="6"/>
                  <a:endCxn id="23" idx="2"/>
                </p:cNvCxnSpPr>
                <p:nvPr/>
              </p:nvCxnSpPr>
              <p:spPr>
                <a:xfrm>
                  <a:off x="5876038" y="3147766"/>
                  <a:ext cx="2520200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橢圓 6"/>
              <p:cNvSpPr/>
              <p:nvPr/>
            </p:nvSpPr>
            <p:spPr>
              <a:xfrm>
                <a:off x="3362020" y="2967766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4796038" y="442619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3362020" y="514132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6956238" y="442619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3562169" y="3255878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2(5,13)</a:t>
                </a:r>
                <a:endParaRPr lang="zh-TW" altLang="en-US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5011982" y="410471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1(7,8)</a:t>
                </a:r>
                <a:endParaRPr lang="zh-TW" altLang="en-US" dirty="0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3643870" y="531666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3(5,6)</a:t>
                </a:r>
                <a:endParaRPr lang="zh-TW" altLang="en-US" dirty="0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7315300" y="4411995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4(11,8)</a:t>
                </a:r>
                <a:endParaRPr lang="zh-TW" altLang="en-US" dirty="0"/>
              </a:p>
            </p:txBody>
          </p:sp>
        </p:grpSp>
        <p:cxnSp>
          <p:nvCxnSpPr>
            <p:cNvPr id="42" name="直線接點 41"/>
            <p:cNvCxnSpPr>
              <a:stCxn id="22" idx="4"/>
              <a:endCxn id="27" idx="0"/>
            </p:cNvCxnSpPr>
            <p:nvPr/>
          </p:nvCxnSpPr>
          <p:spPr>
            <a:xfrm>
              <a:off x="5696038" y="1874205"/>
              <a:ext cx="0" cy="37356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27" idx="4"/>
              <a:endCxn id="26" idx="0"/>
            </p:cNvCxnSpPr>
            <p:nvPr/>
          </p:nvCxnSpPr>
          <p:spPr>
            <a:xfrm>
              <a:off x="5696038" y="2607766"/>
              <a:ext cx="0" cy="36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26" idx="6"/>
              <a:endCxn id="23" idx="2"/>
            </p:cNvCxnSpPr>
            <p:nvPr/>
          </p:nvCxnSpPr>
          <p:spPr>
            <a:xfrm>
              <a:off x="5876038" y="3147766"/>
              <a:ext cx="2520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24" idx="6"/>
              <a:endCxn id="26" idx="2"/>
            </p:cNvCxnSpPr>
            <p:nvPr/>
          </p:nvCxnSpPr>
          <p:spPr>
            <a:xfrm>
              <a:off x="5156038" y="3147766"/>
              <a:ext cx="36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8" idx="0"/>
              <a:endCxn id="24" idx="4"/>
            </p:cNvCxnSpPr>
            <p:nvPr/>
          </p:nvCxnSpPr>
          <p:spPr>
            <a:xfrm flipV="1">
              <a:off x="4976038" y="3327766"/>
              <a:ext cx="0" cy="109843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25" idx="6"/>
              <a:endCxn id="8" idx="2"/>
            </p:cNvCxnSpPr>
            <p:nvPr/>
          </p:nvCxnSpPr>
          <p:spPr>
            <a:xfrm>
              <a:off x="3722020" y="4601327"/>
              <a:ext cx="1074018" cy="487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8" idx="6"/>
              <a:endCxn id="10" idx="2"/>
            </p:cNvCxnSpPr>
            <p:nvPr/>
          </p:nvCxnSpPr>
          <p:spPr>
            <a:xfrm>
              <a:off x="5156038" y="4606197"/>
              <a:ext cx="1800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28" idx="0"/>
              <a:endCxn id="10" idx="4"/>
            </p:cNvCxnSpPr>
            <p:nvPr/>
          </p:nvCxnSpPr>
          <p:spPr>
            <a:xfrm flipV="1">
              <a:off x="7136238" y="4786197"/>
              <a:ext cx="0" cy="35513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16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4. Final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 smtClean="0"/>
              <a:t>|AB|=1</a:t>
            </a:r>
          </a:p>
          <a:p>
            <a:r>
              <a:rPr lang="en-US" altLang="zh-TW" dirty="0" smtClean="0"/>
              <a:t>|BC|=1</a:t>
            </a:r>
          </a:p>
          <a:p>
            <a:r>
              <a:rPr lang="en-US" altLang="zh-TW" dirty="0" smtClean="0"/>
              <a:t>|CF|=1</a:t>
            </a:r>
          </a:p>
          <a:p>
            <a:r>
              <a:rPr lang="en-US" altLang="zh-TW" dirty="0" smtClean="0"/>
              <a:t>|F1|=5, |1D|=2</a:t>
            </a:r>
          </a:p>
          <a:p>
            <a:r>
              <a:rPr lang="en-US" altLang="zh-TW" dirty="0" smtClean="0"/>
              <a:t>|14|=4, |4G|=2</a:t>
            </a:r>
          </a:p>
          <a:p>
            <a:r>
              <a:rPr lang="en-US" altLang="zh-TW" dirty="0" smtClean="0"/>
              <a:t>|CE|=9</a:t>
            </a:r>
          </a:p>
          <a:p>
            <a:r>
              <a:rPr lang="en-US" altLang="zh-TW" dirty="0"/>
              <a:t>Total distance of </a:t>
            </a:r>
            <a:r>
              <a:rPr lang="en-US" altLang="zh-TW" dirty="0" smtClean="0"/>
              <a:t>POMRST=25</a:t>
            </a:r>
            <a:endParaRPr lang="en-US" altLang="zh-TW" dirty="0"/>
          </a:p>
          <a:p>
            <a:r>
              <a:rPr lang="en-US" altLang="zh-TW" dirty="0"/>
              <a:t>Ratio of </a:t>
            </a:r>
            <a:r>
              <a:rPr lang="en-US" altLang="zh-TW" dirty="0" smtClean="0"/>
              <a:t>MRST/</a:t>
            </a:r>
            <a:r>
              <a:rPr lang="en-US" altLang="zh-TW" dirty="0" err="1" smtClean="0"/>
              <a:t>MSpT</a:t>
            </a:r>
            <a:r>
              <a:rPr lang="en-US" altLang="zh-TW" dirty="0" smtClean="0"/>
              <a:t>=25/27</a:t>
            </a:r>
            <a:endParaRPr lang="en-US" altLang="zh-TW" dirty="0"/>
          </a:p>
          <a:p>
            <a:r>
              <a:rPr lang="en-US" altLang="zh-TW" dirty="0"/>
              <a:t>Decrease: </a:t>
            </a:r>
            <a:r>
              <a:rPr lang="en-US" altLang="zh-TW" dirty="0" smtClean="0"/>
              <a:t>2</a:t>
            </a:r>
            <a:endParaRPr lang="en-US" altLang="zh-TW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Improved: </a:t>
            </a:r>
            <a:r>
              <a:rPr lang="en-US" altLang="zh-TW" sz="2000" dirty="0" smtClean="0">
                <a:solidFill>
                  <a:srgbClr val="FF0000"/>
                </a:solidFill>
              </a:rPr>
              <a:t>7.4%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362020" y="1514205"/>
            <a:ext cx="5492445" cy="3996454"/>
            <a:chOff x="3362020" y="1514205"/>
            <a:chExt cx="5492445" cy="3996454"/>
          </a:xfrm>
        </p:grpSpPr>
        <p:grpSp>
          <p:nvGrpSpPr>
            <p:cNvPr id="6" name="群組 5"/>
            <p:cNvGrpSpPr/>
            <p:nvPr/>
          </p:nvGrpSpPr>
          <p:grpSpPr>
            <a:xfrm>
              <a:off x="3362020" y="1514205"/>
              <a:ext cx="5492445" cy="3996454"/>
              <a:chOff x="3362020" y="1514205"/>
              <a:chExt cx="5492445" cy="3996454"/>
            </a:xfrm>
          </p:grpSpPr>
          <p:grpSp>
            <p:nvGrpSpPr>
              <p:cNvPr id="24" name="群組 23"/>
              <p:cNvGrpSpPr/>
              <p:nvPr/>
            </p:nvGrpSpPr>
            <p:grpSpPr>
              <a:xfrm>
                <a:off x="3362020" y="1514205"/>
                <a:ext cx="5492445" cy="3996454"/>
                <a:chOff x="2201918" y="1759335"/>
                <a:chExt cx="5492445" cy="3996454"/>
              </a:xfrm>
            </p:grpSpPr>
            <p:sp>
              <p:nvSpPr>
                <p:cNvPr id="31" name="橢圓 30"/>
                <p:cNvSpPr/>
                <p:nvPr/>
              </p:nvSpPr>
              <p:spPr>
                <a:xfrm>
                  <a:off x="4355936" y="175933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橢圓 31"/>
                <p:cNvSpPr/>
                <p:nvPr/>
              </p:nvSpPr>
              <p:spPr>
                <a:xfrm>
                  <a:off x="7236136" y="321289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橢圓 32"/>
                <p:cNvSpPr/>
                <p:nvPr/>
              </p:nvSpPr>
              <p:spPr>
                <a:xfrm>
                  <a:off x="3635936" y="321289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橢圓 33"/>
                <p:cNvSpPr/>
                <p:nvPr/>
              </p:nvSpPr>
              <p:spPr>
                <a:xfrm>
                  <a:off x="2201918" y="466645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橢圓 34"/>
                <p:cNvSpPr/>
                <p:nvPr/>
              </p:nvSpPr>
              <p:spPr>
                <a:xfrm>
                  <a:off x="4355936" y="321289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橢圓 35"/>
                <p:cNvSpPr/>
                <p:nvPr/>
              </p:nvSpPr>
              <p:spPr>
                <a:xfrm>
                  <a:off x="4355936" y="249289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橢圓 36"/>
                <p:cNvSpPr/>
                <p:nvPr/>
              </p:nvSpPr>
              <p:spPr>
                <a:xfrm>
                  <a:off x="5796136" y="538645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4715936" y="1759335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A(8,15)</a:t>
                  </a:r>
                  <a:endParaRPr lang="zh-TW" altLang="en-US" dirty="0"/>
                </a:p>
              </p:txBody>
            </p:sp>
            <p:sp>
              <p:nvSpPr>
                <p:cNvPr id="44" name="文字方塊 43"/>
                <p:cNvSpPr txBox="1"/>
                <p:nvPr/>
              </p:nvSpPr>
              <p:spPr>
                <a:xfrm>
                  <a:off x="4752080" y="2488230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B(8,14)</a:t>
                  </a:r>
                  <a:endParaRPr lang="zh-TW" altLang="en-US" dirty="0"/>
                </a:p>
              </p:txBody>
            </p:sp>
            <p:sp>
              <p:nvSpPr>
                <p:cNvPr id="45" name="文字方塊 44"/>
                <p:cNvSpPr txBox="1"/>
                <p:nvPr/>
              </p:nvSpPr>
              <p:spPr>
                <a:xfrm>
                  <a:off x="4752080" y="3501008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C(8,13)</a:t>
                  </a:r>
                  <a:endParaRPr lang="zh-TW" altLang="en-US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594871" y="4472459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D</a:t>
                  </a:r>
                  <a:r>
                    <a:rPr lang="en-US" altLang="zh-TW" dirty="0" smtClean="0"/>
                    <a:t>(5,8)</a:t>
                  </a:r>
                  <a:endParaRPr lang="zh-TW" altLang="en-US" dirty="0"/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6686251" y="2852896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E(17,13)</a:t>
                  </a:r>
                  <a:endParaRPr lang="zh-TW" altLang="en-US" dirty="0"/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2987824" y="2843564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F(7,13)</a:t>
                  </a:r>
                  <a:endParaRPr lang="zh-TW" altLang="en-US" dirty="0"/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6156136" y="5386457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G(11,6)</a:t>
                  </a:r>
                  <a:endParaRPr lang="zh-TW" altLang="en-US" dirty="0"/>
                </a:p>
              </p:txBody>
            </p:sp>
          </p:grpSp>
          <p:sp>
            <p:nvSpPr>
              <p:cNvPr id="17" name="橢圓 16"/>
              <p:cNvSpPr/>
              <p:nvPr/>
            </p:nvSpPr>
            <p:spPr>
              <a:xfrm>
                <a:off x="4796038" y="442619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6956238" y="442619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5011982" y="410471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1(7,8)</a:t>
                </a:r>
                <a:endParaRPr lang="zh-TW" altLang="en-US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7315300" y="4411995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4(11,8)</a:t>
                </a:r>
                <a:endParaRPr lang="zh-TW" altLang="en-US" dirty="0"/>
              </a:p>
            </p:txBody>
          </p:sp>
        </p:grpSp>
        <p:cxnSp>
          <p:nvCxnSpPr>
            <p:cNvPr id="7" name="直線接點 6"/>
            <p:cNvCxnSpPr>
              <a:stCxn id="31" idx="4"/>
              <a:endCxn id="36" idx="0"/>
            </p:cNvCxnSpPr>
            <p:nvPr/>
          </p:nvCxnSpPr>
          <p:spPr>
            <a:xfrm>
              <a:off x="5696038" y="1874205"/>
              <a:ext cx="0" cy="37356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36" idx="4"/>
              <a:endCxn id="35" idx="0"/>
            </p:cNvCxnSpPr>
            <p:nvPr/>
          </p:nvCxnSpPr>
          <p:spPr>
            <a:xfrm>
              <a:off x="5696038" y="2607766"/>
              <a:ext cx="0" cy="36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35" idx="6"/>
              <a:endCxn id="32" idx="2"/>
            </p:cNvCxnSpPr>
            <p:nvPr/>
          </p:nvCxnSpPr>
          <p:spPr>
            <a:xfrm>
              <a:off x="5876038" y="3147766"/>
              <a:ext cx="2520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33" idx="6"/>
              <a:endCxn id="35" idx="2"/>
            </p:cNvCxnSpPr>
            <p:nvPr/>
          </p:nvCxnSpPr>
          <p:spPr>
            <a:xfrm>
              <a:off x="5156038" y="3147766"/>
              <a:ext cx="36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17" idx="0"/>
              <a:endCxn id="33" idx="4"/>
            </p:cNvCxnSpPr>
            <p:nvPr/>
          </p:nvCxnSpPr>
          <p:spPr>
            <a:xfrm flipV="1">
              <a:off x="4976038" y="3327766"/>
              <a:ext cx="0" cy="109843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34" idx="6"/>
              <a:endCxn id="17" idx="2"/>
            </p:cNvCxnSpPr>
            <p:nvPr/>
          </p:nvCxnSpPr>
          <p:spPr>
            <a:xfrm>
              <a:off x="3722020" y="4601327"/>
              <a:ext cx="1074018" cy="487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17" idx="6"/>
              <a:endCxn id="19" idx="2"/>
            </p:cNvCxnSpPr>
            <p:nvPr/>
          </p:nvCxnSpPr>
          <p:spPr>
            <a:xfrm>
              <a:off x="5156038" y="4606197"/>
              <a:ext cx="1800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37" idx="0"/>
              <a:endCxn id="19" idx="4"/>
            </p:cNvCxnSpPr>
            <p:nvPr/>
          </p:nvCxnSpPr>
          <p:spPr>
            <a:xfrm flipV="1">
              <a:off x="7136238" y="4786197"/>
              <a:ext cx="0" cy="35513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0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5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1718156" y="1244395"/>
            <a:ext cx="6211305" cy="4977844"/>
            <a:chOff x="1691640" y="1196752"/>
            <a:chExt cx="6211305" cy="4977844"/>
          </a:xfrm>
        </p:grpSpPr>
        <p:grpSp>
          <p:nvGrpSpPr>
            <p:cNvPr id="30" name="群組 29"/>
            <p:cNvGrpSpPr/>
            <p:nvPr/>
          </p:nvGrpSpPr>
          <p:grpSpPr>
            <a:xfrm>
              <a:off x="2267744" y="1196752"/>
              <a:ext cx="4699097" cy="4699063"/>
              <a:chOff x="2195895" y="1142105"/>
              <a:chExt cx="4699097" cy="469906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2915896" y="476116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2195895" y="331867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3635896" y="259867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4355896" y="259867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5795896" y="259867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5814992" y="403867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5814992" y="548116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6534992" y="114210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2915896" y="2582105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接點 14"/>
              <p:cNvCxnSpPr/>
              <p:nvPr/>
            </p:nvCxnSpPr>
            <p:spPr>
              <a:xfrm flipH="1">
                <a:off x="3995896" y="2778670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4715896" y="2778670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 flipH="1">
                <a:off x="5994992" y="2958670"/>
                <a:ext cx="0" cy="108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H="1">
                <a:off x="5994992" y="4401168"/>
                <a:ext cx="0" cy="108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flipH="1">
                <a:off x="3275896" y="2762105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flipH="1">
                <a:off x="3095896" y="2958670"/>
                <a:ext cx="0" cy="108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橢圓 21"/>
              <p:cNvSpPr/>
              <p:nvPr/>
            </p:nvSpPr>
            <p:spPr>
              <a:xfrm>
                <a:off x="2915896" y="403867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 flipH="1">
                <a:off x="3095896" y="4401168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橢圓 23"/>
              <p:cNvSpPr/>
              <p:nvPr/>
            </p:nvSpPr>
            <p:spPr>
              <a:xfrm>
                <a:off x="2195896" y="259867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" name="直線接點 24"/>
              <p:cNvCxnSpPr/>
              <p:nvPr/>
            </p:nvCxnSpPr>
            <p:spPr>
              <a:xfrm flipH="1">
                <a:off x="2555896" y="2778670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 flipH="1">
                <a:off x="2375895" y="2958670"/>
                <a:ext cx="0" cy="36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flipH="1">
                <a:off x="6174992" y="27583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橢圓 27"/>
              <p:cNvSpPr/>
              <p:nvPr/>
            </p:nvSpPr>
            <p:spPr>
              <a:xfrm>
                <a:off x="6534992" y="2582105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/>
              <p:cNvCxnSpPr/>
              <p:nvPr/>
            </p:nvCxnSpPr>
            <p:spPr>
              <a:xfrm flipH="1">
                <a:off x="6714992" y="1502105"/>
                <a:ext cx="0" cy="1080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/>
            <p:cNvSpPr txBox="1"/>
            <p:nvPr/>
          </p:nvSpPr>
          <p:spPr>
            <a:xfrm>
              <a:off x="3311641" y="508518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A(2,3)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691640" y="3733317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B(1,5)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716016" y="3013317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C(4,6)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910563" y="300865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D(3,6)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6138789" y="3013317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E(6,6)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190219" y="436510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F(6,4)</a:t>
              </a:r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46841" y="580526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G(6,2)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6966841" y="1537253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H(7,8)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6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Step 1. Find minimum spinning tree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|AB|=|2-1|+|3-5|=3</a:t>
            </a:r>
          </a:p>
          <a:p>
            <a:r>
              <a:rPr lang="en-US" altLang="zh-TW" dirty="0" smtClean="0"/>
              <a:t>|BD|=|1-3|+|5-6|=3</a:t>
            </a:r>
          </a:p>
          <a:p>
            <a:r>
              <a:rPr lang="en-US" altLang="zh-TW" dirty="0" smtClean="0"/>
              <a:t>|DC|=|3-4|+|6-6|=1</a:t>
            </a:r>
          </a:p>
          <a:p>
            <a:r>
              <a:rPr lang="en-US" altLang="zh-TW" dirty="0" smtClean="0"/>
              <a:t>|CE|=|4-6|+|6-6|=2</a:t>
            </a:r>
          </a:p>
          <a:p>
            <a:r>
              <a:rPr lang="en-US" altLang="zh-TW" dirty="0" smtClean="0"/>
              <a:t>|EF|=|6-6|+|6-4|=2</a:t>
            </a:r>
          </a:p>
          <a:p>
            <a:r>
              <a:rPr lang="en-US" altLang="zh-TW" dirty="0" smtClean="0"/>
              <a:t>|FG|=|6-6|+|4-2|=2</a:t>
            </a:r>
          </a:p>
          <a:p>
            <a:r>
              <a:rPr lang="en-US" altLang="zh-TW" dirty="0" smtClean="0"/>
              <a:t>|EH|=|6-7|+|6-8|=3</a:t>
            </a:r>
          </a:p>
          <a:p>
            <a:r>
              <a:rPr lang="en-US" altLang="zh-TW" dirty="0"/>
              <a:t>Total distance of </a:t>
            </a:r>
            <a:r>
              <a:rPr lang="en-US" altLang="zh-TW" dirty="0" err="1" smtClean="0"/>
              <a:t>POMSpT</a:t>
            </a:r>
            <a:r>
              <a:rPr lang="en-US" altLang="zh-TW" dirty="0" smtClean="0"/>
              <a:t>=16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3038764" y="987387"/>
            <a:ext cx="6211305" cy="4977844"/>
            <a:chOff x="2998938" y="992465"/>
            <a:chExt cx="6211305" cy="4977844"/>
          </a:xfrm>
        </p:grpSpPr>
        <p:grpSp>
          <p:nvGrpSpPr>
            <p:cNvPr id="6" name="群組 5"/>
            <p:cNvGrpSpPr/>
            <p:nvPr/>
          </p:nvGrpSpPr>
          <p:grpSpPr>
            <a:xfrm>
              <a:off x="2998938" y="992465"/>
              <a:ext cx="6211305" cy="4977844"/>
              <a:chOff x="1691640" y="1196752"/>
              <a:chExt cx="6211305" cy="4977844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2267744" y="1196752"/>
                <a:ext cx="4699097" cy="4699063"/>
                <a:chOff x="2195895" y="1142105"/>
                <a:chExt cx="4699097" cy="4699063"/>
              </a:xfrm>
            </p:grpSpPr>
            <p:sp>
              <p:nvSpPr>
                <p:cNvPr id="16" name="橢圓 15"/>
                <p:cNvSpPr/>
                <p:nvPr/>
              </p:nvSpPr>
              <p:spPr>
                <a:xfrm>
                  <a:off x="2915896" y="476116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橢圓 16"/>
                <p:cNvSpPr/>
                <p:nvPr/>
              </p:nvSpPr>
              <p:spPr>
                <a:xfrm>
                  <a:off x="2195895" y="331867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橢圓 17"/>
                <p:cNvSpPr/>
                <p:nvPr/>
              </p:nvSpPr>
              <p:spPr>
                <a:xfrm>
                  <a:off x="3635896" y="259867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橢圓 18"/>
                <p:cNvSpPr/>
                <p:nvPr/>
              </p:nvSpPr>
              <p:spPr>
                <a:xfrm>
                  <a:off x="4355896" y="259867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橢圓 19"/>
                <p:cNvSpPr/>
                <p:nvPr/>
              </p:nvSpPr>
              <p:spPr>
                <a:xfrm>
                  <a:off x="5795896" y="259867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橢圓 20"/>
                <p:cNvSpPr/>
                <p:nvPr/>
              </p:nvSpPr>
              <p:spPr>
                <a:xfrm>
                  <a:off x="5795896" y="4048002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5795896" y="548116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6534992" y="114210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H="1">
                  <a:off x="3995896" y="2778670"/>
                  <a:ext cx="36000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H="1">
                  <a:off x="4715896" y="2778670"/>
                  <a:ext cx="108000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字方塊 7"/>
              <p:cNvSpPr txBox="1"/>
              <p:nvPr/>
            </p:nvSpPr>
            <p:spPr>
              <a:xfrm>
                <a:off x="3311641" y="50851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A(2,3)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691640" y="373331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B(1,5)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4716016" y="301331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C(4,6)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3910563" y="300865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D(3,6)</a:t>
                </a:r>
                <a:endParaRPr lang="zh-TW" altLang="en-US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6138789" y="301331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E(6,6)</a:t>
                </a:r>
                <a:endParaRPr lang="zh-TW" altLang="en-US" dirty="0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6190219" y="436510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F(6,4)</a:t>
                </a:r>
                <a:endParaRPr lang="zh-TW" altLang="en-US" dirty="0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6246841" y="580526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G(6,2)</a:t>
                </a:r>
                <a:endParaRPr lang="zh-TW" altLang="en-US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6966841" y="1537253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H(7,8)</a:t>
                </a:r>
                <a:endParaRPr lang="zh-TW" altLang="en-US" dirty="0"/>
              </a:p>
            </p:txBody>
          </p:sp>
        </p:grpSp>
        <p:cxnSp>
          <p:nvCxnSpPr>
            <p:cNvPr id="39" name="直線單箭頭接點 38"/>
            <p:cNvCxnSpPr>
              <a:stCxn id="16" idx="1"/>
              <a:endCxn id="17" idx="5"/>
            </p:cNvCxnSpPr>
            <p:nvPr/>
          </p:nvCxnSpPr>
          <p:spPr>
            <a:xfrm flipH="1" flipV="1">
              <a:off x="3882321" y="3476309"/>
              <a:ext cx="465443" cy="11879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7" idx="7"/>
              <a:endCxn id="18" idx="2"/>
            </p:cNvCxnSpPr>
            <p:nvPr/>
          </p:nvCxnSpPr>
          <p:spPr>
            <a:xfrm flipV="1">
              <a:off x="3882321" y="2629030"/>
              <a:ext cx="1132722" cy="5927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stCxn id="18" idx="6"/>
              <a:endCxn id="19" idx="2"/>
            </p:cNvCxnSpPr>
            <p:nvPr/>
          </p:nvCxnSpPr>
          <p:spPr>
            <a:xfrm>
              <a:off x="5375043" y="2629030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19" idx="6"/>
              <a:endCxn id="20" idx="2"/>
            </p:cNvCxnSpPr>
            <p:nvPr/>
          </p:nvCxnSpPr>
          <p:spPr>
            <a:xfrm>
              <a:off x="6095043" y="2629030"/>
              <a:ext cx="108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20" idx="4"/>
              <a:endCxn id="21" idx="0"/>
            </p:cNvCxnSpPr>
            <p:nvPr/>
          </p:nvCxnSpPr>
          <p:spPr>
            <a:xfrm>
              <a:off x="7355043" y="2809030"/>
              <a:ext cx="0" cy="10893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>
              <a:off x="7355043" y="4258362"/>
              <a:ext cx="0" cy="10731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20" idx="7"/>
              <a:endCxn id="23" idx="4"/>
            </p:cNvCxnSpPr>
            <p:nvPr/>
          </p:nvCxnSpPr>
          <p:spPr>
            <a:xfrm flipV="1">
              <a:off x="7482322" y="1352465"/>
              <a:ext cx="611817" cy="11492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2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Step2. Find 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point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3038764" y="987387"/>
            <a:ext cx="6211305" cy="4977844"/>
            <a:chOff x="3038764" y="987387"/>
            <a:chExt cx="6211305" cy="4977844"/>
          </a:xfrm>
        </p:grpSpPr>
        <p:grpSp>
          <p:nvGrpSpPr>
            <p:cNvPr id="5" name="群組 4"/>
            <p:cNvGrpSpPr/>
            <p:nvPr/>
          </p:nvGrpSpPr>
          <p:grpSpPr>
            <a:xfrm>
              <a:off x="3038764" y="987387"/>
              <a:ext cx="6211305" cy="4977844"/>
              <a:chOff x="2998938" y="992465"/>
              <a:chExt cx="6211305" cy="4977844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2998938" y="992465"/>
                <a:ext cx="6211305" cy="4977844"/>
                <a:chOff x="1691640" y="1196752"/>
                <a:chExt cx="6211305" cy="4977844"/>
              </a:xfrm>
            </p:grpSpPr>
            <p:grpSp>
              <p:nvGrpSpPr>
                <p:cNvPr id="14" name="群組 13"/>
                <p:cNvGrpSpPr/>
                <p:nvPr/>
              </p:nvGrpSpPr>
              <p:grpSpPr>
                <a:xfrm>
                  <a:off x="2267744" y="1196752"/>
                  <a:ext cx="4699097" cy="4699063"/>
                  <a:chOff x="2195895" y="1142105"/>
                  <a:chExt cx="4699097" cy="4699063"/>
                </a:xfrm>
              </p:grpSpPr>
              <p:sp>
                <p:nvSpPr>
                  <p:cNvPr id="23" name="橢圓 22"/>
                  <p:cNvSpPr/>
                  <p:nvPr/>
                </p:nvSpPr>
                <p:spPr>
                  <a:xfrm>
                    <a:off x="2915896" y="4761168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" name="橢圓 23"/>
                  <p:cNvSpPr/>
                  <p:nvPr/>
                </p:nvSpPr>
                <p:spPr>
                  <a:xfrm>
                    <a:off x="2195895" y="331867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" name="橢圓 24"/>
                  <p:cNvSpPr/>
                  <p:nvPr/>
                </p:nvSpPr>
                <p:spPr>
                  <a:xfrm>
                    <a:off x="3635896" y="259867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橢圓 25"/>
                  <p:cNvSpPr/>
                  <p:nvPr/>
                </p:nvSpPr>
                <p:spPr>
                  <a:xfrm>
                    <a:off x="4355896" y="259867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橢圓 26"/>
                  <p:cNvSpPr/>
                  <p:nvPr/>
                </p:nvSpPr>
                <p:spPr>
                  <a:xfrm>
                    <a:off x="5795896" y="259867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橢圓 27"/>
                  <p:cNvSpPr/>
                  <p:nvPr/>
                </p:nvSpPr>
                <p:spPr>
                  <a:xfrm>
                    <a:off x="5795896" y="4048002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" name="橢圓 28"/>
                  <p:cNvSpPr/>
                  <p:nvPr/>
                </p:nvSpPr>
                <p:spPr>
                  <a:xfrm>
                    <a:off x="5795896" y="5481168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" name="橢圓 29"/>
                  <p:cNvSpPr/>
                  <p:nvPr/>
                </p:nvSpPr>
                <p:spPr>
                  <a:xfrm>
                    <a:off x="6534992" y="1142105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1" name="直線接點 30"/>
                  <p:cNvCxnSpPr/>
                  <p:nvPr/>
                </p:nvCxnSpPr>
                <p:spPr>
                  <a:xfrm flipH="1">
                    <a:off x="3995896" y="2778670"/>
                    <a:ext cx="36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接點 31"/>
                  <p:cNvCxnSpPr/>
                  <p:nvPr/>
                </p:nvCxnSpPr>
                <p:spPr>
                  <a:xfrm flipH="1">
                    <a:off x="4715896" y="2778670"/>
                    <a:ext cx="108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文字方塊 14"/>
                <p:cNvSpPr txBox="1"/>
                <p:nvPr/>
              </p:nvSpPr>
              <p:spPr>
                <a:xfrm>
                  <a:off x="3311641" y="508518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A(2,3)</a:t>
                  </a:r>
                  <a:endParaRPr lang="zh-TW" altLang="en-US" dirty="0"/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1691640" y="3733317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B(1,5)</a:t>
                  </a:r>
                  <a:endParaRPr lang="zh-TW" altLang="en-US" dirty="0"/>
                </a:p>
              </p:txBody>
            </p:sp>
            <p:sp>
              <p:nvSpPr>
                <p:cNvPr id="17" name="文字方塊 16"/>
                <p:cNvSpPr txBox="1"/>
                <p:nvPr/>
              </p:nvSpPr>
              <p:spPr>
                <a:xfrm>
                  <a:off x="4716016" y="3013317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C(4,6)</a:t>
                  </a:r>
                  <a:endParaRPr lang="zh-TW" altLang="en-US" dirty="0"/>
                </a:p>
              </p:txBody>
            </p:sp>
            <p:sp>
              <p:nvSpPr>
                <p:cNvPr id="18" name="文字方塊 17"/>
                <p:cNvSpPr txBox="1"/>
                <p:nvPr/>
              </p:nvSpPr>
              <p:spPr>
                <a:xfrm>
                  <a:off x="3910563" y="3008651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D(3,6)</a:t>
                  </a:r>
                  <a:endParaRPr lang="zh-TW" altLang="en-US" dirty="0"/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6138789" y="3013317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E(6,6)</a:t>
                  </a:r>
                  <a:endParaRPr lang="zh-TW" altLang="en-US" dirty="0"/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6190219" y="436510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F(6,4)</a:t>
                  </a:r>
                  <a:endParaRPr lang="zh-TW" altLang="en-US" dirty="0"/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6246841" y="580526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G(6,2)</a:t>
                  </a:r>
                  <a:endParaRPr lang="zh-TW" altLang="en-US" dirty="0"/>
                </a:p>
              </p:txBody>
            </p:sp>
            <p:sp>
              <p:nvSpPr>
                <p:cNvPr id="22" name="文字方塊 21"/>
                <p:cNvSpPr txBox="1"/>
                <p:nvPr/>
              </p:nvSpPr>
              <p:spPr>
                <a:xfrm>
                  <a:off x="6966841" y="1537253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H(7,8)</a:t>
                  </a:r>
                  <a:endParaRPr lang="zh-TW" altLang="en-US" dirty="0"/>
                </a:p>
              </p:txBody>
            </p:sp>
          </p:grpSp>
          <p:cxnSp>
            <p:nvCxnSpPr>
              <p:cNvPr id="7" name="直線單箭頭接點 6"/>
              <p:cNvCxnSpPr>
                <a:stCxn id="23" idx="1"/>
                <a:endCxn id="24" idx="5"/>
              </p:cNvCxnSpPr>
              <p:nvPr/>
            </p:nvCxnSpPr>
            <p:spPr>
              <a:xfrm flipH="1" flipV="1">
                <a:off x="3882321" y="3476309"/>
                <a:ext cx="465443" cy="11879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>
                <a:stCxn id="24" idx="7"/>
                <a:endCxn id="25" idx="2"/>
              </p:cNvCxnSpPr>
              <p:nvPr/>
            </p:nvCxnSpPr>
            <p:spPr>
              <a:xfrm flipV="1">
                <a:off x="3882321" y="2629030"/>
                <a:ext cx="1132722" cy="5927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>
                <a:stCxn id="25" idx="6"/>
                <a:endCxn id="26" idx="2"/>
              </p:cNvCxnSpPr>
              <p:nvPr/>
            </p:nvCxnSpPr>
            <p:spPr>
              <a:xfrm>
                <a:off x="5375043" y="2629030"/>
                <a:ext cx="3600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>
                <a:stCxn id="26" idx="6"/>
                <a:endCxn id="27" idx="2"/>
              </p:cNvCxnSpPr>
              <p:nvPr/>
            </p:nvCxnSpPr>
            <p:spPr>
              <a:xfrm>
                <a:off x="6095043" y="2629030"/>
                <a:ext cx="10800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>
                <a:stCxn id="27" idx="4"/>
                <a:endCxn id="28" idx="0"/>
              </p:cNvCxnSpPr>
              <p:nvPr/>
            </p:nvCxnSpPr>
            <p:spPr>
              <a:xfrm>
                <a:off x="7355043" y="2809030"/>
                <a:ext cx="0" cy="10893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7355043" y="4258362"/>
                <a:ext cx="0" cy="107316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>
                <a:stCxn id="27" idx="7"/>
                <a:endCxn id="30" idx="4"/>
              </p:cNvCxnSpPr>
              <p:nvPr/>
            </p:nvCxnSpPr>
            <p:spPr>
              <a:xfrm flipV="1">
                <a:off x="7482322" y="1352465"/>
                <a:ext cx="611817" cy="11492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橢圓 32"/>
            <p:cNvSpPr/>
            <p:nvPr/>
          </p:nvSpPr>
          <p:spPr>
            <a:xfrm>
              <a:off x="3614868" y="46064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4334869" y="31639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3614868" y="24439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5054869" y="31639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7953965" y="2443256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7214869" y="98738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4514869" y="347123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1(2,5)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758765" y="488692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2(1,3)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816251" y="207113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3(1,6)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306817" y="347123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4(3,5)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487744" y="99501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5(6,8)</a:t>
              </a:r>
              <a:endParaRPr lang="zh-TW" altLang="en-US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8295955" y="2429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6(7,6)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7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3. Grow minimum 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tree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Choose “</a:t>
            </a:r>
            <a:r>
              <a:rPr lang="en-US" altLang="zh-TW" dirty="0">
                <a:solidFill>
                  <a:srgbClr val="00B050"/>
                </a:solidFill>
              </a:rPr>
              <a:t>y axis</a:t>
            </a:r>
            <a:r>
              <a:rPr lang="en-US" altLang="zh-TW" dirty="0"/>
              <a:t>” first when weight of edge is even.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Choose “</a:t>
            </a:r>
            <a:r>
              <a:rPr lang="en-US" altLang="zh-TW" dirty="0">
                <a:solidFill>
                  <a:srgbClr val="00B050"/>
                </a:solidFill>
              </a:rPr>
              <a:t>long edge</a:t>
            </a:r>
            <a:r>
              <a:rPr lang="en-US" altLang="zh-TW" dirty="0"/>
              <a:t>” first for rectangle.</a:t>
            </a:r>
          </a:p>
          <a:p>
            <a:endParaRPr lang="zh-TW" altLang="en-US" dirty="0"/>
          </a:p>
        </p:txBody>
      </p:sp>
      <p:grpSp>
        <p:nvGrpSpPr>
          <p:cNvPr id="46" name="群組 45"/>
          <p:cNvGrpSpPr/>
          <p:nvPr/>
        </p:nvGrpSpPr>
        <p:grpSpPr>
          <a:xfrm>
            <a:off x="3038764" y="987387"/>
            <a:ext cx="6211305" cy="4977844"/>
            <a:chOff x="3038764" y="987387"/>
            <a:chExt cx="6211305" cy="4977844"/>
          </a:xfrm>
        </p:grpSpPr>
        <p:grpSp>
          <p:nvGrpSpPr>
            <p:cNvPr id="47" name="群組 46"/>
            <p:cNvGrpSpPr/>
            <p:nvPr/>
          </p:nvGrpSpPr>
          <p:grpSpPr>
            <a:xfrm>
              <a:off x="3038764" y="987387"/>
              <a:ext cx="6211305" cy="4977844"/>
              <a:chOff x="2998938" y="992465"/>
              <a:chExt cx="6211305" cy="4977844"/>
            </a:xfrm>
          </p:grpSpPr>
          <p:grpSp>
            <p:nvGrpSpPr>
              <p:cNvPr id="60" name="群組 59"/>
              <p:cNvGrpSpPr/>
              <p:nvPr/>
            </p:nvGrpSpPr>
            <p:grpSpPr>
              <a:xfrm>
                <a:off x="2998938" y="992465"/>
                <a:ext cx="6211305" cy="4977844"/>
                <a:chOff x="1691640" y="1196752"/>
                <a:chExt cx="6211305" cy="4977844"/>
              </a:xfrm>
            </p:grpSpPr>
            <p:grpSp>
              <p:nvGrpSpPr>
                <p:cNvPr id="68" name="群組 67"/>
                <p:cNvGrpSpPr/>
                <p:nvPr/>
              </p:nvGrpSpPr>
              <p:grpSpPr>
                <a:xfrm>
                  <a:off x="2267744" y="1196752"/>
                  <a:ext cx="4699097" cy="4699063"/>
                  <a:chOff x="2195895" y="1142105"/>
                  <a:chExt cx="4699097" cy="4699063"/>
                </a:xfrm>
              </p:grpSpPr>
              <p:sp>
                <p:nvSpPr>
                  <p:cNvPr id="77" name="橢圓 76"/>
                  <p:cNvSpPr/>
                  <p:nvPr/>
                </p:nvSpPr>
                <p:spPr>
                  <a:xfrm>
                    <a:off x="2915896" y="4761168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8" name="橢圓 77"/>
                  <p:cNvSpPr/>
                  <p:nvPr/>
                </p:nvSpPr>
                <p:spPr>
                  <a:xfrm>
                    <a:off x="2195895" y="331867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9" name="橢圓 78"/>
                  <p:cNvSpPr/>
                  <p:nvPr/>
                </p:nvSpPr>
                <p:spPr>
                  <a:xfrm>
                    <a:off x="3635896" y="259867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0" name="橢圓 79"/>
                  <p:cNvSpPr/>
                  <p:nvPr/>
                </p:nvSpPr>
                <p:spPr>
                  <a:xfrm>
                    <a:off x="4355896" y="259867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1" name="橢圓 80"/>
                  <p:cNvSpPr/>
                  <p:nvPr/>
                </p:nvSpPr>
                <p:spPr>
                  <a:xfrm>
                    <a:off x="5795896" y="259867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2" name="橢圓 81"/>
                  <p:cNvSpPr/>
                  <p:nvPr/>
                </p:nvSpPr>
                <p:spPr>
                  <a:xfrm>
                    <a:off x="5795896" y="4048002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3" name="橢圓 82"/>
                  <p:cNvSpPr/>
                  <p:nvPr/>
                </p:nvSpPr>
                <p:spPr>
                  <a:xfrm>
                    <a:off x="5795896" y="5481168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4" name="橢圓 83"/>
                  <p:cNvSpPr/>
                  <p:nvPr/>
                </p:nvSpPr>
                <p:spPr>
                  <a:xfrm>
                    <a:off x="6534992" y="1142105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5" name="直線接點 84"/>
                  <p:cNvCxnSpPr/>
                  <p:nvPr/>
                </p:nvCxnSpPr>
                <p:spPr>
                  <a:xfrm flipH="1">
                    <a:off x="3995896" y="2778670"/>
                    <a:ext cx="36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85"/>
                  <p:cNvCxnSpPr/>
                  <p:nvPr/>
                </p:nvCxnSpPr>
                <p:spPr>
                  <a:xfrm flipH="1">
                    <a:off x="4715896" y="2778670"/>
                    <a:ext cx="108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字方塊 68"/>
                <p:cNvSpPr txBox="1"/>
                <p:nvPr/>
              </p:nvSpPr>
              <p:spPr>
                <a:xfrm>
                  <a:off x="3311641" y="508518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A(2,3)</a:t>
                  </a:r>
                  <a:endParaRPr lang="zh-TW" altLang="en-US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1691640" y="3733317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B(1,5)</a:t>
                  </a:r>
                  <a:endParaRPr lang="zh-TW" altLang="en-US" dirty="0"/>
                </a:p>
              </p:txBody>
            </p:sp>
            <p:sp>
              <p:nvSpPr>
                <p:cNvPr id="71" name="文字方塊 70"/>
                <p:cNvSpPr txBox="1"/>
                <p:nvPr/>
              </p:nvSpPr>
              <p:spPr>
                <a:xfrm>
                  <a:off x="4716016" y="3013317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C(4,6)</a:t>
                  </a:r>
                  <a:endParaRPr lang="zh-TW" altLang="en-US" dirty="0"/>
                </a:p>
              </p:txBody>
            </p:sp>
            <p:sp>
              <p:nvSpPr>
                <p:cNvPr id="72" name="文字方塊 71"/>
                <p:cNvSpPr txBox="1"/>
                <p:nvPr/>
              </p:nvSpPr>
              <p:spPr>
                <a:xfrm>
                  <a:off x="3910563" y="3008651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D(3,6)</a:t>
                  </a:r>
                  <a:endParaRPr lang="zh-TW" altLang="en-US" dirty="0"/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6138789" y="3013317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E(6,6)</a:t>
                  </a:r>
                  <a:endParaRPr lang="zh-TW" altLang="en-US" dirty="0"/>
                </a:p>
              </p:txBody>
            </p:sp>
            <p:sp>
              <p:nvSpPr>
                <p:cNvPr id="74" name="文字方塊 73"/>
                <p:cNvSpPr txBox="1"/>
                <p:nvPr/>
              </p:nvSpPr>
              <p:spPr>
                <a:xfrm>
                  <a:off x="6190219" y="436510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F(6,4)</a:t>
                  </a:r>
                  <a:endParaRPr lang="zh-TW" altLang="en-US" dirty="0"/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6246841" y="580526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G(6,2)</a:t>
                  </a:r>
                  <a:endParaRPr lang="zh-TW" altLang="en-US" dirty="0"/>
                </a:p>
              </p:txBody>
            </p:sp>
            <p:sp>
              <p:nvSpPr>
                <p:cNvPr id="76" name="文字方塊 75"/>
                <p:cNvSpPr txBox="1"/>
                <p:nvPr/>
              </p:nvSpPr>
              <p:spPr>
                <a:xfrm>
                  <a:off x="6966841" y="1537253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H(7,8)</a:t>
                  </a:r>
                  <a:endParaRPr lang="zh-TW" altLang="en-US" dirty="0"/>
                </a:p>
              </p:txBody>
            </p:sp>
          </p:grpSp>
          <p:cxnSp>
            <p:nvCxnSpPr>
              <p:cNvPr id="61" name="直線單箭頭接點 60"/>
              <p:cNvCxnSpPr>
                <a:stCxn id="77" idx="1"/>
                <a:endCxn id="78" idx="5"/>
              </p:cNvCxnSpPr>
              <p:nvPr/>
            </p:nvCxnSpPr>
            <p:spPr>
              <a:xfrm flipH="1" flipV="1">
                <a:off x="3882321" y="3476309"/>
                <a:ext cx="465443" cy="11879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/>
              <p:cNvCxnSpPr>
                <a:stCxn id="78" idx="7"/>
                <a:endCxn id="79" idx="2"/>
              </p:cNvCxnSpPr>
              <p:nvPr/>
            </p:nvCxnSpPr>
            <p:spPr>
              <a:xfrm flipV="1">
                <a:off x="3882321" y="2629030"/>
                <a:ext cx="1132722" cy="5927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/>
              <p:cNvCxnSpPr>
                <a:stCxn id="79" idx="6"/>
                <a:endCxn id="80" idx="2"/>
              </p:cNvCxnSpPr>
              <p:nvPr/>
            </p:nvCxnSpPr>
            <p:spPr>
              <a:xfrm>
                <a:off x="5375043" y="2629030"/>
                <a:ext cx="3600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>
                <a:stCxn id="80" idx="6"/>
                <a:endCxn id="81" idx="2"/>
              </p:cNvCxnSpPr>
              <p:nvPr/>
            </p:nvCxnSpPr>
            <p:spPr>
              <a:xfrm>
                <a:off x="6095043" y="2629030"/>
                <a:ext cx="10800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>
                <a:stCxn id="81" idx="4"/>
                <a:endCxn id="82" idx="0"/>
              </p:cNvCxnSpPr>
              <p:nvPr/>
            </p:nvCxnSpPr>
            <p:spPr>
              <a:xfrm>
                <a:off x="7355043" y="2809030"/>
                <a:ext cx="0" cy="10893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>
                <a:off x="7355043" y="4258362"/>
                <a:ext cx="0" cy="107316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>
                <a:stCxn id="81" idx="7"/>
                <a:endCxn id="84" idx="4"/>
              </p:cNvCxnSpPr>
              <p:nvPr/>
            </p:nvCxnSpPr>
            <p:spPr>
              <a:xfrm flipV="1">
                <a:off x="7482322" y="1352465"/>
                <a:ext cx="611817" cy="11492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橢圓 47"/>
            <p:cNvSpPr/>
            <p:nvPr/>
          </p:nvSpPr>
          <p:spPr>
            <a:xfrm>
              <a:off x="3614868" y="46064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4334869" y="31639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3614868" y="24439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5054869" y="31639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7953965" y="2443256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7214869" y="98738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514869" y="347123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1(2,5)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758765" y="488692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2(1,3)</a:t>
              </a:r>
              <a:endParaRPr lang="zh-TW" altLang="en-US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816251" y="207113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3(1,6)</a:t>
              </a:r>
              <a:endParaRPr lang="zh-TW" altLang="en-US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306817" y="347123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4(3,5)</a:t>
              </a:r>
              <a:endParaRPr lang="zh-TW" altLang="en-US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6487744" y="99501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5(6,8)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8295955" y="2429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6(7,6)</a:t>
              </a:r>
              <a:endParaRPr lang="zh-TW" altLang="en-US" dirty="0"/>
            </a:p>
          </p:txBody>
        </p:sp>
      </p:grpSp>
      <p:cxnSp>
        <p:nvCxnSpPr>
          <p:cNvPr id="88" name="直線接點 87"/>
          <p:cNvCxnSpPr>
            <a:stCxn id="77" idx="0"/>
            <a:endCxn id="49" idx="4"/>
          </p:cNvCxnSpPr>
          <p:nvPr/>
        </p:nvCxnSpPr>
        <p:spPr>
          <a:xfrm flipV="1">
            <a:off x="4514869" y="3523952"/>
            <a:ext cx="0" cy="10824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49" idx="2"/>
            <a:endCxn id="78" idx="6"/>
          </p:cNvCxnSpPr>
          <p:nvPr/>
        </p:nvCxnSpPr>
        <p:spPr>
          <a:xfrm flipH="1">
            <a:off x="3974868" y="3343952"/>
            <a:ext cx="36000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51" idx="2"/>
            <a:endCxn id="49" idx="6"/>
          </p:cNvCxnSpPr>
          <p:nvPr/>
        </p:nvCxnSpPr>
        <p:spPr>
          <a:xfrm flipH="1">
            <a:off x="4694869" y="3343952"/>
            <a:ext cx="360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51" idx="0"/>
            <a:endCxn id="79" idx="4"/>
          </p:cNvCxnSpPr>
          <p:nvPr/>
        </p:nvCxnSpPr>
        <p:spPr>
          <a:xfrm flipV="1">
            <a:off x="5234869" y="2803952"/>
            <a:ext cx="0" cy="360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80" idx="2"/>
            <a:endCxn id="79" idx="6"/>
          </p:cNvCxnSpPr>
          <p:nvPr/>
        </p:nvCxnSpPr>
        <p:spPr>
          <a:xfrm flipH="1">
            <a:off x="5414869" y="2623952"/>
            <a:ext cx="360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81" idx="2"/>
            <a:endCxn id="80" idx="6"/>
          </p:cNvCxnSpPr>
          <p:nvPr/>
        </p:nvCxnSpPr>
        <p:spPr>
          <a:xfrm flipH="1">
            <a:off x="6134869" y="2623952"/>
            <a:ext cx="1080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82" idx="0"/>
            <a:endCxn id="81" idx="4"/>
          </p:cNvCxnSpPr>
          <p:nvPr/>
        </p:nvCxnSpPr>
        <p:spPr>
          <a:xfrm flipV="1">
            <a:off x="7394869" y="2803952"/>
            <a:ext cx="0" cy="108933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83" idx="0"/>
            <a:endCxn id="82" idx="4"/>
          </p:cNvCxnSpPr>
          <p:nvPr/>
        </p:nvCxnSpPr>
        <p:spPr>
          <a:xfrm flipV="1">
            <a:off x="7394869" y="4253284"/>
            <a:ext cx="0" cy="107316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81" idx="0"/>
            <a:endCxn id="53" idx="4"/>
          </p:cNvCxnSpPr>
          <p:nvPr/>
        </p:nvCxnSpPr>
        <p:spPr>
          <a:xfrm flipV="1">
            <a:off x="7394869" y="1347387"/>
            <a:ext cx="0" cy="10965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84" idx="2"/>
            <a:endCxn id="53" idx="6"/>
          </p:cNvCxnSpPr>
          <p:nvPr/>
        </p:nvCxnSpPr>
        <p:spPr>
          <a:xfrm flipH="1">
            <a:off x="7574869" y="1167387"/>
            <a:ext cx="37909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4. Final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 smtClean="0"/>
              <a:t>|A1|=2, |1B|=1</a:t>
            </a:r>
          </a:p>
          <a:p>
            <a:r>
              <a:rPr lang="en-US" altLang="zh-TW" dirty="0" smtClean="0"/>
              <a:t>|14|=1, |4D|1</a:t>
            </a:r>
          </a:p>
          <a:p>
            <a:r>
              <a:rPr lang="en-US" altLang="zh-TW" dirty="0" smtClean="0"/>
              <a:t>|DC|=1</a:t>
            </a:r>
          </a:p>
          <a:p>
            <a:r>
              <a:rPr lang="en-US" altLang="zh-TW" dirty="0" smtClean="0"/>
              <a:t>|CE|=2</a:t>
            </a:r>
          </a:p>
          <a:p>
            <a:r>
              <a:rPr lang="en-US" altLang="zh-TW" dirty="0" smtClean="0"/>
              <a:t>|EF|=2</a:t>
            </a:r>
          </a:p>
          <a:p>
            <a:r>
              <a:rPr lang="en-US" altLang="zh-TW" dirty="0" smtClean="0"/>
              <a:t>|FG|=2</a:t>
            </a:r>
          </a:p>
          <a:p>
            <a:r>
              <a:rPr lang="en-US" altLang="zh-TW" dirty="0" smtClean="0"/>
              <a:t>|E5|=2</a:t>
            </a:r>
          </a:p>
          <a:p>
            <a:r>
              <a:rPr lang="en-US" altLang="zh-TW" dirty="0" smtClean="0"/>
              <a:t>|5H|=1</a:t>
            </a:r>
          </a:p>
          <a:p>
            <a:r>
              <a:rPr lang="en-US" altLang="zh-TW" dirty="0"/>
              <a:t>Total distance of </a:t>
            </a:r>
            <a:r>
              <a:rPr lang="en-US" altLang="zh-TW" dirty="0" smtClean="0"/>
              <a:t>POMRST=15</a:t>
            </a:r>
            <a:endParaRPr lang="en-US" altLang="zh-TW" dirty="0"/>
          </a:p>
          <a:p>
            <a:r>
              <a:rPr lang="en-US" altLang="zh-TW" dirty="0"/>
              <a:t>Ratio of </a:t>
            </a:r>
            <a:r>
              <a:rPr lang="en-US" altLang="zh-TW" dirty="0" smtClean="0"/>
              <a:t>MRST/</a:t>
            </a:r>
            <a:r>
              <a:rPr lang="en-US" altLang="zh-TW" dirty="0" err="1" smtClean="0"/>
              <a:t>MSpT</a:t>
            </a:r>
            <a:r>
              <a:rPr lang="en-US" altLang="zh-TW" dirty="0" smtClean="0"/>
              <a:t>=15/16</a:t>
            </a:r>
            <a:endParaRPr lang="en-US" altLang="zh-TW" dirty="0"/>
          </a:p>
          <a:p>
            <a:r>
              <a:rPr lang="en-US" altLang="zh-TW" dirty="0"/>
              <a:t>Decrease: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Improved: </a:t>
            </a:r>
            <a:r>
              <a:rPr lang="en-US" altLang="zh-TW" sz="2000" dirty="0" smtClean="0">
                <a:solidFill>
                  <a:srgbClr val="FF0000"/>
                </a:solidFill>
              </a:rPr>
              <a:t>6.3%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038764" y="987387"/>
            <a:ext cx="6211305" cy="4977844"/>
            <a:chOff x="3038764" y="987387"/>
            <a:chExt cx="6211305" cy="4977844"/>
          </a:xfrm>
        </p:grpSpPr>
        <p:grpSp>
          <p:nvGrpSpPr>
            <p:cNvPr id="19" name="群組 18"/>
            <p:cNvGrpSpPr/>
            <p:nvPr/>
          </p:nvGrpSpPr>
          <p:grpSpPr>
            <a:xfrm>
              <a:off x="3038764" y="987387"/>
              <a:ext cx="6211305" cy="4977844"/>
              <a:chOff x="1691640" y="1196752"/>
              <a:chExt cx="6211305" cy="4977844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2267744" y="1196752"/>
                <a:ext cx="4699097" cy="4699063"/>
                <a:chOff x="2195895" y="1142105"/>
                <a:chExt cx="4699097" cy="4699063"/>
              </a:xfrm>
            </p:grpSpPr>
            <p:sp>
              <p:nvSpPr>
                <p:cNvPr id="36" name="橢圓 35"/>
                <p:cNvSpPr/>
                <p:nvPr/>
              </p:nvSpPr>
              <p:spPr>
                <a:xfrm>
                  <a:off x="2915896" y="476116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橢圓 36"/>
                <p:cNvSpPr/>
                <p:nvPr/>
              </p:nvSpPr>
              <p:spPr>
                <a:xfrm>
                  <a:off x="2195895" y="331867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橢圓 37"/>
                <p:cNvSpPr/>
                <p:nvPr/>
              </p:nvSpPr>
              <p:spPr>
                <a:xfrm>
                  <a:off x="3635896" y="259867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/>
                <p:cNvSpPr/>
                <p:nvPr/>
              </p:nvSpPr>
              <p:spPr>
                <a:xfrm>
                  <a:off x="4355896" y="259867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/>
                <p:cNvSpPr/>
                <p:nvPr/>
              </p:nvSpPr>
              <p:spPr>
                <a:xfrm>
                  <a:off x="5795896" y="259867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5795896" y="4048002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橢圓 41"/>
                <p:cNvSpPr/>
                <p:nvPr/>
              </p:nvSpPr>
              <p:spPr>
                <a:xfrm>
                  <a:off x="5795896" y="548116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/>
                <p:cNvSpPr/>
                <p:nvPr/>
              </p:nvSpPr>
              <p:spPr>
                <a:xfrm>
                  <a:off x="6534992" y="114210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8" name="文字方塊 27"/>
              <p:cNvSpPr txBox="1"/>
              <p:nvPr/>
            </p:nvSpPr>
            <p:spPr>
              <a:xfrm>
                <a:off x="3311641" y="50851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A(2,3)</a:t>
                </a:r>
                <a:endParaRPr lang="zh-TW" altLang="en-US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1691640" y="373331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B(1,5)</a:t>
                </a:r>
                <a:endParaRPr lang="zh-TW" altLang="en-US" dirty="0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4716016" y="301331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C(4,6)</a:t>
                </a:r>
                <a:endParaRPr lang="zh-TW" altLang="en-US" dirty="0"/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3910563" y="300865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D(3,6)</a:t>
                </a:r>
                <a:endParaRPr lang="zh-TW" altLang="en-US" dirty="0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138789" y="301331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E(6,6)</a:t>
                </a:r>
                <a:endParaRPr lang="zh-TW" altLang="en-US" dirty="0"/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6190219" y="436510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F(6,4)</a:t>
                </a:r>
                <a:endParaRPr lang="zh-TW" altLang="en-US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6246841" y="580526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G(6,2)</a:t>
                </a:r>
                <a:endParaRPr lang="zh-TW" altLang="en-US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6966841" y="1537253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H(7,8)</a:t>
                </a:r>
                <a:endParaRPr lang="zh-TW" altLang="en-US" dirty="0"/>
              </a:p>
            </p:txBody>
          </p:sp>
        </p:grpSp>
        <p:sp>
          <p:nvSpPr>
            <p:cNvPr id="8" name="橢圓 7"/>
            <p:cNvSpPr/>
            <p:nvPr/>
          </p:nvSpPr>
          <p:spPr>
            <a:xfrm>
              <a:off x="4334869" y="31639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054869" y="316395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7214869" y="98738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514869" y="347123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1(2,5)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306817" y="347123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4(3,5)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487744" y="99501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5(6,8)</a:t>
              </a:r>
              <a:endParaRPr lang="zh-TW" altLang="en-US" dirty="0"/>
            </a:p>
          </p:txBody>
        </p:sp>
      </p:grpSp>
      <p:cxnSp>
        <p:nvCxnSpPr>
          <p:cNvPr id="46" name="直線接點 45"/>
          <p:cNvCxnSpPr>
            <a:stCxn id="36" idx="0"/>
            <a:endCxn id="8" idx="4"/>
          </p:cNvCxnSpPr>
          <p:nvPr/>
        </p:nvCxnSpPr>
        <p:spPr>
          <a:xfrm flipV="1">
            <a:off x="4514869" y="3523952"/>
            <a:ext cx="0" cy="10824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8" idx="2"/>
            <a:endCxn id="37" idx="6"/>
          </p:cNvCxnSpPr>
          <p:nvPr/>
        </p:nvCxnSpPr>
        <p:spPr>
          <a:xfrm flipH="1">
            <a:off x="3974868" y="3343952"/>
            <a:ext cx="36000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0" idx="2"/>
            <a:endCxn id="8" idx="6"/>
          </p:cNvCxnSpPr>
          <p:nvPr/>
        </p:nvCxnSpPr>
        <p:spPr>
          <a:xfrm flipH="1">
            <a:off x="4694869" y="3343952"/>
            <a:ext cx="360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0" idx="0"/>
            <a:endCxn id="38" idx="4"/>
          </p:cNvCxnSpPr>
          <p:nvPr/>
        </p:nvCxnSpPr>
        <p:spPr>
          <a:xfrm flipV="1">
            <a:off x="5234869" y="2803952"/>
            <a:ext cx="0" cy="360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0" idx="0"/>
            <a:endCxn id="12" idx="4"/>
          </p:cNvCxnSpPr>
          <p:nvPr/>
        </p:nvCxnSpPr>
        <p:spPr>
          <a:xfrm flipV="1">
            <a:off x="7394869" y="1347387"/>
            <a:ext cx="0" cy="10965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43" idx="2"/>
            <a:endCxn id="12" idx="6"/>
          </p:cNvCxnSpPr>
          <p:nvPr/>
        </p:nvCxnSpPr>
        <p:spPr>
          <a:xfrm flipH="1">
            <a:off x="7574869" y="1167387"/>
            <a:ext cx="37909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39" idx="2"/>
            <a:endCxn id="38" idx="6"/>
          </p:cNvCxnSpPr>
          <p:nvPr/>
        </p:nvCxnSpPr>
        <p:spPr>
          <a:xfrm flipH="1">
            <a:off x="5414869" y="2623952"/>
            <a:ext cx="360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40" idx="2"/>
            <a:endCxn id="39" idx="6"/>
          </p:cNvCxnSpPr>
          <p:nvPr/>
        </p:nvCxnSpPr>
        <p:spPr>
          <a:xfrm flipH="1">
            <a:off x="6134869" y="2623952"/>
            <a:ext cx="1080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40" idx="4"/>
            <a:endCxn id="41" idx="0"/>
          </p:cNvCxnSpPr>
          <p:nvPr/>
        </p:nvCxnSpPr>
        <p:spPr>
          <a:xfrm>
            <a:off x="7394869" y="2803952"/>
            <a:ext cx="0" cy="108933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41" idx="4"/>
            <a:endCxn id="42" idx="0"/>
          </p:cNvCxnSpPr>
          <p:nvPr/>
        </p:nvCxnSpPr>
        <p:spPr>
          <a:xfrm>
            <a:off x="7394869" y="4253284"/>
            <a:ext cx="0" cy="107316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Comparison of different parameter</a:t>
            </a:r>
            <a:endParaRPr lang="zh-TW" altLang="en-US" sz="4000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24300"/>
              </p:ext>
            </p:extLst>
          </p:nvPr>
        </p:nvGraphicFramePr>
        <p:xfrm>
          <a:off x="457200" y="1935163"/>
          <a:ext cx="8229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0" dirty="0" smtClean="0"/>
                        <a:t> axis &amp;</a:t>
                      </a:r>
                    </a:p>
                    <a:p>
                      <a:r>
                        <a:rPr lang="en-US" altLang="zh-TW" baseline="0" dirty="0" smtClean="0"/>
                        <a:t>short edge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r>
                        <a:rPr lang="en-US" altLang="zh-TW" baseline="0" dirty="0" smtClean="0"/>
                        <a:t> axis &amp;</a:t>
                      </a:r>
                    </a:p>
                    <a:p>
                      <a:r>
                        <a:rPr lang="en-US" altLang="zh-TW" baseline="0" dirty="0" smtClean="0"/>
                        <a:t>long edge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y axis &amp;</a:t>
                      </a:r>
                    </a:p>
                    <a:p>
                      <a:r>
                        <a:rPr lang="en-US" altLang="zh-TW" baseline="0" dirty="0" smtClean="0"/>
                        <a:t>short edge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y axis &amp;</a:t>
                      </a:r>
                    </a:p>
                    <a:p>
                      <a:r>
                        <a:rPr lang="en-US" altLang="zh-TW" baseline="0" dirty="0" smtClean="0"/>
                        <a:t>long edge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Graph1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14.3%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Doesn’t improved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14.3%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Doesn’t improved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Graph2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Doesn’t improved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6.25%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Doesn’t improved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12.5%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Graph3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Loop generate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13.9%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Loop generate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13.9%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Graph4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Doesn’t improved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7.41%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Doesn’t improved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7.41%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Graph5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Doesn’t improved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6.25%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Doesn’t improved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6.25%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5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Step 1. Find minimum spinning tree</a:t>
            </a:r>
            <a:endParaRPr lang="zh-TW" altLang="en-US" dirty="0"/>
          </a:p>
        </p:txBody>
      </p:sp>
      <p:sp>
        <p:nvSpPr>
          <p:cNvPr id="36" name="文字版面配置區 3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|AC|=|17-17|+|15-16|=1</a:t>
            </a:r>
          </a:p>
          <a:p>
            <a:r>
              <a:rPr lang="en-US" altLang="zh-TW" dirty="0" smtClean="0"/>
              <a:t>|AB|=|17-17|+|15-12|=3</a:t>
            </a:r>
          </a:p>
          <a:p>
            <a:r>
              <a:rPr lang="en-US" altLang="zh-TW" dirty="0" smtClean="0"/>
              <a:t>|BD</a:t>
            </a:r>
            <a:r>
              <a:rPr lang="en-US" altLang="zh-TW" dirty="0"/>
              <a:t>|=|17-19|+|</a:t>
            </a:r>
            <a:r>
              <a:rPr lang="en-US" altLang="zh-TW" dirty="0" smtClean="0"/>
              <a:t>12-13|=</a:t>
            </a:r>
            <a:r>
              <a:rPr lang="en-US" altLang="zh-TW" dirty="0"/>
              <a:t>3</a:t>
            </a:r>
            <a:endParaRPr lang="en-US" altLang="zh-TW" dirty="0" smtClean="0"/>
          </a:p>
          <a:p>
            <a:r>
              <a:rPr lang="en-US" altLang="zh-TW" dirty="0" smtClean="0"/>
              <a:t>Total distance of </a:t>
            </a:r>
            <a:r>
              <a:rPr lang="en-US" altLang="zh-TW" dirty="0" err="1" smtClean="0"/>
              <a:t>POMSpT</a:t>
            </a:r>
            <a:r>
              <a:rPr lang="en-US" altLang="zh-TW" dirty="0" smtClean="0"/>
              <a:t>=7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4184636" y="1560017"/>
            <a:ext cx="3977805" cy="3240000"/>
            <a:chOff x="4184636" y="1560017"/>
            <a:chExt cx="3977805" cy="3240000"/>
          </a:xfrm>
        </p:grpSpPr>
        <p:grpSp>
          <p:nvGrpSpPr>
            <p:cNvPr id="37" name="群組 36"/>
            <p:cNvGrpSpPr/>
            <p:nvPr/>
          </p:nvGrpSpPr>
          <p:grpSpPr>
            <a:xfrm>
              <a:off x="4184636" y="1560017"/>
              <a:ext cx="3977805" cy="3240000"/>
              <a:chOff x="2195734" y="1580368"/>
              <a:chExt cx="3977805" cy="3240000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3218056" y="1580368"/>
                <a:ext cx="1800798" cy="3240000"/>
                <a:chOff x="2858056" y="2279247"/>
                <a:chExt cx="1800798" cy="3240000"/>
              </a:xfrm>
            </p:grpSpPr>
            <p:sp>
              <p:nvSpPr>
                <p:cNvPr id="47" name="流程圖: 接點 46"/>
                <p:cNvSpPr/>
                <p:nvPr/>
              </p:nvSpPr>
              <p:spPr>
                <a:xfrm>
                  <a:off x="2858056" y="2999247"/>
                  <a:ext cx="360000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8" name="直線接點 47"/>
                <p:cNvCxnSpPr/>
                <p:nvPr/>
              </p:nvCxnSpPr>
              <p:spPr>
                <a:xfrm rot="5400000">
                  <a:off x="2858854" y="4979247"/>
                  <a:ext cx="36000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流程圖: 接點 49"/>
                <p:cNvSpPr/>
                <p:nvPr/>
              </p:nvSpPr>
              <p:spPr>
                <a:xfrm>
                  <a:off x="2858854" y="5159247"/>
                  <a:ext cx="360000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1" name="直線接點 50"/>
                <p:cNvCxnSpPr/>
                <p:nvPr/>
              </p:nvCxnSpPr>
              <p:spPr>
                <a:xfrm rot="5400000">
                  <a:off x="2858056" y="2819247"/>
                  <a:ext cx="36000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流程圖: 接點 51"/>
                <p:cNvSpPr/>
                <p:nvPr/>
              </p:nvSpPr>
              <p:spPr>
                <a:xfrm>
                  <a:off x="2858056" y="2279247"/>
                  <a:ext cx="360000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流程圖: 接點 53"/>
                <p:cNvSpPr/>
                <p:nvPr/>
              </p:nvSpPr>
              <p:spPr>
                <a:xfrm>
                  <a:off x="4298854" y="4422654"/>
                  <a:ext cx="360000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5" name="直線接點 54"/>
                <p:cNvCxnSpPr/>
                <p:nvPr/>
              </p:nvCxnSpPr>
              <p:spPr>
                <a:xfrm rot="5400000">
                  <a:off x="2505419" y="3899247"/>
                  <a:ext cx="108000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文字方塊 38"/>
              <p:cNvSpPr txBox="1"/>
              <p:nvPr/>
            </p:nvSpPr>
            <p:spPr>
              <a:xfrm>
                <a:off x="2195734" y="1580368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C(17,16)</a:t>
                </a: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5179356" y="3714443"/>
                <a:ext cx="994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D(19,13)</a:t>
                </a: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2195735" y="2316823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A(17,15)</a:t>
                </a: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195736" y="4443775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B(17,12)</a:t>
                </a:r>
              </a:p>
            </p:txBody>
          </p:sp>
        </p:grpSp>
        <p:cxnSp>
          <p:nvCxnSpPr>
            <p:cNvPr id="66" name="直線單箭頭接點 65"/>
            <p:cNvCxnSpPr>
              <a:endCxn id="52" idx="4"/>
            </p:cNvCxnSpPr>
            <p:nvPr/>
          </p:nvCxnSpPr>
          <p:spPr>
            <a:xfrm flipV="1">
              <a:off x="5386958" y="1920017"/>
              <a:ext cx="0" cy="360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47" idx="4"/>
              <a:endCxn id="50" idx="0"/>
            </p:cNvCxnSpPr>
            <p:nvPr/>
          </p:nvCxnSpPr>
          <p:spPr>
            <a:xfrm>
              <a:off x="5386958" y="2640017"/>
              <a:ext cx="798" cy="1800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50" idx="7"/>
              <a:endCxn id="54" idx="3"/>
            </p:cNvCxnSpPr>
            <p:nvPr/>
          </p:nvCxnSpPr>
          <p:spPr>
            <a:xfrm flipV="1">
              <a:off x="5515035" y="4010703"/>
              <a:ext cx="1185442" cy="4820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0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</a:t>
            </a:r>
            <a:r>
              <a:rPr lang="en-US" altLang="zh-TW" dirty="0"/>
              <a:t>2 Find </a:t>
            </a:r>
            <a:r>
              <a:rPr lang="en-US" altLang="zh-TW" dirty="0" err="1"/>
              <a:t>steiner</a:t>
            </a:r>
            <a:r>
              <a:rPr lang="en-US" altLang="zh-TW" dirty="0"/>
              <a:t> point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180038" y="1560017"/>
            <a:ext cx="3982403" cy="3246435"/>
            <a:chOff x="4180038" y="1560017"/>
            <a:chExt cx="3982403" cy="3246435"/>
          </a:xfrm>
        </p:grpSpPr>
        <p:grpSp>
          <p:nvGrpSpPr>
            <p:cNvPr id="47" name="群組 46"/>
            <p:cNvGrpSpPr/>
            <p:nvPr/>
          </p:nvGrpSpPr>
          <p:grpSpPr>
            <a:xfrm>
              <a:off x="4184636" y="1560017"/>
              <a:ext cx="3977805" cy="3240000"/>
              <a:chOff x="4184636" y="1560017"/>
              <a:chExt cx="3977805" cy="3240000"/>
            </a:xfrm>
          </p:grpSpPr>
          <p:grpSp>
            <p:nvGrpSpPr>
              <p:cNvPr id="48" name="群組 47"/>
              <p:cNvGrpSpPr/>
              <p:nvPr/>
            </p:nvGrpSpPr>
            <p:grpSpPr>
              <a:xfrm>
                <a:off x="4184636" y="1560017"/>
                <a:ext cx="3977805" cy="3240000"/>
                <a:chOff x="2195734" y="1580368"/>
                <a:chExt cx="3977805" cy="3240000"/>
              </a:xfrm>
            </p:grpSpPr>
            <p:grpSp>
              <p:nvGrpSpPr>
                <p:cNvPr id="52" name="群組 51"/>
                <p:cNvGrpSpPr/>
                <p:nvPr/>
              </p:nvGrpSpPr>
              <p:grpSpPr>
                <a:xfrm>
                  <a:off x="3218056" y="1580368"/>
                  <a:ext cx="1800798" cy="3240000"/>
                  <a:chOff x="2858056" y="2279247"/>
                  <a:chExt cx="1800798" cy="3240000"/>
                </a:xfrm>
              </p:grpSpPr>
              <p:sp>
                <p:nvSpPr>
                  <p:cNvPr id="57" name="流程圖: 接點 56"/>
                  <p:cNvSpPr/>
                  <p:nvPr/>
                </p:nvSpPr>
                <p:spPr>
                  <a:xfrm>
                    <a:off x="2858056" y="2999247"/>
                    <a:ext cx="360000" cy="3600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8" name="直線接點 57"/>
                  <p:cNvCxnSpPr/>
                  <p:nvPr/>
                </p:nvCxnSpPr>
                <p:spPr>
                  <a:xfrm rot="5400000">
                    <a:off x="2858854" y="4979247"/>
                    <a:ext cx="36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流程圖: 接點 58"/>
                  <p:cNvSpPr/>
                  <p:nvPr/>
                </p:nvSpPr>
                <p:spPr>
                  <a:xfrm>
                    <a:off x="2858854" y="5159247"/>
                    <a:ext cx="360000" cy="3600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0" name="直線接點 59"/>
                  <p:cNvCxnSpPr/>
                  <p:nvPr/>
                </p:nvCxnSpPr>
                <p:spPr>
                  <a:xfrm rot="5400000">
                    <a:off x="2858056" y="2819247"/>
                    <a:ext cx="36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流程圖: 接點 60"/>
                  <p:cNvSpPr/>
                  <p:nvPr/>
                </p:nvSpPr>
                <p:spPr>
                  <a:xfrm>
                    <a:off x="2858056" y="2279247"/>
                    <a:ext cx="360000" cy="3600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2" name="流程圖: 接點 61"/>
                  <p:cNvSpPr/>
                  <p:nvPr/>
                </p:nvSpPr>
                <p:spPr>
                  <a:xfrm>
                    <a:off x="4298854" y="4422654"/>
                    <a:ext cx="360000" cy="3600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3" name="直線接點 62"/>
                  <p:cNvCxnSpPr/>
                  <p:nvPr/>
                </p:nvCxnSpPr>
                <p:spPr>
                  <a:xfrm rot="5400000">
                    <a:off x="2505419" y="3899247"/>
                    <a:ext cx="108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文字方塊 52"/>
                <p:cNvSpPr txBox="1"/>
                <p:nvPr/>
              </p:nvSpPr>
              <p:spPr>
                <a:xfrm>
                  <a:off x="2195734" y="1580368"/>
                  <a:ext cx="9749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C(17,16)</a:t>
                  </a:r>
                </a:p>
              </p:txBody>
            </p:sp>
            <p:sp>
              <p:nvSpPr>
                <p:cNvPr id="54" name="文字方塊 53"/>
                <p:cNvSpPr txBox="1"/>
                <p:nvPr/>
              </p:nvSpPr>
              <p:spPr>
                <a:xfrm>
                  <a:off x="5179356" y="3714443"/>
                  <a:ext cx="994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D(19,13)</a:t>
                  </a:r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2195735" y="2316823"/>
                  <a:ext cx="9845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A(17,15)</a:t>
                  </a:r>
                </a:p>
              </p:txBody>
            </p:sp>
            <p:sp>
              <p:nvSpPr>
                <p:cNvPr id="56" name="文字方塊 55"/>
                <p:cNvSpPr txBox="1"/>
                <p:nvPr/>
              </p:nvSpPr>
              <p:spPr>
                <a:xfrm>
                  <a:off x="2195736" y="4443775"/>
                  <a:ext cx="976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B(17,12)</a:t>
                  </a:r>
                </a:p>
              </p:txBody>
            </p:sp>
          </p:grpSp>
          <p:cxnSp>
            <p:nvCxnSpPr>
              <p:cNvPr id="49" name="直線單箭頭接點 48"/>
              <p:cNvCxnSpPr>
                <a:endCxn id="61" idx="4"/>
              </p:cNvCxnSpPr>
              <p:nvPr/>
            </p:nvCxnSpPr>
            <p:spPr>
              <a:xfrm flipV="1">
                <a:off x="5386958" y="1920017"/>
                <a:ext cx="0" cy="360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stCxn id="57" idx="4"/>
                <a:endCxn id="59" idx="0"/>
              </p:cNvCxnSpPr>
              <p:nvPr/>
            </p:nvCxnSpPr>
            <p:spPr>
              <a:xfrm>
                <a:off x="5386958" y="2640017"/>
                <a:ext cx="798" cy="1800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>
                <a:stCxn id="59" idx="7"/>
                <a:endCxn id="62" idx="3"/>
              </p:cNvCxnSpPr>
              <p:nvPr/>
            </p:nvCxnSpPr>
            <p:spPr>
              <a:xfrm flipV="1">
                <a:off x="5515035" y="4010703"/>
                <a:ext cx="1185442" cy="48203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流程圖: 接點 63"/>
            <p:cNvSpPr/>
            <p:nvPr/>
          </p:nvSpPr>
          <p:spPr>
            <a:xfrm>
              <a:off x="5214321" y="3703424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流程圖: 接點 64"/>
            <p:cNvSpPr/>
            <p:nvPr/>
          </p:nvSpPr>
          <p:spPr>
            <a:xfrm>
              <a:off x="6647756" y="4440017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4180038" y="3720017"/>
              <a:ext cx="842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1(17,13)</a:t>
              </a: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7244015" y="4437120"/>
              <a:ext cx="908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2(19,12)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9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3. Grow minimum 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tree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Choose “</a:t>
            </a:r>
            <a:r>
              <a:rPr lang="en-US" altLang="zh-TW" dirty="0">
                <a:solidFill>
                  <a:srgbClr val="00B050"/>
                </a:solidFill>
              </a:rPr>
              <a:t>y axis</a:t>
            </a:r>
            <a:r>
              <a:rPr lang="en-US" altLang="zh-TW" dirty="0"/>
              <a:t>” first when weight of edge is even.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Choose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00B050"/>
                </a:solidFill>
              </a:rPr>
              <a:t>short </a:t>
            </a:r>
            <a:r>
              <a:rPr lang="en-US" altLang="zh-TW" dirty="0">
                <a:solidFill>
                  <a:srgbClr val="00B050"/>
                </a:solidFill>
              </a:rPr>
              <a:t>edge</a:t>
            </a:r>
            <a:r>
              <a:rPr lang="en-US" altLang="zh-TW" dirty="0"/>
              <a:t>” first for rectangle.</a:t>
            </a:r>
          </a:p>
        </p:txBody>
      </p:sp>
      <p:grpSp>
        <p:nvGrpSpPr>
          <p:cNvPr id="61" name="群組 60"/>
          <p:cNvGrpSpPr/>
          <p:nvPr/>
        </p:nvGrpSpPr>
        <p:grpSpPr>
          <a:xfrm>
            <a:off x="4180038" y="1560017"/>
            <a:ext cx="3982403" cy="3246435"/>
            <a:chOff x="4180038" y="1560017"/>
            <a:chExt cx="3982403" cy="3246435"/>
          </a:xfrm>
        </p:grpSpPr>
        <p:grpSp>
          <p:nvGrpSpPr>
            <p:cNvPr id="26" name="群組 25"/>
            <p:cNvGrpSpPr/>
            <p:nvPr/>
          </p:nvGrpSpPr>
          <p:grpSpPr>
            <a:xfrm>
              <a:off x="4180038" y="1560017"/>
              <a:ext cx="3982403" cy="3246435"/>
              <a:chOff x="4180038" y="1560017"/>
              <a:chExt cx="3982403" cy="3246435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4184636" y="1560017"/>
                <a:ext cx="3977805" cy="3240000"/>
                <a:chOff x="4184636" y="1560017"/>
                <a:chExt cx="3977805" cy="3240000"/>
              </a:xfrm>
            </p:grpSpPr>
            <p:grpSp>
              <p:nvGrpSpPr>
                <p:cNvPr id="35" name="群組 34"/>
                <p:cNvGrpSpPr/>
                <p:nvPr/>
              </p:nvGrpSpPr>
              <p:grpSpPr>
                <a:xfrm>
                  <a:off x="4184636" y="1560017"/>
                  <a:ext cx="3977805" cy="3240000"/>
                  <a:chOff x="2195734" y="1580368"/>
                  <a:chExt cx="3977805" cy="3240000"/>
                </a:xfrm>
              </p:grpSpPr>
              <p:grpSp>
                <p:nvGrpSpPr>
                  <p:cNvPr id="39" name="群組 38"/>
                  <p:cNvGrpSpPr/>
                  <p:nvPr/>
                </p:nvGrpSpPr>
                <p:grpSpPr>
                  <a:xfrm>
                    <a:off x="3218056" y="1580368"/>
                    <a:ext cx="1800798" cy="3240000"/>
                    <a:chOff x="2858056" y="2279247"/>
                    <a:chExt cx="1800798" cy="3240000"/>
                  </a:xfrm>
                </p:grpSpPr>
                <p:sp>
                  <p:nvSpPr>
                    <p:cNvPr id="44" name="流程圖: 接點 43"/>
                    <p:cNvSpPr/>
                    <p:nvPr/>
                  </p:nvSpPr>
                  <p:spPr>
                    <a:xfrm>
                      <a:off x="2858056" y="2999247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45" name="直線接點 44"/>
                    <p:cNvCxnSpPr/>
                    <p:nvPr/>
                  </p:nvCxnSpPr>
                  <p:spPr>
                    <a:xfrm rot="5400000">
                      <a:off x="2858854" y="4979247"/>
                      <a:ext cx="360000" cy="0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流程圖: 接點 45"/>
                    <p:cNvSpPr/>
                    <p:nvPr/>
                  </p:nvSpPr>
                  <p:spPr>
                    <a:xfrm>
                      <a:off x="2858854" y="5159247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47" name="直線接點 46"/>
                    <p:cNvCxnSpPr/>
                    <p:nvPr/>
                  </p:nvCxnSpPr>
                  <p:spPr>
                    <a:xfrm rot="5400000">
                      <a:off x="2858056" y="2819247"/>
                      <a:ext cx="360000" cy="0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流程圖: 接點 47"/>
                    <p:cNvSpPr/>
                    <p:nvPr/>
                  </p:nvSpPr>
                  <p:spPr>
                    <a:xfrm>
                      <a:off x="2858056" y="2279247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9" name="流程圖: 接點 48"/>
                    <p:cNvSpPr/>
                    <p:nvPr/>
                  </p:nvSpPr>
                  <p:spPr>
                    <a:xfrm>
                      <a:off x="4298854" y="4422654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50" name="直線接點 49"/>
                    <p:cNvCxnSpPr/>
                    <p:nvPr/>
                  </p:nvCxnSpPr>
                  <p:spPr>
                    <a:xfrm rot="5400000">
                      <a:off x="2505419" y="3899247"/>
                      <a:ext cx="1080000" cy="0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0" name="文字方塊 39"/>
                  <p:cNvSpPr txBox="1"/>
                  <p:nvPr/>
                </p:nvSpPr>
                <p:spPr>
                  <a:xfrm>
                    <a:off x="2195734" y="1580368"/>
                    <a:ext cx="9749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C(17,16)</a:t>
                    </a:r>
                  </a:p>
                </p:txBody>
              </p:sp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5179356" y="3714443"/>
                    <a:ext cx="9941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D(19,13)</a:t>
                    </a:r>
                  </a:p>
                </p:txBody>
              </p:sp>
              <p:sp>
                <p:nvSpPr>
                  <p:cNvPr id="42" name="文字方塊 41"/>
                  <p:cNvSpPr txBox="1"/>
                  <p:nvPr/>
                </p:nvSpPr>
                <p:spPr>
                  <a:xfrm>
                    <a:off x="2195735" y="2316823"/>
                    <a:ext cx="9845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A(17,15)</a:t>
                    </a:r>
                  </a:p>
                </p:txBody>
              </p:sp>
              <p:sp>
                <p:nvSpPr>
                  <p:cNvPr id="43" name="文字方塊 42"/>
                  <p:cNvSpPr txBox="1"/>
                  <p:nvPr/>
                </p:nvSpPr>
                <p:spPr>
                  <a:xfrm>
                    <a:off x="2195736" y="4443775"/>
                    <a:ext cx="9765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B(17,12)</a:t>
                    </a:r>
                  </a:p>
                </p:txBody>
              </p:sp>
            </p:grpSp>
            <p:cxnSp>
              <p:nvCxnSpPr>
                <p:cNvPr id="36" name="直線單箭頭接點 35"/>
                <p:cNvCxnSpPr>
                  <a:endCxn id="48" idx="4"/>
                </p:cNvCxnSpPr>
                <p:nvPr/>
              </p:nvCxnSpPr>
              <p:spPr>
                <a:xfrm flipV="1">
                  <a:off x="5386958" y="1920017"/>
                  <a:ext cx="0" cy="3600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/>
                <p:cNvCxnSpPr>
                  <a:stCxn id="44" idx="4"/>
                  <a:endCxn id="46" idx="0"/>
                </p:cNvCxnSpPr>
                <p:nvPr/>
              </p:nvCxnSpPr>
              <p:spPr>
                <a:xfrm>
                  <a:off x="5386958" y="2640017"/>
                  <a:ext cx="798" cy="18000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單箭頭接點 37"/>
                <p:cNvCxnSpPr>
                  <a:stCxn id="46" idx="7"/>
                  <a:endCxn id="49" idx="3"/>
                </p:cNvCxnSpPr>
                <p:nvPr/>
              </p:nvCxnSpPr>
              <p:spPr>
                <a:xfrm flipV="1">
                  <a:off x="5515035" y="4010703"/>
                  <a:ext cx="1185442" cy="48203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流程圖: 接點 29"/>
              <p:cNvSpPr/>
              <p:nvPr/>
            </p:nvSpPr>
            <p:spPr>
              <a:xfrm>
                <a:off x="5214321" y="3703424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流程圖: 接點 30"/>
              <p:cNvSpPr/>
              <p:nvPr/>
            </p:nvSpPr>
            <p:spPr>
              <a:xfrm>
                <a:off x="6647756" y="4440017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4180038" y="3720017"/>
                <a:ext cx="84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1(17,13)</a:t>
                </a: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7244015" y="4437120"/>
                <a:ext cx="908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2(19,12)</a:t>
                </a:r>
              </a:p>
            </p:txBody>
          </p:sp>
        </p:grpSp>
        <p:cxnSp>
          <p:nvCxnSpPr>
            <p:cNvPr id="20" name="直線接點 19"/>
            <p:cNvCxnSpPr>
              <a:stCxn id="48" idx="4"/>
              <a:endCxn id="44" idx="0"/>
            </p:cNvCxnSpPr>
            <p:nvPr/>
          </p:nvCxnSpPr>
          <p:spPr>
            <a:xfrm>
              <a:off x="5386958" y="1920017"/>
              <a:ext cx="0" cy="36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44" idx="4"/>
              <a:endCxn id="30" idx="0"/>
            </p:cNvCxnSpPr>
            <p:nvPr/>
          </p:nvCxnSpPr>
          <p:spPr>
            <a:xfrm>
              <a:off x="5386958" y="2640017"/>
              <a:ext cx="7363" cy="106340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30" idx="4"/>
              <a:endCxn id="46" idx="0"/>
            </p:cNvCxnSpPr>
            <p:nvPr/>
          </p:nvCxnSpPr>
          <p:spPr>
            <a:xfrm flipH="1">
              <a:off x="5387756" y="4063424"/>
              <a:ext cx="6565" cy="37659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9" idx="2"/>
              <a:endCxn id="30" idx="6"/>
            </p:cNvCxnSpPr>
            <p:nvPr/>
          </p:nvCxnSpPr>
          <p:spPr>
            <a:xfrm flipH="1">
              <a:off x="5574321" y="3883424"/>
              <a:ext cx="107343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75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4. final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|AC|=1</a:t>
            </a:r>
          </a:p>
          <a:p>
            <a:r>
              <a:rPr lang="en-US" altLang="zh-TW" dirty="0" smtClean="0"/>
              <a:t>|A1|=</a:t>
            </a:r>
            <a:r>
              <a:rPr lang="en-US" altLang="zh-TW" dirty="0"/>
              <a:t>2</a:t>
            </a:r>
            <a:endParaRPr lang="en-US" altLang="zh-TW" dirty="0" smtClean="0"/>
          </a:p>
          <a:p>
            <a:r>
              <a:rPr lang="en-US" altLang="zh-TW" dirty="0" smtClean="0"/>
              <a:t>|1B|=</a:t>
            </a:r>
            <a:r>
              <a:rPr lang="en-US" altLang="zh-TW" dirty="0"/>
              <a:t>1</a:t>
            </a:r>
            <a:endParaRPr lang="en-US" altLang="zh-TW" dirty="0" smtClean="0"/>
          </a:p>
          <a:p>
            <a:r>
              <a:rPr lang="en-US" altLang="zh-TW" dirty="0" smtClean="0"/>
              <a:t>|1D|=</a:t>
            </a:r>
            <a:r>
              <a:rPr lang="en-US" altLang="zh-TW" dirty="0"/>
              <a:t>2</a:t>
            </a:r>
            <a:endParaRPr lang="en-US" altLang="zh-TW" dirty="0" smtClean="0"/>
          </a:p>
          <a:p>
            <a:r>
              <a:rPr lang="en-US" altLang="zh-TW" dirty="0"/>
              <a:t>Total distance of </a:t>
            </a:r>
            <a:r>
              <a:rPr lang="en-US" altLang="zh-TW" dirty="0" smtClean="0"/>
              <a:t>POMRST=6</a:t>
            </a:r>
            <a:endParaRPr lang="en-US" altLang="zh-TW" dirty="0"/>
          </a:p>
          <a:p>
            <a:r>
              <a:rPr lang="en-US" altLang="zh-TW" dirty="0"/>
              <a:t>Ratio of </a:t>
            </a:r>
            <a:r>
              <a:rPr lang="en-US" altLang="zh-TW" dirty="0" smtClean="0"/>
              <a:t>MRST/</a:t>
            </a:r>
            <a:r>
              <a:rPr lang="en-US" altLang="zh-TW" dirty="0" err="1" smtClean="0"/>
              <a:t>MSpT</a:t>
            </a:r>
            <a:r>
              <a:rPr lang="en-US" altLang="zh-TW" dirty="0" smtClean="0"/>
              <a:t>=6/7</a:t>
            </a:r>
            <a:endParaRPr lang="en-US" altLang="zh-TW" dirty="0"/>
          </a:p>
          <a:p>
            <a:r>
              <a:rPr lang="en-US" altLang="zh-TW" dirty="0"/>
              <a:t>Decrease: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Improved: </a:t>
            </a:r>
            <a:r>
              <a:rPr lang="en-US" altLang="zh-TW" sz="2000" dirty="0" smtClean="0">
                <a:solidFill>
                  <a:srgbClr val="FF0000"/>
                </a:solidFill>
              </a:rPr>
              <a:t>14.3%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80038" y="1560017"/>
            <a:ext cx="3982403" cy="3240000"/>
            <a:chOff x="4180038" y="1560017"/>
            <a:chExt cx="3982403" cy="3240000"/>
          </a:xfrm>
        </p:grpSpPr>
        <p:grpSp>
          <p:nvGrpSpPr>
            <p:cNvPr id="24" name="群組 23"/>
            <p:cNvGrpSpPr/>
            <p:nvPr/>
          </p:nvGrpSpPr>
          <p:grpSpPr>
            <a:xfrm>
              <a:off x="4180038" y="1560017"/>
              <a:ext cx="3982403" cy="3240000"/>
              <a:chOff x="4180038" y="1560017"/>
              <a:chExt cx="3982403" cy="3240000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4184636" y="1560017"/>
                <a:ext cx="3977805" cy="3240000"/>
                <a:chOff x="2195734" y="1580368"/>
                <a:chExt cx="3977805" cy="3240000"/>
              </a:xfrm>
            </p:grpSpPr>
            <p:grpSp>
              <p:nvGrpSpPr>
                <p:cNvPr id="39" name="群組 38"/>
                <p:cNvGrpSpPr/>
                <p:nvPr/>
              </p:nvGrpSpPr>
              <p:grpSpPr>
                <a:xfrm>
                  <a:off x="3218056" y="1580368"/>
                  <a:ext cx="1800798" cy="3240000"/>
                  <a:chOff x="2858056" y="2279247"/>
                  <a:chExt cx="1800798" cy="3240000"/>
                </a:xfrm>
              </p:grpSpPr>
              <p:sp>
                <p:nvSpPr>
                  <p:cNvPr id="44" name="流程圖: 接點 43"/>
                  <p:cNvSpPr/>
                  <p:nvPr/>
                </p:nvSpPr>
                <p:spPr>
                  <a:xfrm>
                    <a:off x="2858056" y="2999247"/>
                    <a:ext cx="360000" cy="3600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45" name="直線接點 44"/>
                  <p:cNvCxnSpPr/>
                  <p:nvPr/>
                </p:nvCxnSpPr>
                <p:spPr>
                  <a:xfrm rot="5400000">
                    <a:off x="2858854" y="4979247"/>
                    <a:ext cx="36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流程圖: 接點 45"/>
                  <p:cNvSpPr/>
                  <p:nvPr/>
                </p:nvSpPr>
                <p:spPr>
                  <a:xfrm>
                    <a:off x="2858854" y="5159247"/>
                    <a:ext cx="360000" cy="3600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流程圖: 接點 47"/>
                  <p:cNvSpPr/>
                  <p:nvPr/>
                </p:nvSpPr>
                <p:spPr>
                  <a:xfrm>
                    <a:off x="2858056" y="2279247"/>
                    <a:ext cx="360000" cy="3600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9" name="流程圖: 接點 48"/>
                  <p:cNvSpPr/>
                  <p:nvPr/>
                </p:nvSpPr>
                <p:spPr>
                  <a:xfrm>
                    <a:off x="4298854" y="4422654"/>
                    <a:ext cx="360000" cy="3600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0" name="直線接點 49"/>
                  <p:cNvCxnSpPr/>
                  <p:nvPr/>
                </p:nvCxnSpPr>
                <p:spPr>
                  <a:xfrm rot="5400000">
                    <a:off x="2505419" y="3899247"/>
                    <a:ext cx="1080000" cy="0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文字方塊 39"/>
                <p:cNvSpPr txBox="1"/>
                <p:nvPr/>
              </p:nvSpPr>
              <p:spPr>
                <a:xfrm>
                  <a:off x="2195734" y="1580368"/>
                  <a:ext cx="9749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C(17,16)</a:t>
                  </a: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5179356" y="3714443"/>
                  <a:ext cx="994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D(19,13)</a:t>
                  </a:r>
                </a:p>
              </p:txBody>
            </p:sp>
            <p:sp>
              <p:nvSpPr>
                <p:cNvPr id="42" name="文字方塊 41"/>
                <p:cNvSpPr txBox="1"/>
                <p:nvPr/>
              </p:nvSpPr>
              <p:spPr>
                <a:xfrm>
                  <a:off x="2195735" y="2316823"/>
                  <a:ext cx="9845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A(17,15)</a:t>
                  </a:r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2195736" y="4443775"/>
                  <a:ext cx="976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B(17,12)</a:t>
                  </a:r>
                </a:p>
              </p:txBody>
            </p:sp>
          </p:grpSp>
          <p:sp>
            <p:nvSpPr>
              <p:cNvPr id="31" name="流程圖: 接點 30"/>
              <p:cNvSpPr/>
              <p:nvPr/>
            </p:nvSpPr>
            <p:spPr>
              <a:xfrm>
                <a:off x="5214321" y="3703424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4180038" y="3720017"/>
                <a:ext cx="84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1(17,13)</a:t>
                </a:r>
              </a:p>
            </p:txBody>
          </p:sp>
        </p:grpSp>
        <p:cxnSp>
          <p:nvCxnSpPr>
            <p:cNvPr id="26" name="直線接點 25"/>
            <p:cNvCxnSpPr>
              <a:stCxn id="48" idx="4"/>
              <a:endCxn id="44" idx="0"/>
            </p:cNvCxnSpPr>
            <p:nvPr/>
          </p:nvCxnSpPr>
          <p:spPr>
            <a:xfrm>
              <a:off x="5386958" y="1920017"/>
              <a:ext cx="0" cy="360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44" idx="4"/>
              <a:endCxn id="31" idx="0"/>
            </p:cNvCxnSpPr>
            <p:nvPr/>
          </p:nvCxnSpPr>
          <p:spPr>
            <a:xfrm>
              <a:off x="5386958" y="2640017"/>
              <a:ext cx="7363" cy="106340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31" idx="4"/>
              <a:endCxn id="46" idx="0"/>
            </p:cNvCxnSpPr>
            <p:nvPr/>
          </p:nvCxnSpPr>
          <p:spPr>
            <a:xfrm flipH="1">
              <a:off x="5387756" y="4063424"/>
              <a:ext cx="6565" cy="37659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49" idx="2"/>
              <a:endCxn id="31" idx="6"/>
            </p:cNvCxnSpPr>
            <p:nvPr/>
          </p:nvCxnSpPr>
          <p:spPr>
            <a:xfrm flipH="1">
              <a:off x="5574321" y="3883424"/>
              <a:ext cx="107343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65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123728" y="1626427"/>
            <a:ext cx="5040559" cy="4684666"/>
            <a:chOff x="2195736" y="1268760"/>
            <a:chExt cx="5040559" cy="4684666"/>
          </a:xfrm>
        </p:grpSpPr>
        <p:grpSp>
          <p:nvGrpSpPr>
            <p:cNvPr id="95" name="群組 94"/>
            <p:cNvGrpSpPr/>
            <p:nvPr/>
          </p:nvGrpSpPr>
          <p:grpSpPr>
            <a:xfrm>
              <a:off x="3012761" y="1268760"/>
              <a:ext cx="3240000" cy="4680213"/>
              <a:chOff x="2112761" y="658773"/>
              <a:chExt cx="3240000" cy="4680213"/>
            </a:xfrm>
          </p:grpSpPr>
          <p:sp>
            <p:nvSpPr>
              <p:cNvPr id="3" name="流程圖: 接點 2"/>
              <p:cNvSpPr/>
              <p:nvPr/>
            </p:nvSpPr>
            <p:spPr>
              <a:xfrm>
                <a:off x="2114546" y="4978773"/>
                <a:ext cx="360000" cy="36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流程圖: 接點 8"/>
              <p:cNvSpPr/>
              <p:nvPr/>
            </p:nvSpPr>
            <p:spPr>
              <a:xfrm>
                <a:off x="2114546" y="425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rot="5400000">
                <a:off x="2112761" y="479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流程圖: 接點 17"/>
              <p:cNvSpPr/>
              <p:nvPr/>
            </p:nvSpPr>
            <p:spPr>
              <a:xfrm>
                <a:off x="2832761" y="4258773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流程圖: 接點 18"/>
              <p:cNvSpPr/>
              <p:nvPr/>
            </p:nvSpPr>
            <p:spPr>
              <a:xfrm>
                <a:off x="2114546" y="658773"/>
                <a:ext cx="360000" cy="36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流程圖: 接點 19"/>
              <p:cNvSpPr/>
              <p:nvPr/>
            </p:nvSpPr>
            <p:spPr>
              <a:xfrm>
                <a:off x="2114546" y="209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流程圖: 接點 20"/>
              <p:cNvSpPr/>
              <p:nvPr/>
            </p:nvSpPr>
            <p:spPr>
              <a:xfrm>
                <a:off x="2112761" y="281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流程圖: 接點 21"/>
              <p:cNvSpPr/>
              <p:nvPr/>
            </p:nvSpPr>
            <p:spPr>
              <a:xfrm>
                <a:off x="2114546" y="353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 rot="5400000">
                <a:off x="2114546" y="407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rot="5400000">
                <a:off x="2114546" y="335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rot="5400000">
                <a:off x="2114546" y="263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rot="5400000">
                <a:off x="1754546" y="1558773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流程圖: 接點 27"/>
              <p:cNvSpPr/>
              <p:nvPr/>
            </p:nvSpPr>
            <p:spPr>
              <a:xfrm>
                <a:off x="3552761" y="2098773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流程圖: 接點 28"/>
              <p:cNvSpPr/>
              <p:nvPr/>
            </p:nvSpPr>
            <p:spPr>
              <a:xfrm>
                <a:off x="4272761" y="3538773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流程圖: 接點 29"/>
              <p:cNvSpPr/>
              <p:nvPr/>
            </p:nvSpPr>
            <p:spPr>
              <a:xfrm>
                <a:off x="4272761" y="658773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流程圖: 接點 30"/>
              <p:cNvSpPr/>
              <p:nvPr/>
            </p:nvSpPr>
            <p:spPr>
              <a:xfrm>
                <a:off x="4992761" y="2818773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流程圖: 接點 31"/>
              <p:cNvSpPr/>
              <p:nvPr/>
            </p:nvSpPr>
            <p:spPr>
              <a:xfrm>
                <a:off x="2832761" y="353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流程圖: 接點 32"/>
              <p:cNvSpPr/>
              <p:nvPr/>
            </p:nvSpPr>
            <p:spPr>
              <a:xfrm>
                <a:off x="3552761" y="353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流程圖: 接點 33"/>
              <p:cNvSpPr/>
              <p:nvPr/>
            </p:nvSpPr>
            <p:spPr>
              <a:xfrm>
                <a:off x="2832761" y="281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流程圖: 接點 34"/>
              <p:cNvSpPr/>
              <p:nvPr/>
            </p:nvSpPr>
            <p:spPr>
              <a:xfrm>
                <a:off x="3552761" y="281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流程圖: 接點 35"/>
              <p:cNvSpPr/>
              <p:nvPr/>
            </p:nvSpPr>
            <p:spPr>
              <a:xfrm>
                <a:off x="4272761" y="2818986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流程圖: 接點 36"/>
              <p:cNvSpPr/>
              <p:nvPr/>
            </p:nvSpPr>
            <p:spPr>
              <a:xfrm>
                <a:off x="2832761" y="497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流程圖: 接點 37"/>
              <p:cNvSpPr/>
              <p:nvPr/>
            </p:nvSpPr>
            <p:spPr>
              <a:xfrm>
                <a:off x="3552761" y="497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流程圖: 接點 38"/>
              <p:cNvSpPr/>
              <p:nvPr/>
            </p:nvSpPr>
            <p:spPr>
              <a:xfrm>
                <a:off x="3552761" y="425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流程圖: 接點 39"/>
              <p:cNvSpPr/>
              <p:nvPr/>
            </p:nvSpPr>
            <p:spPr>
              <a:xfrm>
                <a:off x="4272761" y="4978986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流程圖: 接點 40"/>
              <p:cNvSpPr/>
              <p:nvPr/>
            </p:nvSpPr>
            <p:spPr>
              <a:xfrm>
                <a:off x="4272761" y="425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流程圖: 接點 41"/>
              <p:cNvSpPr/>
              <p:nvPr/>
            </p:nvSpPr>
            <p:spPr>
              <a:xfrm>
                <a:off x="4992761" y="353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流程圖: 接點 42"/>
              <p:cNvSpPr/>
              <p:nvPr/>
            </p:nvSpPr>
            <p:spPr>
              <a:xfrm>
                <a:off x="4992761" y="497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流程圖: 接點 43"/>
              <p:cNvSpPr/>
              <p:nvPr/>
            </p:nvSpPr>
            <p:spPr>
              <a:xfrm>
                <a:off x="4992761" y="425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流程圖: 接點 44"/>
              <p:cNvSpPr/>
              <p:nvPr/>
            </p:nvSpPr>
            <p:spPr>
              <a:xfrm>
                <a:off x="2832761" y="209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流程圖: 接點 45"/>
              <p:cNvSpPr/>
              <p:nvPr/>
            </p:nvSpPr>
            <p:spPr>
              <a:xfrm>
                <a:off x="4272761" y="209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流程圖: 接點 46"/>
              <p:cNvSpPr/>
              <p:nvPr/>
            </p:nvSpPr>
            <p:spPr>
              <a:xfrm>
                <a:off x="4992761" y="209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流程圖: 接點 47"/>
              <p:cNvSpPr/>
              <p:nvPr/>
            </p:nvSpPr>
            <p:spPr>
              <a:xfrm>
                <a:off x="2832761" y="65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流程圖: 接點 48"/>
              <p:cNvSpPr/>
              <p:nvPr/>
            </p:nvSpPr>
            <p:spPr>
              <a:xfrm>
                <a:off x="3552761" y="65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流程圖: 接點 49"/>
              <p:cNvSpPr/>
              <p:nvPr/>
            </p:nvSpPr>
            <p:spPr>
              <a:xfrm>
                <a:off x="4992761" y="658773"/>
                <a:ext cx="360000" cy="36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/>
              <p:cNvCxnSpPr/>
              <p:nvPr/>
            </p:nvCxnSpPr>
            <p:spPr>
              <a:xfrm rot="5400000">
                <a:off x="2472761" y="1576129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rot="5400000">
                <a:off x="3189545" y="1576129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rot="5400000">
                <a:off x="3912761" y="1576129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 rot="5400000">
                <a:off x="4632761" y="1558773"/>
                <a:ext cx="108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rot="5400000">
                <a:off x="2841307" y="2656342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rot="5400000">
                <a:off x="3549545" y="2656342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rot="5400000">
                <a:off x="4272761" y="264320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rot="5400000">
                <a:off x="4992761" y="267368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rot="5400000">
                <a:off x="2841307" y="33589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rot="5400000">
                <a:off x="3552761" y="33589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rot="5400000">
                <a:off x="4272761" y="33589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rot="5400000">
                <a:off x="5005661" y="33589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 rot="5400000">
                <a:off x="2832761" y="4098022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rot="5400000">
                <a:off x="3552762" y="4098022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rot="5400000">
                <a:off x="4285257" y="4098022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/>
              <p:nvPr/>
            </p:nvCxnSpPr>
            <p:spPr>
              <a:xfrm rot="5400000">
                <a:off x="5005661" y="4098022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 rot="5400000">
                <a:off x="2841307" y="47989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 rot="5400000">
                <a:off x="3552763" y="47989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/>
              <p:nvPr/>
            </p:nvCxnSpPr>
            <p:spPr>
              <a:xfrm rot="5400000">
                <a:off x="4297915" y="4816829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rot="5400000">
                <a:off x="4992761" y="4812688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>
                <a:off x="2472761" y="227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>
                <a:off x="2480996" y="83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/>
              <p:nvPr/>
            </p:nvCxnSpPr>
            <p:spPr>
              <a:xfrm>
                <a:off x="2480996" y="51589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>
                <a:off x="2481997" y="371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>
                <a:off x="2480996" y="29989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>
                <a:off x="2474546" y="443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>
                <a:off x="3198185" y="515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>
                <a:off x="3912761" y="5176890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>
                <a:off x="4632761" y="517302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>
                <a:off x="3198185" y="443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>
                <a:off x="3912761" y="4450780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>
                <a:off x="4632761" y="443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>
                <a:off x="3201799" y="371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/>
              <p:cNvCxnSpPr/>
              <p:nvPr/>
            </p:nvCxnSpPr>
            <p:spPr>
              <a:xfrm>
                <a:off x="3912761" y="371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/>
              <p:cNvCxnSpPr/>
              <p:nvPr/>
            </p:nvCxnSpPr>
            <p:spPr>
              <a:xfrm>
                <a:off x="4632761" y="371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/>
              <p:nvPr/>
            </p:nvCxnSpPr>
            <p:spPr>
              <a:xfrm>
                <a:off x="3192761" y="845877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>
                <a:off x="3912761" y="85733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>
                <a:off x="4632761" y="85733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>
                <a:off x="3198185" y="227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3912761" y="2278773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>
                <a:off x="4632761" y="2292981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3192761" y="29989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3912761" y="29989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/>
              <p:cNvCxnSpPr/>
              <p:nvPr/>
            </p:nvCxnSpPr>
            <p:spPr>
              <a:xfrm>
                <a:off x="4632761" y="2998986"/>
                <a:ext cx="36000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字方塊 1"/>
            <p:cNvSpPr txBox="1"/>
            <p:nvPr/>
          </p:nvSpPr>
          <p:spPr>
            <a:xfrm>
              <a:off x="2204579" y="558409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A(0,1)</a:t>
              </a:r>
              <a:endParaRPr lang="zh-TW" altLang="en-US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2195736" y="12711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B(0,7)</a:t>
              </a:r>
              <a:endParaRPr lang="zh-TW" altLang="en-US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3968047" y="515719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C(1,2)</a:t>
              </a:r>
              <a:endParaRPr lang="zh-TW" altLang="en-US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88127" y="2352071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D(2,5)</a:t>
              </a:r>
              <a:endParaRPr lang="zh-TW" altLang="en-US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5442392" y="446950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E(3,3)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5442392" y="162876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F(3,7)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6368034" y="3419428"/>
              <a:ext cx="86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G(4,4)</a:t>
              </a:r>
              <a:endParaRPr lang="zh-TW" altLang="en-US" dirty="0"/>
            </a:p>
          </p:txBody>
        </p:sp>
      </p:grp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5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Step 1. Find minimum spinning tree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|AC|=|0-1|+|1-2|=2</a:t>
            </a:r>
          </a:p>
          <a:p>
            <a:r>
              <a:rPr lang="en-US" altLang="zh-TW" dirty="0" smtClean="0"/>
              <a:t>|CE|=|1-3|+|2-1|=3</a:t>
            </a:r>
          </a:p>
          <a:p>
            <a:r>
              <a:rPr lang="en-US" altLang="zh-TW" dirty="0" smtClean="0"/>
              <a:t>|EG|=|3-4|+|3-4|=2</a:t>
            </a:r>
          </a:p>
          <a:p>
            <a:r>
              <a:rPr lang="en-US" altLang="zh-TW" dirty="0" smtClean="0"/>
              <a:t>|GD|=|4-2|+|4-5|=3</a:t>
            </a:r>
          </a:p>
          <a:p>
            <a:r>
              <a:rPr lang="en-US" altLang="zh-TW" dirty="0" smtClean="0"/>
              <a:t>|DF|=|2-3|+|5-7|=3</a:t>
            </a:r>
          </a:p>
          <a:p>
            <a:r>
              <a:rPr lang="en-US" altLang="zh-TW" dirty="0" smtClean="0"/>
              <a:t>|FB|=|3-0|+|7-7|=3</a:t>
            </a:r>
          </a:p>
          <a:p>
            <a:r>
              <a:rPr lang="en-US" altLang="zh-TW" dirty="0"/>
              <a:t>Total distance of </a:t>
            </a:r>
            <a:r>
              <a:rPr lang="en-US" altLang="zh-TW" dirty="0" err="1" smtClean="0"/>
              <a:t>POMSpT</a:t>
            </a:r>
            <a:r>
              <a:rPr lang="en-US" altLang="zh-TW" dirty="0" smtClean="0"/>
              <a:t>=16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191" name="群組 190"/>
          <p:cNvGrpSpPr/>
          <p:nvPr/>
        </p:nvGrpSpPr>
        <p:grpSpPr>
          <a:xfrm>
            <a:off x="3707904" y="1254762"/>
            <a:ext cx="4968551" cy="4684666"/>
            <a:chOff x="3707904" y="1254762"/>
            <a:chExt cx="4968551" cy="4684666"/>
          </a:xfrm>
        </p:grpSpPr>
        <p:grpSp>
          <p:nvGrpSpPr>
            <p:cNvPr id="85" name="群組 84"/>
            <p:cNvGrpSpPr/>
            <p:nvPr/>
          </p:nvGrpSpPr>
          <p:grpSpPr>
            <a:xfrm>
              <a:off x="3707904" y="1254762"/>
              <a:ext cx="4968551" cy="4684666"/>
              <a:chOff x="2195736" y="1268760"/>
              <a:chExt cx="4968551" cy="4684666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3014546" y="1268760"/>
                <a:ext cx="3238215" cy="4680000"/>
                <a:chOff x="2114546" y="658773"/>
                <a:chExt cx="3238215" cy="4680000"/>
              </a:xfrm>
            </p:grpSpPr>
            <p:sp>
              <p:nvSpPr>
                <p:cNvPr id="94" name="流程圖: 接點 93"/>
                <p:cNvSpPr/>
                <p:nvPr/>
              </p:nvSpPr>
              <p:spPr>
                <a:xfrm>
                  <a:off x="2114546" y="4978773"/>
                  <a:ext cx="360000" cy="360000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" name="流程圖: 接點 96"/>
                <p:cNvSpPr/>
                <p:nvPr/>
              </p:nvSpPr>
              <p:spPr>
                <a:xfrm>
                  <a:off x="2832761" y="4258773"/>
                  <a:ext cx="360000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流程圖: 接點 97"/>
                <p:cNvSpPr/>
                <p:nvPr/>
              </p:nvSpPr>
              <p:spPr>
                <a:xfrm>
                  <a:off x="2114546" y="658773"/>
                  <a:ext cx="360000" cy="360000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" name="流程圖: 接點 105"/>
                <p:cNvSpPr/>
                <p:nvPr/>
              </p:nvSpPr>
              <p:spPr>
                <a:xfrm>
                  <a:off x="3552761" y="2098773"/>
                  <a:ext cx="360000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7" name="流程圖: 接點 106"/>
                <p:cNvSpPr/>
                <p:nvPr/>
              </p:nvSpPr>
              <p:spPr>
                <a:xfrm>
                  <a:off x="4272761" y="3538773"/>
                  <a:ext cx="360000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流程圖: 接點 107"/>
                <p:cNvSpPr/>
                <p:nvPr/>
              </p:nvSpPr>
              <p:spPr>
                <a:xfrm>
                  <a:off x="4272761" y="658773"/>
                  <a:ext cx="360000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9" name="流程圖: 接點 108"/>
                <p:cNvSpPr/>
                <p:nvPr/>
              </p:nvSpPr>
              <p:spPr>
                <a:xfrm>
                  <a:off x="4992761" y="2818773"/>
                  <a:ext cx="360000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7" name="文字方塊 86"/>
              <p:cNvSpPr txBox="1"/>
              <p:nvPr/>
            </p:nvSpPr>
            <p:spPr>
              <a:xfrm>
                <a:off x="2204579" y="558409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A(0,1)</a:t>
                </a:r>
                <a:endParaRPr lang="zh-TW" altLang="en-US" dirty="0"/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195736" y="127119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B(0,7)</a:t>
                </a:r>
                <a:endParaRPr lang="zh-TW" altLang="en-US" dirty="0"/>
              </a:p>
            </p:txBody>
          </p:sp>
          <p:sp>
            <p:nvSpPr>
              <p:cNvPr id="89" name="文字方塊 88"/>
              <p:cNvSpPr txBox="1"/>
              <p:nvPr/>
            </p:nvSpPr>
            <p:spPr>
              <a:xfrm>
                <a:off x="3968047" y="5157192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C(1,2)</a:t>
                </a:r>
                <a:endParaRPr lang="zh-TW" altLang="en-US" dirty="0"/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4688127" y="2352071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D(2,5)</a:t>
                </a:r>
                <a:endParaRPr lang="zh-TW" altLang="en-US" dirty="0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5442392" y="4469503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E(3,3)</a:t>
                </a:r>
                <a:endParaRPr lang="zh-TW" altLang="en-US" dirty="0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5442392" y="162876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F(3,7)</a:t>
                </a:r>
                <a:endParaRPr lang="zh-TW" altLang="en-US" dirty="0"/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6368034" y="3419428"/>
                <a:ext cx="796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G(4,4)</a:t>
                </a:r>
                <a:endParaRPr lang="zh-TW" altLang="en-US" dirty="0"/>
              </a:p>
            </p:txBody>
          </p:sp>
        </p:grpSp>
        <p:cxnSp>
          <p:nvCxnSpPr>
            <p:cNvPr id="173" name="直線單箭頭接點 172"/>
            <p:cNvCxnSpPr>
              <a:stCxn id="94" idx="7"/>
              <a:endCxn id="97" idx="3"/>
            </p:cNvCxnSpPr>
            <p:nvPr/>
          </p:nvCxnSpPr>
          <p:spPr>
            <a:xfrm flipV="1">
              <a:off x="4833993" y="5162041"/>
              <a:ext cx="463657" cy="4654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單箭頭接點 175"/>
            <p:cNvCxnSpPr>
              <a:stCxn id="97" idx="7"/>
              <a:endCxn id="107" idx="3"/>
            </p:cNvCxnSpPr>
            <p:nvPr/>
          </p:nvCxnSpPr>
          <p:spPr>
            <a:xfrm flipV="1">
              <a:off x="5552208" y="4442041"/>
              <a:ext cx="1185442" cy="4654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單箭頭接點 178"/>
            <p:cNvCxnSpPr>
              <a:stCxn id="107" idx="7"/>
              <a:endCxn id="109" idx="3"/>
            </p:cNvCxnSpPr>
            <p:nvPr/>
          </p:nvCxnSpPr>
          <p:spPr>
            <a:xfrm flipV="1">
              <a:off x="6992208" y="3722041"/>
              <a:ext cx="465442" cy="4654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/>
            <p:cNvCxnSpPr>
              <a:stCxn id="109" idx="1"/>
              <a:endCxn id="106" idx="5"/>
            </p:cNvCxnSpPr>
            <p:nvPr/>
          </p:nvCxnSpPr>
          <p:spPr>
            <a:xfrm flipH="1" flipV="1">
              <a:off x="6272208" y="3002041"/>
              <a:ext cx="1185442" cy="4654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6" idx="7"/>
              <a:endCxn id="108" idx="3"/>
            </p:cNvCxnSpPr>
            <p:nvPr/>
          </p:nvCxnSpPr>
          <p:spPr>
            <a:xfrm flipV="1">
              <a:off x="6272208" y="1562041"/>
              <a:ext cx="465442" cy="11854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單箭頭接點 187"/>
            <p:cNvCxnSpPr>
              <a:stCxn id="108" idx="2"/>
              <a:endCxn id="98" idx="6"/>
            </p:cNvCxnSpPr>
            <p:nvPr/>
          </p:nvCxnSpPr>
          <p:spPr>
            <a:xfrm flipH="1">
              <a:off x="4886714" y="1434762"/>
              <a:ext cx="179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6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2. Find 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point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707904" y="1232425"/>
            <a:ext cx="4968551" cy="4912644"/>
            <a:chOff x="3707904" y="1232425"/>
            <a:chExt cx="4968551" cy="4912644"/>
          </a:xfrm>
        </p:grpSpPr>
        <p:sp>
          <p:nvSpPr>
            <p:cNvPr id="29" name="流程圖: 接點 28"/>
            <p:cNvSpPr/>
            <p:nvPr/>
          </p:nvSpPr>
          <p:spPr>
            <a:xfrm>
              <a:off x="5244929" y="5574762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接點 29"/>
            <p:cNvSpPr/>
            <p:nvPr/>
          </p:nvSpPr>
          <p:spPr>
            <a:xfrm>
              <a:off x="4526714" y="4854209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流程圖: 接點 32"/>
            <p:cNvSpPr/>
            <p:nvPr/>
          </p:nvSpPr>
          <p:spPr>
            <a:xfrm>
              <a:off x="5244929" y="4134762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流程圖: 接點 33"/>
            <p:cNvSpPr/>
            <p:nvPr/>
          </p:nvSpPr>
          <p:spPr>
            <a:xfrm>
              <a:off x="6684929" y="4849543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接點 34"/>
            <p:cNvSpPr/>
            <p:nvPr/>
          </p:nvSpPr>
          <p:spPr>
            <a:xfrm>
              <a:off x="5964929" y="3415610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流程圖: 接點 35"/>
            <p:cNvSpPr/>
            <p:nvPr/>
          </p:nvSpPr>
          <p:spPr>
            <a:xfrm>
              <a:off x="6684929" y="3414762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流程圖: 接點 36"/>
            <p:cNvSpPr/>
            <p:nvPr/>
          </p:nvSpPr>
          <p:spPr>
            <a:xfrm>
              <a:off x="7404929" y="4134762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流程圖: 接點 37"/>
            <p:cNvSpPr/>
            <p:nvPr/>
          </p:nvSpPr>
          <p:spPr>
            <a:xfrm>
              <a:off x="7404929" y="2694762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接點 39"/>
            <p:cNvSpPr/>
            <p:nvPr/>
          </p:nvSpPr>
          <p:spPr>
            <a:xfrm>
              <a:off x="5964929" y="1232425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流程圖: 接點 40"/>
            <p:cNvSpPr/>
            <p:nvPr/>
          </p:nvSpPr>
          <p:spPr>
            <a:xfrm>
              <a:off x="6684929" y="2694762"/>
              <a:ext cx="360000" cy="360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707904" y="1254762"/>
              <a:ext cx="4968551" cy="4890307"/>
              <a:chOff x="3707904" y="1254762"/>
              <a:chExt cx="4968551" cy="4890307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3707904" y="1254762"/>
                <a:ext cx="4968551" cy="4684666"/>
                <a:chOff x="3707904" y="1254762"/>
                <a:chExt cx="4968551" cy="4684666"/>
              </a:xfrm>
            </p:grpSpPr>
            <p:grpSp>
              <p:nvGrpSpPr>
                <p:cNvPr id="7" name="群組 6"/>
                <p:cNvGrpSpPr/>
                <p:nvPr/>
              </p:nvGrpSpPr>
              <p:grpSpPr>
                <a:xfrm>
                  <a:off x="3707904" y="1254762"/>
                  <a:ext cx="4968551" cy="4684666"/>
                  <a:chOff x="2195736" y="1268760"/>
                  <a:chExt cx="4968551" cy="4684666"/>
                </a:xfrm>
              </p:grpSpPr>
              <p:grpSp>
                <p:nvGrpSpPr>
                  <p:cNvPr id="14" name="群組 13"/>
                  <p:cNvGrpSpPr/>
                  <p:nvPr/>
                </p:nvGrpSpPr>
                <p:grpSpPr>
                  <a:xfrm>
                    <a:off x="3014546" y="1268760"/>
                    <a:ext cx="3238215" cy="4680000"/>
                    <a:chOff x="2114546" y="658773"/>
                    <a:chExt cx="3238215" cy="4680000"/>
                  </a:xfrm>
                </p:grpSpPr>
                <p:sp>
                  <p:nvSpPr>
                    <p:cNvPr id="22" name="流程圖: 接點 21"/>
                    <p:cNvSpPr/>
                    <p:nvPr/>
                  </p:nvSpPr>
                  <p:spPr>
                    <a:xfrm>
                      <a:off x="2114546" y="4978773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" name="流程圖: 接點 22"/>
                    <p:cNvSpPr/>
                    <p:nvPr/>
                  </p:nvSpPr>
                  <p:spPr>
                    <a:xfrm>
                      <a:off x="2832761" y="4258773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" name="流程圖: 接點 23"/>
                    <p:cNvSpPr/>
                    <p:nvPr/>
                  </p:nvSpPr>
                  <p:spPr>
                    <a:xfrm>
                      <a:off x="2114546" y="658773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" name="流程圖: 接點 24"/>
                    <p:cNvSpPr/>
                    <p:nvPr/>
                  </p:nvSpPr>
                  <p:spPr>
                    <a:xfrm>
                      <a:off x="3552761" y="2098773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6" name="流程圖: 接點 25"/>
                    <p:cNvSpPr/>
                    <p:nvPr/>
                  </p:nvSpPr>
                  <p:spPr>
                    <a:xfrm>
                      <a:off x="4272761" y="3538773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7" name="流程圖: 接點 26"/>
                    <p:cNvSpPr/>
                    <p:nvPr/>
                  </p:nvSpPr>
                  <p:spPr>
                    <a:xfrm>
                      <a:off x="4272761" y="658773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8" name="流程圖: 接點 27"/>
                    <p:cNvSpPr/>
                    <p:nvPr/>
                  </p:nvSpPr>
                  <p:spPr>
                    <a:xfrm>
                      <a:off x="4992761" y="2818773"/>
                      <a:ext cx="360000" cy="3600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2204579" y="5584094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A(0,1)</a:t>
                    </a:r>
                    <a:endParaRPr lang="zh-TW" altLang="en-US" dirty="0"/>
                  </a:p>
                </p:txBody>
              </p:sp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2195736" y="1271198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B(0,7)</a:t>
                    </a:r>
                    <a:endParaRPr lang="zh-TW" altLang="en-US" dirty="0"/>
                  </a:p>
                </p:txBody>
              </p:sp>
              <p:sp>
                <p:nvSpPr>
                  <p:cNvPr id="17" name="文字方塊 16"/>
                  <p:cNvSpPr txBox="1"/>
                  <p:nvPr/>
                </p:nvSpPr>
                <p:spPr>
                  <a:xfrm>
                    <a:off x="3968047" y="5157192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C(1,2)</a:t>
                    </a:r>
                    <a:endParaRPr lang="zh-TW" altLang="en-US" dirty="0"/>
                  </a:p>
                </p:txBody>
              </p:sp>
              <p:sp>
                <p:nvSpPr>
                  <p:cNvPr id="18" name="文字方塊 17"/>
                  <p:cNvSpPr txBox="1"/>
                  <p:nvPr/>
                </p:nvSpPr>
                <p:spPr>
                  <a:xfrm>
                    <a:off x="4688127" y="2352071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D(2,5)</a:t>
                    </a:r>
                    <a:endParaRPr lang="zh-TW" altLang="en-US" dirty="0"/>
                  </a:p>
                </p:txBody>
              </p:sp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5442392" y="4469503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E(3,3)</a:t>
                    </a:r>
                    <a:endParaRPr lang="zh-TW" altLang="en-US" dirty="0"/>
                  </a:p>
                </p:txBody>
              </p:sp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5442392" y="1628760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F(3,7)</a:t>
                    </a:r>
                    <a:endParaRPr lang="zh-TW" altLang="en-US" dirty="0"/>
                  </a:p>
                </p:txBody>
              </p:sp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6368034" y="3419428"/>
                    <a:ext cx="7962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G(4,4)</a:t>
                    </a:r>
                    <a:endParaRPr lang="zh-TW" altLang="en-US" dirty="0"/>
                  </a:p>
                </p:txBody>
              </p:sp>
            </p:grpSp>
            <p:cxnSp>
              <p:nvCxnSpPr>
                <p:cNvPr id="8" name="直線單箭頭接點 7"/>
                <p:cNvCxnSpPr>
                  <a:stCxn id="22" idx="7"/>
                  <a:endCxn id="23" idx="3"/>
                </p:cNvCxnSpPr>
                <p:nvPr/>
              </p:nvCxnSpPr>
              <p:spPr>
                <a:xfrm flipV="1">
                  <a:off x="4833993" y="5162041"/>
                  <a:ext cx="463657" cy="46544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單箭頭接點 8"/>
                <p:cNvCxnSpPr>
                  <a:stCxn id="23" idx="7"/>
                  <a:endCxn id="26" idx="3"/>
                </p:cNvCxnSpPr>
                <p:nvPr/>
              </p:nvCxnSpPr>
              <p:spPr>
                <a:xfrm flipV="1">
                  <a:off x="5552208" y="4442041"/>
                  <a:ext cx="1185442" cy="46544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單箭頭接點 9"/>
                <p:cNvCxnSpPr>
                  <a:stCxn id="26" idx="7"/>
                  <a:endCxn id="28" idx="3"/>
                </p:cNvCxnSpPr>
                <p:nvPr/>
              </p:nvCxnSpPr>
              <p:spPr>
                <a:xfrm flipV="1">
                  <a:off x="6992208" y="3722041"/>
                  <a:ext cx="465442" cy="46544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單箭頭接點 10"/>
                <p:cNvCxnSpPr>
                  <a:stCxn id="28" idx="1"/>
                  <a:endCxn id="25" idx="5"/>
                </p:cNvCxnSpPr>
                <p:nvPr/>
              </p:nvCxnSpPr>
              <p:spPr>
                <a:xfrm flipH="1" flipV="1">
                  <a:off x="6272208" y="3002041"/>
                  <a:ext cx="1185442" cy="46544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單箭頭接點 11"/>
                <p:cNvCxnSpPr>
                  <a:stCxn id="25" idx="7"/>
                  <a:endCxn id="27" idx="3"/>
                </p:cNvCxnSpPr>
                <p:nvPr/>
              </p:nvCxnSpPr>
              <p:spPr>
                <a:xfrm flipV="1">
                  <a:off x="6272208" y="1562041"/>
                  <a:ext cx="465442" cy="118544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單箭頭接點 12"/>
                <p:cNvCxnSpPr>
                  <a:stCxn id="27" idx="2"/>
                  <a:endCxn id="24" idx="6"/>
                </p:cNvCxnSpPr>
                <p:nvPr/>
              </p:nvCxnSpPr>
              <p:spPr>
                <a:xfrm flipH="1">
                  <a:off x="4886714" y="1434762"/>
                  <a:ext cx="179821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字方塊 30"/>
              <p:cNvSpPr txBox="1"/>
              <p:nvPr/>
            </p:nvSpPr>
            <p:spPr>
              <a:xfrm>
                <a:off x="3707904" y="4849543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1(0,2)</a:t>
                </a:r>
                <a:endParaRPr lang="zh-TW" altLang="en-US" dirty="0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5552128" y="5775737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2(1,1)</a:t>
                </a:r>
                <a:endParaRPr lang="zh-TW" altLang="en-US" dirty="0"/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4535233" y="413009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3(1,3)</a:t>
                </a:r>
                <a:endParaRPr lang="zh-TW" altLang="en-US" dirty="0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6992208" y="5034762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4(3,2)</a:t>
                </a:r>
                <a:endParaRPr lang="zh-TW" altLang="en-US" dirty="0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6888108" y="3599509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5(3,4)</a:t>
                </a:r>
                <a:endParaRPr lang="zh-TW" altLang="en-US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7676330" y="432816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6(4,3)</a:t>
                </a:r>
                <a:endParaRPr lang="zh-TW" altLang="en-US" dirty="0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7784870" y="268543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7(4,5)</a:t>
                </a:r>
                <a:endParaRPr lang="zh-TW" altLang="en-US" dirty="0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5273571" y="340543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8(2,4)</a:t>
                </a:r>
                <a:endParaRPr lang="zh-TW" altLang="en-US" dirty="0"/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5480215" y="1562041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9(2,7)</a:t>
                </a:r>
                <a:endParaRPr lang="zh-TW" altLang="en-US" dirty="0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6954560" y="2390083"/>
                <a:ext cx="830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10(3,5)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50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512</TotalTime>
  <Words>1274</Words>
  <Application>Microsoft Office PowerPoint</Application>
  <PresentationFormat>如螢幕大小 (4:3)</PresentationFormat>
  <Paragraphs>388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流線</vt:lpstr>
      <vt:lpstr>Homework3 Minimum Rectilinear Steiner Tree</vt:lpstr>
      <vt:lpstr>Graph 1</vt:lpstr>
      <vt:lpstr>Step 1. Find minimum spinning tree</vt:lpstr>
      <vt:lpstr>Step 2 Find steiner point</vt:lpstr>
      <vt:lpstr>Step 3. Grow minimum steiner tree</vt:lpstr>
      <vt:lpstr>Step 4. final</vt:lpstr>
      <vt:lpstr>Graph 2</vt:lpstr>
      <vt:lpstr>Step 1. Find minimum spinning tree</vt:lpstr>
      <vt:lpstr>Step 2. Find steiner point</vt:lpstr>
      <vt:lpstr>Step 3. Grow minimum steiner tree </vt:lpstr>
      <vt:lpstr>Step 4. Final</vt:lpstr>
      <vt:lpstr>Graph 3</vt:lpstr>
      <vt:lpstr>Step 1. Find minimum spinning tree</vt:lpstr>
      <vt:lpstr>Step 2. Find steiner point</vt:lpstr>
      <vt:lpstr>Step 3. Grow minimum steiner tree</vt:lpstr>
      <vt:lpstr>Step 4. Final</vt:lpstr>
      <vt:lpstr>Graph 4</vt:lpstr>
      <vt:lpstr>Step 1. Find minimum spinning tree</vt:lpstr>
      <vt:lpstr>Step 2. Find steiner point</vt:lpstr>
      <vt:lpstr>Step 3. Grow minimum steiner tree</vt:lpstr>
      <vt:lpstr>Step 4. Final</vt:lpstr>
      <vt:lpstr>Graph 5</vt:lpstr>
      <vt:lpstr>Step 1. Find minimum spinning tree</vt:lpstr>
      <vt:lpstr>Step2. Find steiner point</vt:lpstr>
      <vt:lpstr>Step 3. Grow minimum steiner tree</vt:lpstr>
      <vt:lpstr>Step 4. Final</vt:lpstr>
      <vt:lpstr>Comparison of different parameter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Harvard</dc:creator>
  <cp:lastModifiedBy>Harvard</cp:lastModifiedBy>
  <cp:revision>46</cp:revision>
  <cp:lastPrinted>2015-06-03T16:10:54Z</cp:lastPrinted>
  <dcterms:created xsi:type="dcterms:W3CDTF">2015-05-07T00:30:34Z</dcterms:created>
  <dcterms:modified xsi:type="dcterms:W3CDTF">2015-06-03T16:11:08Z</dcterms:modified>
</cp:coreProperties>
</file>