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6" r:id="rId11"/>
    <p:sldId id="267" r:id="rId12"/>
    <p:sldId id="268" r:id="rId13"/>
    <p:sldId id="269" r:id="rId14"/>
    <p:sldId id="262" r:id="rId15"/>
    <p:sldId id="26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社群媒體分析</a:t>
            </a:r>
            <a:r>
              <a:rPr lang="zh-TW" dirty="0" smtClean="0"/>
              <a:t>期末</a:t>
            </a:r>
            <a:r>
              <a:rPr lang="zh-TW" dirty="0"/>
              <a:t>報告</a:t>
            </a:r>
            <a:endParaRPr lang="zh-TW" dirty="0"/>
          </a:p>
          <a:p>
            <a:pPr lvl="0">
              <a:spcBef>
                <a:spcPts val="0"/>
              </a:spcBef>
              <a:buNone/>
            </a:pPr>
            <a:endParaRPr lang="zh-TW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姓</a:t>
            </a:r>
            <a:r>
              <a:rPr lang="zh-TW" altLang="en-US" dirty="0"/>
              <a:t>名</a:t>
            </a:r>
            <a:r>
              <a:rPr lang="zh-TW" dirty="0" smtClean="0"/>
              <a:t>：劉益銓</a:t>
            </a:r>
            <a:endParaRPr lang="zh-TW" dirty="0" smtClean="0"/>
          </a:p>
          <a:p>
            <a:pPr lvl="0">
              <a:spcBef>
                <a:spcPts val="0"/>
              </a:spcBef>
              <a:buNone/>
            </a:pPr>
            <a:r>
              <a:rPr lang="zh-TW" dirty="0"/>
              <a:t>日期：</a:t>
            </a:r>
            <a:r>
              <a:rPr lang="en-US" altLang="zh-TW" dirty="0"/>
              <a:t>2016-01-06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5</a:t>
            </a:r>
            <a:r>
              <a:rPr lang="en-US" altLang="zh-TW"/>
              <a:t>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0" y="116840"/>
            <a:ext cx="5423535" cy="473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5/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635" y="944245"/>
            <a:ext cx="5472430" cy="3841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86555" y="371475"/>
            <a:ext cx="120078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users 相似度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資料分析結果 </a:t>
            </a:r>
            <a:endParaRPr lang="zh-TW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資料統計結果</a:t>
            </a:r>
            <a:r>
              <a:rPr lang="zh-CN" altLang="zh-TW"/>
              <a:t>顯示</a:t>
            </a:r>
            <a:r>
              <a:rPr lang="en-US" altLang="zh-CN"/>
              <a:t>ASUS</a:t>
            </a:r>
            <a:r>
              <a:rPr lang="zh-CN" altLang="en-US"/>
              <a:t>的按讚次數不論是每月還是總和來看都是最多，其次是</a:t>
            </a:r>
            <a:r>
              <a:rPr lang="en-US" altLang="zh-CN"/>
              <a:t>ACER</a:t>
            </a:r>
            <a:r>
              <a:rPr lang="zh-CN" altLang="en-US">
                <a:ea typeface="宋体" charset="0"/>
              </a:rPr>
              <a:t>，最後是</a:t>
            </a:r>
            <a:r>
              <a:rPr lang="en-US" altLang="zh-CN">
                <a:ea typeface="宋体" charset="0"/>
              </a:rPr>
              <a:t>DELL</a:t>
            </a:r>
            <a:r>
              <a:rPr lang="zh-CN" altLang="en-US">
                <a:ea typeface="宋体" charset="0"/>
              </a:rPr>
              <a:t>。</a:t>
            </a:r>
            <a:endParaRPr lang="zh-CN" altLang="en-US">
              <a:ea typeface="宋体" charset="0"/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zh-CN" altLang="en-US">
                <a:ea typeface="宋体" charset="0"/>
              </a:rPr>
              <a:t>不過發現</a:t>
            </a:r>
            <a:r>
              <a:rPr lang="en-US" altLang="zh-CN">
                <a:ea typeface="宋体" charset="0"/>
              </a:rPr>
              <a:t>DELL</a:t>
            </a:r>
            <a:r>
              <a:rPr lang="zh-CN" altLang="en-US">
                <a:ea typeface="宋体" charset="0"/>
              </a:rPr>
              <a:t>平均每篇文的留言數量是多過</a:t>
            </a:r>
            <a:r>
              <a:rPr lang="en-US" altLang="zh-CN">
                <a:ea typeface="宋体" charset="0"/>
              </a:rPr>
              <a:t>ACER</a:t>
            </a:r>
            <a:r>
              <a:rPr lang="zh-CN" altLang="en-US">
                <a:ea typeface="宋体" charset="0"/>
              </a:rPr>
              <a:t>的，</a:t>
            </a:r>
            <a:r>
              <a:rPr lang="en-US" altLang="zh-CN">
                <a:ea typeface="宋体" charset="0"/>
              </a:rPr>
              <a:t>PO</a:t>
            </a:r>
            <a:r>
              <a:rPr lang="zh-CN" altLang="en-US">
                <a:ea typeface="宋体" charset="0"/>
              </a:rPr>
              <a:t>文的數量也是比較多，這應該表示</a:t>
            </a:r>
            <a:r>
              <a:rPr lang="en-US" altLang="zh-CN">
                <a:ea typeface="宋体" charset="0"/>
              </a:rPr>
              <a:t>DELL</a:t>
            </a:r>
            <a:r>
              <a:rPr lang="zh-CN" altLang="en-US">
                <a:ea typeface="宋体" charset="0"/>
              </a:rPr>
              <a:t>擁有固定的粉絲群。</a:t>
            </a:r>
            <a:endParaRPr lang="zh-CN" altLang="en-US">
              <a:ea typeface="宋体" charset="0"/>
            </a:endParaRPr>
          </a:p>
          <a:p>
            <a:pPr marL="457200" lvl="0" indent="-228600">
              <a:spcBef>
                <a:spcPts val="0"/>
              </a:spcBef>
            </a:pPr>
            <a:endParaRPr 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結語</a:t>
            </a:r>
            <a:endParaRPr lang="zh-TW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透過這個作業學習</a:t>
            </a:r>
            <a:r>
              <a:rPr lang="zh-CN" altLang="zh-TW"/>
              <a:t>到如何從</a:t>
            </a:r>
            <a:r>
              <a:rPr lang="zh-TW">
                <a:sym typeface="+mn-ea"/>
              </a:rPr>
              <a:t>ElasticSearch</a:t>
            </a:r>
            <a:r>
              <a:rPr lang="zh-CN" altLang="zh-TW">
                <a:sym typeface="+mn-ea"/>
              </a:rPr>
              <a:t>將需要的資料提取出來，並利用</a:t>
            </a:r>
            <a:r>
              <a:rPr lang="en-US" altLang="zh-CN">
                <a:sym typeface="+mn-ea"/>
              </a:rPr>
              <a:t>Bokeh</a:t>
            </a:r>
            <a:r>
              <a:rPr lang="zh-CN" altLang="en-US">
                <a:ea typeface="宋体" charset="0"/>
                <a:sym typeface="+mn-ea"/>
              </a:rPr>
              <a:t>、</a:t>
            </a:r>
            <a:r>
              <a:rPr lang="en-US" altLang="zh-CN">
                <a:ea typeface="宋体" charset="0"/>
                <a:sym typeface="+mn-ea"/>
              </a:rPr>
              <a:t>Matplot</a:t>
            </a:r>
            <a:r>
              <a:rPr lang="zh-CN" altLang="en-US">
                <a:ea typeface="宋体" charset="0"/>
                <a:sym typeface="+mn-ea"/>
              </a:rPr>
              <a:t>、</a:t>
            </a:r>
            <a:r>
              <a:rPr lang="en-US" altLang="zh-CN">
                <a:ea typeface="宋体" charset="0"/>
                <a:sym typeface="+mn-ea"/>
              </a:rPr>
              <a:t>Seaborn</a:t>
            </a:r>
            <a:r>
              <a:rPr lang="zh-CN" altLang="en-US">
                <a:ea typeface="宋体" charset="0"/>
                <a:sym typeface="+mn-ea"/>
              </a:rPr>
              <a:t>進行繪製圖表的方法，</a:t>
            </a:r>
            <a:r>
              <a:rPr lang="zh-CN" altLang="zh-TW"/>
              <a:t>有分析到原本的目標，後續的話可以做個粉絲頁的推薦系統，或是判斷</a:t>
            </a:r>
            <a:r>
              <a:rPr lang="zh-CN" altLang="zh-TW"/>
              <a:t>這個使用者會是哪個粉絲頁的粉絲。</a:t>
            </a:r>
            <a:endParaRPr lang="zh-CN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報告大綱</a:t>
            </a:r>
            <a:endParaRPr lang="zh-TW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/>
              <a:t>背景與觀察</a:t>
            </a:r>
            <a:endParaRPr lang="zh-TW"/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分析方法與目的</a:t>
            </a:r>
            <a:endParaRPr lang="zh-TW"/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資料統計</a:t>
            </a:r>
            <a:endParaRPr lang="zh-TW"/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資料分析結果</a:t>
            </a:r>
            <a:endParaRPr lang="zh-TW"/>
          </a:p>
          <a:p>
            <a:pPr marL="457200" lvl="0" indent="-228600">
              <a:spcBef>
                <a:spcPts val="0"/>
              </a:spcBef>
            </a:pPr>
            <a:r>
              <a:rPr lang="zh-TW"/>
              <a:t>結論</a:t>
            </a:r>
            <a:endParaRPr 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</a:t>
            </a:r>
            <a:endParaRPr lang="zh-TW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CN" altLang="zh-TW"/>
              <a:t>選定以</a:t>
            </a:r>
            <a:r>
              <a:rPr lang="zh-CN" altLang="zh-TW"/>
              <a:t>下</a:t>
            </a:r>
            <a:r>
              <a:rPr lang="zh-CN" altLang="zh-TW"/>
              <a:t>三</a:t>
            </a:r>
            <a:r>
              <a:rPr lang="zh-CN" altLang="zh-TW"/>
              <a:t>家有賣電腦的廠商來做比較：</a:t>
            </a:r>
            <a:endParaRPr lang="zh-CN" altLang="zh-TW"/>
          </a:p>
          <a:p>
            <a:pPr marL="457200" lvl="0" indent="-228600" rtl="0">
              <a:spcBef>
                <a:spcPts val="0"/>
              </a:spcBef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ACER</a:t>
            </a:r>
            <a:r>
              <a:rPr lang="zh-CN" altLang="en-US">
                <a:ea typeface="宋体" charset="0"/>
                <a:sym typeface="+mn-ea"/>
              </a:rPr>
              <a:t>、</a:t>
            </a:r>
            <a:r>
              <a:rPr lang="en-US" altLang="zh-CN"/>
              <a:t>ASUS</a:t>
            </a:r>
            <a:r>
              <a:rPr lang="zh-CN" altLang="en-US">
                <a:ea typeface="宋体" charset="0"/>
              </a:rPr>
              <a:t>、</a:t>
            </a:r>
            <a:r>
              <a:rPr lang="en-US" altLang="zh-CN"/>
              <a:t>DELL</a:t>
            </a:r>
            <a:endParaRPr lang="en-US" altLang="zh-CN"/>
          </a:p>
          <a:p>
            <a:pPr marL="457200" lvl="0" indent="-228600" rtl="0">
              <a:spcBef>
                <a:spcPts val="0"/>
              </a:spcBef>
            </a:pPr>
            <a:r>
              <a:rPr lang="zh-CN" altLang="zh-TW"/>
              <a:t>三家都算是知名品牌，而且都有臺灣版的</a:t>
            </a:r>
            <a:r>
              <a:rPr lang="en-US" altLang="zh-CN"/>
              <a:t>FB</a:t>
            </a:r>
            <a:r>
              <a:rPr lang="zh-CN" altLang="en-US"/>
              <a:t>粉絲頁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背景與觀察- 觀察案例</a:t>
            </a:r>
            <a:endParaRPr lang="zh-TW"/>
          </a:p>
        </p:txBody>
      </p:sp>
      <p:sp>
        <p:nvSpPr>
          <p:cNvPr id="76" name="Shape 76"/>
          <p:cNvSpPr txBox="1"/>
          <p:nvPr/>
        </p:nvSpPr>
        <p:spPr>
          <a:xfrm>
            <a:off x="842645" y="3399790"/>
            <a:ext cx="2937510" cy="1171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CN" altLang="en-US" sz="1800"/>
              <a:t>DELL</a:t>
            </a:r>
            <a:endParaRPr lang="zh-CN" altLang="en-US" sz="1800"/>
          </a:p>
          <a:p>
            <a:pPr lvl="0" algn="l">
              <a:spcBef>
                <a:spcPts val="0"/>
              </a:spcBef>
              <a:buNone/>
            </a:pPr>
            <a:r>
              <a:rPr lang="zh-CN" altLang="en-US" sz="1800"/>
              <a:t>利用問答可增加互動性，還可知道粉絲們的想法</a:t>
            </a:r>
            <a:r>
              <a:rPr lang="zh-TW" sz="2400"/>
              <a:t> </a:t>
            </a:r>
            <a:endParaRPr lang="zh-TW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1175385"/>
            <a:ext cx="4512945" cy="2122170"/>
          </a:xfrm>
          <a:prstGeom prst="rect">
            <a:avLst/>
          </a:prstGeom>
        </p:spPr>
      </p:pic>
      <p:sp>
        <p:nvSpPr>
          <p:cNvPr id="3" name="Shape 76"/>
          <p:cNvSpPr txBox="1"/>
          <p:nvPr/>
        </p:nvSpPr>
        <p:spPr>
          <a:xfrm>
            <a:off x="5501005" y="3296285"/>
            <a:ext cx="2797810" cy="11912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l">
              <a:spcBef>
                <a:spcPts val="0"/>
              </a:spcBef>
              <a:buNone/>
            </a:pPr>
            <a:r>
              <a:rPr lang="zh-CN" altLang="en-US" sz="1800"/>
              <a:t>ACER</a:t>
            </a:r>
            <a:endParaRPr lang="zh-CN" altLang="en-US" sz="1800"/>
          </a:p>
          <a:p>
            <a:pPr lvl="0" algn="l">
              <a:spcBef>
                <a:spcPts val="0"/>
              </a:spcBef>
              <a:buNone/>
            </a:pPr>
            <a:r>
              <a:rPr lang="zh-CN" altLang="en-US" sz="1800"/>
              <a:t>這段期間粉絲抱怨不少，抱怨者有群聚現象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80" y="1621155"/>
            <a:ext cx="437388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分析方法與目的</a:t>
            </a:r>
            <a:endParaRPr lang="zh-TW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>
                <a:sym typeface="+mn-ea"/>
              </a:rPr>
              <a:t>資料透過</a:t>
            </a:r>
            <a:r>
              <a:rPr lang="en-US" altLang="zh-TW">
                <a:sym typeface="+mn-ea"/>
              </a:rPr>
              <a:t>FB </a:t>
            </a:r>
            <a:r>
              <a:rPr lang="zh-TW">
                <a:sym typeface="+mn-ea"/>
              </a:rPr>
              <a:t>Graph API所蒐集而來</a:t>
            </a:r>
            <a:endParaRPr lang="zh-TW"/>
          </a:p>
          <a:p>
            <a:pPr marL="457200" lvl="0" indent="-228600" rtl="0">
              <a:spcBef>
                <a:spcPts val="0"/>
              </a:spcBef>
            </a:pPr>
            <a:r>
              <a:rPr lang="zh-TW"/>
              <a:t>資料放在ElasticSearch</a:t>
            </a:r>
            <a:endParaRPr lang="zh-TW"/>
          </a:p>
          <a:p>
            <a:pPr marL="457200" lvl="0" indent="-228600" rtl="0">
              <a:spcBef>
                <a:spcPts val="0"/>
              </a:spcBef>
            </a:pPr>
            <a:r>
              <a:rPr lang="zh-CN" altLang="zh-TW">
                <a:sym typeface="+mn-ea"/>
              </a:rPr>
              <a:t>使</a:t>
            </a:r>
            <a:r>
              <a:rPr lang="zh-TW">
                <a:sym typeface="+mn-ea"/>
              </a:rPr>
              <a:t>用</a:t>
            </a:r>
            <a:r>
              <a:rPr lang="en-US" altLang="zh-TW">
                <a:sym typeface="+mn-ea"/>
              </a:rPr>
              <a:t>Python</a:t>
            </a:r>
            <a:r>
              <a:rPr lang="zh-TW">
                <a:sym typeface="+mn-ea"/>
              </a:rPr>
              <a:t>進行分析</a:t>
            </a:r>
            <a:endParaRPr lang="zh-TW"/>
          </a:p>
          <a:p>
            <a:pPr marL="457200" lvl="0" indent="-228600">
              <a:spcBef>
                <a:spcPts val="0"/>
              </a:spcBef>
            </a:pPr>
            <a:r>
              <a:rPr lang="zh-TW"/>
              <a:t>分析目的是要探討</a:t>
            </a:r>
            <a:r>
              <a:rPr lang="zh-CN" altLang="zh-TW"/>
              <a:t>哪一家廠牌更受大衆喜愛</a:t>
            </a:r>
            <a:endParaRPr 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1/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175" y="1168400"/>
            <a:ext cx="5133340" cy="53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1909445"/>
            <a:ext cx="4809490" cy="1190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70" y="3272790"/>
            <a:ext cx="549529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2</a:t>
            </a:r>
            <a:r>
              <a:rPr lang="en-US" altLang="zh-TW"/>
              <a:t>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938530"/>
            <a:ext cx="3980815" cy="398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85" y="1293495"/>
            <a:ext cx="4639945" cy="3344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1490" y="1653540"/>
            <a:ext cx="2198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Bokeh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662930" y="819785"/>
            <a:ext cx="2198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Seaborn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3</a:t>
            </a:r>
            <a:r>
              <a:rPr lang="en-US" altLang="zh-TW"/>
              <a:t>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064895"/>
            <a:ext cx="7761605" cy="1457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15" y="4143375"/>
            <a:ext cx="3676015" cy="50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2578735"/>
            <a:ext cx="6914515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資料統計 (</a:t>
            </a:r>
            <a:r>
              <a:rPr lang="en-US" altLang="zh-TW"/>
              <a:t>4</a:t>
            </a:r>
            <a:r>
              <a:rPr lang="en-US" altLang="zh-TW"/>
              <a:t>/</a:t>
            </a:r>
            <a:r>
              <a:rPr lang="zh-TW"/>
              <a:t>6頁)</a:t>
            </a:r>
            <a:endParaRPr lang="zh-TW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0715" y="121920"/>
            <a:ext cx="5541645" cy="4884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如螢幕大小 (16:9)</PresentationFormat>
  <Paragraphs>63</Paragraphs>
  <Slides>13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simple-light-2</vt:lpstr>
      <vt:lpstr>社群媒體分析期末報告</vt:lpstr>
      <vt:lpstr>報告大綱</vt:lpstr>
      <vt:lpstr>背景與觀察</vt:lpstr>
      <vt:lpstr>背景與觀察- 觀察案例</vt:lpstr>
      <vt:lpstr>分析方法與目的</vt:lpstr>
      <vt:lpstr>資料統計 (大約3~6頁)</vt:lpstr>
      <vt:lpstr>資料統計 (大約3~6頁)</vt:lpstr>
      <vt:lpstr>資料統計 (3/6頁)</vt:lpstr>
      <vt:lpstr>資料統計 (4/6頁)</vt:lpstr>
      <vt:lpstr>資料統計 (4/6頁)</vt:lpstr>
      <vt:lpstr>資料統計 (5/6頁)</vt:lpstr>
      <vt:lpstr>資料分析結果 (1~2頁)</vt:lpstr>
      <vt:lpstr>結語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社群媒體分析期末報告 (範本)</dc:title>
  <dc:creator/>
  <cp:lastModifiedBy>v</cp:lastModifiedBy>
  <cp:revision>45</cp:revision>
  <dcterms:created xsi:type="dcterms:W3CDTF">2017-01-06T08:12:00Z</dcterms:created>
  <dcterms:modified xsi:type="dcterms:W3CDTF">2017-01-15T15:37:49Z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