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7" r:id="rId3"/>
    <p:sldId id="258" r:id="rId4"/>
    <p:sldId id="262" r:id="rId5"/>
    <p:sldId id="264" r:id="rId6"/>
    <p:sldId id="282" r:id="rId7"/>
    <p:sldId id="271" r:id="rId8"/>
    <p:sldId id="272" r:id="rId9"/>
    <p:sldId id="283" r:id="rId10"/>
    <p:sldId id="284" r:id="rId11"/>
    <p:sldId id="285" r:id="rId12"/>
    <p:sldId id="286" r:id="rId13"/>
    <p:sldId id="287" r:id="rId14"/>
    <p:sldId id="28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EB6DA6-4625-41DC-8610-459699076241}" v="35" dt="2023-09-17T15:28:53.872"/>
    <p1510:client id="{062CBB4F-C154-4633-9094-A6D8DF9DC5DE}" v="4" dt="2023-09-19T05:38:23.244"/>
    <p1510:client id="{0F874494-4AC8-4940-9F70-35E1E2CE424F}" v="148" dt="2023-10-03T14:40:09.661"/>
    <p1510:client id="{A6548D3E-BC99-429A-AA60-8F117ADBE949}" v="550" dt="2023-09-15T04:09:16.591"/>
    <p1510:client id="{500262EA-5D08-4748-9ED4-F85751F17DBA}" v="567" dt="2023-09-15T05:51:26.873"/>
    <p1510:client id="{95158B8F-8EB6-4E48-BA3A-14F0B7F30C43}" v="4" dt="2023-09-15T06:03:58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54AC-2FAC-4FE0-AAAD-F3164B6B406C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DA0A-72ED-4867-8FCF-A195E8775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54AC-2FAC-4FE0-AAAD-F3164B6B406C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DA0A-72ED-4867-8FCF-A195E8775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55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54AC-2FAC-4FE0-AAAD-F3164B6B406C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DA0A-72ED-4867-8FCF-A195E8775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60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54AC-2FAC-4FE0-AAAD-F3164B6B406C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DA0A-72ED-4867-8FCF-A195E8775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99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54AC-2FAC-4FE0-AAAD-F3164B6B406C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DA0A-72ED-4867-8FCF-A195E8775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15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54AC-2FAC-4FE0-AAAD-F3164B6B406C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DA0A-72ED-4867-8FCF-A195E8775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72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54AC-2FAC-4FE0-AAAD-F3164B6B406C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DA0A-72ED-4867-8FCF-A195E8775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2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54AC-2FAC-4FE0-AAAD-F3164B6B406C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DA0A-72ED-4867-8FCF-A195E8775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65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54AC-2FAC-4FE0-AAAD-F3164B6B406C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DA0A-72ED-4867-8FCF-A195E8775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71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54AC-2FAC-4FE0-AAAD-F3164B6B406C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DA0A-72ED-4867-8FCF-A195E8775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19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54AC-2FAC-4FE0-AAAD-F3164B6B406C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DA0A-72ED-4867-8FCF-A195E8775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73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t="-52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854AC-2FAC-4FE0-AAAD-F3164B6B406C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DA0A-72ED-4867-8FCF-A195E8775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84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0000">
            <a:off x="2743064" y="240614"/>
            <a:ext cx="7548717" cy="528384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09800" y="476673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latin typeface="Calibri"/>
                <a:ea typeface="Adobe 繁黑體 Std B" pitchFamily="34" charset="-120"/>
                <a:cs typeface="Calibri"/>
              </a:rPr>
              <a:t>國立屏東科技大學</a:t>
            </a:r>
            <a:br>
              <a:rPr lang="en-US" altLang="zh-CN" sz="2500" b="1" dirty="0">
                <a:latin typeface="Calibri"/>
                <a:ea typeface="Adobe 繁黑體 Std B" pitchFamily="34" charset="-120"/>
              </a:rPr>
            </a:br>
            <a:r>
              <a:rPr lang="en-US" altLang="zh-CN" sz="2800" b="1" dirty="0">
                <a:latin typeface="Calibri"/>
                <a:ea typeface="Adobe 繁黑體 Std B"/>
                <a:cs typeface="Calibri"/>
              </a:rPr>
              <a:t>109</a:t>
            </a:r>
            <a:r>
              <a:rPr lang="zh-CN" altLang="en-US" sz="2800" b="1" dirty="0">
                <a:latin typeface="Calibri"/>
                <a:ea typeface="Adobe 繁黑體 Std B" pitchFamily="34" charset="-120"/>
                <a:cs typeface="Calibri"/>
              </a:rPr>
              <a:t>屆資訊管理系畢業專題</a:t>
            </a:r>
            <a:endParaRPr lang="zh-TW" altLang="en-US" sz="2800" b="1">
              <a:latin typeface="Calibri"/>
              <a:ea typeface="Adobe 繁黑體 Std B"/>
              <a:cs typeface="Calibri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95600" y="4721368"/>
            <a:ext cx="6400800" cy="15159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道路車輛辨識系統</a:t>
            </a:r>
            <a:endParaRPr lang="en-US" altLang="zh-CN" b="1" dirty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CN" sz="1000" b="1" dirty="0">
              <a:solidFill>
                <a:schemeClr val="tx1"/>
              </a:solidFill>
              <a:latin typeface="Calibri"/>
              <a:ea typeface="Adobe 繁黑體 Std B" pitchFamily="34" charset="-120"/>
              <a:cs typeface="Calibri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第十三組</a:t>
            </a:r>
            <a:endParaRPr lang="en-US" altLang="zh-CN" sz="2000" b="1" dirty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謝東翰、謝心妍、陳鑫彰</a:t>
            </a:r>
            <a:endParaRPr lang="zh-TW" altLang="en-US" sz="2000" b="1" dirty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21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4B5A4C40-FA00-ECA4-4023-0A729F297E3E}"/>
              </a:ext>
            </a:extLst>
          </p:cNvPr>
          <p:cNvSpPr txBox="1">
            <a:spLocks/>
          </p:cNvSpPr>
          <p:nvPr/>
        </p:nvSpPr>
        <p:spPr>
          <a:xfrm>
            <a:off x="575982" y="509961"/>
            <a:ext cx="10972800" cy="11430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latin typeface="Adobe 繁黑體 Std B"/>
                <a:ea typeface="Adobe 繁黑體 Std B" pitchFamily="34" charset="-120"/>
              </a:rPr>
              <a:t>程式架構-1</a:t>
            </a:r>
            <a:endParaRPr lang="zh-TW" altLang="en-US" sz="2800" b="1">
              <a:latin typeface="Adobe 繁黑體 Std B"/>
              <a:ea typeface="Adobe 繁黑體 Std B"/>
            </a:endParaRPr>
          </a:p>
        </p:txBody>
      </p:sp>
      <p:pic>
        <p:nvPicPr>
          <p:cNvPr id="4" name="圖片 3" descr="一張含有 文字, 螢幕擷取畫面, 字型, Rectangle 的圖片&#10;&#10;自動產生的描述">
            <a:extLst>
              <a:ext uri="{FF2B5EF4-FFF2-40B4-BE49-F238E27FC236}">
                <a16:creationId xmlns:a16="http://schemas.microsoft.com/office/drawing/2014/main" id="{50A169AF-7C7D-B053-E105-A36AE6684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42" y="1721793"/>
            <a:ext cx="10923493" cy="341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4B5A4C40-FA00-ECA4-4023-0A729F297E3E}"/>
              </a:ext>
            </a:extLst>
          </p:cNvPr>
          <p:cNvSpPr txBox="1">
            <a:spLocks/>
          </p:cNvSpPr>
          <p:nvPr/>
        </p:nvSpPr>
        <p:spPr>
          <a:xfrm>
            <a:off x="575982" y="509961"/>
            <a:ext cx="10972800" cy="11430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latin typeface="Adobe 繁黑體 Std B"/>
                <a:ea typeface="Adobe 繁黑體 Std B" pitchFamily="34" charset="-120"/>
              </a:rPr>
              <a:t>程式架構-2</a:t>
            </a:r>
            <a:endParaRPr lang="zh-TW" altLang="en-US" sz="2800" b="1">
              <a:latin typeface="Adobe 繁黑體 Std B"/>
              <a:ea typeface="Adobe 繁黑體 Std B"/>
            </a:endParaRPr>
          </a:p>
        </p:txBody>
      </p:sp>
      <p:pic>
        <p:nvPicPr>
          <p:cNvPr id="4" name="圖片 3" descr="一張含有 螢幕擷取畫面, 文字, 字型, 數字 的圖片&#10;&#10;自動產生的描述">
            <a:extLst>
              <a:ext uri="{FF2B5EF4-FFF2-40B4-BE49-F238E27FC236}">
                <a16:creationId xmlns:a16="http://schemas.microsoft.com/office/drawing/2014/main" id="{A82A6770-4D57-C7D6-CCB9-2E5270AE7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227" y="250754"/>
            <a:ext cx="5646682" cy="63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1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4B5A4C40-FA00-ECA4-4023-0A729F297E3E}"/>
              </a:ext>
            </a:extLst>
          </p:cNvPr>
          <p:cNvSpPr txBox="1">
            <a:spLocks/>
          </p:cNvSpPr>
          <p:nvPr/>
        </p:nvSpPr>
        <p:spPr>
          <a:xfrm>
            <a:off x="575982" y="509961"/>
            <a:ext cx="10972800" cy="11430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latin typeface="Adobe 繁黑體 Std B"/>
                <a:ea typeface="Adobe 繁黑體 Std B" pitchFamily="34" charset="-120"/>
              </a:rPr>
              <a:t>程式架構-3</a:t>
            </a:r>
            <a:endParaRPr lang="zh-TW" altLang="en-US" sz="2800" b="1">
              <a:latin typeface="Adobe 繁黑體 Std B"/>
              <a:ea typeface="Adobe 繁黑體 Std B"/>
            </a:endParaRPr>
          </a:p>
        </p:txBody>
      </p:sp>
      <p:pic>
        <p:nvPicPr>
          <p:cNvPr id="2" name="圖片 1" descr="一張含有 文字, 螢幕擷取畫面, 便利貼 的圖片&#10;&#10;自動產生的描述">
            <a:extLst>
              <a:ext uri="{FF2B5EF4-FFF2-40B4-BE49-F238E27FC236}">
                <a16:creationId xmlns:a16="http://schemas.microsoft.com/office/drawing/2014/main" id="{C3FB2F3E-A8C5-0E71-C1AD-E577173A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77" y="512955"/>
            <a:ext cx="9634817" cy="61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3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7B7B764-543D-BA6F-45FD-CA07A3213704}"/>
              </a:ext>
            </a:extLst>
          </p:cNvPr>
          <p:cNvSpPr txBox="1">
            <a:spLocks/>
          </p:cNvSpPr>
          <p:nvPr/>
        </p:nvSpPr>
        <p:spPr>
          <a:xfrm>
            <a:off x="575982" y="509961"/>
            <a:ext cx="10972800" cy="11430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latin typeface="Adobe 繁黑體 Std B" pitchFamily="34" charset="-120"/>
                <a:ea typeface="Adobe 繁黑體 Std B"/>
              </a:rPr>
              <a:t>結論及未來展望</a:t>
            </a:r>
            <a:endParaRPr lang="zh-TW" altLang="en-US" sz="2800" b="1">
              <a:latin typeface="Adobe 繁黑體 Std B" pitchFamily="34" charset="-120"/>
              <a:ea typeface="Adobe 繁黑體 Std B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5D936-42AA-6B7A-20EA-C28EB15A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25" y="1219201"/>
            <a:ext cx="10999075" cy="5471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b="1">
                <a:ea typeface="Adobe 繁黑體 Std B"/>
                <a:cs typeface="Calibri"/>
              </a:rPr>
              <a:t>市場應用</a:t>
            </a:r>
            <a:endParaRPr lang="zh-TW">
              <a:ea typeface="新細明體"/>
              <a:cs typeface="Calibri"/>
            </a:endParaRPr>
          </a:p>
          <a:p>
            <a:pPr lvl="1"/>
            <a:r>
              <a:rPr lang="zh-TW" altLang="en-US" sz="2600" b="1">
                <a:ea typeface="Adobe 繁黑體 Std B"/>
                <a:cs typeface="Calibri"/>
              </a:rPr>
              <a:t>本系統可在私人汽車、公共交通、城市的基礎建設、實際市場得到更廣氾的應用。</a:t>
            </a:r>
            <a:endParaRPr lang="zh-TW" sz="2600">
              <a:ea typeface="新細明體"/>
              <a:cs typeface="Calibri"/>
            </a:endParaRPr>
          </a:p>
          <a:p>
            <a:r>
              <a:rPr lang="zh-TW" b="1">
                <a:ea typeface="Adobe 繁黑體 Std B"/>
                <a:cs typeface="Calibri"/>
              </a:rPr>
              <a:t>數據應用</a:t>
            </a:r>
            <a:endParaRPr lang="zh-TW" altLang="en-US" b="1">
              <a:ea typeface="Adobe 繁黑體 Std B"/>
              <a:cs typeface="Calibri"/>
            </a:endParaRPr>
          </a:p>
          <a:p>
            <a:pPr lvl="1"/>
            <a:r>
              <a:rPr lang="zh-TW" sz="2600" b="1">
                <a:ea typeface="Adobe 繁黑體 Std B"/>
                <a:cs typeface="Calibri"/>
              </a:rPr>
              <a:t>鼓勵各方運用我們的數據資料進行更多的數據應用及研究，例如城市交通安全提升及保險行業創新等。</a:t>
            </a:r>
            <a:endParaRPr lang="zh-TW" altLang="en-US" sz="2600" b="1">
              <a:ea typeface="Adobe 繁黑體 Std B"/>
              <a:cs typeface="Calibri"/>
            </a:endParaRPr>
          </a:p>
          <a:p>
            <a:r>
              <a:rPr lang="zh-TW" altLang="en-US" b="1">
                <a:ea typeface="Adobe 繁黑體 Std B"/>
                <a:cs typeface="Calibri"/>
              </a:rPr>
              <a:t>自動駕駛技術整合</a:t>
            </a:r>
          </a:p>
          <a:p>
            <a:pPr lvl="1"/>
            <a:r>
              <a:rPr lang="zh-TW" altLang="en-US" sz="2600" b="1">
                <a:ea typeface="Adobe 繁黑體 Std B"/>
                <a:cs typeface="Calibri"/>
              </a:rPr>
              <a:t>可與自動駕駛結合，提供更高層次的交通智慧化。</a:t>
            </a:r>
          </a:p>
          <a:p>
            <a:r>
              <a:rPr lang="zh-TW" altLang="en-US" b="1">
                <a:ea typeface="Adobe 繁黑體 Std B"/>
                <a:cs typeface="Calibri"/>
              </a:rPr>
              <a:t>國際擴展</a:t>
            </a:r>
          </a:p>
          <a:p>
            <a:pPr lvl="1"/>
            <a:r>
              <a:rPr lang="zh-TW" altLang="en-US" sz="2600" b="1">
                <a:ea typeface="Adobe 繁黑體 Std B"/>
                <a:cs typeface="Calibri"/>
              </a:rPr>
              <a:t>本系統將系統細項修改後可以運用到不同國家地區，改善不止本地、全球的交通安全及效率。</a:t>
            </a:r>
          </a:p>
          <a:p>
            <a:endParaRPr lang="zh-TW" altLang="en-US" b="1">
              <a:ea typeface="Adobe 繁黑體 Std B"/>
              <a:cs typeface="Calibri"/>
            </a:endParaRPr>
          </a:p>
          <a:p>
            <a:pPr marL="0" indent="0">
              <a:buNone/>
            </a:pPr>
            <a:endParaRPr lang="zh-TW" altLang="en-US" b="1">
              <a:ea typeface="Adobe 繁黑體 Std B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0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7B7B764-543D-BA6F-45FD-CA07A3213704}"/>
              </a:ext>
            </a:extLst>
          </p:cNvPr>
          <p:cNvSpPr txBox="1">
            <a:spLocks/>
          </p:cNvSpPr>
          <p:nvPr/>
        </p:nvSpPr>
        <p:spPr>
          <a:xfrm>
            <a:off x="575982" y="509961"/>
            <a:ext cx="10972800" cy="11430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latin typeface="Adobe 繁黑體 Std B"/>
                <a:ea typeface="Adobe 繁黑體 Std B" pitchFamily="34" charset="-120"/>
              </a:rPr>
              <a:t>系統特色介紹</a:t>
            </a:r>
            <a:endParaRPr lang="zh-TW" altLang="en-US" sz="2800" b="1">
              <a:latin typeface="Adobe 繁黑體 Std B"/>
              <a:ea typeface="Adobe 繁黑體 Std B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5D936-42AA-6B7A-20EA-C28EB15AB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b="1">
                <a:ea typeface="Adobe 繁黑體 Std B"/>
                <a:cs typeface="Calibri"/>
              </a:rPr>
              <a:t>道路車輛辨識系統</a:t>
            </a:r>
            <a:endParaRPr lang="zh-TW" altLang="en-US" b="1" dirty="0">
              <a:ea typeface="Adobe 繁黑體 Std B"/>
              <a:cs typeface="Calibri"/>
            </a:endParaRPr>
          </a:p>
          <a:p>
            <a:r>
              <a:rPr lang="zh-TW" altLang="en-US" b="1">
                <a:ea typeface="Adobe 繁黑體 Std B"/>
                <a:cs typeface="Calibri"/>
              </a:rPr>
              <a:t>融合智慧影像辨識技術</a:t>
            </a:r>
          </a:p>
          <a:p>
            <a:r>
              <a:rPr lang="zh-TW" altLang="en-US" b="1">
                <a:ea typeface="Adobe 繁黑體 Std B"/>
                <a:cs typeface="Calibri"/>
              </a:rPr>
              <a:t>根據不同的部署環境有不一樣的功能</a:t>
            </a:r>
            <a:endParaRPr lang="zh-TW" altLang="en-US" b="1" dirty="0">
              <a:ea typeface="Adobe 繁黑體 Std B"/>
              <a:cs typeface="Calibri"/>
            </a:endParaRPr>
          </a:p>
          <a:p>
            <a:r>
              <a:rPr lang="zh-TW" altLang="en-US" b="1">
                <a:ea typeface="Adobe 繁黑體 Std B"/>
                <a:cs typeface="Calibri"/>
              </a:rPr>
              <a:t>自動偵測違規行爲</a:t>
            </a:r>
            <a:endParaRPr lang="zh-TW" altLang="en-US" b="1" dirty="0">
              <a:ea typeface="Adobe 繁黑體 Std B"/>
              <a:cs typeface="Calibri"/>
            </a:endParaRPr>
          </a:p>
          <a:p>
            <a:r>
              <a:rPr lang="zh-TW" b="1">
                <a:ea typeface="Adobe 繁黑體 Std B"/>
                <a:cs typeface="Calibri"/>
              </a:rPr>
              <a:t>發出聲音提醒駕駛</a:t>
            </a:r>
            <a:endParaRPr lang="zh-TW" altLang="en-US" b="1" dirty="0">
              <a:ea typeface="Adobe 繁黑體 Std B"/>
              <a:cs typeface="Calibri"/>
            </a:endParaRPr>
          </a:p>
          <a:p>
            <a:r>
              <a:rPr lang="zh-TW" altLang="en-US" b="1">
                <a:ea typeface="Adobe 繁黑體 Std B"/>
                <a:cs typeface="Calibri"/>
              </a:rPr>
              <a:t>整理道路影像並建立資料集</a:t>
            </a:r>
            <a:endParaRPr lang="zh-TW" altLang="en-US" b="1" dirty="0">
              <a:ea typeface="Adobe 繁黑體 Std B"/>
              <a:cs typeface="Calibri"/>
            </a:endParaRPr>
          </a:p>
          <a:p>
            <a:r>
              <a:rPr lang="zh-TW" altLang="en-US" b="1">
                <a:ea typeface="Adobe 繁黑體 Std B"/>
                <a:cs typeface="Calibri"/>
              </a:rPr>
              <a:t>共創更友善的行人道路及直覺且警惕的行車體驗</a:t>
            </a:r>
            <a:endParaRPr lang="zh-TW" altLang="en-US" b="1" dirty="0">
              <a:ea typeface="Adobe 繁黑體 Std B"/>
              <a:cs typeface="Calibri"/>
            </a:endParaRPr>
          </a:p>
          <a:p>
            <a:endParaRPr lang="zh-TW" altLang="en-US" b="1" dirty="0">
              <a:ea typeface="Adobe 繁黑體 Std B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966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4B5A4C40-FA00-ECA4-4023-0A729F297E3E}"/>
              </a:ext>
            </a:extLst>
          </p:cNvPr>
          <p:cNvSpPr txBox="1">
            <a:spLocks/>
          </p:cNvSpPr>
          <p:nvPr/>
        </p:nvSpPr>
        <p:spPr>
          <a:xfrm>
            <a:off x="575982" y="509961"/>
            <a:ext cx="10972800" cy="11430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latin typeface="Adobe 繁黑體 Std B" pitchFamily="34" charset="-120"/>
                <a:ea typeface="Adobe 繁黑體 Std B" pitchFamily="34" charset="-120"/>
              </a:rPr>
              <a:t>系統功能介紹-1</a:t>
            </a:r>
            <a:endParaRPr lang="zh-TW" altLang="en-US" sz="2800" b="1">
              <a:latin typeface="Adobe 繁黑體 Std B" pitchFamily="34" charset="-120"/>
              <a:ea typeface="Adobe 繁黑體 Std B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2EC9B5-4A12-8D17-68B0-E274A5B9D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b="1">
                <a:ea typeface="Adobe 繁黑體 Std B"/>
                <a:cs typeface="Calibri"/>
              </a:rPr>
              <a:t>物件辨識</a:t>
            </a:r>
            <a:endParaRPr lang="zh-TW" altLang="en-US" b="1" dirty="0">
              <a:ea typeface="Adobe 繁黑體 Std B"/>
              <a:cs typeface="Calibri"/>
            </a:endParaRPr>
          </a:p>
          <a:p>
            <a:pPr lvl="2"/>
            <a:r>
              <a:rPr lang="zh-TW" altLang="en-US" b="1">
                <a:ea typeface="Adobe 繁黑體 Std B"/>
                <a:cs typeface="Calibri"/>
              </a:rPr>
              <a:t>辨識影像中一般車輛、卡車、機車、行人、人行道、斑馬</a:t>
            </a:r>
            <a:r>
              <a:rPr lang="zh-TW" altLang="en-US" b="1">
                <a:latin typeface="Calibri"/>
                <a:ea typeface="Adobe 繁黑體 Std B"/>
                <a:cs typeface="Calibri"/>
              </a:rPr>
              <a:t>線、雙黃</a:t>
            </a:r>
            <a:r>
              <a:rPr lang="zh-TW" b="1">
                <a:latin typeface="Calibri"/>
                <a:ea typeface="Adobe 繁黑體 Std B"/>
                <a:cs typeface="Calibri"/>
              </a:rPr>
              <a:t>線、紅綠燈，</a:t>
            </a:r>
            <a:r>
              <a:rPr lang="zh-TW" altLang="en-US" b="1">
                <a:latin typeface="Calibri"/>
                <a:ea typeface="Adobe 繁黑體 Std B"/>
                <a:cs typeface="Calibri"/>
              </a:rPr>
              <a:t>總共</a:t>
            </a:r>
            <a:r>
              <a:rPr lang="zh-TW" b="1">
                <a:latin typeface="Calibri"/>
                <a:ea typeface="Adobe 繁黑體 Std B"/>
                <a:cs typeface="Calibri"/>
              </a:rPr>
              <a:t>八個物件</a:t>
            </a:r>
          </a:p>
          <a:p>
            <a:r>
              <a:rPr lang="zh-TW" altLang="en-US" b="1">
                <a:ea typeface="Adobe 繁黑體 Std B"/>
                <a:cs typeface="Calibri"/>
              </a:rPr>
              <a:t>即時警示</a:t>
            </a:r>
            <a:endParaRPr lang="zh-TW" altLang="en-US" b="1" dirty="0">
              <a:ea typeface="Adobe 繁黑體 Std B"/>
              <a:cs typeface="Calibri"/>
            </a:endParaRPr>
          </a:p>
          <a:p>
            <a:pPr lvl="2"/>
            <a:r>
              <a:rPr lang="zh-TW" altLang="en-US" b="1">
                <a:ea typeface="Adobe 繁黑體 Std B"/>
                <a:cs typeface="Calibri"/>
              </a:rPr>
              <a:t>偵測到危險時，例如車輛靠行人太近等，系統可通過聲音提醒駕駛注意</a:t>
            </a:r>
          </a:p>
          <a:p>
            <a:r>
              <a:rPr lang="zh-TW" altLang="en-US" b="1">
                <a:ea typeface="Adobe 繁黑體 Std B"/>
                <a:cs typeface="Calibri"/>
              </a:rPr>
              <a:t>交通違規監控</a:t>
            </a:r>
            <a:endParaRPr lang="zh-TW" altLang="en-US" b="1" dirty="0">
              <a:ea typeface="Adobe 繁黑體 Std B"/>
              <a:cs typeface="Calibri"/>
            </a:endParaRPr>
          </a:p>
          <a:p>
            <a:pPr lvl="2"/>
            <a:r>
              <a:rPr lang="zh-TW" altLang="en-US" b="1">
                <a:ea typeface="Adobe 繁黑體 Std B"/>
                <a:cs typeface="Calibri"/>
              </a:rPr>
              <a:t>安裝在交通繁雜路口，偵測交通違規行爲</a:t>
            </a:r>
          </a:p>
          <a:p>
            <a:pPr lvl="2"/>
            <a:r>
              <a:rPr lang="zh-TW" altLang="en-US" b="1">
                <a:ea typeface="Adobe 繁黑體 Std B"/>
                <a:cs typeface="Calibri"/>
              </a:rPr>
              <a:t>自動收集違規行爲並整理成資料集</a:t>
            </a:r>
          </a:p>
          <a:p>
            <a:endParaRPr lang="zh-TW" altLang="en-US" b="1" dirty="0">
              <a:ea typeface="Adobe 繁黑體 Std B"/>
              <a:cs typeface="Calibri"/>
            </a:endParaRPr>
          </a:p>
          <a:p>
            <a:endParaRPr lang="zh-TW" altLang="en-US" b="1" dirty="0">
              <a:ea typeface="Adobe 繁黑體 Std B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23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4B5A4C40-FA00-ECA4-4023-0A729F297E3E}"/>
              </a:ext>
            </a:extLst>
          </p:cNvPr>
          <p:cNvSpPr txBox="1">
            <a:spLocks/>
          </p:cNvSpPr>
          <p:nvPr/>
        </p:nvSpPr>
        <p:spPr>
          <a:xfrm>
            <a:off x="575982" y="509961"/>
            <a:ext cx="10972800" cy="11430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latin typeface="Adobe 繁黑體 Std B" pitchFamily="34" charset="-120"/>
                <a:ea typeface="Adobe 繁黑體 Std B" pitchFamily="34" charset="-120"/>
              </a:rPr>
              <a:t>系統功能介紹-2</a:t>
            </a:r>
            <a:endParaRPr lang="zh-TW" altLang="en-US" sz="2800" b="1">
              <a:latin typeface="Adobe 繁黑體 Std B" pitchFamily="34" charset="-120"/>
              <a:ea typeface="Adobe 繁黑體 Std B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2EC9B5-4A12-8D17-68B0-E274A5B9D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b="1">
                <a:ea typeface="Adobe 繁黑體 Std B"/>
                <a:cs typeface="Calibri"/>
              </a:rPr>
              <a:t>自動距離判斷</a:t>
            </a:r>
            <a:endParaRPr lang="zh-TW" b="1">
              <a:ea typeface="Adobe 繁黑體 Std B"/>
              <a:cs typeface="Calibri"/>
            </a:endParaRPr>
          </a:p>
          <a:p>
            <a:pPr lvl="2"/>
            <a:r>
              <a:rPr lang="zh-TW" b="1">
                <a:ea typeface="Adobe 繁黑體 Std B"/>
                <a:cs typeface="Calibri"/>
              </a:rPr>
              <a:t>本系統使用AdaBins協助判斷車輛及行人是否保持安全距離</a:t>
            </a:r>
            <a:endParaRPr lang="zh-TW">
              <a:ea typeface="Adobe 繁黑體 Std B"/>
              <a:cs typeface="Calibri"/>
            </a:endParaRPr>
          </a:p>
          <a:p>
            <a:pPr lvl="2"/>
            <a:r>
              <a:rPr lang="zh-TW" altLang="en-US" b="1">
                <a:ea typeface="Adobe 繁黑體 Std B"/>
                <a:cs typeface="Calibri"/>
              </a:rPr>
              <a:t>目前法規規定車輛至少距離行人3公尺以上，以此爲標準來判斷是否違規</a:t>
            </a:r>
            <a:endParaRPr lang="zh-TW">
              <a:ea typeface="新細明體"/>
              <a:cs typeface="Calibri"/>
            </a:endParaRPr>
          </a:p>
          <a:p>
            <a:r>
              <a:rPr lang="zh-TW" altLang="en-US" b="1">
                <a:ea typeface="Adobe 繁黑體 Std B"/>
                <a:cs typeface="Calibri"/>
              </a:rPr>
              <a:t>數據應用</a:t>
            </a:r>
            <a:endParaRPr lang="zh-TW"/>
          </a:p>
          <a:p>
            <a:pPr lvl="2"/>
            <a:r>
              <a:rPr lang="zh-TW" altLang="en-US" b="1">
                <a:ea typeface="Adobe 繁黑體 Std B"/>
                <a:cs typeface="Calibri"/>
              </a:rPr>
              <a:t>自動記錄違規事件，將相關數據保存</a:t>
            </a:r>
          </a:p>
          <a:p>
            <a:pPr lvl="2"/>
            <a:r>
              <a:rPr lang="zh-TW" altLang="en-US" b="1">
                <a:ea typeface="Adobe 繁黑體 Std B"/>
                <a:cs typeface="Calibri"/>
              </a:rPr>
              <a:t>可提供給執法部門或保險公司等單位使用</a:t>
            </a:r>
          </a:p>
          <a:p>
            <a:r>
              <a:rPr lang="zh-TW" altLang="en-US" b="1">
                <a:ea typeface="Adobe 繁黑體 Std B"/>
                <a:cs typeface="Calibri"/>
              </a:rPr>
              <a:t>用戶界面</a:t>
            </a:r>
            <a:endParaRPr lang="zh-TW" altLang="en-US" b="1" dirty="0">
              <a:ea typeface="Adobe 繁黑體 Std B"/>
              <a:cs typeface="Calibri"/>
            </a:endParaRPr>
          </a:p>
          <a:p>
            <a:pPr lvl="2"/>
            <a:r>
              <a:rPr lang="zh-TW" altLang="en-US" b="1">
                <a:ea typeface="Adobe 繁黑體 Std B"/>
                <a:cs typeface="Calibri"/>
              </a:rPr>
              <a:t>製作直覺好操作的用戶頁面，讓用戶更愿意使用系統</a:t>
            </a:r>
          </a:p>
          <a:p>
            <a:endParaRPr lang="zh-TW" altLang="en-US" b="1" dirty="0">
              <a:ea typeface="Adobe 繁黑體 Std B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026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內容版面配置區 10">
            <a:extLst>
              <a:ext uri="{FF2B5EF4-FFF2-40B4-BE49-F238E27FC236}">
                <a16:creationId xmlns:a16="http://schemas.microsoft.com/office/drawing/2014/main" id="{AA4095DD-5632-11A9-D2FD-30A94A70608B}"/>
              </a:ext>
            </a:extLst>
          </p:cNvPr>
          <p:cNvSpPr txBox="1">
            <a:spLocks/>
          </p:cNvSpPr>
          <p:nvPr/>
        </p:nvSpPr>
        <p:spPr>
          <a:xfrm>
            <a:off x="1909950" y="1199031"/>
            <a:ext cx="4013480" cy="51583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TW" altLang="en-US" sz="2800" b="1">
                <a:latin typeface="Calibri"/>
                <a:ea typeface="Adobe 繁黑體 Std B"/>
                <a:cs typeface="Calibri"/>
              </a:rPr>
              <a:t>整合開發環境集數(IDE)</a:t>
            </a:r>
            <a:endParaRPr lang="zh-TW" sz="2800">
              <a:latin typeface="Calibri"/>
              <a:ea typeface="新細明體" panose="02020500000000000000" pitchFamily="18" charset="-120"/>
              <a:cs typeface="Calibri"/>
            </a:endParaRPr>
          </a:p>
          <a:p>
            <a:pPr algn="r"/>
            <a:endParaRPr lang="zh-TW" altLang="en-US" sz="2800" b="1" dirty="0">
              <a:latin typeface="Calibri"/>
              <a:ea typeface="Adobe 繁黑體 Std B"/>
              <a:cs typeface="Calibri"/>
            </a:endParaRPr>
          </a:p>
          <a:p>
            <a:pPr marL="0" indent="0" algn="r">
              <a:buNone/>
            </a:pPr>
            <a:r>
              <a:rPr lang="zh-TW" altLang="en-US" sz="2800" b="1">
                <a:latin typeface="Calibri"/>
                <a:ea typeface="Adobe 繁黑體 Std B"/>
                <a:cs typeface="Calibri"/>
              </a:rPr>
              <a:t>程式語言</a:t>
            </a:r>
            <a:endParaRPr lang="zh-TW" altLang="en-US" sz="2800" b="1" dirty="0">
              <a:latin typeface="Calibri"/>
              <a:ea typeface="Adobe 繁黑體 Std B"/>
              <a:cs typeface="Calibri"/>
            </a:endParaRPr>
          </a:p>
          <a:p>
            <a:pPr algn="r"/>
            <a:endParaRPr lang="zh-TW" altLang="en-US" sz="2800" b="1" dirty="0">
              <a:latin typeface="Calibri"/>
              <a:ea typeface="Adobe 繁黑體 Std B"/>
              <a:cs typeface="Calibri"/>
            </a:endParaRPr>
          </a:p>
          <a:p>
            <a:pPr marL="0" indent="0" algn="r">
              <a:buNone/>
            </a:pPr>
            <a:endParaRPr lang="zh-TW" altLang="en-US" sz="2800" b="1" dirty="0">
              <a:latin typeface="Calibri"/>
              <a:ea typeface="Adobe 繁黑體 Std B"/>
              <a:cs typeface="Calibri"/>
            </a:endParaRPr>
          </a:p>
          <a:p>
            <a:pPr marL="0" indent="0" algn="r">
              <a:buNone/>
            </a:pPr>
            <a:r>
              <a:rPr lang="zh-TW" altLang="en-US" sz="2800" b="1">
                <a:latin typeface="Calibri"/>
                <a:ea typeface="Adobe 繁黑體 Std B"/>
                <a:cs typeface="Calibri"/>
              </a:rPr>
              <a:t>使用套件</a:t>
            </a:r>
            <a:endParaRPr lang="zh-TW" altLang="en-US" sz="2800" b="1" dirty="0">
              <a:latin typeface="Calibri"/>
              <a:ea typeface="Adobe 繁黑體 Std B"/>
              <a:cs typeface="Calibri"/>
            </a:endParaRPr>
          </a:p>
          <a:p>
            <a:pPr algn="r"/>
            <a:endParaRPr lang="zh-TW" altLang="en-US" sz="2800" b="1" dirty="0">
              <a:latin typeface="Calibri"/>
              <a:ea typeface="Adobe 繁黑體 Std B"/>
              <a:cs typeface="Calibri"/>
            </a:endParaRPr>
          </a:p>
          <a:p>
            <a:pPr algn="r"/>
            <a:endParaRPr lang="zh-TW" altLang="en-US" sz="2800" b="1" dirty="0">
              <a:latin typeface="Calibri"/>
              <a:ea typeface="Adobe 繁黑體 Std B"/>
              <a:cs typeface="Calibri"/>
            </a:endParaRPr>
          </a:p>
          <a:p>
            <a:pPr algn="r"/>
            <a:endParaRPr lang="zh-TW" altLang="en-US" sz="2800" b="1" dirty="0">
              <a:latin typeface="Calibri"/>
              <a:ea typeface="Adobe 繁黑體 Std B"/>
              <a:cs typeface="Calibri"/>
            </a:endParaRPr>
          </a:p>
          <a:p>
            <a:pPr marL="0" indent="0" algn="r">
              <a:buNone/>
            </a:pPr>
            <a:r>
              <a:rPr lang="zh-TW" altLang="en-US" sz="2800" b="1">
                <a:latin typeface="Calibri"/>
                <a:ea typeface="Adobe 繁黑體 Std B"/>
                <a:cs typeface="Calibri"/>
              </a:rPr>
              <a:t>使用技術</a:t>
            </a:r>
            <a:endParaRPr lang="zh-TW" altLang="en-US" sz="2800" b="1" dirty="0">
              <a:latin typeface="Calibri"/>
              <a:ea typeface="Adobe 繁黑體 Std B"/>
              <a:cs typeface="Calibri"/>
            </a:endParaRP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2CB50B7A-A82B-7389-BF6D-68218F48F1A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26138" y="1248336"/>
            <a:ext cx="4741862" cy="510232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zh-TW" altLang="en-US" b="1" dirty="0">
                <a:latin typeface="Calibri"/>
                <a:ea typeface="Adobe 繁黑體 Std B"/>
                <a:cs typeface="Calibri"/>
              </a:rPr>
              <a:t>PyCharm</a:t>
            </a:r>
          </a:p>
          <a:p>
            <a:endParaRPr lang="zh-TW" altLang="en-US" b="1" dirty="0">
              <a:latin typeface="Calibri"/>
              <a:ea typeface="Adobe 繁黑體 Std B"/>
              <a:cs typeface="Calibri"/>
            </a:endParaRPr>
          </a:p>
          <a:p>
            <a:r>
              <a:rPr lang="zh-TW" altLang="en-US" b="1" dirty="0">
                <a:latin typeface="Calibri"/>
                <a:ea typeface="Adobe 繁黑體 Std B"/>
                <a:cs typeface="Calibri"/>
              </a:rPr>
              <a:t>Python</a:t>
            </a:r>
          </a:p>
          <a:p>
            <a:endParaRPr lang="zh-TW" altLang="en-US" b="1" dirty="0">
              <a:latin typeface="Calibri"/>
              <a:ea typeface="Adobe 繁黑體 Std B"/>
              <a:cs typeface="Calibri"/>
            </a:endParaRPr>
          </a:p>
          <a:p>
            <a:r>
              <a:rPr lang="zh-TW" altLang="en-US" b="1" dirty="0">
                <a:latin typeface="Calibri"/>
                <a:ea typeface="Adobe 繁黑體 Std B"/>
                <a:cs typeface="Calibri"/>
              </a:rPr>
              <a:t>Tkinter、OpenCV、</a:t>
            </a:r>
          </a:p>
          <a:p>
            <a:r>
              <a:rPr lang="zh-TW" altLang="en-US" b="1" dirty="0">
                <a:latin typeface="Calibri"/>
                <a:ea typeface="Adobe 繁黑體 Std B"/>
                <a:cs typeface="Calibri"/>
              </a:rPr>
              <a:t>PyTorch、Pillow(PIL)、</a:t>
            </a:r>
          </a:p>
          <a:p>
            <a:r>
              <a:rPr lang="zh-TW" b="1" dirty="0">
                <a:latin typeface="Calibri"/>
                <a:ea typeface="Adobe 繁黑體 Std B"/>
                <a:cs typeface="Calibri"/>
              </a:rPr>
              <a:t>ultralytics</a:t>
            </a:r>
            <a:r>
              <a:rPr lang="zh-TW" altLang="en-US" b="1" dirty="0">
                <a:latin typeface="Calibri"/>
                <a:ea typeface="Adobe 繁黑體 Std B"/>
                <a:cs typeface="Calibri"/>
              </a:rPr>
              <a:t>、NumPy、</a:t>
            </a:r>
          </a:p>
          <a:p>
            <a:r>
              <a:rPr lang="zh-TW" altLang="en-US" b="1" dirty="0">
                <a:latin typeface="Calibri"/>
                <a:ea typeface="Adobe 繁黑體 Std B"/>
                <a:cs typeface="Calibri"/>
              </a:rPr>
              <a:t>Matplotlib、shapely</a:t>
            </a:r>
          </a:p>
          <a:p>
            <a:endParaRPr lang="zh-TW" altLang="en-US" b="1" dirty="0">
              <a:latin typeface="Calibri"/>
              <a:ea typeface="Adobe 繁黑體 Std B"/>
              <a:cs typeface="Calibri"/>
            </a:endParaRPr>
          </a:p>
          <a:p>
            <a:r>
              <a:rPr lang="zh-TW" altLang="en-US" b="1" dirty="0">
                <a:latin typeface="Calibri"/>
                <a:ea typeface="Adobe 繁黑體 Std B"/>
                <a:cs typeface="Calibri"/>
              </a:rPr>
              <a:t>YOLOv</a:t>
            </a:r>
            <a:r>
              <a:rPr lang="zh-TW" altLang="en-US" b="1" dirty="0">
                <a:ea typeface="Adobe 繁黑體 Std B"/>
                <a:cs typeface="Calibri"/>
              </a:rPr>
              <a:t>8、 AdaBins</a:t>
            </a:r>
            <a:endParaRPr lang="zh-TW" altLang="en-US" b="1" dirty="0">
              <a:latin typeface="Calibri"/>
              <a:ea typeface="Adobe 繁黑體 Std B"/>
              <a:cs typeface="Calibri"/>
            </a:endParaRPr>
          </a:p>
          <a:p>
            <a:endParaRPr lang="zh-TW" altLang="en-US" b="1" dirty="0">
              <a:latin typeface="Calibri"/>
              <a:ea typeface="Adobe 繁黑體 Std B"/>
              <a:cs typeface="Calibri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07B7B764-543D-BA6F-45FD-CA07A3213704}"/>
              </a:ext>
            </a:extLst>
          </p:cNvPr>
          <p:cNvSpPr txBox="1">
            <a:spLocks/>
          </p:cNvSpPr>
          <p:nvPr/>
        </p:nvSpPr>
        <p:spPr>
          <a:xfrm>
            <a:off x="575982" y="509961"/>
            <a:ext cx="10972800" cy="11430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latin typeface="Adobe 繁黑體 Std B" pitchFamily="34" charset="-120"/>
                <a:ea typeface="Adobe 繁黑體 Std B" pitchFamily="34" charset="-120"/>
              </a:rPr>
              <a:t>系統開發工具與技術</a:t>
            </a:r>
            <a:endParaRPr lang="zh-TW" altLang="en-US" sz="2800" b="1">
              <a:latin typeface="Adobe 繁黑體 Std B" pitchFamily="34" charset="-120"/>
              <a:ea typeface="Adobe 繁黑體 Std B"/>
            </a:endParaRPr>
          </a:p>
        </p:txBody>
      </p:sp>
    </p:spTree>
    <p:extLst>
      <p:ext uri="{BB962C8B-B14F-4D97-AF65-F5344CB8AC3E}">
        <p14:creationId xmlns:p14="http://schemas.microsoft.com/office/powerpoint/2010/main" val="2227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7B7B764-543D-BA6F-45FD-CA07A3213704}"/>
              </a:ext>
            </a:extLst>
          </p:cNvPr>
          <p:cNvSpPr txBox="1">
            <a:spLocks/>
          </p:cNvSpPr>
          <p:nvPr/>
        </p:nvSpPr>
        <p:spPr>
          <a:xfrm>
            <a:off x="575982" y="509961"/>
            <a:ext cx="10972800" cy="11430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latin typeface="Adobe 繁黑體 Std B" pitchFamily="34" charset="-120"/>
                <a:ea typeface="Adobe 繁黑體 Std B" pitchFamily="34" charset="-120"/>
              </a:rPr>
              <a:t>系統適用對象及環境-1</a:t>
            </a:r>
            <a:endParaRPr lang="zh-TW" altLang="en-US" sz="2800" b="1">
              <a:latin typeface="Adobe 繁黑體 Std B" pitchFamily="34" charset="-120"/>
              <a:ea typeface="Adobe 繁黑體 Std B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5D936-42AA-6B7A-20EA-C28EB15AB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b="1">
                <a:ea typeface="Adobe 繁黑體 Std B"/>
                <a:cs typeface="Calibri"/>
              </a:rPr>
              <a:t>車輛上的部署系統</a:t>
            </a:r>
            <a:endParaRPr lang="zh-TW" altLang="en-US" b="1" dirty="0">
              <a:ea typeface="Adobe 繁黑體 Std B"/>
              <a:cs typeface="Calibri"/>
            </a:endParaRPr>
          </a:p>
          <a:p>
            <a:pPr lvl="2"/>
            <a:r>
              <a:rPr lang="zh-TW" altLang="en-US" b="1">
                <a:ea typeface="Adobe 繁黑體 Std B"/>
                <a:cs typeface="Calibri"/>
              </a:rPr>
              <a:t>適用對象：汽機車駕駛</a:t>
            </a:r>
          </a:p>
          <a:p>
            <a:pPr lvl="2"/>
            <a:r>
              <a:rPr lang="zh-TW" altLang="en-US" b="1">
                <a:ea typeface="Adobe 繁黑體 Std B"/>
                <a:cs typeface="Calibri"/>
              </a:rPr>
              <a:t>主要功能：提供駕駛聲音提醒、記錄行車記錄、提供行車建議</a:t>
            </a:r>
            <a:endParaRPr lang="zh-TW" altLang="en-US" b="1" dirty="0">
              <a:ea typeface="Adobe 繁黑體 Std B"/>
              <a:cs typeface="Calibri"/>
            </a:endParaRPr>
          </a:p>
          <a:p>
            <a:pPr lvl="2"/>
            <a:r>
              <a:rPr lang="zh-TW" altLang="en-US" b="1">
                <a:ea typeface="Adobe 繁黑體 Std B"/>
                <a:cs typeface="Calibri"/>
              </a:rPr>
              <a:t>目的：減低事故風險、改善駕駛行爲</a:t>
            </a:r>
            <a:endParaRPr lang="zh-TW" altLang="en-US" b="1" dirty="0">
              <a:ea typeface="Adobe 繁黑體 Std B"/>
              <a:cs typeface="Calibri"/>
            </a:endParaRPr>
          </a:p>
          <a:p>
            <a:pPr lvl="2"/>
            <a:endParaRPr lang="zh-TW" altLang="en-US" b="1" dirty="0">
              <a:ea typeface="Adobe 繁黑體 Std B"/>
              <a:cs typeface="Calibri"/>
            </a:endParaRPr>
          </a:p>
          <a:p>
            <a:r>
              <a:rPr lang="zh-TW" altLang="en-US" b="1">
                <a:ea typeface="Adobe 繁黑體 Std B"/>
                <a:cs typeface="Calibri"/>
              </a:rPr>
              <a:t>路口定點部署系統</a:t>
            </a:r>
          </a:p>
          <a:p>
            <a:pPr lvl="2"/>
            <a:r>
              <a:rPr lang="zh-TW" altLang="en-US" b="1">
                <a:ea typeface="Adobe 繁黑體 Std B"/>
                <a:cs typeface="Calibri"/>
              </a:rPr>
              <a:t>適用對象：路口的車輛及行人等</a:t>
            </a:r>
          </a:p>
          <a:p>
            <a:pPr lvl="2"/>
            <a:r>
              <a:rPr lang="zh-TW" altLang="en-US" b="1">
                <a:ea typeface="Adobe 繁黑體 Std B"/>
                <a:cs typeface="Calibri"/>
              </a:rPr>
              <a:t>主要功能：偵測及記錄路口的違規行爲</a:t>
            </a:r>
            <a:endParaRPr lang="zh-TW" altLang="en-US" b="1" dirty="0">
              <a:ea typeface="Adobe 繁黑體 Std B"/>
              <a:cs typeface="Calibri"/>
            </a:endParaRPr>
          </a:p>
          <a:p>
            <a:pPr lvl="2"/>
            <a:r>
              <a:rPr lang="zh-TW" altLang="en-US" b="1">
                <a:ea typeface="Adobe 繁黑體 Std B"/>
                <a:cs typeface="Calibri"/>
              </a:rPr>
              <a:t>目的：提高路口交通安全、鼓勵駕駛及行人遵守交通安全</a:t>
            </a:r>
            <a:endParaRPr lang="zh-TW" altLang="en-US" b="1" dirty="0">
              <a:ea typeface="Adobe 繁黑體 Std B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39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7B7B764-543D-BA6F-45FD-CA07A3213704}"/>
              </a:ext>
            </a:extLst>
          </p:cNvPr>
          <p:cNvSpPr txBox="1">
            <a:spLocks/>
          </p:cNvSpPr>
          <p:nvPr/>
        </p:nvSpPr>
        <p:spPr>
          <a:xfrm>
            <a:off x="575982" y="509961"/>
            <a:ext cx="10972800" cy="11430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latin typeface="Adobe 繁黑體 Std B" pitchFamily="34" charset="-120"/>
                <a:ea typeface="Adobe 繁黑體 Std B" pitchFamily="34" charset="-120"/>
              </a:rPr>
              <a:t>系統適用對象及環境-2</a:t>
            </a:r>
            <a:endParaRPr lang="zh-TW" altLang="en-US" sz="2800" b="1">
              <a:latin typeface="Adobe 繁黑體 Std B" pitchFamily="34" charset="-120"/>
              <a:ea typeface="Adobe 繁黑體 Std B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5D936-42AA-6B7A-20EA-C28EB15AB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TW" altLang="en-US" b="1">
                <a:ea typeface="Adobe 繁黑體 Std B"/>
                <a:cs typeface="Calibri"/>
              </a:rPr>
              <a:t>執法單位</a:t>
            </a:r>
            <a:endParaRPr lang="zh-TW" altLang="en-US" b="1" dirty="0">
              <a:ea typeface="Adobe 繁黑體 Std B"/>
              <a:cs typeface="Calibri"/>
            </a:endParaRPr>
          </a:p>
          <a:p>
            <a:pPr lvl="2"/>
            <a:r>
              <a:rPr lang="zh-TW" altLang="en-US" b="1">
                <a:ea typeface="Adobe 繁黑體 Std B"/>
                <a:cs typeface="Calibri"/>
              </a:rPr>
              <a:t>適用對象：執法機構執法人員、警察部門等</a:t>
            </a:r>
            <a:endParaRPr lang="zh-TW">
              <a:ea typeface="新細明體"/>
              <a:cs typeface="Calibri"/>
            </a:endParaRPr>
          </a:p>
          <a:p>
            <a:pPr lvl="2"/>
            <a:r>
              <a:rPr lang="zh-TW" altLang="en-US" b="1">
                <a:ea typeface="Adobe 繁黑體 Std B"/>
                <a:cs typeface="Calibri"/>
              </a:rPr>
              <a:t>主要功能：接收系統生成的違規行爲報告，作爲執法記錄及依據</a:t>
            </a:r>
            <a:endParaRPr lang="zh-TW" altLang="en-US" b="1" dirty="0">
              <a:ea typeface="Adobe 繁黑體 Std B"/>
              <a:cs typeface="Calibri"/>
            </a:endParaRPr>
          </a:p>
          <a:p>
            <a:pPr lvl="2"/>
            <a:r>
              <a:rPr lang="zh-TW" altLang="en-US" b="1">
                <a:ea typeface="Adobe 繁黑體 Std B"/>
                <a:cs typeface="Calibri"/>
              </a:rPr>
              <a:t>目的：提供有效的執法工具，協助交通違規事故記錄</a:t>
            </a:r>
            <a:endParaRPr lang="zh-TW" altLang="en-US" b="1" dirty="0">
              <a:ea typeface="Adobe 繁黑體 Std B"/>
              <a:cs typeface="Calibri"/>
            </a:endParaRPr>
          </a:p>
          <a:p>
            <a:pPr lvl="2"/>
            <a:endParaRPr lang="zh-TW" altLang="en-US" b="1" dirty="0">
              <a:ea typeface="Adobe 繁黑體 Std B"/>
              <a:cs typeface="Calibri"/>
            </a:endParaRPr>
          </a:p>
          <a:p>
            <a:r>
              <a:rPr lang="zh-TW" altLang="en-US" b="1">
                <a:ea typeface="Adobe 繁黑體 Std B"/>
                <a:cs typeface="Calibri"/>
              </a:rPr>
              <a:t>保險公司</a:t>
            </a:r>
          </a:p>
          <a:p>
            <a:pPr lvl="2"/>
            <a:r>
              <a:rPr lang="zh-TW" altLang="en-US" b="1">
                <a:ea typeface="Adobe 繁黑體 Std B"/>
                <a:cs typeface="Calibri"/>
              </a:rPr>
              <a:t>適用對象：保險公司的調查員及精算師等</a:t>
            </a:r>
          </a:p>
          <a:p>
            <a:pPr lvl="2"/>
            <a:r>
              <a:rPr lang="zh-TW" altLang="en-US" b="1">
                <a:ea typeface="Adobe 繁黑體 Std B"/>
                <a:cs typeface="Calibri"/>
              </a:rPr>
              <a:t>主要功能：接收系統生成的違規行爲報告，作爲評估未來保費和理賠相關事項依據</a:t>
            </a:r>
            <a:endParaRPr lang="zh-TW" altLang="en-US" b="1" dirty="0">
              <a:ea typeface="Adobe 繁黑體 Std B"/>
              <a:cs typeface="Calibri"/>
            </a:endParaRPr>
          </a:p>
          <a:p>
            <a:pPr lvl="2"/>
            <a:r>
              <a:rPr lang="zh-TW" altLang="en-US" b="1">
                <a:ea typeface="Adobe 繁黑體 Std B"/>
                <a:cs typeface="Calibri"/>
              </a:rPr>
              <a:t>目的：申請保費的依據，建立更公平的保費制度，提供精確的保險評估</a:t>
            </a:r>
            <a:endParaRPr lang="zh-TW" altLang="en-US" b="1" dirty="0">
              <a:ea typeface="Adobe 繁黑體 Std B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651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4B5A4C40-FA00-ECA4-4023-0A729F297E3E}"/>
              </a:ext>
            </a:extLst>
          </p:cNvPr>
          <p:cNvSpPr txBox="1">
            <a:spLocks/>
          </p:cNvSpPr>
          <p:nvPr/>
        </p:nvSpPr>
        <p:spPr>
          <a:xfrm>
            <a:off x="575982" y="509961"/>
            <a:ext cx="10972800" cy="11430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latin typeface="Adobe 繁黑體 Std B"/>
                <a:ea typeface="Adobe 繁黑體 Std B" pitchFamily="34" charset="-120"/>
              </a:rPr>
              <a:t>系統架構-1</a:t>
            </a:r>
            <a:endParaRPr lang="zh-TW" altLang="en-US" sz="2800" b="1">
              <a:latin typeface="Adobe 繁黑體 Std B"/>
              <a:ea typeface="Adobe 繁黑體 Std B"/>
            </a:endParaRPr>
          </a:p>
        </p:txBody>
      </p:sp>
      <p:pic>
        <p:nvPicPr>
          <p:cNvPr id="4" name="圖片 3" descr="一張含有 文字, 螢幕擷取畫面, 卡通, 玩具 的圖片&#10;&#10;自動產生的描述">
            <a:extLst>
              <a:ext uri="{FF2B5EF4-FFF2-40B4-BE49-F238E27FC236}">
                <a16:creationId xmlns:a16="http://schemas.microsoft.com/office/drawing/2014/main" id="{40FD7EF1-D5ED-0DA9-A0A2-831BD920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53" y="506244"/>
            <a:ext cx="9780493" cy="6473042"/>
          </a:xfrm>
          <a:prstGeom prst="rect">
            <a:avLst/>
          </a:prstGeom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63F2B2C-E0BA-46E1-FAC4-AAA65A396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50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4B5A4C40-FA00-ECA4-4023-0A729F297E3E}"/>
              </a:ext>
            </a:extLst>
          </p:cNvPr>
          <p:cNvSpPr txBox="1">
            <a:spLocks/>
          </p:cNvSpPr>
          <p:nvPr/>
        </p:nvSpPr>
        <p:spPr>
          <a:xfrm>
            <a:off x="575982" y="509961"/>
            <a:ext cx="10972800" cy="11430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latin typeface="Adobe 繁黑體 Std B"/>
                <a:ea typeface="Adobe 繁黑體 Std B" pitchFamily="34" charset="-120"/>
              </a:rPr>
              <a:t>系統架構-2</a:t>
            </a:r>
            <a:endParaRPr lang="zh-TW" altLang="en-US" sz="2800" b="1">
              <a:latin typeface="Adobe 繁黑體 Std B"/>
              <a:ea typeface="Adobe 繁黑體 Std B"/>
            </a:endParaRPr>
          </a:p>
        </p:txBody>
      </p:sp>
      <p:pic>
        <p:nvPicPr>
          <p:cNvPr id="2" name="圖片 1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3EF30BB9-7CF5-8A12-1764-C44865C3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53" y="511304"/>
            <a:ext cx="10172699" cy="617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0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寬螢幕</PresentationFormat>
  <Paragraphs>85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Adobe 繁黑體 Std B</vt:lpstr>
      <vt:lpstr>新細明體</vt:lpstr>
      <vt:lpstr>Arial</vt:lpstr>
      <vt:lpstr>Calibri</vt:lpstr>
      <vt:lpstr>Calibri Light</vt:lpstr>
      <vt:lpstr>Office 佈景主題</vt:lpstr>
      <vt:lpstr>Office 佈景主題</vt:lpstr>
      <vt:lpstr>國立屏東科技大學 109屆資訊管理系畢業專題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henry</cp:lastModifiedBy>
  <cp:revision>499</cp:revision>
  <dcterms:created xsi:type="dcterms:W3CDTF">2023-09-15T03:39:52Z</dcterms:created>
  <dcterms:modified xsi:type="dcterms:W3CDTF">2023-11-01T01:52:58Z</dcterms:modified>
</cp:coreProperties>
</file>