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6556" autoAdjust="0"/>
  </p:normalViewPr>
  <p:slideViewPr>
    <p:cSldViewPr>
      <p:cViewPr>
        <p:scale>
          <a:sx n="80" d="100"/>
          <a:sy n="80" d="100"/>
        </p:scale>
        <p:origin x="169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C4A5-2496-4D6A-80D0-8518A4B59863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CCDE-5A9C-45A9-937D-FBD721F8AC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32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1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TW" altLang="en-US" sz="32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文鼎中楷"/>
          <a:ea typeface="華康超特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j-ea"/>
          <a:ea typeface="+mj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1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直條圖練習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48102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濟州島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京阪神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" y="3260979"/>
            <a:ext cx="4248473" cy="27328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9D510B45-DF18-91F8-72BC-5E9362C864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75" y="3260978"/>
            <a:ext cx="4143526" cy="27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2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組合圖練習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56281D0-BD06-4A1A-A3D3-268EF0FA6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15869"/>
              </p:ext>
            </p:extLst>
          </p:nvPr>
        </p:nvGraphicFramePr>
        <p:xfrm>
          <a:off x="5039544" y="332657"/>
          <a:ext cx="3708918" cy="1451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977">
                  <a:extLst>
                    <a:ext uri="{9D8B030D-6E8A-4147-A177-3AD203B41FA5}">
                      <a16:colId xmlns:a16="http://schemas.microsoft.com/office/drawing/2014/main" val="3676487989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97380632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59226647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217711047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195061044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25599683"/>
                    </a:ext>
                  </a:extLst>
                </a:gridCol>
                <a:gridCol w="434922">
                  <a:extLst>
                    <a:ext uri="{9D8B030D-6E8A-4147-A177-3AD203B41FA5}">
                      <a16:colId xmlns:a16="http://schemas.microsoft.com/office/drawing/2014/main" val="3439637360"/>
                    </a:ext>
                  </a:extLst>
                </a:gridCol>
                <a:gridCol w="507409">
                  <a:extLst>
                    <a:ext uri="{9D8B030D-6E8A-4147-A177-3AD203B41FA5}">
                      <a16:colId xmlns:a16="http://schemas.microsoft.com/office/drawing/2014/main" val="4016246764"/>
                    </a:ext>
                  </a:extLst>
                </a:gridCol>
              </a:tblGrid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8775067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153515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濟州島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817271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</a:rPr>
                        <a:t>26,750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73744"/>
                  </a:ext>
                </a:extLst>
              </a:tr>
              <a:tr h="29021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u="none" strike="noStrike" dirty="0">
                          <a:effectLst/>
                        </a:rPr>
                        <a:t>平均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2,833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2,933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3,900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4,900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5,267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23,833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826523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78B229F4-2BE8-4C6F-B699-9EC24DD8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" y="3524575"/>
            <a:ext cx="4416189" cy="2458876"/>
          </a:xfrm>
          <a:prstGeom prst="rect">
            <a:avLst/>
          </a:prstGeom>
        </p:spPr>
      </p:pic>
      <p:pic>
        <p:nvPicPr>
          <p:cNvPr id="8" name="圖片 7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89A9B02D-AE16-1D5E-406C-3D653E6704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03" y="3524576"/>
            <a:ext cx="4441998" cy="246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橫條圖練習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83198"/>
            <a:ext cx="4176464" cy="28920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535638" y="82214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18578"/>
              </p:ext>
            </p:extLst>
          </p:nvPr>
        </p:nvGraphicFramePr>
        <p:xfrm>
          <a:off x="4390699" y="530159"/>
          <a:ext cx="4633534" cy="1248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554">
                  <a:extLst>
                    <a:ext uri="{9D8B030D-6E8A-4147-A177-3AD203B41FA5}">
                      <a16:colId xmlns:a16="http://schemas.microsoft.com/office/drawing/2014/main" val="2113074593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946876971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32596555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10280970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3371034244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18546876"/>
                    </a:ext>
                  </a:extLst>
                </a:gridCol>
                <a:gridCol w="543346">
                  <a:extLst>
                    <a:ext uri="{9D8B030D-6E8A-4147-A177-3AD203B41FA5}">
                      <a16:colId xmlns:a16="http://schemas.microsoft.com/office/drawing/2014/main" val="551099566"/>
                    </a:ext>
                  </a:extLst>
                </a:gridCol>
                <a:gridCol w="633904">
                  <a:extLst>
                    <a:ext uri="{9D8B030D-6E8A-4147-A177-3AD203B41FA5}">
                      <a16:colId xmlns:a16="http://schemas.microsoft.com/office/drawing/2014/main" val="1116444048"/>
                    </a:ext>
                  </a:extLst>
                </a:gridCol>
              </a:tblGrid>
              <a:tr h="216127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品名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一月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二月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三月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四月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五月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六月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總計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52898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北海道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4,200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5,500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3,800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26,400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61568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濟州島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2,400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2,600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2,550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3,800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18,350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5466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京阪神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2,500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2,000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3,650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4,200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6,400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8,000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26,750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7267239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pic>
        <p:nvPicPr>
          <p:cNvPr id="4" name="圖片 3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1AA8F401-43BC-D04B-A456-19EA19DAD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99" y="3283198"/>
            <a:ext cx="4074076" cy="2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48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843808" y="8221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260981"/>
            <a:ext cx="3892160" cy="2860570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18117"/>
              </p:ext>
            </p:extLst>
          </p:nvPr>
        </p:nvGraphicFramePr>
        <p:xfrm>
          <a:off x="4788022" y="525858"/>
          <a:ext cx="4185425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032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490799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72599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1,875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7" name="圖片 6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422EA2F3-5CD6-54C0-0F85-C9D71B039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15" y="3260981"/>
            <a:ext cx="3887966" cy="28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349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子圖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419497" y="1065461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814971"/>
              </p:ext>
            </p:extLst>
          </p:nvPr>
        </p:nvGraphicFramePr>
        <p:xfrm>
          <a:off x="4206729" y="584776"/>
          <a:ext cx="4829767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87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66357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660750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品名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北海道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80885"/>
            <a:ext cx="3744416" cy="2888268"/>
          </a:xfrm>
          <a:prstGeom prst="rect">
            <a:avLst/>
          </a:prstGeom>
        </p:spPr>
      </p:pic>
      <p:pic>
        <p:nvPicPr>
          <p:cNvPr id="7" name="圖片 6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65C53A5-AB37-524C-1CF4-A46594A0E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31" y="3280885"/>
            <a:ext cx="4002069" cy="28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4211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圓形圖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脫離圓心</a:t>
            </a:r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)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2952328" y="1009743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4EEB50E-931E-4398-9B03-C37838AD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2890"/>
              </p:ext>
            </p:extLst>
          </p:nvPr>
        </p:nvGraphicFramePr>
        <p:xfrm>
          <a:off x="4788024" y="584776"/>
          <a:ext cx="4289199" cy="1486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595">
                  <a:extLst>
                    <a:ext uri="{9D8B030D-6E8A-4147-A177-3AD203B41FA5}">
                      <a16:colId xmlns:a16="http://schemas.microsoft.com/office/drawing/2014/main" val="3485317497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55188035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414682763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88951330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245986372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129987970"/>
                    </a:ext>
                  </a:extLst>
                </a:gridCol>
                <a:gridCol w="502968">
                  <a:extLst>
                    <a:ext uri="{9D8B030D-6E8A-4147-A177-3AD203B41FA5}">
                      <a16:colId xmlns:a16="http://schemas.microsoft.com/office/drawing/2014/main" val="3091093800"/>
                    </a:ext>
                  </a:extLst>
                </a:gridCol>
                <a:gridCol w="586796">
                  <a:extLst>
                    <a:ext uri="{9D8B030D-6E8A-4147-A177-3AD203B41FA5}">
                      <a16:colId xmlns:a16="http://schemas.microsoft.com/office/drawing/2014/main" val="2541960133"/>
                    </a:ext>
                  </a:extLst>
                </a:gridCol>
              </a:tblGrid>
              <a:tr h="16362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品名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一月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二月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三月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四月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五月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六月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zh-TW" altLang="en-US" sz="1200" u="none" strike="noStrike">
                          <a:effectLst/>
                        </a:rPr>
                        <a:t>總計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56011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 dirty="0">
                          <a:effectLst/>
                        </a:rPr>
                        <a:t>北海道</a:t>
                      </a:r>
                      <a:endParaRPr lang="zh-TW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5,500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4,500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002249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濟州島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2,600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2,550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18,350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7330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京阪神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2,500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4,200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6,400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8,000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26,750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662488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九州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1,280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2,750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12,180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2681966"/>
                  </a:ext>
                </a:extLst>
              </a:tr>
              <a:tr h="258803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u="none" strike="noStrike">
                          <a:effectLst/>
                        </a:rPr>
                        <a:t>四國</a:t>
                      </a:r>
                      <a:endParaRPr lang="zh-TW" altLang="en-US" sz="12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1,400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1,650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1,875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2,900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>
                          <a:effectLst/>
                        </a:rPr>
                        <a:t>3,200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u="none" strike="noStrike" dirty="0">
                          <a:effectLst/>
                        </a:rPr>
                        <a:t>13,225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992468"/>
                  </a:ext>
                </a:extLst>
              </a:tr>
            </a:tbl>
          </a:graphicData>
        </a:graphic>
      </p:graphicFrame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6" y="3327937"/>
            <a:ext cx="4092883" cy="2592719"/>
          </a:xfrm>
          <a:prstGeom prst="rect">
            <a:avLst/>
          </a:prstGeom>
        </p:spPr>
      </p:pic>
      <p:pic>
        <p:nvPicPr>
          <p:cNvPr id="7" name="圖片 6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76387F71-BC0F-D640-676D-3594C5243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699" y="3327937"/>
            <a:ext cx="4289302" cy="25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雷達圖練習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419872" y="869452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435054"/>
              </p:ext>
            </p:extLst>
          </p:nvPr>
        </p:nvGraphicFramePr>
        <p:xfrm>
          <a:off x="5327576" y="692339"/>
          <a:ext cx="3456384" cy="1337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9248381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84275112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807506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評比項目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全體平均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甲領隊</a:t>
                      </a:r>
                      <a:endParaRPr lang="zh-TW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906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服務完善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099782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 dirty="0">
                          <a:effectLst/>
                        </a:rPr>
                        <a:t>互動性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2.6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745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認真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0498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即時性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4.3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0296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400" u="none" strike="noStrike">
                          <a:effectLst/>
                        </a:rPr>
                        <a:t>同理心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>
                          <a:effectLst/>
                        </a:rPr>
                        <a:t>3.1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400" u="none" strike="noStrike" dirty="0">
                          <a:effectLst/>
                        </a:rPr>
                        <a:t>3.9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011098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F8B69083-78A8-472F-AC1A-A62E5DF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2" y="3328234"/>
            <a:ext cx="4167876" cy="2763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 descr="一張含有 圖表, 文字, 螢幕擷取畫面, 行 的圖片&#10;&#10;自動產生的描述">
            <a:extLst>
              <a:ext uri="{FF2B5EF4-FFF2-40B4-BE49-F238E27FC236}">
                <a16:creationId xmlns:a16="http://schemas.microsoft.com/office/drawing/2014/main" id="{46C68383-14E8-6C17-1A72-A16F61908C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937" y="3328234"/>
            <a:ext cx="4304063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u="sng" dirty="0">
                <a:solidFill>
                  <a:srgbClr val="7030A0"/>
                </a:solidFill>
                <a:latin typeface="+mj-ea"/>
                <a:ea typeface="+mj-ea"/>
              </a:rPr>
              <a:t>XY</a:t>
            </a:r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散布圖練習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0306"/>
              </p:ext>
            </p:extLst>
          </p:nvPr>
        </p:nvGraphicFramePr>
        <p:xfrm>
          <a:off x="5039544" y="88606"/>
          <a:ext cx="117166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3823">
                  <a:extLst>
                    <a:ext uri="{9D8B030D-6E8A-4147-A177-3AD203B41FA5}">
                      <a16:colId xmlns:a16="http://schemas.microsoft.com/office/drawing/2014/main" val="104544572"/>
                    </a:ext>
                  </a:extLst>
                </a:gridCol>
                <a:gridCol w="787846">
                  <a:extLst>
                    <a:ext uri="{9D8B030D-6E8A-4147-A177-3AD203B41FA5}">
                      <a16:colId xmlns:a16="http://schemas.microsoft.com/office/drawing/2014/main" val="2511058691"/>
                    </a:ext>
                  </a:extLst>
                </a:gridCol>
              </a:tblGrid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年資</a:t>
                      </a:r>
                      <a:endParaRPr lang="zh-TW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月所得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581651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33,000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45447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34,000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731938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            </a:t>
                      </a:r>
                      <a:r>
                        <a:rPr lang="en-US" altLang="zh-TW" sz="800" u="none" strike="noStrike">
                          <a:effectLst/>
                        </a:rPr>
                        <a:t>37,000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888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400702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48,000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62517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54,000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075506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63,000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938571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66,000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80131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68,000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724074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25027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69,000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8006933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70,000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0576609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71,000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551340"/>
                  </a:ext>
                </a:extLst>
              </a:tr>
              <a:tr h="12760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 dirty="0">
                          <a:effectLst/>
                        </a:rPr>
                        <a:t>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72,000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6279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60981"/>
            <a:ext cx="4251855" cy="289805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pic>
        <p:nvPicPr>
          <p:cNvPr id="5" name="圖片 4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CA134CFC-B668-1494-A13B-CFB109A800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09" y="3260981"/>
            <a:ext cx="4365492" cy="289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267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折線圖練習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1795" y="4294907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83682CD-D650-40CF-B6C0-CC2A69D8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28101"/>
              </p:ext>
            </p:extLst>
          </p:nvPr>
        </p:nvGraphicFramePr>
        <p:xfrm>
          <a:off x="5148064" y="42211"/>
          <a:ext cx="1512168" cy="203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451">
                  <a:extLst>
                    <a:ext uri="{9D8B030D-6E8A-4147-A177-3AD203B41FA5}">
                      <a16:colId xmlns:a16="http://schemas.microsoft.com/office/drawing/2014/main" val="1377259218"/>
                    </a:ext>
                  </a:extLst>
                </a:gridCol>
                <a:gridCol w="834717">
                  <a:extLst>
                    <a:ext uri="{9D8B030D-6E8A-4147-A177-3AD203B41FA5}">
                      <a16:colId xmlns:a16="http://schemas.microsoft.com/office/drawing/2014/main" val="1159494110"/>
                    </a:ext>
                  </a:extLst>
                </a:gridCol>
              </a:tblGrid>
              <a:tr h="16516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 dirty="0">
                          <a:effectLst/>
                        </a:rPr>
                        <a:t>時間</a:t>
                      </a:r>
                      <a:endParaRPr lang="zh-TW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u="none" strike="noStrike">
                          <a:effectLst/>
                        </a:rPr>
                        <a:t>銷售量</a:t>
                      </a:r>
                      <a:endParaRPr lang="zh-TW" altLang="en-US" sz="900" b="1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135374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10/14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12,298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26734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11/14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11,955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3915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12/14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12,430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4628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1/15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12,380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5729436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2/15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>
                          <a:effectLst/>
                        </a:rPr>
                        <a:t>10,452 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014163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3/15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11,868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7419187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 dirty="0">
                          <a:effectLst/>
                        </a:rPr>
                        <a:t>4/15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11,925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6624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5/15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12,191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7581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6/15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12,337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6141141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7/15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12,443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8533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8/15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12,064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8752675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9/15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12,447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92368"/>
                  </a:ext>
                </a:extLst>
              </a:tr>
              <a:tr h="1437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800" u="none" strike="noStrike">
                          <a:effectLst/>
                        </a:rPr>
                        <a:t>10/15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u="none" strike="noStrike" dirty="0">
                          <a:effectLst/>
                        </a:rPr>
                        <a:t>               </a:t>
                      </a:r>
                      <a:r>
                        <a:rPr lang="en-US" altLang="zh-TW" sz="800" u="none" strike="noStrike" dirty="0">
                          <a:effectLst/>
                        </a:rPr>
                        <a:t>12,481 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2980685"/>
                  </a:ext>
                </a:extLst>
              </a:tr>
            </a:tbl>
          </a:graphicData>
        </a:graphic>
      </p:graphicFrame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260980"/>
            <a:ext cx="4283306" cy="2830437"/>
          </a:xfrm>
          <a:prstGeom prst="rect">
            <a:avLst/>
          </a:prstGeom>
        </p:spPr>
      </p:pic>
      <p:pic>
        <p:nvPicPr>
          <p:cNvPr id="7" name="圖片 6" descr="一張含有 文字, 圖表, 字型, 螢幕擷取畫面 的圖片&#10;&#10;自動產生的描述">
            <a:extLst>
              <a:ext uri="{FF2B5EF4-FFF2-40B4-BE49-F238E27FC236}">
                <a16:creationId xmlns:a16="http://schemas.microsoft.com/office/drawing/2014/main" id="{359563F5-B6D3-BBE7-9F6F-07AFE5629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37" y="3260980"/>
            <a:ext cx="4416363" cy="28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109916"/>
            <a:ext cx="9144000" cy="45719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2801403" y="5031578"/>
            <a:ext cx="3607069" cy="6587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D60230-B1AD-30F4-BA6A-F14DE750D659}"/>
              </a:ext>
            </a:extLst>
          </p:cNvPr>
          <p:cNvSpPr txBox="1"/>
          <p:nvPr/>
        </p:nvSpPr>
        <p:spPr>
          <a:xfrm>
            <a:off x="0" y="0"/>
            <a:ext cx="233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>
                <a:solidFill>
                  <a:srgbClr val="7030A0"/>
                </a:solidFill>
                <a:latin typeface="+mj-ea"/>
                <a:ea typeface="+mj-ea"/>
              </a:rPr>
              <a:t>股票圖練習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7AC06-F26A-0316-6DC1-2497B0100CBA}"/>
              </a:ext>
            </a:extLst>
          </p:cNvPr>
          <p:cNvSpPr txBox="1"/>
          <p:nvPr/>
        </p:nvSpPr>
        <p:spPr>
          <a:xfrm>
            <a:off x="3203848" y="782057"/>
            <a:ext cx="183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原始數據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2738EE-DF45-48B8-C039-AE14C09F3ED0}"/>
              </a:ext>
            </a:extLst>
          </p:cNvPr>
          <p:cNvSpPr txBox="1"/>
          <p:nvPr/>
        </p:nvSpPr>
        <p:spPr>
          <a:xfrm>
            <a:off x="-18257" y="2480929"/>
            <a:ext cx="9180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00B050"/>
                </a:solidFill>
                <a:latin typeface="+mj-ea"/>
                <a:ea typeface="+mj-ea"/>
              </a:rPr>
              <a:t>視覺化圖形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618905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B050"/>
                </a:solidFill>
                <a:latin typeface="+mj-ea"/>
                <a:ea typeface="+mj-ea"/>
              </a:rPr>
              <a:t>示範版                                                    </a:t>
            </a:r>
            <a:r>
              <a:rPr lang="zh-TW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更新版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60A29F-8532-4A4F-A110-858ADE1F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91838"/>
              </p:ext>
            </p:extLst>
          </p:nvPr>
        </p:nvGraphicFramePr>
        <p:xfrm>
          <a:off x="5076056" y="38094"/>
          <a:ext cx="3568700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7531721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26271015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647883336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12919314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73890017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64616593"/>
                    </a:ext>
                  </a:extLst>
                </a:gridCol>
              </a:tblGrid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日期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成交量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開盤價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最高價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最低價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800" u="none" strike="noStrike">
                          <a:effectLst/>
                        </a:rPr>
                        <a:t>收盤價</a:t>
                      </a:r>
                      <a:endParaRPr lang="zh-TW" altLang="en-US" sz="8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952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91580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96664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4566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1600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34935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568270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2400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1579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334437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12/12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3600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3663995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3000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48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398590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2560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53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58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42518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12/17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4935493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2200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64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326571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12/19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2000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71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76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75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345706"/>
                  </a:ext>
                </a:extLst>
              </a:tr>
              <a:tr h="13005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12/20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1800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74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78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>
                          <a:effectLst/>
                        </a:rPr>
                        <a:t>70</a:t>
                      </a:r>
                      <a:endParaRPr lang="en-US" altLang="zh-TW" sz="8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800" u="none" strike="noStrike" dirty="0">
                          <a:effectLst/>
                        </a:rPr>
                        <a:t>76</a:t>
                      </a:r>
                      <a:endParaRPr lang="en-US" alt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980555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8" y="3248095"/>
            <a:ext cx="4123184" cy="2886630"/>
          </a:xfrm>
          <a:prstGeom prst="rect">
            <a:avLst/>
          </a:prstGeom>
        </p:spPr>
      </p:pic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5E4E81F-2605-A16A-6FB6-62E0EF971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63" y="3242240"/>
            <a:ext cx="4057309" cy="28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>
        <p:cut/>
      </p:transition>
    </mc:Choice>
    <mc:Fallback xmlns="">
      <p:transition advClick="0" advTm="5000">
        <p:cut/>
      </p:transition>
    </mc:Fallback>
  </mc:AlternateContent>
</p:sld>
</file>

<file path=ppt/theme/theme1.xml><?xml version="1.0" encoding="utf-8"?>
<a:theme xmlns:a="http://schemas.openxmlformats.org/drawingml/2006/main" name="4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760</TotalTime>
  <Words>598</Words>
  <Application>Microsoft Office PowerPoint</Application>
  <PresentationFormat>如螢幕大小 (4:3)</PresentationFormat>
  <Paragraphs>454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文鼎中楷</vt:lpstr>
      <vt:lpstr>新細明體</vt:lpstr>
      <vt:lpstr>Arial</vt:lpstr>
      <vt:lpstr>Calibri</vt:lpstr>
      <vt:lpstr>Times New Roman</vt:lpstr>
      <vt:lpstr>4_佈景主題1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</dc:title>
  <dc:creator>TT</dc:creator>
  <cp:lastModifiedBy>騏安 張</cp:lastModifiedBy>
  <cp:revision>83</cp:revision>
  <dcterms:created xsi:type="dcterms:W3CDTF">2017-01-16T13:26:16Z</dcterms:created>
  <dcterms:modified xsi:type="dcterms:W3CDTF">2024-04-09T15:05:15Z</dcterms:modified>
</cp:coreProperties>
</file>