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>
      <p:cViewPr varScale="1">
        <p:scale>
          <a:sx n="95" d="100"/>
          <a:sy n="95" d="100"/>
        </p:scale>
        <p:origin x="1267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NHU\Downloads\ch0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NHU\Downloads\ch09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NHU\Downloads\ch09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NHU\Downloads\ch09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NHU\Downloads\ch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NHU\Downloads\ch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NHU\Downloads\ch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NHU\Downloads\ch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NHU\Downloads\ch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NHU\Downloads\ch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NHU\Downloads\ch0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7-4489-A551-38865C7EBE3B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7-4489-A551-38865C7EBE3B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A7-4489-A551-38865C7EB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5531968"/>
        <c:axId val="545532360"/>
        <c:axId val="0"/>
      </c:bar3DChart>
      <c:catAx>
        <c:axId val="54553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年齡與每月所得關係圖</a:t>
            </a:r>
          </a:p>
        </c:rich>
      </c:tx>
      <c:layout>
        <c:manualLayout>
          <c:xMode val="edge"/>
          <c:yMode val="edge"/>
          <c:x val="0.4111111111111110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XY散佈圖!$B$1</c:f>
              <c:strCache>
                <c:ptCount val="1"/>
                <c:pt idx="0">
                  <c:v>每月所得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XY散佈圖!$A$2:$A$15</c:f>
              <c:numCache>
                <c:formatCode>General</c:formatCode>
                <c:ptCount val="14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  <c:pt idx="8">
                  <c:v>55</c:v>
                </c:pt>
                <c:pt idx="9">
                  <c:v>60</c:v>
                </c:pt>
                <c:pt idx="10">
                  <c:v>65</c:v>
                </c:pt>
                <c:pt idx="11">
                  <c:v>70</c:v>
                </c:pt>
                <c:pt idx="12">
                  <c:v>75</c:v>
                </c:pt>
                <c:pt idx="13">
                  <c:v>80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6000</c:v>
                </c:pt>
                <c:pt idx="1">
                  <c:v>10000</c:v>
                </c:pt>
                <c:pt idx="2">
                  <c:v>15000</c:v>
                </c:pt>
                <c:pt idx="3">
                  <c:v>26000</c:v>
                </c:pt>
                <c:pt idx="4">
                  <c:v>35000</c:v>
                </c:pt>
                <c:pt idx="5">
                  <c:v>42000</c:v>
                </c:pt>
                <c:pt idx="6">
                  <c:v>50500</c:v>
                </c:pt>
                <c:pt idx="7">
                  <c:v>40500</c:v>
                </c:pt>
                <c:pt idx="8">
                  <c:v>37650</c:v>
                </c:pt>
                <c:pt idx="9">
                  <c:v>30500</c:v>
                </c:pt>
                <c:pt idx="10">
                  <c:v>25000</c:v>
                </c:pt>
                <c:pt idx="11">
                  <c:v>15800</c:v>
                </c:pt>
                <c:pt idx="12">
                  <c:v>10200</c:v>
                </c:pt>
                <c:pt idx="13">
                  <c:v>8000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81-4AEA-A427-4F6BCC9AB0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9643711"/>
        <c:axId val="675952079"/>
      </c:scatterChart>
      <c:valAx>
        <c:axId val="839643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年齡</a:t>
                </a:r>
                <a:endParaRPr lang="en-MY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952079"/>
        <c:crosses val="autoZero"/>
        <c:crossBetween val="midCat"/>
      </c:valAx>
      <c:valAx>
        <c:axId val="675952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每月所得</a:t>
                </a:r>
                <a:endParaRPr lang="en-MY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643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銷售量(億)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F0-40E0-91F4-679A1F8559C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69380703"/>
        <c:axId val="676303215"/>
      </c:lineChart>
      <c:dateAx>
        <c:axId val="769380703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303215"/>
        <c:crosses val="autoZero"/>
        <c:auto val="1"/>
        <c:lblOffset val="100"/>
        <c:baseTimeUnit val="months"/>
      </c:dateAx>
      <c:valAx>
        <c:axId val="676303215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769380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MY"/>
              <a:t>12</a:t>
            </a:r>
            <a:r>
              <a:rPr lang="zh-CN" altLang="en-US"/>
              <a:t>月份股票價趨勢圖</a:t>
            </a:r>
            <a:endParaRPr lang="en-MY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A6-4EFF-9374-26A98EA527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9659551"/>
        <c:axId val="968253567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A6-4EFF-9374-26A98EA52712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A6-4EFF-9374-26A98EA52712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A6-4EFF-9374-26A98EA52712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AA6-4EFF-9374-26A98EA527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839649471"/>
        <c:axId val="685052031"/>
      </c:stockChart>
      <c:catAx>
        <c:axId val="839659551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253567"/>
        <c:crosses val="autoZero"/>
        <c:auto val="0"/>
        <c:lblAlgn val="ctr"/>
        <c:lblOffset val="100"/>
        <c:noMultiLvlLbl val="0"/>
      </c:catAx>
      <c:valAx>
        <c:axId val="968253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成交量</a:t>
                </a:r>
                <a:endParaRPr lang="en-MY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659551"/>
        <c:crosses val="autoZero"/>
        <c:crossBetween val="between"/>
      </c:valAx>
      <c:valAx>
        <c:axId val="685052031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金額</a:t>
                </a:r>
                <a:endParaRPr lang="en-MY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649471"/>
        <c:crosses val="max"/>
        <c:crossBetween val="between"/>
      </c:valAx>
      <c:dateAx>
        <c:axId val="839649471"/>
        <c:scaling>
          <c:orientation val="minMax"/>
        </c:scaling>
        <c:delete val="1"/>
        <c:axPos val="b"/>
        <c:numFmt formatCode="m/d" sourceLinked="1"/>
        <c:majorTickMark val="out"/>
        <c:minorTickMark val="none"/>
        <c:tickLblPos val="nextTo"/>
        <c:crossAx val="685052031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銷售情形</a:t>
            </a:r>
            <a:endParaRPr lang="en-MY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96-4376-80AA-DFF89037F177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96-4376-80AA-DFF89037F177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96-4376-80AA-DFF89037F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68965695"/>
        <c:axId val="903188687"/>
      </c:barChart>
      <c:lineChart>
        <c:grouping val="standard"/>
        <c:varyColors val="0"/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96-4376-80AA-DFF89037F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8965695"/>
        <c:axId val="903188687"/>
      </c:lineChart>
      <c:catAx>
        <c:axId val="10689656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月別</a:t>
                </a:r>
                <a:endParaRPr lang="en-MY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188687"/>
        <c:crosses val="autoZero"/>
        <c:auto val="1"/>
        <c:lblAlgn val="ctr"/>
        <c:lblOffset val="100"/>
        <c:noMultiLvlLbl val="0"/>
      </c:catAx>
      <c:valAx>
        <c:axId val="903188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金額</a:t>
                </a:r>
                <a:endParaRPr lang="en-MY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8965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6-4042-BF64-A09AF1B5E8EA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56-4042-BF64-A09AF1B5E8EA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56-4042-BF64-A09AF1B5E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62013984"/>
        <c:axId val="662014376"/>
        <c:axId val="0"/>
      </c:bar3DChart>
      <c:catAx>
        <c:axId val="662013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014376"/>
        <c:crosses val="autoZero"/>
        <c:auto val="1"/>
        <c:lblAlgn val="ctr"/>
        <c:lblOffset val="100"/>
        <c:noMultiLvlLbl val="0"/>
      </c:catAx>
      <c:valAx>
        <c:axId val="662014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0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3055555555555558E-2"/>
          <c:y val="0.2361111111111111"/>
          <c:w val="0.81388888888888888"/>
          <c:h val="0.66296296296296298"/>
        </c:manualLayout>
      </c:layout>
      <c:pie3D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C3C-49D3-BC7E-70CCF891AA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C3C-49D3-BC7E-70CCF891AA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C3C-49D3-BC7E-70CCF891AA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C3C-49D3-BC7E-70CCF891AA5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C3C-49D3-BC7E-70CCF891AA5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C3C-49D3-BC7E-70CCF891AA53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63-4D0A-BF21-295F110B8B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563-4D0A-BF21-295F110B8B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563-4D0A-BF21-295F110B8B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563-4D0A-BF21-295F110B8BB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563-4D0A-BF21-295F110B8B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563-4D0A-BF21-295F110B8BB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07-4E2F-A646-322817D1D4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07-4E2F-A646-322817D1D46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07-4E2F-A646-322817D1D46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07-4E2F-A646-322817D1D46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07-4E2F-A646-322817D1D4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907-4E2F-A646-322817D1D46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0D-4A8E-B5CB-7D7252D8C48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0D-4A8E-B5CB-7D7252D8C4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0D-4A8E-B5CB-7D7252D8C48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0D-4A8E-B5CB-7D7252D8C48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E0D-4A8E-B5CB-7D7252D8C48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E0D-4A8E-B5CB-7D7252D8C48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E0D-4A8E-B5CB-7D7252D8C48A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F0-4691-80D6-8A63E43D4D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F0-4691-80D6-8A63E43D4D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F0-4691-80D6-8A63E43D4D2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F0-4691-80D6-8A63E43D4D2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5F0-4691-80D6-8A63E43D4D2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5F0-4691-80D6-8A63E43D4D2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5F0-4691-80D6-8A63E43D4D29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F6D-442C-9641-4BF8D20FD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F6D-442C-9641-4BF8D20FD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F6D-442C-9641-4BF8D20FD7BC}"/>
              </c:ext>
            </c:extLst>
          </c:dPt>
          <c:dPt>
            <c:idx val="3"/>
            <c:bubble3D val="0"/>
            <c:explosion val="26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F6D-442C-9641-4BF8D20FD7B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F6D-442C-9641-4BF8D20FD7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F6D-442C-9641-4BF8D20FD7B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教學內容</c:v>
                </c:pt>
                <c:pt idx="1">
                  <c:v>學生互動</c:v>
                </c:pt>
                <c:pt idx="2">
                  <c:v>教學認真</c:v>
                </c:pt>
                <c:pt idx="3">
                  <c:v>實用性</c:v>
                </c:pt>
                <c:pt idx="4">
                  <c:v>啟發思考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A5-4D75-BBA4-5FE5838D76C9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甲老師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教學內容</c:v>
                </c:pt>
                <c:pt idx="1">
                  <c:v>學生互動</c:v>
                </c:pt>
                <c:pt idx="2">
                  <c:v>教學認真</c:v>
                </c:pt>
                <c:pt idx="3">
                  <c:v>實用性</c:v>
                </c:pt>
                <c:pt idx="4">
                  <c:v>啟發思考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A5-4D75-BBA4-5FE5838D7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9647551"/>
        <c:axId val="907204655"/>
      </c:radarChart>
      <c:catAx>
        <c:axId val="839647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204655"/>
        <c:crosses val="autoZero"/>
        <c:auto val="1"/>
        <c:lblAlgn val="ctr"/>
        <c:lblOffset val="100"/>
        <c:noMultiLvlLbl val="0"/>
      </c:catAx>
      <c:valAx>
        <c:axId val="907204655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647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2023/10/22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38095"/>
              </p:ext>
            </p:extLst>
          </p:nvPr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2,400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711241"/>
              </p:ext>
            </p:extLst>
          </p:nvPr>
        </p:nvGraphicFramePr>
        <p:xfrm>
          <a:off x="3534420" y="2708920"/>
          <a:ext cx="514203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7C16ED-5258-7C62-4A9F-31E65D6B2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30728"/>
              </p:ext>
            </p:extLst>
          </p:nvPr>
        </p:nvGraphicFramePr>
        <p:xfrm>
          <a:off x="3635896" y="1006161"/>
          <a:ext cx="34798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55012388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214999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29482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908679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168534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8454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695986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9002027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品名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一月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二月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三月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四月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五月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六月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總計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09168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電視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3,600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4,200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5,500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4,800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4,500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3,800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26,400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8108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電冰箱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2,400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2,600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2,550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3,000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3,800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4,000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18,350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8327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冷氣機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2,500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2,000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3,650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4,200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6,400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8,000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26,750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39041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平均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200" u="none" strike="noStrike">
                          <a:effectLst/>
                        </a:rPr>
                        <a:t>2,833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200" u="none" strike="noStrike">
                          <a:effectLst/>
                        </a:rPr>
                        <a:t>2,933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200" u="none" strike="noStrike">
                          <a:effectLst/>
                        </a:rPr>
                        <a:t>3,900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200" u="none" strike="noStrike">
                          <a:effectLst/>
                        </a:rPr>
                        <a:t>4,000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200" u="none" strike="noStrike">
                          <a:effectLst/>
                        </a:rPr>
                        <a:t>4,900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200" u="none" strike="noStrike">
                          <a:effectLst/>
                        </a:rPr>
                        <a:t>5,267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200" u="none" strike="noStrike" dirty="0">
                          <a:effectLst/>
                        </a:rPr>
                        <a:t>23,833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3744091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F38EAF3-C8E2-FA0C-E0F1-3AEC743DE0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672214"/>
              </p:ext>
            </p:extLst>
          </p:nvPr>
        </p:nvGraphicFramePr>
        <p:xfrm>
          <a:off x="2483768" y="35277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85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/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212855"/>
              </p:ext>
            </p:extLst>
          </p:nvPr>
        </p:nvGraphicFramePr>
        <p:xfrm>
          <a:off x="3419872" y="2708920"/>
          <a:ext cx="5166318" cy="3328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55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127D8FE-9C5C-FA28-31A7-F942F771F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852956"/>
              </p:ext>
            </p:extLst>
          </p:nvPr>
        </p:nvGraphicFramePr>
        <p:xfrm>
          <a:off x="3773881" y="929920"/>
          <a:ext cx="34798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9410887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50540155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97368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7215343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8144735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6672922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1731551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3524111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品名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一月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二月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三月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四月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五月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六月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總計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08412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電視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3,600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4,200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5,500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4,800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4,500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3,800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26,400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4430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電冰箱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2,400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2,600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2,550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3,000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3,800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4,000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18,350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4141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冷氣機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2,500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2,000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3,650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4,200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6,400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8,000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26,750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8656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微波爐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1,280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1,800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2,400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1,750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2,750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2,200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12,180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7917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音響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1,400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1,650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2,200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1,875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2,900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3,200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 dirty="0">
                          <a:effectLst/>
                        </a:rPr>
                        <a:t>13,225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143036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D92B2AD-86BB-2644-6769-B68A562DA2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743242"/>
              </p:ext>
            </p:extLst>
          </p:nvPr>
        </p:nvGraphicFramePr>
        <p:xfrm>
          <a:off x="3773881" y="22083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594C3C3-6F33-5894-0A94-E15644BC2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090913"/>
              </p:ext>
            </p:extLst>
          </p:nvPr>
        </p:nvGraphicFramePr>
        <p:xfrm>
          <a:off x="-468560" y="34134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BD2F12A-BCC8-82B3-5031-9973C430B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9996082"/>
              </p:ext>
            </p:extLst>
          </p:nvPr>
        </p:nvGraphicFramePr>
        <p:xfrm>
          <a:off x="5513781" y="42930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801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467544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EA0B033-CB54-DB19-2559-0A387EE0C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491488"/>
              </p:ext>
            </p:extLst>
          </p:nvPr>
        </p:nvGraphicFramePr>
        <p:xfrm>
          <a:off x="3451593" y="1048707"/>
          <a:ext cx="34798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63396104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3071127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573322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2815994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106994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769896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9475895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303425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品名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一月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二月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三月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四月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五月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六月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總計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8366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電視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3,600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4,200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5,500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4,800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4,500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3,800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26,400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5495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電冰箱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2,400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2,600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2,550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3,000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3,800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4,000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18,350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50587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冷氣機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2,500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2,000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3,650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4,200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6,400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8,000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26,750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6587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微波爐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1,280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1,800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2,400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1,750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2,750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2,200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12,180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1557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音響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1,400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1,650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2,200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1,875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2,900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3,200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 dirty="0">
                          <a:effectLst/>
                        </a:rPr>
                        <a:t>13,225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9410823"/>
                  </a:ext>
                </a:extLst>
              </a:tr>
            </a:tbl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D93160D5-2D78-7462-5966-1135F8D11C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983726"/>
              </p:ext>
            </p:extLst>
          </p:nvPr>
        </p:nvGraphicFramePr>
        <p:xfrm>
          <a:off x="179512" y="37170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06BC24E5-BF73-B5ED-5340-9F85400763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761493"/>
              </p:ext>
            </p:extLst>
          </p:nvPr>
        </p:nvGraphicFramePr>
        <p:xfrm>
          <a:off x="4139952" y="22467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70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F489B75-99EB-0DE3-AC7F-B7254D8EB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081566"/>
              </p:ext>
            </p:extLst>
          </p:nvPr>
        </p:nvGraphicFramePr>
        <p:xfrm>
          <a:off x="3423140" y="4005064"/>
          <a:ext cx="3455871" cy="229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CA4C7F7-E3CB-04AE-7308-C210C5F1A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78001"/>
              </p:ext>
            </p:extLst>
          </p:nvPr>
        </p:nvGraphicFramePr>
        <p:xfrm>
          <a:off x="4692600" y="1339542"/>
          <a:ext cx="34798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42057044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243498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517047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01870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750541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7644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850691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729258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品名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一月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二月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三月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四月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五月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六月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總計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89642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電視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3,600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4,200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5,500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4,800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4,500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3,800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26,400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2729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電冰箱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2,400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2,600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2,550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3,000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3,800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4,000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18,350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9082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冷氣機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2,500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2,000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3,650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4,200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6,400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8,000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26,750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07159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微波爐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1,280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1,800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2,400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1,750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2,750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2,200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12,180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0083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音響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1,400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1,650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2,200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1,875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2,900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3,200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 dirty="0">
                          <a:effectLst/>
                        </a:rPr>
                        <a:t>13,225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918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9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C5EB38-B3B4-5B65-2D03-5C3EF27CD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98500"/>
              </p:ext>
            </p:extLst>
          </p:nvPr>
        </p:nvGraphicFramePr>
        <p:xfrm>
          <a:off x="3419872" y="1101916"/>
          <a:ext cx="314664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883">
                  <a:extLst>
                    <a:ext uri="{9D8B030D-6E8A-4147-A177-3AD203B41FA5}">
                      <a16:colId xmlns:a16="http://schemas.microsoft.com/office/drawing/2014/main" val="4161223368"/>
                    </a:ext>
                  </a:extLst>
                </a:gridCol>
                <a:gridCol w="1048883">
                  <a:extLst>
                    <a:ext uri="{9D8B030D-6E8A-4147-A177-3AD203B41FA5}">
                      <a16:colId xmlns:a16="http://schemas.microsoft.com/office/drawing/2014/main" val="3889644408"/>
                    </a:ext>
                  </a:extLst>
                </a:gridCol>
                <a:gridCol w="1048883">
                  <a:extLst>
                    <a:ext uri="{9D8B030D-6E8A-4147-A177-3AD203B41FA5}">
                      <a16:colId xmlns:a16="http://schemas.microsoft.com/office/drawing/2014/main" val="19553864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評比項目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全體平均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甲老師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16442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教學內容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3.5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4.0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927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學生互動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3.2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2.6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1970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教學認真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3.8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4.2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828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實用性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3.4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4.3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3746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啟發思考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3.1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 dirty="0">
                          <a:effectLst/>
                        </a:rPr>
                        <a:t>3.9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7201463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C2D4BC-1714-CF30-4ECF-4D3EB11D84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060853"/>
              </p:ext>
            </p:extLst>
          </p:nvPr>
        </p:nvGraphicFramePr>
        <p:xfrm>
          <a:off x="3152760" y="2869624"/>
          <a:ext cx="3867511" cy="2886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74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XY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散佈圖練習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FB87D2-F8B5-A866-6AD2-FFA10F1BD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05099"/>
              </p:ext>
            </p:extLst>
          </p:nvPr>
        </p:nvGraphicFramePr>
        <p:xfrm>
          <a:off x="3419872" y="908720"/>
          <a:ext cx="1320800" cy="285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378338215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8767338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年齡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每月所得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1100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u="none" strike="noStrike">
                          <a:effectLst/>
                        </a:rPr>
                        <a:t>            6,000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0176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u="none" strike="noStrike">
                          <a:effectLst/>
                        </a:rPr>
                        <a:t>           10,000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0234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u="none" strike="noStrike">
                          <a:effectLst/>
                        </a:rPr>
                        <a:t>           15,000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1501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u="none" strike="noStrike">
                          <a:effectLst/>
                        </a:rPr>
                        <a:t>           26,000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7265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u="none" strike="noStrike">
                          <a:effectLst/>
                        </a:rPr>
                        <a:t>           35,000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9175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u="none" strike="noStrike">
                          <a:effectLst/>
                        </a:rPr>
                        <a:t>           42,000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2349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u="none" strike="noStrike">
                          <a:effectLst/>
                        </a:rPr>
                        <a:t>           50,500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203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u="none" strike="noStrike">
                          <a:effectLst/>
                        </a:rPr>
                        <a:t>           40,500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594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u="none" strike="noStrike">
                          <a:effectLst/>
                        </a:rPr>
                        <a:t>           37,650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0983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60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u="none" strike="noStrike">
                          <a:effectLst/>
                        </a:rPr>
                        <a:t>           30,500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4486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65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u="none" strike="noStrike">
                          <a:effectLst/>
                        </a:rPr>
                        <a:t>           25,000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4803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70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u="none" strike="noStrike">
                          <a:effectLst/>
                        </a:rPr>
                        <a:t>           15,800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857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75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u="none" strike="noStrike">
                          <a:effectLst/>
                        </a:rPr>
                        <a:t>           10,200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6195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80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u="none" strike="noStrike" dirty="0">
                          <a:effectLst/>
                        </a:rPr>
                        <a:t>            8,000 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1088619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C7AC070-B927-33E4-A4C7-D7DB53BA1E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454337"/>
              </p:ext>
            </p:extLst>
          </p:nvPr>
        </p:nvGraphicFramePr>
        <p:xfrm>
          <a:off x="3618148" y="38610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146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7D9B805-A8C1-E7BC-5C42-5C49592A8B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383159"/>
              </p:ext>
            </p:extLst>
          </p:nvPr>
        </p:nvGraphicFramePr>
        <p:xfrm>
          <a:off x="1777813" y="3162012"/>
          <a:ext cx="6682619" cy="3355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4957CC-7DD4-2ECA-D3AC-8BF506A9F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273572"/>
              </p:ext>
            </p:extLst>
          </p:nvPr>
        </p:nvGraphicFramePr>
        <p:xfrm>
          <a:off x="6689074" y="464532"/>
          <a:ext cx="1778000" cy="2697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3159263078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058327777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時間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銷售量</a:t>
                      </a:r>
                      <a:r>
                        <a:rPr lang="en-US" altLang="zh-CN" sz="1400" u="none" strike="noStrike">
                          <a:effectLst/>
                        </a:rPr>
                        <a:t>(</a:t>
                      </a:r>
                      <a:r>
                        <a:rPr lang="zh-CN" altLang="en-US" sz="1400" u="none" strike="noStrike">
                          <a:effectLst/>
                        </a:rPr>
                        <a:t>億</a:t>
                      </a:r>
                      <a:r>
                        <a:rPr lang="en-US" altLang="zh-CN" sz="1400" u="none" strike="noStrike">
                          <a:effectLst/>
                        </a:rPr>
                        <a:t>)</a:t>
                      </a:r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30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MY" sz="1200" u="none" strike="noStrike">
                          <a:effectLst/>
                        </a:rPr>
                        <a:t>10/14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u="none" strike="noStrike">
                          <a:effectLst/>
                        </a:rPr>
                        <a:t>             12,298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82326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MY" sz="1200" u="none" strike="noStrike">
                          <a:effectLst/>
                        </a:rPr>
                        <a:t>11/14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u="none" strike="noStrike">
                          <a:effectLst/>
                        </a:rPr>
                        <a:t>             11,955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3194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MY" sz="1200" u="none" strike="noStrike">
                          <a:effectLst/>
                        </a:rPr>
                        <a:t>12/14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u="none" strike="noStrike">
                          <a:effectLst/>
                        </a:rPr>
                        <a:t>             12,430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4981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MY" sz="1200" u="none" strike="noStrike">
                          <a:effectLst/>
                        </a:rPr>
                        <a:t>1/15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u="none" strike="noStrike">
                          <a:effectLst/>
                        </a:rPr>
                        <a:t>             12,380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0553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MY" sz="1200" u="none" strike="noStrike">
                          <a:effectLst/>
                        </a:rPr>
                        <a:t>2/15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u="none" strike="noStrike">
                          <a:effectLst/>
                        </a:rPr>
                        <a:t>             10,452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549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MY" sz="1200" u="none" strike="noStrike">
                          <a:effectLst/>
                        </a:rPr>
                        <a:t>3/15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u="none" strike="noStrike">
                          <a:effectLst/>
                        </a:rPr>
                        <a:t>             11,868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43669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MY" sz="1200" u="none" strike="noStrike">
                          <a:effectLst/>
                        </a:rPr>
                        <a:t>4/15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u="none" strike="noStrike">
                          <a:effectLst/>
                        </a:rPr>
                        <a:t>             11,925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8884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MY" sz="1200" u="none" strike="noStrike">
                          <a:effectLst/>
                        </a:rPr>
                        <a:t>5/15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u="none" strike="noStrike">
                          <a:effectLst/>
                        </a:rPr>
                        <a:t>             12,191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23696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MY" sz="1200" u="none" strike="noStrike">
                          <a:effectLst/>
                        </a:rPr>
                        <a:t>6/15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u="none" strike="noStrike">
                          <a:effectLst/>
                        </a:rPr>
                        <a:t>             12,337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1779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MY" sz="1200" u="none" strike="noStrike">
                          <a:effectLst/>
                        </a:rPr>
                        <a:t>7/15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u="none" strike="noStrike">
                          <a:effectLst/>
                        </a:rPr>
                        <a:t>             12,443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1365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MY" sz="1200" u="none" strike="noStrike">
                          <a:effectLst/>
                        </a:rPr>
                        <a:t>8/15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u="none" strike="noStrike">
                          <a:effectLst/>
                        </a:rPr>
                        <a:t>             12,064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5931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MY" sz="1200" u="none" strike="noStrike">
                          <a:effectLst/>
                        </a:rPr>
                        <a:t>9/15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u="none" strike="noStrike">
                          <a:effectLst/>
                        </a:rPr>
                        <a:t>             12,447 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5806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MY" sz="1200" u="none" strike="noStrike">
                          <a:effectLst/>
                        </a:rPr>
                        <a:t>10/15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u="none" strike="noStrike" dirty="0">
                          <a:effectLst/>
                        </a:rPr>
                        <a:t>             12,481 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971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7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B5C7C2-67C7-756E-56E0-2E2D6CD13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818852"/>
              </p:ext>
            </p:extLst>
          </p:nvPr>
        </p:nvGraphicFramePr>
        <p:xfrm>
          <a:off x="3446621" y="692696"/>
          <a:ext cx="3200400" cy="285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56037773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40819702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4281648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4153981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407038482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7676401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日期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成交量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開盤價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最高價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最低價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>
                          <a:effectLst/>
                        </a:rPr>
                        <a:t>收盤價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5404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12/3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1200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52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56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54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6739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12/4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1250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53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56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52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2998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12/5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1500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56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62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56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60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0212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12/6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1600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62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62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58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60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397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12/7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2500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60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60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56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58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7378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12/10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2400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56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57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52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54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4826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12/11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3000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54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52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0041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12/12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3600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77221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12/13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3000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56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48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54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84909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12/14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2560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58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53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58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6131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12/17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2000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60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66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60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66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042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12/18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2200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66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70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64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70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4861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12/19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2000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71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76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70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75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7868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12/20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1800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74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78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>
                          <a:effectLst/>
                        </a:rPr>
                        <a:t>70</a:t>
                      </a:r>
                      <a:endParaRPr lang="en-MY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200" u="none" strike="noStrike" dirty="0">
                          <a:effectLst/>
                        </a:rPr>
                        <a:t>76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0305221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4A92F8E-67BA-98A2-5A79-373EAD39C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55554"/>
              </p:ext>
            </p:extLst>
          </p:nvPr>
        </p:nvGraphicFramePr>
        <p:xfrm>
          <a:off x="395536" y="3658117"/>
          <a:ext cx="8205305" cy="3133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48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759</TotalTime>
  <Words>827</Words>
  <Application>Microsoft Office PowerPoint</Application>
  <PresentationFormat>On-screen Show (4:3)</PresentationFormat>
  <Paragraphs>468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文鼎中楷</vt:lpstr>
      <vt:lpstr>Arial</vt:lpstr>
      <vt:lpstr>Calibri</vt:lpstr>
      <vt:lpstr>Times New Roman</vt:lpstr>
      <vt:lpstr>4_佈景主題1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WEN HUI</cp:lastModifiedBy>
  <cp:revision>72</cp:revision>
  <dcterms:created xsi:type="dcterms:W3CDTF">2017-01-16T13:26:16Z</dcterms:created>
  <dcterms:modified xsi:type="dcterms:W3CDTF">2023-10-22T07:43:55Z</dcterms:modified>
</cp:coreProperties>
</file>