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3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4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5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6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7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0" autoAdjust="0"/>
    <p:restoredTop sz="94660"/>
  </p:normalViewPr>
  <p:slideViewPr>
    <p:cSldViewPr>
      <p:cViewPr varScale="1">
        <p:scale>
          <a:sx n="119" d="100"/>
          <a:sy n="119" d="100"/>
        </p:scale>
        <p:origin x="156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112-1&#35506;&#31243;\&#36039;&#26009;&#35222;&#35258;&#21270;\EXCEL\ch0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/Users/moco/Downloads/ch0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112-1&#35506;&#31243;\&#36039;&#26009;&#35222;&#35258;&#21270;\EXCEL\ch0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/Users/moco/Downloads/ch09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/Users/moco/Downloads/ch09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/Users/moco/Downloads/ch09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/Users/moco/Downloads/ch09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/Users/moco/Downloads/ch09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/Users/moco/Downloads/ch09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/Users/moco/Downloads/ch0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HK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A7-4489-A551-38865C7EBE3B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A7-4489-A551-38865C7EBE3B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冷氣機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A7-4489-A551-38865C7EBE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5531968"/>
        <c:axId val="545532360"/>
        <c:axId val="0"/>
      </c:bar3DChart>
      <c:catAx>
        <c:axId val="54553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月別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H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545532360"/>
        <c:crosses val="autoZero"/>
        <c:auto val="1"/>
        <c:lblAlgn val="ctr"/>
        <c:lblOffset val="100"/>
        <c:noMultiLvlLbl val="0"/>
      </c:catAx>
      <c:valAx>
        <c:axId val="5455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HK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54553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H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銷售情形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H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3D-0447-8914-189615EC0475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3D-0447-8914-189615EC04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8984344"/>
        <c:axId val="608984736"/>
      </c:barChart>
      <c:lineChart>
        <c:grouping val="standard"/>
        <c:varyColors val="0"/>
        <c:ser>
          <c:idx val="2"/>
          <c:order val="2"/>
          <c:tx>
            <c:strRef>
              <c:f>組合圖!$A$4</c:f>
              <c:strCache>
                <c:ptCount val="1"/>
                <c:pt idx="0">
                  <c:v>冷氣機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73D-0447-8914-189615EC0475}"/>
            </c:ext>
          </c:extLst>
        </c:ser>
        <c:ser>
          <c:idx val="3"/>
          <c:order val="3"/>
          <c:tx>
            <c:strRef>
              <c:f>組合圖!$A$5</c:f>
              <c:strCache>
                <c:ptCount val="1"/>
                <c:pt idx="0">
                  <c:v>平均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H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組合圖!$B$5:$G$5</c:f>
              <c:numCache>
                <c:formatCode>#,##0</c:formatCode>
                <c:ptCount val="6"/>
                <c:pt idx="0">
                  <c:v>2833.3333333333335</c:v>
                </c:pt>
                <c:pt idx="1">
                  <c:v>2933.3333333333335</c:v>
                </c:pt>
                <c:pt idx="2">
                  <c:v>3900</c:v>
                </c:pt>
                <c:pt idx="3">
                  <c:v>4000</c:v>
                </c:pt>
                <c:pt idx="4">
                  <c:v>4900</c:v>
                </c:pt>
                <c:pt idx="5">
                  <c:v>5266.666666666667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73D-0447-8914-189615EC04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8984344"/>
        <c:axId val="608984736"/>
      </c:lineChart>
      <c:catAx>
        <c:axId val="608984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月別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H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608984736"/>
        <c:crosses val="autoZero"/>
        <c:auto val="1"/>
        <c:lblAlgn val="ctr"/>
        <c:lblOffset val="100"/>
        <c:noMultiLvlLbl val="0"/>
      </c:catAx>
      <c:valAx>
        <c:axId val="60898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HK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608984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H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HK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橫條圖!$A$2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56-4042-BF64-A09AF1B5E8EA}"/>
            </c:ext>
          </c:extLst>
        </c:ser>
        <c:ser>
          <c:idx val="1"/>
          <c:order val="1"/>
          <c:tx>
            <c:strRef>
              <c:f>橫條圖!$A$3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56-4042-BF64-A09AF1B5E8EA}"/>
            </c:ext>
          </c:extLst>
        </c:ser>
        <c:ser>
          <c:idx val="2"/>
          <c:order val="2"/>
          <c:tx>
            <c:strRef>
              <c:f>橫條圖!$A$4</c:f>
              <c:strCache>
                <c:ptCount val="1"/>
                <c:pt idx="0">
                  <c:v>冷氣機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56-4042-BF64-A09AF1B5E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62013984"/>
        <c:axId val="662014376"/>
        <c:axId val="0"/>
      </c:bar3DChart>
      <c:catAx>
        <c:axId val="662013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月別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H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662014376"/>
        <c:crosses val="autoZero"/>
        <c:auto val="1"/>
        <c:lblAlgn val="ctr"/>
        <c:lblOffset val="100"/>
        <c:noMultiLvlLbl val="0"/>
      </c:catAx>
      <c:valAx>
        <c:axId val="662014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HK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66201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H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HK"/>
        </a:p>
      </c:txPr>
    </c:title>
    <c:autoTitleDeleted val="0"/>
    <c:plotArea>
      <c:layout>
        <c:manualLayout>
          <c:layoutTarget val="inner"/>
          <c:xMode val="edge"/>
          <c:yMode val="edge"/>
          <c:x val="0.31654444343504234"/>
          <c:y val="0.13077945340788263"/>
          <c:w val="0.37888787913747041"/>
          <c:h val="0.78481117744612439"/>
        </c:manualLayout>
      </c:layout>
      <c:pieChart>
        <c:varyColors val="1"/>
        <c:ser>
          <c:idx val="0"/>
          <c:order val="0"/>
          <c:tx>
            <c:strRef>
              <c:f>圓形圖!$H$1</c:f>
              <c:strCache>
                <c:ptCount val="1"/>
                <c:pt idx="0">
                  <c:v>總計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F92-6B4B-A7F5-68EAF905EF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F92-6B4B-A7F5-68EAF905EFF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F92-6B4B-A7F5-68EAF905EFF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F92-6B4B-A7F5-68EAF905EFF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F92-6B4B-A7F5-68EAF905EFF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HK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圓形圖!$A$2:$A$6</c:f>
              <c:strCache>
                <c:ptCount val="5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微波爐</c:v>
                </c:pt>
                <c:pt idx="4">
                  <c:v>音響</c:v>
                </c:pt>
              </c:strCache>
            </c:strRef>
          </c:cat>
          <c:val>
            <c:numRef>
              <c:f>圓形圖!$H$2:$H$6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F92-6B4B-A7F5-68EAF905EFF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HK" altLang="en-US"/>
              <a:t>中華公司</a:t>
            </a:r>
            <a:endParaRPr lang="en-US" altLang="zh-H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HK"/>
        </a:p>
      </c:txPr>
    </c:title>
    <c:autoTitleDeleted val="0"/>
    <c:plotArea>
      <c:layout>
        <c:manualLayout>
          <c:layoutTarget val="inner"/>
          <c:xMode val="edge"/>
          <c:yMode val="edge"/>
          <c:x val="3.0756191688648411E-2"/>
          <c:y val="0.16675997474278983"/>
          <c:w val="0.95435946870537347"/>
          <c:h val="0.79881936005216936"/>
        </c:manualLayout>
      </c:layout>
      <c:ofPieChart>
        <c:ofPieType val="bar"/>
        <c:varyColors val="1"/>
        <c:ser>
          <c:idx val="0"/>
          <c:order val="0"/>
          <c:tx>
            <c:strRef>
              <c:f>子圖!$H$1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E4-9442-92C9-78C8981F8B5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E4-9442-92C9-78C8981F8B5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E4-9442-92C9-78C8981F8B5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E4-9442-92C9-78C8981F8B5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E4-9442-92C9-78C8981F8B5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EE4-9442-92C9-78C8981F8B5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HK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子圖!$A$2:$A$6</c:f>
              <c:strCache>
                <c:ptCount val="5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微波爐</c:v>
                </c:pt>
                <c:pt idx="4">
                  <c:v>音響</c:v>
                </c:pt>
              </c:strCache>
            </c:strRef>
          </c:cat>
          <c:val>
            <c:numRef>
              <c:f>子圖!$H$2:$H$6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EE4-9442-92C9-78C8981F8B53}"/>
            </c:ext>
          </c:extLst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HK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脫離圓心!$H$1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28C-2A47-89D3-1082E277DAC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28C-2A47-89D3-1082E277DAC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28C-2A47-89D3-1082E277DACE}"/>
              </c:ext>
            </c:extLst>
          </c:dPt>
          <c:dPt>
            <c:idx val="3"/>
            <c:bubble3D val="0"/>
            <c:explosion val="21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28C-2A47-89D3-1082E277DAC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A28C-2A47-89D3-1082E277DAC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HK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脫離圓心!$A$2:$A$6</c:f>
              <c:strCache>
                <c:ptCount val="5"/>
                <c:pt idx="0">
                  <c:v>電視</c:v>
                </c:pt>
                <c:pt idx="1">
                  <c:v>電冰箱</c:v>
                </c:pt>
                <c:pt idx="2">
                  <c:v>冷氣機</c:v>
                </c:pt>
                <c:pt idx="3">
                  <c:v>微波爐</c:v>
                </c:pt>
                <c:pt idx="4">
                  <c:v>音響</c:v>
                </c:pt>
              </c:strCache>
            </c:strRef>
          </c:cat>
          <c:val>
            <c:numRef>
              <c:f>脫離圓心!$H$2:$H$6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8C-2A47-89D3-1082E277DACE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評比雷達圖</a:t>
            </a:r>
            <a:endParaRPr lang="en-US" alt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HK"/>
        </a:p>
      </c:txPr>
    </c:title>
    <c:autoTitleDeleted val="0"/>
    <c:plotArea>
      <c:layout>
        <c:manualLayout>
          <c:layoutTarget val="inner"/>
          <c:xMode val="edge"/>
          <c:yMode val="edge"/>
          <c:x val="0.31822414682760503"/>
          <c:y val="0.31926392999613951"/>
          <c:w val="0.37383145987838562"/>
          <c:h val="0.61588721985487427"/>
        </c:manualLayout>
      </c:layout>
      <c:radarChart>
        <c:radarStyle val="marker"/>
        <c:varyColors val="0"/>
        <c:ser>
          <c:idx val="0"/>
          <c:order val="0"/>
          <c:tx>
            <c:strRef>
              <c:f>雷達圖!$B$1</c:f>
              <c:strCache>
                <c:ptCount val="1"/>
                <c:pt idx="0">
                  <c:v>全體平均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雷達圖!$A$2:$A$6</c:f>
              <c:strCache>
                <c:ptCount val="5"/>
                <c:pt idx="0">
                  <c:v>教學內容</c:v>
                </c:pt>
                <c:pt idx="1">
                  <c:v>學生互動</c:v>
                </c:pt>
                <c:pt idx="2">
                  <c:v>教學認真</c:v>
                </c:pt>
                <c:pt idx="3">
                  <c:v>實用性</c:v>
                </c:pt>
                <c:pt idx="4">
                  <c:v>啟發思考</c:v>
                </c:pt>
              </c:strCache>
            </c:strRef>
          </c:cat>
          <c:val>
            <c:numRef>
              <c:f>雷達圖!$B$2:$B$6</c:f>
              <c:numCache>
                <c:formatCode>0.0</c:formatCode>
                <c:ptCount val="5"/>
                <c:pt idx="0">
                  <c:v>3.5</c:v>
                </c:pt>
                <c:pt idx="1">
                  <c:v>3.2</c:v>
                </c:pt>
                <c:pt idx="2">
                  <c:v>3.8</c:v>
                </c:pt>
                <c:pt idx="3">
                  <c:v>3.4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F-9843-8235-B9D83DAA016D}"/>
            </c:ext>
          </c:extLst>
        </c:ser>
        <c:ser>
          <c:idx val="1"/>
          <c:order val="1"/>
          <c:tx>
            <c:strRef>
              <c:f>雷達圖!$C$1</c:f>
              <c:strCache>
                <c:ptCount val="1"/>
                <c:pt idx="0">
                  <c:v>甲老師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雷達圖!$A$2:$A$6</c:f>
              <c:strCache>
                <c:ptCount val="5"/>
                <c:pt idx="0">
                  <c:v>教學內容</c:v>
                </c:pt>
                <c:pt idx="1">
                  <c:v>學生互動</c:v>
                </c:pt>
                <c:pt idx="2">
                  <c:v>教學認真</c:v>
                </c:pt>
                <c:pt idx="3">
                  <c:v>實用性</c:v>
                </c:pt>
                <c:pt idx="4">
                  <c:v>啟發思考</c:v>
                </c:pt>
              </c:strCache>
            </c:strRef>
          </c:cat>
          <c:val>
            <c:numRef>
              <c:f>雷達圖!$C$2:$C$6</c:f>
              <c:numCache>
                <c:formatCode>0.0</c:formatCode>
                <c:ptCount val="5"/>
                <c:pt idx="0">
                  <c:v>4</c:v>
                </c:pt>
                <c:pt idx="1">
                  <c:v>2.6</c:v>
                </c:pt>
                <c:pt idx="2">
                  <c:v>4.2</c:v>
                </c:pt>
                <c:pt idx="3">
                  <c:v>4.3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F-9843-8235-B9D83DAA01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3232"/>
        <c:axId val="603933624"/>
      </c:radarChart>
      <c:catAx>
        <c:axId val="603933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603933624"/>
        <c:crosses val="autoZero"/>
        <c:auto val="1"/>
        <c:lblAlgn val="ctr"/>
        <c:lblOffset val="100"/>
        <c:noMultiLvlLbl val="0"/>
      </c:catAx>
      <c:valAx>
        <c:axId val="603933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60393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H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年齡與每月所得關係圖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HK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XY散佈圖!$B$1</c:f>
              <c:strCache>
                <c:ptCount val="1"/>
                <c:pt idx="0">
                  <c:v>每月所得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XY散佈圖!$A$2:$A$15</c:f>
              <c:numCache>
                <c:formatCode>General</c:formatCode>
                <c:ptCount val="14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  <c:pt idx="5">
                  <c:v>40</c:v>
                </c:pt>
                <c:pt idx="6">
                  <c:v>45</c:v>
                </c:pt>
                <c:pt idx="7">
                  <c:v>50</c:v>
                </c:pt>
                <c:pt idx="8">
                  <c:v>55</c:v>
                </c:pt>
                <c:pt idx="9">
                  <c:v>60</c:v>
                </c:pt>
                <c:pt idx="10">
                  <c:v>65</c:v>
                </c:pt>
                <c:pt idx="11">
                  <c:v>70</c:v>
                </c:pt>
                <c:pt idx="12">
                  <c:v>75</c:v>
                </c:pt>
                <c:pt idx="13">
                  <c:v>80</c:v>
                </c:pt>
              </c:numCache>
            </c:numRef>
          </c:xVal>
          <c:yVal>
            <c:numRef>
              <c:f>XY散佈圖!$B$2:$B$15</c:f>
              <c:numCache>
                <c:formatCode>_-* #,##0_-;\-* #,##0_-;_-* "-"_-;_-@_-</c:formatCode>
                <c:ptCount val="14"/>
                <c:pt idx="0">
                  <c:v>6000</c:v>
                </c:pt>
                <c:pt idx="1">
                  <c:v>10000</c:v>
                </c:pt>
                <c:pt idx="2">
                  <c:v>15000</c:v>
                </c:pt>
                <c:pt idx="3">
                  <c:v>26000</c:v>
                </c:pt>
                <c:pt idx="4">
                  <c:v>35000</c:v>
                </c:pt>
                <c:pt idx="5">
                  <c:v>42000</c:v>
                </c:pt>
                <c:pt idx="6">
                  <c:v>50500</c:v>
                </c:pt>
                <c:pt idx="7">
                  <c:v>40500</c:v>
                </c:pt>
                <c:pt idx="8">
                  <c:v>37650</c:v>
                </c:pt>
                <c:pt idx="9">
                  <c:v>30500</c:v>
                </c:pt>
                <c:pt idx="10">
                  <c:v>25000</c:v>
                </c:pt>
                <c:pt idx="11">
                  <c:v>15800</c:v>
                </c:pt>
                <c:pt idx="12">
                  <c:v>10200</c:v>
                </c:pt>
                <c:pt idx="13">
                  <c:v>8000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C93-DB40-8568-1E14FA69E4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4408"/>
        <c:axId val="603934800"/>
      </c:scatterChart>
      <c:valAx>
        <c:axId val="603934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年齡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H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603934800"/>
        <c:crosses val="autoZero"/>
        <c:crossBetween val="midCat"/>
      </c:valAx>
      <c:valAx>
        <c:axId val="60393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每月所得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HK"/>
            </a:p>
          </c:txPr>
        </c:title>
        <c:numFmt formatCode="_-* #,##0_-;\-* #,##0_-;_-* &quot;-&quot;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603934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HK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折線圖!$B$1</c:f>
              <c:strCache>
                <c:ptCount val="1"/>
                <c:pt idx="0">
                  <c:v>銷售量(億)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H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折線圖!$A$2:$A$14</c:f>
              <c:numCache>
                <c:formatCode>m/d;@</c:formatCode>
                <c:ptCount val="13"/>
                <c:pt idx="0">
                  <c:v>45213</c:v>
                </c:pt>
                <c:pt idx="1">
                  <c:v>45244</c:v>
                </c:pt>
                <c:pt idx="2">
                  <c:v>45274</c:v>
                </c:pt>
                <c:pt idx="3">
                  <c:v>45306</c:v>
                </c:pt>
                <c:pt idx="4">
                  <c:v>45337</c:v>
                </c:pt>
                <c:pt idx="5">
                  <c:v>45366</c:v>
                </c:pt>
                <c:pt idx="6">
                  <c:v>45397</c:v>
                </c:pt>
                <c:pt idx="7">
                  <c:v>45427</c:v>
                </c:pt>
                <c:pt idx="8">
                  <c:v>45458</c:v>
                </c:pt>
                <c:pt idx="9">
                  <c:v>45488</c:v>
                </c:pt>
                <c:pt idx="10">
                  <c:v>45519</c:v>
                </c:pt>
                <c:pt idx="11">
                  <c:v>45550</c:v>
                </c:pt>
                <c:pt idx="12">
                  <c:v>45580</c:v>
                </c:pt>
              </c:numCache>
            </c:numRef>
          </c:cat>
          <c:val>
            <c:numRef>
              <c:f>折線圖!$B$2:$B$14</c:f>
              <c:numCache>
                <c:formatCode>_-* #,##0_-;\-* #,##0_-;_-* "-"??_-;_-@_-</c:formatCode>
                <c:ptCount val="13"/>
                <c:pt idx="0">
                  <c:v>12298</c:v>
                </c:pt>
                <c:pt idx="1">
                  <c:v>11955</c:v>
                </c:pt>
                <c:pt idx="2">
                  <c:v>12430</c:v>
                </c:pt>
                <c:pt idx="3">
                  <c:v>12380</c:v>
                </c:pt>
                <c:pt idx="4">
                  <c:v>10452</c:v>
                </c:pt>
                <c:pt idx="5">
                  <c:v>11868</c:v>
                </c:pt>
                <c:pt idx="6">
                  <c:v>11925</c:v>
                </c:pt>
                <c:pt idx="7">
                  <c:v>12191</c:v>
                </c:pt>
                <c:pt idx="8">
                  <c:v>12337</c:v>
                </c:pt>
                <c:pt idx="9">
                  <c:v>12443</c:v>
                </c:pt>
                <c:pt idx="10">
                  <c:v>12064</c:v>
                </c:pt>
                <c:pt idx="11">
                  <c:v>12447</c:v>
                </c:pt>
                <c:pt idx="12">
                  <c:v>12481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19-E148-9CB2-BE6DF8A996C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98744368"/>
        <c:axId val="1505623808"/>
      </c:lineChart>
      <c:catAx>
        <c:axId val="1298744368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1505623808"/>
        <c:crosses val="autoZero"/>
        <c:auto val="0"/>
        <c:lblAlgn val="ctr"/>
        <c:lblOffset val="100"/>
        <c:noMultiLvlLbl val="0"/>
      </c:catAx>
      <c:valAx>
        <c:axId val="150562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1298744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H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十二月份股價趨勢圖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H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股票圖!$B$1</c:f>
              <c:strCache>
                <c:ptCount val="1"/>
                <c:pt idx="0">
                  <c:v>成交量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股票圖!$B$2:$B$15</c:f>
              <c:numCache>
                <c:formatCode>General</c:formatCode>
                <c:ptCount val="14"/>
                <c:pt idx="0">
                  <c:v>1200</c:v>
                </c:pt>
                <c:pt idx="1">
                  <c:v>1250</c:v>
                </c:pt>
                <c:pt idx="2">
                  <c:v>1500</c:v>
                </c:pt>
                <c:pt idx="3">
                  <c:v>1600</c:v>
                </c:pt>
                <c:pt idx="4">
                  <c:v>2500</c:v>
                </c:pt>
                <c:pt idx="5">
                  <c:v>2400</c:v>
                </c:pt>
                <c:pt idx="6">
                  <c:v>3000</c:v>
                </c:pt>
                <c:pt idx="7">
                  <c:v>3600</c:v>
                </c:pt>
                <c:pt idx="8">
                  <c:v>3000</c:v>
                </c:pt>
                <c:pt idx="9">
                  <c:v>2560</c:v>
                </c:pt>
                <c:pt idx="10">
                  <c:v>2000</c:v>
                </c:pt>
                <c:pt idx="11">
                  <c:v>2200</c:v>
                </c:pt>
                <c:pt idx="12">
                  <c:v>2000</c:v>
                </c:pt>
                <c:pt idx="1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F8-E442-B3FB-E98F39D99A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3935584"/>
        <c:axId val="603935976"/>
      </c:barChart>
      <c:stockChart>
        <c:ser>
          <c:idx val="1"/>
          <c:order val="1"/>
          <c:tx>
            <c:strRef>
              <c:f>股票圖!$C$1</c:f>
              <c:strCache>
                <c:ptCount val="1"/>
                <c:pt idx="0">
                  <c:v>開盤價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股票圖!$C$2:$C$15</c:f>
              <c:numCache>
                <c:formatCode>General</c:formatCode>
                <c:ptCount val="14"/>
                <c:pt idx="0">
                  <c:v>52</c:v>
                </c:pt>
                <c:pt idx="1">
                  <c:v>53</c:v>
                </c:pt>
                <c:pt idx="2">
                  <c:v>56</c:v>
                </c:pt>
                <c:pt idx="3">
                  <c:v>62</c:v>
                </c:pt>
                <c:pt idx="4">
                  <c:v>60</c:v>
                </c:pt>
                <c:pt idx="5">
                  <c:v>56</c:v>
                </c:pt>
                <c:pt idx="6">
                  <c:v>54</c:v>
                </c:pt>
                <c:pt idx="7">
                  <c:v>50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66</c:v>
                </c:pt>
                <c:pt idx="12">
                  <c:v>71</c:v>
                </c:pt>
                <c:pt idx="1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F8-E442-B3FB-E98F39D99A2F}"/>
            </c:ext>
          </c:extLst>
        </c:ser>
        <c:ser>
          <c:idx val="2"/>
          <c:order val="2"/>
          <c:tx>
            <c:strRef>
              <c:f>股票圖!$D$1</c:f>
              <c:strCache>
                <c:ptCount val="1"/>
                <c:pt idx="0">
                  <c:v>最高價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股票圖!$D$2:$D$15</c:f>
              <c:numCache>
                <c:formatCode>General</c:formatCode>
                <c:ptCount val="14"/>
                <c:pt idx="0">
                  <c:v>56</c:v>
                </c:pt>
                <c:pt idx="1">
                  <c:v>56</c:v>
                </c:pt>
                <c:pt idx="2">
                  <c:v>62</c:v>
                </c:pt>
                <c:pt idx="3">
                  <c:v>62</c:v>
                </c:pt>
                <c:pt idx="4">
                  <c:v>60</c:v>
                </c:pt>
                <c:pt idx="5">
                  <c:v>57</c:v>
                </c:pt>
                <c:pt idx="6">
                  <c:v>55</c:v>
                </c:pt>
                <c:pt idx="7">
                  <c:v>55</c:v>
                </c:pt>
                <c:pt idx="8">
                  <c:v>56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76</c:v>
                </c:pt>
                <c:pt idx="1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F8-E442-B3FB-E98F39D99A2F}"/>
            </c:ext>
          </c:extLst>
        </c:ser>
        <c:ser>
          <c:idx val="3"/>
          <c:order val="3"/>
          <c:tx>
            <c:strRef>
              <c:f>股票圖!$E$1</c:f>
              <c:strCache>
                <c:ptCount val="1"/>
                <c:pt idx="0">
                  <c:v>最低價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股票圖!$E$2:$E$15</c:f>
              <c:numCache>
                <c:formatCode>General</c:formatCode>
                <c:ptCount val="14"/>
                <c:pt idx="0">
                  <c:v>50</c:v>
                </c:pt>
                <c:pt idx="1">
                  <c:v>52</c:v>
                </c:pt>
                <c:pt idx="2">
                  <c:v>56</c:v>
                </c:pt>
                <c:pt idx="3">
                  <c:v>58</c:v>
                </c:pt>
                <c:pt idx="4">
                  <c:v>56</c:v>
                </c:pt>
                <c:pt idx="5">
                  <c:v>52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53</c:v>
                </c:pt>
                <c:pt idx="10">
                  <c:v>60</c:v>
                </c:pt>
                <c:pt idx="11">
                  <c:v>64</c:v>
                </c:pt>
                <c:pt idx="12">
                  <c:v>70</c:v>
                </c:pt>
                <c:pt idx="1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F8-E442-B3FB-E98F39D99A2F}"/>
            </c:ext>
          </c:extLst>
        </c:ser>
        <c:ser>
          <c:idx val="4"/>
          <c:order val="4"/>
          <c:tx>
            <c:strRef>
              <c:f>股票圖!$F$1</c:f>
              <c:strCache>
                <c:ptCount val="1"/>
                <c:pt idx="0">
                  <c:v>收盤價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股票圖!$F$2:$F$15</c:f>
              <c:numCache>
                <c:formatCode>General</c:formatCode>
                <c:ptCount val="14"/>
                <c:pt idx="0">
                  <c:v>54</c:v>
                </c:pt>
                <c:pt idx="1">
                  <c:v>55</c:v>
                </c:pt>
                <c:pt idx="2">
                  <c:v>60</c:v>
                </c:pt>
                <c:pt idx="3">
                  <c:v>60</c:v>
                </c:pt>
                <c:pt idx="4">
                  <c:v>58</c:v>
                </c:pt>
                <c:pt idx="5">
                  <c:v>54</c:v>
                </c:pt>
                <c:pt idx="6">
                  <c:v>52</c:v>
                </c:pt>
                <c:pt idx="7">
                  <c:v>50</c:v>
                </c:pt>
                <c:pt idx="8">
                  <c:v>54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75</c:v>
                </c:pt>
                <c:pt idx="1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F8-E442-B3FB-E98F39D99A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downBars>
        </c:upDownBars>
        <c:axId val="603936760"/>
        <c:axId val="603936368"/>
      </c:stockChart>
      <c:catAx>
        <c:axId val="603935584"/>
        <c:scaling>
          <c:orientation val="minMax"/>
        </c:scaling>
        <c:delete val="0"/>
        <c:axPos val="b"/>
        <c:numFmt formatCode="m/d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603935976"/>
        <c:crosses val="autoZero"/>
        <c:auto val="0"/>
        <c:lblAlgn val="ctr"/>
        <c:lblOffset val="100"/>
        <c:noMultiLvlLbl val="0"/>
      </c:catAx>
      <c:valAx>
        <c:axId val="60393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成交量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H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603935584"/>
        <c:crosses val="autoZero"/>
        <c:crossBetween val="between"/>
      </c:valAx>
      <c:valAx>
        <c:axId val="60393636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H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603936760"/>
        <c:crosses val="max"/>
        <c:crossBetween val="between"/>
      </c:valAx>
      <c:dateAx>
        <c:axId val="603936760"/>
        <c:scaling>
          <c:orientation val="minMax"/>
        </c:scaling>
        <c:delete val="1"/>
        <c:axPos val="b"/>
        <c:numFmt formatCode="m/d" sourceLinked="1"/>
        <c:majorTickMark val="out"/>
        <c:minorTickMark val="none"/>
        <c:tickLblPos val="nextTo"/>
        <c:crossAx val="603936368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H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2023/10/22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5760D7-2A05-E03F-3AA6-187482892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38095"/>
              </p:ext>
            </p:extLst>
          </p:nvPr>
        </p:nvGraphicFramePr>
        <p:xfrm>
          <a:off x="3554636" y="908720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711241"/>
              </p:ext>
            </p:extLst>
          </p:nvPr>
        </p:nvGraphicFramePr>
        <p:xfrm>
          <a:off x="3534420" y="2708920"/>
          <a:ext cx="5142036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0769A53-7C1E-CB12-1E03-A0303FC46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175960"/>
              </p:ext>
            </p:extLst>
          </p:nvPr>
        </p:nvGraphicFramePr>
        <p:xfrm>
          <a:off x="3635896" y="1139195"/>
          <a:ext cx="4320479" cy="1497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9588">
                  <a:extLst>
                    <a:ext uri="{9D8B030D-6E8A-4147-A177-3AD203B41FA5}">
                      <a16:colId xmlns:a16="http://schemas.microsoft.com/office/drawing/2014/main" val="535519761"/>
                    </a:ext>
                  </a:extLst>
                </a:gridCol>
                <a:gridCol w="506636">
                  <a:extLst>
                    <a:ext uri="{9D8B030D-6E8A-4147-A177-3AD203B41FA5}">
                      <a16:colId xmlns:a16="http://schemas.microsoft.com/office/drawing/2014/main" val="3258002101"/>
                    </a:ext>
                  </a:extLst>
                </a:gridCol>
                <a:gridCol w="506636">
                  <a:extLst>
                    <a:ext uri="{9D8B030D-6E8A-4147-A177-3AD203B41FA5}">
                      <a16:colId xmlns:a16="http://schemas.microsoft.com/office/drawing/2014/main" val="2662253794"/>
                    </a:ext>
                  </a:extLst>
                </a:gridCol>
                <a:gridCol w="506636">
                  <a:extLst>
                    <a:ext uri="{9D8B030D-6E8A-4147-A177-3AD203B41FA5}">
                      <a16:colId xmlns:a16="http://schemas.microsoft.com/office/drawing/2014/main" val="2385135449"/>
                    </a:ext>
                  </a:extLst>
                </a:gridCol>
                <a:gridCol w="506636">
                  <a:extLst>
                    <a:ext uri="{9D8B030D-6E8A-4147-A177-3AD203B41FA5}">
                      <a16:colId xmlns:a16="http://schemas.microsoft.com/office/drawing/2014/main" val="320344929"/>
                    </a:ext>
                  </a:extLst>
                </a:gridCol>
                <a:gridCol w="506636">
                  <a:extLst>
                    <a:ext uri="{9D8B030D-6E8A-4147-A177-3AD203B41FA5}">
                      <a16:colId xmlns:a16="http://schemas.microsoft.com/office/drawing/2014/main" val="1782421117"/>
                    </a:ext>
                  </a:extLst>
                </a:gridCol>
                <a:gridCol w="506636">
                  <a:extLst>
                    <a:ext uri="{9D8B030D-6E8A-4147-A177-3AD203B41FA5}">
                      <a16:colId xmlns:a16="http://schemas.microsoft.com/office/drawing/2014/main" val="2895281345"/>
                    </a:ext>
                  </a:extLst>
                </a:gridCol>
                <a:gridCol w="591075">
                  <a:extLst>
                    <a:ext uri="{9D8B030D-6E8A-4147-A177-3AD203B41FA5}">
                      <a16:colId xmlns:a16="http://schemas.microsoft.com/office/drawing/2014/main" val="2001325731"/>
                    </a:ext>
                  </a:extLst>
                </a:gridCol>
              </a:tblGrid>
              <a:tr h="299544"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品名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一月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二月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三月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四月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五月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六月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總計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9485937"/>
                  </a:ext>
                </a:extLst>
              </a:tr>
              <a:tr h="299544"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電視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3,600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4,200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5,500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4,800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4,500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3,800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26,400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1970492"/>
                  </a:ext>
                </a:extLst>
              </a:tr>
              <a:tr h="299544"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電冰箱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2,400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2,600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2,550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3,000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3,800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4,000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18,350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068434"/>
                  </a:ext>
                </a:extLst>
              </a:tr>
              <a:tr h="299544"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冷氣機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2,500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2,000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3,650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4,200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6,400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8,000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26,750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1443153"/>
                  </a:ext>
                </a:extLst>
              </a:tr>
              <a:tr h="299544"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平均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2,833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2,933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3,900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4,000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4,900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5,267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 dirty="0">
                          <a:effectLst/>
                        </a:rPr>
                        <a:t>23,833</a:t>
                      </a:r>
                      <a:endParaRPr lang="en-US" altLang="zh-HK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6336766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16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050544"/>
              </p:ext>
            </p:extLst>
          </p:nvPr>
        </p:nvGraphicFramePr>
        <p:xfrm>
          <a:off x="1845424" y="3226450"/>
          <a:ext cx="6326976" cy="3377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85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5760D7-2A05-E03F-3AA6-1874828920BA}"/>
              </a:ext>
            </a:extLst>
          </p:cNvPr>
          <p:cNvGraphicFramePr>
            <a:graphicFrameLocks noGrp="1"/>
          </p:cNvGraphicFramePr>
          <p:nvPr/>
        </p:nvGraphicFramePr>
        <p:xfrm>
          <a:off x="3554636" y="908720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212855"/>
              </p:ext>
            </p:extLst>
          </p:nvPr>
        </p:nvGraphicFramePr>
        <p:xfrm>
          <a:off x="3419872" y="2708920"/>
          <a:ext cx="5166318" cy="3328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155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00000000-0008-0000-0E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854045"/>
              </p:ext>
            </p:extLst>
          </p:nvPr>
        </p:nvGraphicFramePr>
        <p:xfrm>
          <a:off x="2530078" y="3068960"/>
          <a:ext cx="6362402" cy="3071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3481936-3655-F037-F2CA-B1A6E4DA6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36935"/>
              </p:ext>
            </p:extLst>
          </p:nvPr>
        </p:nvGraphicFramePr>
        <p:xfrm>
          <a:off x="3656541" y="1190153"/>
          <a:ext cx="4587868" cy="15907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2266">
                  <a:extLst>
                    <a:ext uri="{9D8B030D-6E8A-4147-A177-3AD203B41FA5}">
                      <a16:colId xmlns:a16="http://schemas.microsoft.com/office/drawing/2014/main" val="2100965510"/>
                    </a:ext>
                  </a:extLst>
                </a:gridCol>
                <a:gridCol w="537991">
                  <a:extLst>
                    <a:ext uri="{9D8B030D-6E8A-4147-A177-3AD203B41FA5}">
                      <a16:colId xmlns:a16="http://schemas.microsoft.com/office/drawing/2014/main" val="3324626642"/>
                    </a:ext>
                  </a:extLst>
                </a:gridCol>
                <a:gridCol w="537991">
                  <a:extLst>
                    <a:ext uri="{9D8B030D-6E8A-4147-A177-3AD203B41FA5}">
                      <a16:colId xmlns:a16="http://schemas.microsoft.com/office/drawing/2014/main" val="619260571"/>
                    </a:ext>
                  </a:extLst>
                </a:gridCol>
                <a:gridCol w="537991">
                  <a:extLst>
                    <a:ext uri="{9D8B030D-6E8A-4147-A177-3AD203B41FA5}">
                      <a16:colId xmlns:a16="http://schemas.microsoft.com/office/drawing/2014/main" val="1463025926"/>
                    </a:ext>
                  </a:extLst>
                </a:gridCol>
                <a:gridCol w="537991">
                  <a:extLst>
                    <a:ext uri="{9D8B030D-6E8A-4147-A177-3AD203B41FA5}">
                      <a16:colId xmlns:a16="http://schemas.microsoft.com/office/drawing/2014/main" val="689687386"/>
                    </a:ext>
                  </a:extLst>
                </a:gridCol>
                <a:gridCol w="537991">
                  <a:extLst>
                    <a:ext uri="{9D8B030D-6E8A-4147-A177-3AD203B41FA5}">
                      <a16:colId xmlns:a16="http://schemas.microsoft.com/office/drawing/2014/main" val="355997942"/>
                    </a:ext>
                  </a:extLst>
                </a:gridCol>
                <a:gridCol w="537991">
                  <a:extLst>
                    <a:ext uri="{9D8B030D-6E8A-4147-A177-3AD203B41FA5}">
                      <a16:colId xmlns:a16="http://schemas.microsoft.com/office/drawing/2014/main" val="328352031"/>
                    </a:ext>
                  </a:extLst>
                </a:gridCol>
                <a:gridCol w="627656">
                  <a:extLst>
                    <a:ext uri="{9D8B030D-6E8A-4147-A177-3AD203B41FA5}">
                      <a16:colId xmlns:a16="http://schemas.microsoft.com/office/drawing/2014/main" val="902533204"/>
                    </a:ext>
                  </a:extLst>
                </a:gridCol>
              </a:tblGrid>
              <a:tr h="265129"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品名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一月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二月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三月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四月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五月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六月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總計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9415049"/>
                  </a:ext>
                </a:extLst>
              </a:tr>
              <a:tr h="265129"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電視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3,600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4,200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5,500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4,800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4,500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3,800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26,400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3060073"/>
                  </a:ext>
                </a:extLst>
              </a:tr>
              <a:tr h="265129"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電冰箱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2,400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2,600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 dirty="0">
                          <a:effectLst/>
                        </a:rPr>
                        <a:t>2,550</a:t>
                      </a:r>
                      <a:endParaRPr lang="en-US" altLang="zh-HK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3,000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3,800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4,000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18,350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5074710"/>
                  </a:ext>
                </a:extLst>
              </a:tr>
              <a:tr h="265129"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冷氣機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2,500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2,000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3,650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4,200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6,400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8,000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26,750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107686"/>
                  </a:ext>
                </a:extLst>
              </a:tr>
              <a:tr h="265129"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微波爐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1,280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1,800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2,400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1,750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2,750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2,200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12,180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586829"/>
                  </a:ext>
                </a:extLst>
              </a:tr>
              <a:tr h="265129"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音響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1,400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1,650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2,200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1,875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2,900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3,200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 dirty="0">
                          <a:effectLst/>
                        </a:rPr>
                        <a:t>13,225</a:t>
                      </a:r>
                      <a:endParaRPr lang="en-US" altLang="zh-HK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1558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13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61CBA-B983-259A-02FA-A584FE176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869596"/>
              </p:ext>
            </p:extLst>
          </p:nvPr>
        </p:nvGraphicFramePr>
        <p:xfrm>
          <a:off x="3656541" y="1190153"/>
          <a:ext cx="4587868" cy="15907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2266">
                  <a:extLst>
                    <a:ext uri="{9D8B030D-6E8A-4147-A177-3AD203B41FA5}">
                      <a16:colId xmlns:a16="http://schemas.microsoft.com/office/drawing/2014/main" val="2100965510"/>
                    </a:ext>
                  </a:extLst>
                </a:gridCol>
                <a:gridCol w="537991">
                  <a:extLst>
                    <a:ext uri="{9D8B030D-6E8A-4147-A177-3AD203B41FA5}">
                      <a16:colId xmlns:a16="http://schemas.microsoft.com/office/drawing/2014/main" val="3324626642"/>
                    </a:ext>
                  </a:extLst>
                </a:gridCol>
                <a:gridCol w="537991">
                  <a:extLst>
                    <a:ext uri="{9D8B030D-6E8A-4147-A177-3AD203B41FA5}">
                      <a16:colId xmlns:a16="http://schemas.microsoft.com/office/drawing/2014/main" val="619260571"/>
                    </a:ext>
                  </a:extLst>
                </a:gridCol>
                <a:gridCol w="537991">
                  <a:extLst>
                    <a:ext uri="{9D8B030D-6E8A-4147-A177-3AD203B41FA5}">
                      <a16:colId xmlns:a16="http://schemas.microsoft.com/office/drawing/2014/main" val="1463025926"/>
                    </a:ext>
                  </a:extLst>
                </a:gridCol>
                <a:gridCol w="537991">
                  <a:extLst>
                    <a:ext uri="{9D8B030D-6E8A-4147-A177-3AD203B41FA5}">
                      <a16:colId xmlns:a16="http://schemas.microsoft.com/office/drawing/2014/main" val="689687386"/>
                    </a:ext>
                  </a:extLst>
                </a:gridCol>
                <a:gridCol w="537991">
                  <a:extLst>
                    <a:ext uri="{9D8B030D-6E8A-4147-A177-3AD203B41FA5}">
                      <a16:colId xmlns:a16="http://schemas.microsoft.com/office/drawing/2014/main" val="355997942"/>
                    </a:ext>
                  </a:extLst>
                </a:gridCol>
                <a:gridCol w="537991">
                  <a:extLst>
                    <a:ext uri="{9D8B030D-6E8A-4147-A177-3AD203B41FA5}">
                      <a16:colId xmlns:a16="http://schemas.microsoft.com/office/drawing/2014/main" val="328352031"/>
                    </a:ext>
                  </a:extLst>
                </a:gridCol>
                <a:gridCol w="627656">
                  <a:extLst>
                    <a:ext uri="{9D8B030D-6E8A-4147-A177-3AD203B41FA5}">
                      <a16:colId xmlns:a16="http://schemas.microsoft.com/office/drawing/2014/main" val="902533204"/>
                    </a:ext>
                  </a:extLst>
                </a:gridCol>
              </a:tblGrid>
              <a:tr h="265129"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品名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一月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二月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三月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四月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五月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六月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總計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9415049"/>
                  </a:ext>
                </a:extLst>
              </a:tr>
              <a:tr h="265129"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電視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3,600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4,200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5,500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4,800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4,500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3,800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26,400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3060073"/>
                  </a:ext>
                </a:extLst>
              </a:tr>
              <a:tr h="265129"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電冰箱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2,400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2,600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 dirty="0">
                          <a:effectLst/>
                        </a:rPr>
                        <a:t>2,550</a:t>
                      </a:r>
                      <a:endParaRPr lang="en-US" altLang="zh-HK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3,000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3,800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4,000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18,350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5074710"/>
                  </a:ext>
                </a:extLst>
              </a:tr>
              <a:tr h="265129"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冷氣機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2,500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2,000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3,650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4,200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6,400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8,000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26,750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107686"/>
                  </a:ext>
                </a:extLst>
              </a:tr>
              <a:tr h="265129"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微波爐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1,280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1,800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2,400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1,750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2,750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2,200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12,180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586829"/>
                  </a:ext>
                </a:extLst>
              </a:tr>
              <a:tr h="265129"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音響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1,400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1,650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2,200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1,875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2,900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3,200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 dirty="0">
                          <a:effectLst/>
                        </a:rPr>
                        <a:t>13,225</a:t>
                      </a:r>
                      <a:endParaRPr lang="en-US" altLang="zh-HK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1558024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0F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4113550"/>
              </p:ext>
            </p:extLst>
          </p:nvPr>
        </p:nvGraphicFramePr>
        <p:xfrm>
          <a:off x="3035620" y="3212976"/>
          <a:ext cx="4800952" cy="3045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709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FB0C35C-C48F-2E10-765E-2BB872200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37650"/>
              </p:ext>
            </p:extLst>
          </p:nvPr>
        </p:nvGraphicFramePr>
        <p:xfrm>
          <a:off x="3656541" y="1196752"/>
          <a:ext cx="4587868" cy="15907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2266">
                  <a:extLst>
                    <a:ext uri="{9D8B030D-6E8A-4147-A177-3AD203B41FA5}">
                      <a16:colId xmlns:a16="http://schemas.microsoft.com/office/drawing/2014/main" val="2100965510"/>
                    </a:ext>
                  </a:extLst>
                </a:gridCol>
                <a:gridCol w="537991">
                  <a:extLst>
                    <a:ext uri="{9D8B030D-6E8A-4147-A177-3AD203B41FA5}">
                      <a16:colId xmlns:a16="http://schemas.microsoft.com/office/drawing/2014/main" val="3324626642"/>
                    </a:ext>
                  </a:extLst>
                </a:gridCol>
                <a:gridCol w="537991">
                  <a:extLst>
                    <a:ext uri="{9D8B030D-6E8A-4147-A177-3AD203B41FA5}">
                      <a16:colId xmlns:a16="http://schemas.microsoft.com/office/drawing/2014/main" val="619260571"/>
                    </a:ext>
                  </a:extLst>
                </a:gridCol>
                <a:gridCol w="537991">
                  <a:extLst>
                    <a:ext uri="{9D8B030D-6E8A-4147-A177-3AD203B41FA5}">
                      <a16:colId xmlns:a16="http://schemas.microsoft.com/office/drawing/2014/main" val="1463025926"/>
                    </a:ext>
                  </a:extLst>
                </a:gridCol>
                <a:gridCol w="537991">
                  <a:extLst>
                    <a:ext uri="{9D8B030D-6E8A-4147-A177-3AD203B41FA5}">
                      <a16:colId xmlns:a16="http://schemas.microsoft.com/office/drawing/2014/main" val="689687386"/>
                    </a:ext>
                  </a:extLst>
                </a:gridCol>
                <a:gridCol w="537991">
                  <a:extLst>
                    <a:ext uri="{9D8B030D-6E8A-4147-A177-3AD203B41FA5}">
                      <a16:colId xmlns:a16="http://schemas.microsoft.com/office/drawing/2014/main" val="355997942"/>
                    </a:ext>
                  </a:extLst>
                </a:gridCol>
                <a:gridCol w="537991">
                  <a:extLst>
                    <a:ext uri="{9D8B030D-6E8A-4147-A177-3AD203B41FA5}">
                      <a16:colId xmlns:a16="http://schemas.microsoft.com/office/drawing/2014/main" val="328352031"/>
                    </a:ext>
                  </a:extLst>
                </a:gridCol>
                <a:gridCol w="627656">
                  <a:extLst>
                    <a:ext uri="{9D8B030D-6E8A-4147-A177-3AD203B41FA5}">
                      <a16:colId xmlns:a16="http://schemas.microsoft.com/office/drawing/2014/main" val="902533204"/>
                    </a:ext>
                  </a:extLst>
                </a:gridCol>
              </a:tblGrid>
              <a:tr h="265129"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品名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一月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二月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三月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四月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五月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六月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總計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9415049"/>
                  </a:ext>
                </a:extLst>
              </a:tr>
              <a:tr h="265129"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電視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3,600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4,200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5,500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4,800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4,500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3,800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26,400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3060073"/>
                  </a:ext>
                </a:extLst>
              </a:tr>
              <a:tr h="265129"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電冰箱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2,400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2,600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 dirty="0">
                          <a:effectLst/>
                        </a:rPr>
                        <a:t>2,550</a:t>
                      </a:r>
                      <a:endParaRPr lang="en-US" altLang="zh-HK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3,000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3,800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4,000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18,350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5074710"/>
                  </a:ext>
                </a:extLst>
              </a:tr>
              <a:tr h="265129"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冷氣機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2,500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2,000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3,650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4,200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6,400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8,000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26,750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107686"/>
                  </a:ext>
                </a:extLst>
              </a:tr>
              <a:tr h="265129"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微波爐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1,280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1,800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2,400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1,750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2,750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2,200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12,180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586829"/>
                  </a:ext>
                </a:extLst>
              </a:tr>
              <a:tr h="265129"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音響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1,400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1,650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2,200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1,875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2,900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3,200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 dirty="0">
                          <a:effectLst/>
                        </a:rPr>
                        <a:t>13,225</a:t>
                      </a:r>
                      <a:endParaRPr lang="en-US" altLang="zh-HK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1558024"/>
                  </a:ext>
                </a:extLst>
              </a:tr>
            </a:tbl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00000000-0008-0000-1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140980"/>
              </p:ext>
            </p:extLst>
          </p:nvPr>
        </p:nvGraphicFramePr>
        <p:xfrm>
          <a:off x="2987824" y="3284984"/>
          <a:ext cx="4936500" cy="2999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9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1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574523"/>
              </p:ext>
            </p:extLst>
          </p:nvPr>
        </p:nvGraphicFramePr>
        <p:xfrm>
          <a:off x="3203848" y="3212976"/>
          <a:ext cx="4941850" cy="2999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B0AFE47-4219-B577-A23D-6C4865D87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548985"/>
              </p:ext>
            </p:extLst>
          </p:nvPr>
        </p:nvGraphicFramePr>
        <p:xfrm>
          <a:off x="3779912" y="1124744"/>
          <a:ext cx="4365786" cy="1584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5262">
                  <a:extLst>
                    <a:ext uri="{9D8B030D-6E8A-4147-A177-3AD203B41FA5}">
                      <a16:colId xmlns:a16="http://schemas.microsoft.com/office/drawing/2014/main" val="3276273755"/>
                    </a:ext>
                  </a:extLst>
                </a:gridCol>
                <a:gridCol w="1455262">
                  <a:extLst>
                    <a:ext uri="{9D8B030D-6E8A-4147-A177-3AD203B41FA5}">
                      <a16:colId xmlns:a16="http://schemas.microsoft.com/office/drawing/2014/main" val="2690630901"/>
                    </a:ext>
                  </a:extLst>
                </a:gridCol>
                <a:gridCol w="1455262">
                  <a:extLst>
                    <a:ext uri="{9D8B030D-6E8A-4147-A177-3AD203B41FA5}">
                      <a16:colId xmlns:a16="http://schemas.microsoft.com/office/drawing/2014/main" val="67849832"/>
                    </a:ext>
                  </a:extLst>
                </a:gridCol>
              </a:tblGrid>
              <a:tr h="264030"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評比項目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全體平均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甲老師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8363496"/>
                  </a:ext>
                </a:extLst>
              </a:tr>
              <a:tr h="264030"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教學內容</a:t>
                      </a:r>
                      <a:endParaRPr lang="zh-HK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3.5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 dirty="0">
                          <a:effectLst/>
                        </a:rPr>
                        <a:t>4.0</a:t>
                      </a:r>
                      <a:endParaRPr lang="en-US" altLang="zh-HK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2827140"/>
                  </a:ext>
                </a:extLst>
              </a:tr>
              <a:tr h="264030"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學生互動</a:t>
                      </a:r>
                      <a:endParaRPr lang="zh-HK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3.2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2.6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0912092"/>
                  </a:ext>
                </a:extLst>
              </a:tr>
              <a:tr h="264030"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教學認真</a:t>
                      </a:r>
                      <a:endParaRPr lang="zh-HK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3.8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4.2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9353835"/>
                  </a:ext>
                </a:extLst>
              </a:tr>
              <a:tr h="264030"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實用性</a:t>
                      </a:r>
                      <a:endParaRPr lang="zh-HK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3.4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4.3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3737729"/>
                  </a:ext>
                </a:extLst>
              </a:tr>
              <a:tr h="264030"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啟發思考</a:t>
                      </a:r>
                      <a:endParaRPr lang="zh-HK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3.1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 dirty="0">
                          <a:effectLst/>
                        </a:rPr>
                        <a:t>3.9</a:t>
                      </a:r>
                      <a:endParaRPr lang="en-US" altLang="zh-HK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063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48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XY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散佈圖練習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A4D3F04-628E-61E4-E563-95E0452D1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184197"/>
              </p:ext>
            </p:extLst>
          </p:nvPr>
        </p:nvGraphicFramePr>
        <p:xfrm>
          <a:off x="7020272" y="764704"/>
          <a:ext cx="1738362" cy="3257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9299">
                  <a:extLst>
                    <a:ext uri="{9D8B030D-6E8A-4147-A177-3AD203B41FA5}">
                      <a16:colId xmlns:a16="http://schemas.microsoft.com/office/drawing/2014/main" val="4140284621"/>
                    </a:ext>
                  </a:extLst>
                </a:gridCol>
                <a:gridCol w="1179063">
                  <a:extLst>
                    <a:ext uri="{9D8B030D-6E8A-4147-A177-3AD203B41FA5}">
                      <a16:colId xmlns:a16="http://schemas.microsoft.com/office/drawing/2014/main" val="3422379004"/>
                    </a:ext>
                  </a:extLst>
                </a:gridCol>
              </a:tblGrid>
              <a:tr h="217178"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年齡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每月所得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5776248"/>
                  </a:ext>
                </a:extLst>
              </a:tr>
              <a:tr h="21717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15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              </a:t>
                      </a:r>
                      <a:r>
                        <a:rPr lang="en-US" altLang="zh-HK" sz="1200" u="none" strike="noStrike">
                          <a:effectLst/>
                        </a:rPr>
                        <a:t>6,000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3775577"/>
                  </a:ext>
                </a:extLst>
              </a:tr>
              <a:tr h="21717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HK" sz="1200" u="none" strike="noStrike">
                          <a:effectLst/>
                        </a:rPr>
                        <a:t>10,000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5030780"/>
                  </a:ext>
                </a:extLst>
              </a:tr>
              <a:tr h="21717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25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 dirty="0">
                          <a:effectLst/>
                        </a:rPr>
                        <a:t>            </a:t>
                      </a:r>
                      <a:r>
                        <a:rPr lang="en-US" altLang="zh-HK" sz="1200" u="none" strike="noStrike" dirty="0">
                          <a:effectLst/>
                        </a:rPr>
                        <a:t>15,000 </a:t>
                      </a:r>
                      <a:endParaRPr lang="en-US" altLang="zh-HK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0848583"/>
                  </a:ext>
                </a:extLst>
              </a:tr>
              <a:tr h="21717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HK" sz="1200" u="none" strike="noStrike">
                          <a:effectLst/>
                        </a:rPr>
                        <a:t>26,000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3590864"/>
                  </a:ext>
                </a:extLst>
              </a:tr>
              <a:tr h="21717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35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HK" sz="1200" u="none" strike="noStrike">
                          <a:effectLst/>
                        </a:rPr>
                        <a:t>35,000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3453164"/>
                  </a:ext>
                </a:extLst>
              </a:tr>
              <a:tr h="21717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40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HK" sz="1200" u="none" strike="noStrike">
                          <a:effectLst/>
                        </a:rPr>
                        <a:t>42,000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3547972"/>
                  </a:ext>
                </a:extLst>
              </a:tr>
              <a:tr h="21717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45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HK" sz="1200" u="none" strike="noStrike">
                          <a:effectLst/>
                        </a:rPr>
                        <a:t>50,500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6299425"/>
                  </a:ext>
                </a:extLst>
              </a:tr>
              <a:tr h="21717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HK" sz="1200" u="none" strike="noStrike">
                          <a:effectLst/>
                        </a:rPr>
                        <a:t>40,500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8216038"/>
                  </a:ext>
                </a:extLst>
              </a:tr>
              <a:tr h="21717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55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HK" sz="1200" u="none" strike="noStrike">
                          <a:effectLst/>
                        </a:rPr>
                        <a:t>37,650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4272921"/>
                  </a:ext>
                </a:extLst>
              </a:tr>
              <a:tr h="21717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60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HK" sz="1200" u="none" strike="noStrike">
                          <a:effectLst/>
                        </a:rPr>
                        <a:t>30,500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348028"/>
                  </a:ext>
                </a:extLst>
              </a:tr>
              <a:tr h="21717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65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HK" sz="1200" u="none" strike="noStrike">
                          <a:effectLst/>
                        </a:rPr>
                        <a:t>25,000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386644"/>
                  </a:ext>
                </a:extLst>
              </a:tr>
              <a:tr h="21717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70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HK" sz="1200" u="none" strike="noStrike">
                          <a:effectLst/>
                        </a:rPr>
                        <a:t>15,800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8447368"/>
                  </a:ext>
                </a:extLst>
              </a:tr>
              <a:tr h="21717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75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>
                          <a:effectLst/>
                        </a:rPr>
                        <a:t>            </a:t>
                      </a:r>
                      <a:r>
                        <a:rPr lang="en-US" altLang="zh-HK" sz="1200" u="none" strike="noStrike">
                          <a:effectLst/>
                        </a:rPr>
                        <a:t>10,200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9445272"/>
                  </a:ext>
                </a:extLst>
              </a:tr>
              <a:tr h="21717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80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HK" altLang="en-US" sz="1200" u="none" strike="noStrike" dirty="0">
                          <a:effectLst/>
                        </a:rPr>
                        <a:t>              </a:t>
                      </a:r>
                      <a:r>
                        <a:rPr lang="en-US" altLang="zh-HK" sz="1200" u="none" strike="noStrike" dirty="0">
                          <a:effectLst/>
                        </a:rPr>
                        <a:t>8,000 </a:t>
                      </a:r>
                      <a:endParaRPr lang="en-US" altLang="zh-HK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5375993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1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697873"/>
              </p:ext>
            </p:extLst>
          </p:nvPr>
        </p:nvGraphicFramePr>
        <p:xfrm>
          <a:off x="1547664" y="3462468"/>
          <a:ext cx="4954589" cy="3109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146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A30DA5-7E7C-670E-EB8D-8A3A37684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54120"/>
              </p:ext>
            </p:extLst>
          </p:nvPr>
        </p:nvGraphicFramePr>
        <p:xfrm>
          <a:off x="5904148" y="908720"/>
          <a:ext cx="1981200" cy="2755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7578">
                  <a:extLst>
                    <a:ext uri="{9D8B030D-6E8A-4147-A177-3AD203B41FA5}">
                      <a16:colId xmlns:a16="http://schemas.microsoft.com/office/drawing/2014/main" val="507716348"/>
                    </a:ext>
                  </a:extLst>
                </a:gridCol>
                <a:gridCol w="1093622">
                  <a:extLst>
                    <a:ext uri="{9D8B030D-6E8A-4147-A177-3AD203B41FA5}">
                      <a16:colId xmlns:a16="http://schemas.microsoft.com/office/drawing/2014/main" val="129472126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zh-HK" altLang="en-US" sz="1400" u="none" strike="noStrike">
                          <a:effectLst/>
                        </a:rPr>
                        <a:t>時間</a:t>
                      </a:r>
                      <a:endParaRPr lang="zh-HK" altLang="en-US" sz="14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HK" altLang="en-US" sz="1400" u="none" strike="noStrike">
                          <a:effectLst/>
                        </a:rPr>
                        <a:t>銷售量</a:t>
                      </a:r>
                      <a:r>
                        <a:rPr lang="en-US" altLang="zh-HK" sz="1400" u="none" strike="noStrike">
                          <a:effectLst/>
                        </a:rPr>
                        <a:t>(</a:t>
                      </a:r>
                      <a:r>
                        <a:rPr lang="zh-HK" altLang="en-US" sz="1400" u="none" strike="noStrike">
                          <a:effectLst/>
                        </a:rPr>
                        <a:t>億</a:t>
                      </a:r>
                      <a:r>
                        <a:rPr lang="en-US" altLang="zh-HK" sz="1400" u="none" strike="noStrike">
                          <a:effectLst/>
                        </a:rPr>
                        <a:t>)</a:t>
                      </a:r>
                      <a:endParaRPr lang="en-US" altLang="zh-HK" sz="14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2602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10/14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HK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HK" sz="1200" u="none" strike="noStrike">
                          <a:effectLst/>
                        </a:rPr>
                        <a:t>12,298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383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11/14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HK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HK" sz="1200" u="none" strike="noStrike">
                          <a:effectLst/>
                        </a:rPr>
                        <a:t>11,955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6320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 dirty="0">
                          <a:effectLst/>
                        </a:rPr>
                        <a:t>12/14</a:t>
                      </a:r>
                      <a:endParaRPr lang="en-US" altLang="zh-HK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HK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HK" sz="1200" u="none" strike="noStrike">
                          <a:effectLst/>
                        </a:rPr>
                        <a:t>12,430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96708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1/15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HK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HK" sz="1200" u="none" strike="noStrike">
                          <a:effectLst/>
                        </a:rPr>
                        <a:t>12,380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0201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2/15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HK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HK" sz="1200" u="none" strike="noStrike">
                          <a:effectLst/>
                        </a:rPr>
                        <a:t>10,452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6624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3/15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HK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HK" sz="1200" u="none" strike="noStrike">
                          <a:effectLst/>
                        </a:rPr>
                        <a:t>11,868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1949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4/15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HK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HK" sz="1200" u="none" strike="noStrike">
                          <a:effectLst/>
                        </a:rPr>
                        <a:t>11,925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516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5/15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HK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HK" sz="1200" u="none" strike="noStrike">
                          <a:effectLst/>
                        </a:rPr>
                        <a:t>12,191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3303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6/15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HK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HK" sz="1200" u="none" strike="noStrike">
                          <a:effectLst/>
                        </a:rPr>
                        <a:t>12,337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66361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7/15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HK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HK" sz="1200" u="none" strike="noStrike">
                          <a:effectLst/>
                        </a:rPr>
                        <a:t>12,443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90701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8/15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HK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HK" sz="1200" u="none" strike="noStrike">
                          <a:effectLst/>
                        </a:rPr>
                        <a:t>12,064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97180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9/15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HK" altLang="en-US" sz="1200" u="none" strike="noStrike">
                          <a:effectLst/>
                        </a:rPr>
                        <a:t>               </a:t>
                      </a:r>
                      <a:r>
                        <a:rPr lang="en-US" altLang="zh-HK" sz="1200" u="none" strike="noStrike">
                          <a:effectLst/>
                        </a:rPr>
                        <a:t>12,447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96883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10/15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HK" altLang="en-US" sz="12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HK" sz="1200" u="none" strike="noStrike" dirty="0">
                          <a:effectLst/>
                        </a:rPr>
                        <a:t>12,481 </a:t>
                      </a:r>
                      <a:endParaRPr lang="en-US" altLang="zh-HK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1673340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C32608B7-1591-EE6D-7B67-5CBF704F9D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8521805"/>
              </p:ext>
            </p:extLst>
          </p:nvPr>
        </p:nvGraphicFramePr>
        <p:xfrm>
          <a:off x="899592" y="3573016"/>
          <a:ext cx="6380104" cy="2755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97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A53C205-C721-61AC-2055-35D772D0A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780462"/>
              </p:ext>
            </p:extLst>
          </p:nvPr>
        </p:nvGraphicFramePr>
        <p:xfrm>
          <a:off x="3635896" y="614035"/>
          <a:ext cx="4749422" cy="2886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467">
                  <a:extLst>
                    <a:ext uri="{9D8B030D-6E8A-4147-A177-3AD203B41FA5}">
                      <a16:colId xmlns:a16="http://schemas.microsoft.com/office/drawing/2014/main" val="2171523675"/>
                    </a:ext>
                  </a:extLst>
                </a:gridCol>
                <a:gridCol w="828191">
                  <a:extLst>
                    <a:ext uri="{9D8B030D-6E8A-4147-A177-3AD203B41FA5}">
                      <a16:colId xmlns:a16="http://schemas.microsoft.com/office/drawing/2014/main" val="90808287"/>
                    </a:ext>
                  </a:extLst>
                </a:gridCol>
                <a:gridCol w="828191">
                  <a:extLst>
                    <a:ext uri="{9D8B030D-6E8A-4147-A177-3AD203B41FA5}">
                      <a16:colId xmlns:a16="http://schemas.microsoft.com/office/drawing/2014/main" val="916371493"/>
                    </a:ext>
                  </a:extLst>
                </a:gridCol>
                <a:gridCol w="828191">
                  <a:extLst>
                    <a:ext uri="{9D8B030D-6E8A-4147-A177-3AD203B41FA5}">
                      <a16:colId xmlns:a16="http://schemas.microsoft.com/office/drawing/2014/main" val="2063726743"/>
                    </a:ext>
                  </a:extLst>
                </a:gridCol>
                <a:gridCol w="828191">
                  <a:extLst>
                    <a:ext uri="{9D8B030D-6E8A-4147-A177-3AD203B41FA5}">
                      <a16:colId xmlns:a16="http://schemas.microsoft.com/office/drawing/2014/main" val="2704450759"/>
                    </a:ext>
                  </a:extLst>
                </a:gridCol>
                <a:gridCol w="828191">
                  <a:extLst>
                    <a:ext uri="{9D8B030D-6E8A-4147-A177-3AD203B41FA5}">
                      <a16:colId xmlns:a16="http://schemas.microsoft.com/office/drawing/2014/main" val="2102429249"/>
                    </a:ext>
                  </a:extLst>
                </a:gridCol>
              </a:tblGrid>
              <a:tr h="185971"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日期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成交量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開盤價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最高價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最低價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HK" altLang="en-US" sz="1200" u="none" strike="noStrike">
                          <a:effectLst/>
                        </a:rPr>
                        <a:t>收盤價</a:t>
                      </a:r>
                      <a:endParaRPr lang="zh-HK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5051270"/>
                  </a:ext>
                </a:extLst>
              </a:tr>
              <a:tr h="18597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12/3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1200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52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56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54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6560931"/>
                  </a:ext>
                </a:extLst>
              </a:tr>
              <a:tr h="18597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12/4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1250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53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56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52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55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8888837"/>
                  </a:ext>
                </a:extLst>
              </a:tr>
              <a:tr h="18597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12/5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1500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56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62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56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60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3644159"/>
                  </a:ext>
                </a:extLst>
              </a:tr>
              <a:tr h="18597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12/6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1600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62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62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58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60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1347245"/>
                  </a:ext>
                </a:extLst>
              </a:tr>
              <a:tr h="18597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12/7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2500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60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60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56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58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87878"/>
                  </a:ext>
                </a:extLst>
              </a:tr>
              <a:tr h="18597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12/10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2400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56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57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52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54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7767003"/>
                  </a:ext>
                </a:extLst>
              </a:tr>
              <a:tr h="18597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12/11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3000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54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55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52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4993129"/>
                  </a:ext>
                </a:extLst>
              </a:tr>
              <a:tr h="18597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12/12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3600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55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45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5872542"/>
                  </a:ext>
                </a:extLst>
              </a:tr>
              <a:tr h="18597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12/13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3000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56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48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54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5261068"/>
                  </a:ext>
                </a:extLst>
              </a:tr>
              <a:tr h="18597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12/14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2560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55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58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53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58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7598174"/>
                  </a:ext>
                </a:extLst>
              </a:tr>
              <a:tr h="18597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12/17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2000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60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66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60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66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2033979"/>
                  </a:ext>
                </a:extLst>
              </a:tr>
              <a:tr h="18597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12/18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2200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66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70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64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70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5714972"/>
                  </a:ext>
                </a:extLst>
              </a:tr>
              <a:tr h="18597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12/19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2000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71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76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70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75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0975161"/>
                  </a:ext>
                </a:extLst>
              </a:tr>
              <a:tr h="18597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12/20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1800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74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78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>
                          <a:effectLst/>
                        </a:rPr>
                        <a:t>70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HK" sz="1200" u="none" strike="noStrike" dirty="0">
                          <a:effectLst/>
                        </a:rPr>
                        <a:t>76</a:t>
                      </a:r>
                      <a:endParaRPr lang="en-US" altLang="zh-HK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8905954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1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757556"/>
              </p:ext>
            </p:extLst>
          </p:nvPr>
        </p:nvGraphicFramePr>
        <p:xfrm>
          <a:off x="758683" y="3529370"/>
          <a:ext cx="6978651" cy="3341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485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紫蘿蘭色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紫蘿蘭色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紫蘿蘭色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紫蘿蘭色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紫蘿蘭色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紫蘿蘭色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紫蘿蘭色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紫蘿蘭色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740</TotalTime>
  <Words>589</Words>
  <Application>Microsoft Macintosh PowerPoint</Application>
  <PresentationFormat>如螢幕大小 (4:3)</PresentationFormat>
  <Paragraphs>464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文鼎中楷</vt:lpstr>
      <vt:lpstr>微軟正黑體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林祉均</cp:lastModifiedBy>
  <cp:revision>72</cp:revision>
  <dcterms:created xsi:type="dcterms:W3CDTF">2017-01-16T13:26:16Z</dcterms:created>
  <dcterms:modified xsi:type="dcterms:W3CDTF">2023-10-22T07:44:41Z</dcterms:modified>
</cp:coreProperties>
</file>