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86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400" b="0" i="0" baseline="0">
                <a:effectLst/>
              </a:rPr>
              <a:t>中華旅行社銷售業績</a:t>
            </a:r>
            <a:endParaRPr lang="zh-TW" altLang="zh-TW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1F-4221-B1D6-9F4EBBC01C9F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1F-4221-B1D6-9F4EBBC01C9F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1F-4221-B1D6-9F4EBBC01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400272"/>
        <c:axId val="159409424"/>
      </c:barChart>
      <c:catAx>
        <c:axId val="15940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9409424"/>
        <c:crosses val="autoZero"/>
        <c:auto val="1"/>
        <c:lblAlgn val="ctr"/>
        <c:lblOffset val="100"/>
        <c:noMultiLvlLbl val="0"/>
      </c:catAx>
      <c:valAx>
        <c:axId val="15940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050" b="0" i="0" baseline="0">
                    <a:effectLst/>
                  </a:rPr>
                  <a:t>金額</a:t>
                </a:r>
                <a:r>
                  <a:rPr lang="en-US" altLang="zh-TW" sz="1050" b="0" i="0" baseline="0">
                    <a:effectLst/>
                  </a:rPr>
                  <a:t>(</a:t>
                </a:r>
                <a:r>
                  <a:rPr lang="zh-TW" altLang="zh-TW" sz="1050" b="0" i="0" baseline="0">
                    <a:effectLst/>
                  </a:rPr>
                  <a:t>千元</a:t>
                </a:r>
                <a:r>
                  <a:rPr lang="en-US" altLang="zh-TW" sz="1050" b="0" i="0" baseline="0">
                    <a:effectLst/>
                  </a:rPr>
                  <a:t>)</a:t>
                </a:r>
                <a:endParaRPr lang="zh-TW" altLang="zh-TW" sz="105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940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400" b="0" i="0" baseline="0">
                <a:effectLst/>
              </a:rPr>
              <a:t>中華旅行社銷售情形</a:t>
            </a:r>
            <a:endParaRPr lang="zh-TW" altLang="zh-TW" sz="1400">
              <a:effectLst/>
            </a:endParaRPr>
          </a:p>
        </c:rich>
      </c:tx>
      <c:layout>
        <c:manualLayout>
          <c:xMode val="edge"/>
          <c:yMode val="edge"/>
          <c:x val="0.29128745471912748"/>
          <c:y val="1.48550810810600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25-4DD9-B0EB-A92B9125DE10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25-4DD9-B0EB-A92B9125D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7574160"/>
        <c:axId val="457575408"/>
      </c:areaChart>
      <c:barChart>
        <c:barDir val="col"/>
        <c:grouping val="clustered"/>
        <c:varyColors val="0"/>
        <c:ser>
          <c:idx val="2"/>
          <c:order val="2"/>
          <c:tx>
            <c:strRef>
              <c:f>組合圖!$A$4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25-4DD9-B0EB-A92B9125DE10}"/>
            </c:ext>
          </c:extLst>
        </c:ser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25-4DD9-B0EB-A92B9125D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7574160"/>
        <c:axId val="457575408"/>
      </c:barChart>
      <c:catAx>
        <c:axId val="45757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575408"/>
        <c:crosses val="autoZero"/>
        <c:auto val="1"/>
        <c:lblAlgn val="ctr"/>
        <c:lblOffset val="100"/>
        <c:noMultiLvlLbl val="0"/>
      </c:catAx>
      <c:valAx>
        <c:axId val="45757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000" b="1" i="0" u="none" strike="noStrike" baseline="0">
                    <a:effectLst/>
                  </a:rPr>
                  <a:t>金額</a:t>
                </a:r>
                <a:r>
                  <a:rPr lang="en-US" altLang="zh-TW" sz="1000" b="1" i="0" u="none" strike="noStrike" baseline="0">
                    <a:effectLst/>
                  </a:rPr>
                  <a:t>(</a:t>
                </a:r>
                <a:r>
                  <a:rPr lang="zh-TW" altLang="zh-TW" sz="1000" b="1" i="0" u="none" strike="noStrike" baseline="0">
                    <a:effectLst/>
                  </a:rPr>
                  <a:t>千元</a:t>
                </a:r>
                <a:r>
                  <a:rPr lang="en-US" altLang="zh-TW" sz="1000" b="1" i="0" u="none" strike="noStrike" baseline="0">
                    <a:effectLst/>
                  </a:rPr>
                  <a:t>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57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600" b="0" i="0" baseline="0">
                <a:effectLst/>
              </a:rPr>
              <a:t>中華旅行社銷售業績</a:t>
            </a:r>
            <a:endParaRPr lang="zh-TW" altLang="zh-TW" sz="16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橫條圖!$B$1</c:f>
              <c:strCache>
                <c:ptCount val="1"/>
                <c:pt idx="0">
                  <c:v>一月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橫條圖!$A$2:$A$4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橫條圖!$B$2:$B$4</c:f>
              <c:numCache>
                <c:formatCode>#,##0</c:formatCode>
                <c:ptCount val="3"/>
                <c:pt idx="0">
                  <c:v>3600</c:v>
                </c:pt>
                <c:pt idx="1">
                  <c:v>2400</c:v>
                </c:pt>
                <c:pt idx="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D-4AF2-9515-FAADA697BA7B}"/>
            </c:ext>
          </c:extLst>
        </c:ser>
        <c:ser>
          <c:idx val="1"/>
          <c:order val="1"/>
          <c:tx>
            <c:strRef>
              <c:f>橫條圖!$C$1</c:f>
              <c:strCache>
                <c:ptCount val="1"/>
                <c:pt idx="0">
                  <c:v>二月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橫條圖!$A$2:$A$4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橫條圖!$C$2:$C$4</c:f>
              <c:numCache>
                <c:formatCode>#,##0</c:formatCode>
                <c:ptCount val="3"/>
                <c:pt idx="0">
                  <c:v>4200</c:v>
                </c:pt>
                <c:pt idx="1">
                  <c:v>2600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0D-4AF2-9515-FAADA697BA7B}"/>
            </c:ext>
          </c:extLst>
        </c:ser>
        <c:ser>
          <c:idx val="2"/>
          <c:order val="2"/>
          <c:tx>
            <c:strRef>
              <c:f>橫條圖!$D$1</c:f>
              <c:strCache>
                <c:ptCount val="1"/>
                <c:pt idx="0">
                  <c:v>三月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橫條圖!$A$2:$A$4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橫條圖!$D$2:$D$4</c:f>
              <c:numCache>
                <c:formatCode>#,##0</c:formatCode>
                <c:ptCount val="3"/>
                <c:pt idx="0">
                  <c:v>5500</c:v>
                </c:pt>
                <c:pt idx="1">
                  <c:v>2550</c:v>
                </c:pt>
                <c:pt idx="2">
                  <c:v>3650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0D-4AF2-9515-FAADA697BA7B}"/>
            </c:ext>
          </c:extLst>
        </c:ser>
        <c:ser>
          <c:idx val="3"/>
          <c:order val="3"/>
          <c:tx>
            <c:strRef>
              <c:f>橫條圖!$E$1</c:f>
              <c:strCache>
                <c:ptCount val="1"/>
                <c:pt idx="0">
                  <c:v>四月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橫條圖!$A$2:$A$4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橫條圖!$E$2:$E$4</c:f>
              <c:numCache>
                <c:formatCode>#,##0</c:formatCode>
                <c:ptCount val="3"/>
                <c:pt idx="0">
                  <c:v>4800</c:v>
                </c:pt>
                <c:pt idx="1">
                  <c:v>3000</c:v>
                </c:pt>
                <c:pt idx="2">
                  <c:v>4200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0D-4AF2-9515-FAADA697BA7B}"/>
            </c:ext>
          </c:extLst>
        </c:ser>
        <c:ser>
          <c:idx val="4"/>
          <c:order val="4"/>
          <c:tx>
            <c:strRef>
              <c:f>橫條圖!$F$1</c:f>
              <c:strCache>
                <c:ptCount val="1"/>
                <c:pt idx="0">
                  <c:v>五月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橫條圖!$A$2:$A$4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橫條圖!$F$2:$F$4</c:f>
              <c:numCache>
                <c:formatCode>#,##0</c:formatCode>
                <c:ptCount val="3"/>
                <c:pt idx="0">
                  <c:v>4500</c:v>
                </c:pt>
                <c:pt idx="1">
                  <c:v>3800</c:v>
                </c:pt>
                <c:pt idx="2">
                  <c:v>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0D-4AF2-9515-FAADA697BA7B}"/>
            </c:ext>
          </c:extLst>
        </c:ser>
        <c:ser>
          <c:idx val="5"/>
          <c:order val="5"/>
          <c:tx>
            <c:strRef>
              <c:f>橫條圖!$G$1</c:f>
              <c:strCache>
                <c:ptCount val="1"/>
                <c:pt idx="0">
                  <c:v>六月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橫條圖!$A$2:$A$4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橫條圖!$G$2:$G$4</c:f>
              <c:numCache>
                <c:formatCode>#,##0</c:formatCode>
                <c:ptCount val="3"/>
                <c:pt idx="0">
                  <c:v>3800</c:v>
                </c:pt>
                <c:pt idx="1">
                  <c:v>4000</c:v>
                </c:pt>
                <c:pt idx="2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40D-4AF2-9515-FAADA697B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1519952"/>
        <c:axId val="161532432"/>
      </c:barChart>
      <c:catAx>
        <c:axId val="161519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1532432"/>
        <c:crosses val="autoZero"/>
        <c:auto val="1"/>
        <c:lblAlgn val="ctr"/>
        <c:lblOffset val="100"/>
        <c:noMultiLvlLbl val="0"/>
      </c:catAx>
      <c:valAx>
        <c:axId val="161532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200" b="0" i="0" baseline="0">
                    <a:effectLst/>
                  </a:rPr>
                  <a:t>金額</a:t>
                </a:r>
                <a:r>
                  <a:rPr lang="en-US" altLang="zh-TW" sz="1200" b="0" i="0" baseline="0">
                    <a:effectLst/>
                  </a:rPr>
                  <a:t>(</a:t>
                </a:r>
                <a:r>
                  <a:rPr lang="zh-TW" altLang="zh-TW" sz="1200" b="0" i="0" baseline="0">
                    <a:effectLst/>
                  </a:rPr>
                  <a:t>千元</a:t>
                </a:r>
                <a:r>
                  <a:rPr lang="en-US" altLang="zh-TW" sz="1200" b="0" i="0" baseline="0">
                    <a:effectLst/>
                  </a:rPr>
                  <a:t>)</a:t>
                </a:r>
                <a:endParaRPr lang="zh-TW" altLang="zh-TW" sz="1200">
                  <a:effectLst/>
                </a:endParaRPr>
              </a:p>
            </c:rich>
          </c:tx>
          <c:layout>
            <c:manualLayout>
              <c:xMode val="edge"/>
              <c:yMode val="edge"/>
              <c:x val="0.36748022598870056"/>
              <c:y val="0.89370139779039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151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800" b="0" i="0" baseline="0">
                <a:effectLst/>
              </a:rPr>
              <a:t>中華旅行社銷售業績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30-40BC-B8B6-A58ED7F785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30-40BC-B8B6-A58ED7F785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30-40BC-B8B6-A58ED7F785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30-40BC-B8B6-A58ED7F7857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130-40BC-B8B6-A58ED7F785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130-40BC-B8B6-A58ED7F7857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800" b="0" i="0" baseline="0">
                <a:effectLst/>
              </a:rPr>
              <a:t>中華旅行社銷售業績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E2-49F7-AF8C-BA3A72EC40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E2-49F7-AF8C-BA3A72EC40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E2-49F7-AF8C-BA3A72EC40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E2-49F7-AF8C-BA3A72EC405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EE2-49F7-AF8C-BA3A72EC405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EE2-49F7-AF8C-BA3A72EC40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EE2-49F7-AF8C-BA3A72EC4050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9EC-47DE-B372-84FB01220C12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9EC-47DE-B372-84FB01220C12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9EC-47DE-B372-84FB01220C12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9EC-47DE-B372-84FB01220C12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9EC-47DE-B372-84FB01220C12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99EC-47DE-B372-84FB01220C12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99EC-47DE-B372-84FB01220C12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99EC-47DE-B372-84FB01220C12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99EC-47DE-B372-84FB01220C12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99EC-47DE-B372-84FB01220C12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9EC-47DE-B372-84FB01220C12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200" b="1" i="0" baseline="0">
                <a:effectLst/>
              </a:rPr>
              <a:t>服務績效表現</a:t>
            </a:r>
            <a:endParaRPr lang="zh-TW" altLang="zh-TW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solidFill>
              <a:schemeClr val="accent1">
                <a:alpha val="50196"/>
              </a:schemeClr>
            </a:solidFill>
            <a:ln w="25400">
              <a:solidFill>
                <a:schemeClr val="accent1"/>
              </a:solidFill>
              <a:prstDash val="sysDot"/>
            </a:ln>
            <a:effectLst/>
          </c:spP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B-49D5-B13D-D478CEB6D539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甲領隊</c:v>
                </c:pt>
              </c:strCache>
            </c:strRef>
          </c:tx>
          <c:spPr>
            <a:solidFill>
              <a:schemeClr val="accent2">
                <a:alpha val="50196"/>
              </a:schemeClr>
            </a:solidFill>
            <a:ln w="25400">
              <a:solidFill>
                <a:schemeClr val="accent2"/>
              </a:solidFill>
              <a:prstDash val="sysDot"/>
            </a:ln>
            <a:effectLst/>
          </c:spP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0B-49D5-B13D-D478CEB6D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168912"/>
        <c:axId val="420170992"/>
      </c:radarChart>
      <c:catAx>
        <c:axId val="42016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0170992"/>
        <c:crosses val="autoZero"/>
        <c:auto val="1"/>
        <c:lblAlgn val="ctr"/>
        <c:lblOffset val="100"/>
        <c:noMultiLvlLbl val="0"/>
      </c:catAx>
      <c:valAx>
        <c:axId val="42017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016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400" b="0" i="0" baseline="0">
                <a:effectLst/>
              </a:rPr>
              <a:t>年資與月所得關係圖</a:t>
            </a:r>
            <a:endParaRPr lang="zh-TW" altLang="zh-TW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3185592600005497"/>
          <c:y val="0.23121929420462162"/>
          <c:w val="0.73388246121449263"/>
          <c:h val="0.58629936818029382"/>
        </c:manualLayout>
      </c:layout>
      <c:scatterChart>
        <c:scatterStyle val="lineMarker"/>
        <c:varyColors val="0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A9-4E9F-8E32-80C88D060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005408"/>
        <c:axId val="110990848"/>
      </c:scatterChart>
      <c:valAx>
        <c:axId val="111005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050" b="0" i="0" baseline="0">
                    <a:effectLst/>
                  </a:rPr>
                  <a:t>年</a:t>
                </a:r>
                <a:endParaRPr lang="zh-TW" altLang="zh-TW" sz="1050">
                  <a:effectLst/>
                </a:endParaRPr>
              </a:p>
            </c:rich>
          </c:tx>
          <c:layout>
            <c:manualLayout>
              <c:xMode val="edge"/>
              <c:yMode val="edge"/>
              <c:x val="0.49848141535531754"/>
              <c:y val="0.86774937332296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0990848"/>
        <c:crosses val="autoZero"/>
        <c:crossBetween val="midCat"/>
      </c:valAx>
      <c:valAx>
        <c:axId val="11099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050" b="0" i="0" baseline="0">
                    <a:effectLst/>
                  </a:rPr>
                  <a:t>每月所得</a:t>
                </a:r>
                <a:endParaRPr lang="zh-TW" altLang="zh-TW" sz="105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1005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400" b="0" i="0" baseline="0">
                <a:effectLst/>
              </a:rPr>
              <a:t>中華航空銷售機位數量</a:t>
            </a:r>
            <a:endParaRPr lang="zh-TW" altLang="zh-TW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1A-4F04-9C8E-B3011DD668A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27697664"/>
        <c:axId val="427709728"/>
      </c:lineChart>
      <c:dateAx>
        <c:axId val="427697664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7709728"/>
        <c:crosses val="autoZero"/>
        <c:auto val="1"/>
        <c:lblOffset val="100"/>
        <c:baseTimeUnit val="months"/>
      </c:dateAx>
      <c:valAx>
        <c:axId val="4277097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銷售量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769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中華航空股價趨勢圖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17-4690-B994-C5E399B71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17-4690-B994-C5E399B716C5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17-4690-B994-C5E399B716C5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17-4690-B994-C5E399B716C5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17-4690-B994-C5E399B71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lt1"/>
              </a:solidFill>
              <a:round/>
            </a:ln>
            <a:effectLst/>
          </c:spPr>
        </c:hiLowLines>
        <c:upDownBars>
          <c:gapWidth val="150"/>
          <c:upBars>
            <c:spPr>
              <a:gradFill>
                <a:gsLst>
                  <a:gs pos="100000">
                    <a:schemeClr val="lt1">
                      <a:lumMod val="85000"/>
                    </a:schemeClr>
                  </a:gs>
                  <a:gs pos="0">
                    <a:schemeClr val="lt1"/>
                  </a:gs>
                </a:gsLst>
                <a:path path="circle">
                  <a:fillToRect l="50000" t="50000" r="50000" b="50000"/>
                </a:path>
              </a:gra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upBars>
          <c:downBars>
            <c:spPr>
              <a:gradFill>
                <a:gsLst>
                  <a:gs pos="100000">
                    <a:schemeClr val="dk1">
                      <a:lumMod val="95000"/>
                      <a:lumOff val="5000"/>
                    </a:schemeClr>
                  </a:gs>
                  <a:gs pos="0">
                    <a:schemeClr val="dk1">
                      <a:lumMod val="75000"/>
                      <a:lumOff val="2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solidFill>
                  <a:schemeClr val="dk1">
                    <a:lumMod val="75000"/>
                    <a:lumOff val="25000"/>
                  </a:schemeClr>
                </a:solidFill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成交量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6760"/>
        <c:crosses val="max"/>
        <c:crossBetween val="between"/>
      </c:valAx>
      <c:catAx>
        <c:axId val="603936760"/>
        <c:scaling>
          <c:orientation val="minMax"/>
        </c:scaling>
        <c:delete val="1"/>
        <c:axPos val="b"/>
        <c:numFmt formatCode="m/d" sourceLinked="1"/>
        <c:majorTickMark val="none"/>
        <c:minorTickMark val="none"/>
        <c:tickLblPos val="nextTo"/>
        <c:crossAx val="603936368"/>
        <c:crosses val="autoZero"/>
        <c:auto val="0"/>
        <c:lblAlgn val="ctr"/>
        <c:lblOffset val="100"/>
        <c:noMultiLvlLbl val="1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A21980C2-3ECC-437E-A70F-925A304C24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246058"/>
              </p:ext>
            </p:extLst>
          </p:nvPr>
        </p:nvGraphicFramePr>
        <p:xfrm>
          <a:off x="4770636" y="3359608"/>
          <a:ext cx="4205059" cy="2535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D77C161F-49D9-4296-8378-8AFE6EF045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548826"/>
              </p:ext>
            </p:extLst>
          </p:nvPr>
        </p:nvGraphicFramePr>
        <p:xfrm>
          <a:off x="4702002" y="3406947"/>
          <a:ext cx="4441997" cy="2564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6" name="圖表 15">
            <a:extLst>
              <a:ext uri="{FF2B5EF4-FFF2-40B4-BE49-F238E27FC236}">
                <a16:creationId xmlns:a16="http://schemas.microsoft.com/office/drawing/2014/main" id="{DB0771EA-1503-4762-9DFB-7ADE87BC4A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286083"/>
              </p:ext>
            </p:extLst>
          </p:nvPr>
        </p:nvGraphicFramePr>
        <p:xfrm>
          <a:off x="4767853" y="3267512"/>
          <a:ext cx="4297882" cy="280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563653"/>
              </p:ext>
            </p:extLst>
          </p:nvPr>
        </p:nvGraphicFramePr>
        <p:xfrm>
          <a:off x="4788022" y="3260981"/>
          <a:ext cx="4104458" cy="2809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74742"/>
              </p:ext>
            </p:extLst>
          </p:nvPr>
        </p:nvGraphicFramePr>
        <p:xfrm>
          <a:off x="4728748" y="3212976"/>
          <a:ext cx="4279404" cy="2780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31798"/>
              </p:ext>
            </p:extLst>
          </p:nvPr>
        </p:nvGraphicFramePr>
        <p:xfrm>
          <a:off x="4788024" y="3334106"/>
          <a:ext cx="3950453" cy="2698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468048C1-8006-48A0-8721-032AAF5D59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486281"/>
              </p:ext>
            </p:extLst>
          </p:nvPr>
        </p:nvGraphicFramePr>
        <p:xfrm>
          <a:off x="4880883" y="3261663"/>
          <a:ext cx="3429000" cy="2631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7AB557B9-2C7C-497F-98FB-D61B102A04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812795"/>
              </p:ext>
            </p:extLst>
          </p:nvPr>
        </p:nvGraphicFramePr>
        <p:xfrm>
          <a:off x="4778508" y="3358584"/>
          <a:ext cx="3969956" cy="2613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150D84C3-EE86-47D1-A4C1-4AAF10D59F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377829"/>
              </p:ext>
            </p:extLst>
          </p:nvPr>
        </p:nvGraphicFramePr>
        <p:xfrm>
          <a:off x="4676894" y="3390998"/>
          <a:ext cx="4283306" cy="264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320342"/>
              </p:ext>
            </p:extLst>
          </p:nvPr>
        </p:nvGraphicFramePr>
        <p:xfrm>
          <a:off x="4798813" y="3202372"/>
          <a:ext cx="4123185" cy="297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759</TotalTime>
  <Words>675</Words>
  <Application>Microsoft Office PowerPoint</Application>
  <PresentationFormat>如螢幕大小 (4:3)</PresentationFormat>
  <Paragraphs>477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86</cp:revision>
  <dcterms:created xsi:type="dcterms:W3CDTF">2017-01-16T13:26:16Z</dcterms:created>
  <dcterms:modified xsi:type="dcterms:W3CDTF">2024-04-09T06:53:02Z</dcterms:modified>
</cp:coreProperties>
</file>