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7" r:id="rId31"/>
    <p:sldId id="286" r:id="rId32"/>
    <p:sldId id="287" r:id="rId33"/>
    <p:sldId id="288" r:id="rId34"/>
    <p:sldId id="309" r:id="rId35"/>
    <p:sldId id="308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300" r:id="rId55"/>
    <p:sldId id="299" r:id="rId56"/>
    <p:sldId id="301" r:id="rId57"/>
    <p:sldId id="302" r:id="rId58"/>
    <p:sldId id="303" r:id="rId59"/>
    <p:sldId id="304" r:id="rId60"/>
    <p:sldId id="305" r:id="rId61"/>
    <p:sldId id="30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D62-F298-42BE-8793-CD36FFB8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ADE98-DB17-4DB7-BE6A-D228FB17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BAD5-C752-476C-858A-3C0241DC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4CE2-CF71-4190-A90A-61BC26C1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E4DE-A220-4910-B149-71ED8FF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8CFC-19C1-4687-9FB1-CE9375C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08F2F-08CD-4F96-A6D1-542BF93C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AB53-7BD1-434F-80DC-1B8BD80E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7DBD-EA8A-4D4F-B286-3A8385CA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43CD-D379-46B0-8B3F-C5F0E80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7BBEF-026C-4DC8-BFCC-E1B7E188B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5C741-1258-48D0-95DE-12050930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4CF2-2BFD-49A1-8C17-F9EB76C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7872-6E23-4041-945E-9E21AE82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82FAB-0E95-4F40-80D4-450E9C58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3126-2E97-4715-BBCC-81C7B3E4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8A6B-D76D-4B68-8BAB-1FD8066B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3C45-A93E-44FB-9EB7-EE868438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EEF0-E53F-4841-9CE5-16F4173B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0274-DB05-461E-910F-40258C73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3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6F64-C975-4071-850F-008C0FF1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B4677-6BD2-4C0A-BCD4-205BAE59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AD12-1FC8-4A31-BFCB-75AEC4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C9F7-FFB6-44D9-BDE4-21AFA41A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E91E-1ACD-4A5D-994C-5908F887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1810-2EC4-4966-BB18-23F61D5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4F99-1F86-4E3B-AA94-00E8BBF5C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BE41B-8D92-482A-8AD2-68CA6A00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8000-DADA-499B-B9EA-649A9AAC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72DF-B483-4672-BA5C-4B5BA81C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E6E4-D936-4E9C-90FE-167D627C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A480-1A4C-458A-8742-DA7FD733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4603-586A-42C7-A0C5-09482FF8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324A8-DA91-4CF9-9435-DB220877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3F301-62F9-4FC2-8126-6F5654418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AC291-7A28-462A-9FFB-33BC91DD8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5D499-0991-4B7A-B8C2-82797BB5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DDA6-A744-44DD-A868-3A8FE32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6233D-7DA0-40B5-A686-052357BE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6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BE6-6067-443F-9892-F4930B5A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8B7B9-3AF7-47A2-9C5B-8B136D1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250B0-3A6C-481F-B67A-FF1B339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D6871-DD61-4A06-987D-DC7BB040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8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8F7DE-7C01-418E-94D3-4B7866C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B3798-FB5D-4004-89A9-35A32D4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D4CA-5D90-4E3C-BE46-8A5E48AC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3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B661-B107-425D-919E-AF43CDBD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E30C-991E-4D16-B9DE-077A1BFD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6ED39-05FB-45BF-ABB8-6A400568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F9F4B-C9C9-43A8-9CB3-9EC49BA7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5D97E-73B1-48DD-84B2-8687CED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E2C69-D17A-466F-8790-29AB2AEB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39B1-FF75-499B-814F-F4B25859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D7BB1-FF6A-4620-ACAB-819AFF8F9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399F0-B04F-49CE-A617-48319501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45CE-501A-4960-B2A8-092DF8A4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A909-CB75-4DEB-818B-E6BC68B5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B294-7F46-454B-B35F-41192682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8DA90-CE0A-4422-9F9D-9F9582B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8D8C-015B-4113-8F37-0E5EAC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C564-7EBA-43A6-A3A6-6749BB98F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C620-BB78-4F7F-A286-0DC827785BF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E995-24C8-4ED5-99CC-F4E59653A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A72B-5C37-404A-9AB1-B749C9A3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2B61-DC78-48FF-95C4-F60D047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gren0130/CVFS_code" TargetMode="External"/><Relationship Id="rId2" Type="http://schemas.openxmlformats.org/officeDocument/2006/relationships/hyperlink" Target="https://github.com/xlopez-ml/DL-AM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0B3C-993D-4E42-85D6-2C1DF23B3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版本控制、</a:t>
            </a:r>
            <a:r>
              <a:rPr lang="en-US" dirty="0"/>
              <a:t>Git</a:t>
            </a:r>
            <a:r>
              <a:rPr lang="zh-TW" altLang="en-US" dirty="0"/>
              <a:t>，與</a:t>
            </a:r>
            <a:r>
              <a:rPr lang="en-US" altLang="zh-TW" dirty="0"/>
              <a:t>2</a:t>
            </a:r>
            <a:r>
              <a:rPr lang="zh-TW" altLang="en-US" dirty="0"/>
              <a:t>進位</a:t>
            </a:r>
            <a:r>
              <a:rPr lang="en-US" altLang="zh-TW" dirty="0"/>
              <a:t>/16</a:t>
            </a:r>
            <a:r>
              <a:rPr lang="zh-TW" altLang="en-US" dirty="0"/>
              <a:t>進位轉換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E2C15-AA3B-4590-846F-4BB469CFA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Yu-Wei Wu</a:t>
            </a:r>
          </a:p>
        </p:txBody>
      </p:sp>
    </p:spTree>
    <p:extLst>
      <p:ext uri="{BB962C8B-B14F-4D97-AF65-F5344CB8AC3E}">
        <p14:creationId xmlns:p14="http://schemas.microsoft.com/office/powerpoint/2010/main" val="22810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3937-4157-4033-A319-7BC2A4A6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4ECE-FB61-4CCC-BCA7-85FDCFAF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取有意義的變數名稱</a:t>
            </a:r>
            <a:endParaRPr lang="en-US" altLang="zh-TW" dirty="0"/>
          </a:p>
          <a:p>
            <a:r>
              <a:rPr lang="zh-TW" altLang="en-US" dirty="0"/>
              <a:t>使用英文</a:t>
            </a:r>
            <a:r>
              <a:rPr lang="en-US" altLang="zh-TW" dirty="0"/>
              <a:t>26</a:t>
            </a:r>
            <a:r>
              <a:rPr lang="zh-TW" altLang="en-US" dirty="0"/>
              <a:t>個字母與數字的組合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EE037-979B-482A-B754-6234F3E2895D}"/>
              </a:ext>
            </a:extLst>
          </p:cNvPr>
          <p:cNvSpPr txBox="1"/>
          <p:nvPr/>
        </p:nvSpPr>
        <p:spPr>
          <a:xfrm>
            <a:off x="1287871" y="3499349"/>
            <a:ext cx="152477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int x;</a:t>
            </a:r>
          </a:p>
          <a:p>
            <a:r>
              <a:rPr lang="en-US" sz="2000" dirty="0"/>
              <a:t>int y;</a:t>
            </a:r>
          </a:p>
          <a:p>
            <a:r>
              <a:rPr lang="en-US" sz="2000" dirty="0"/>
              <a:t>int z;</a:t>
            </a:r>
          </a:p>
          <a:p>
            <a:r>
              <a:rPr lang="en-US" sz="2000" dirty="0"/>
              <a:t>int a;</a:t>
            </a:r>
          </a:p>
          <a:p>
            <a:endParaRPr lang="en-US" sz="2000" dirty="0"/>
          </a:p>
          <a:p>
            <a:r>
              <a:rPr lang="en-US" sz="2000" dirty="0"/>
              <a:t>a = x / y * z;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F1042-B5B9-4684-AA8A-477BD7BE2274}"/>
              </a:ext>
            </a:extLst>
          </p:cNvPr>
          <p:cNvSpPr txBox="1"/>
          <p:nvPr/>
        </p:nvSpPr>
        <p:spPr>
          <a:xfrm>
            <a:off x="3739521" y="3499349"/>
            <a:ext cx="81243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 err="1"/>
              <a:t>blood_pressure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heart_rate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heart_rate_variability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heart_failure_risk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heart_failure_risk</a:t>
            </a:r>
            <a:r>
              <a:rPr lang="en-US" sz="2000" dirty="0"/>
              <a:t> = </a:t>
            </a:r>
            <a:r>
              <a:rPr lang="en-US" sz="2000" dirty="0" err="1"/>
              <a:t>blood_pressire</a:t>
            </a:r>
            <a:r>
              <a:rPr lang="en-US" sz="2000" dirty="0"/>
              <a:t> / </a:t>
            </a:r>
            <a:r>
              <a:rPr lang="en-US" sz="2000" dirty="0" err="1"/>
              <a:t>heart_rate</a:t>
            </a:r>
            <a:r>
              <a:rPr lang="en-US" sz="2000" dirty="0"/>
              <a:t> * </a:t>
            </a:r>
            <a:r>
              <a:rPr lang="en-US" sz="2000" dirty="0" err="1"/>
              <a:t>heart_rate_variability</a:t>
            </a:r>
            <a:r>
              <a:rPr lang="en-US" sz="20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A08AF-8602-4DE1-BD1D-725412186AA5}"/>
              </a:ext>
            </a:extLst>
          </p:cNvPr>
          <p:cNvSpPr txBox="1"/>
          <p:nvPr/>
        </p:nvSpPr>
        <p:spPr>
          <a:xfrm>
            <a:off x="1287871" y="307323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沒意義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EBACB-0B3C-4AA0-A54A-28F12E90B617}"/>
              </a:ext>
            </a:extLst>
          </p:cNvPr>
          <p:cNvSpPr txBox="1"/>
          <p:nvPr/>
        </p:nvSpPr>
        <p:spPr>
          <a:xfrm>
            <a:off x="3634831" y="305966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有意義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8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0F29-36E3-4F28-8C83-913BDCF3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1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3811-8237-426D-8556-1DFCB50F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8942" cy="4351338"/>
          </a:xfrm>
        </p:spPr>
        <p:txBody>
          <a:bodyPr/>
          <a:lstStyle/>
          <a:p>
            <a:r>
              <a:rPr lang="zh-TW" altLang="en-US" dirty="0"/>
              <a:t>小心不要使用程式語言與系統的參數來當作變數名稱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舉例來說，</a:t>
            </a:r>
            <a:r>
              <a:rPr lang="en-US" altLang="zh-TW" dirty="0"/>
              <a:t>”</a:t>
            </a:r>
            <a:r>
              <a:rPr lang="en-US" altLang="zh-TW" dirty="0" err="1"/>
              <a:t>len</a:t>
            </a:r>
            <a:r>
              <a:rPr lang="en-US" altLang="zh-TW" dirty="0"/>
              <a:t>”</a:t>
            </a:r>
            <a:r>
              <a:rPr lang="zh-TW" altLang="en-US" dirty="0"/>
              <a:t>可用來回傳目前字串的長度。這時候就要避免將任何變數名稱舉名為</a:t>
            </a:r>
            <a:r>
              <a:rPr lang="en-US" altLang="zh-TW" dirty="0" err="1"/>
              <a:t>len</a:t>
            </a:r>
            <a:r>
              <a:rPr lang="zh-TW" altLang="en-US" dirty="0"/>
              <a:t>。要不然會發生錯誤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9BB2D-ED78-4703-8E18-6FEB42B9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67" y="2071839"/>
            <a:ext cx="6107223" cy="27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1AA-D95E-49B9-9BF5-09AA59ED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2 </a:t>
            </a:r>
            <a:r>
              <a:rPr lang="zh-TW" altLang="en-US" dirty="0"/>
              <a:t>增加程式可讀性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D7CF-3988-474F-ACA8-80FB91D4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這一點有時候不太容易，不過如果可能的話盡量將程式寫的可讀性高一點比較好</a:t>
            </a:r>
            <a:endParaRPr lang="en-US" altLang="zh-TW" dirty="0"/>
          </a:p>
          <a:p>
            <a:r>
              <a:rPr lang="zh-TW" altLang="en-US" dirty="0"/>
              <a:t>程式可讀性也是大學問。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38737-5EF3-4499-BEF4-9AA4FF40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3" y="3338404"/>
            <a:ext cx="3850084" cy="3245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E78B5-B875-45BC-93A1-2109CC545C1A}"/>
              </a:ext>
            </a:extLst>
          </p:cNvPr>
          <p:cNvSpPr txBox="1"/>
          <p:nvPr/>
        </p:nvSpPr>
        <p:spPr>
          <a:xfrm>
            <a:off x="2302626" y="3429000"/>
            <a:ext cx="235192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r>
              <a:rPr lang="zh-TW" altLang="en-US" dirty="0"/>
              <a:t>寫得越清楚越好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156D-CA50-4D77-84B0-7C5A69B4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96" y="2269374"/>
            <a:ext cx="5065521" cy="4490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DFE26-B293-48B9-9BDE-8B38C41E256F}"/>
              </a:ext>
            </a:extLst>
          </p:cNvPr>
          <p:cNvSpPr txBox="1"/>
          <p:nvPr/>
        </p:nvSpPr>
        <p:spPr>
          <a:xfrm>
            <a:off x="6644640" y="2269374"/>
            <a:ext cx="24929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一行程式碼只做一件事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2F282-7455-494F-96F7-26AB9B5078BD}"/>
              </a:ext>
            </a:extLst>
          </p:cNvPr>
          <p:cNvSpPr/>
          <p:nvPr/>
        </p:nvSpPr>
        <p:spPr>
          <a:xfrm>
            <a:off x="1229086" y="6536311"/>
            <a:ext cx="3052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https://docs.python-guide.org/writing/style/</a:t>
            </a:r>
          </a:p>
        </p:txBody>
      </p:sp>
    </p:spTree>
    <p:extLst>
      <p:ext uri="{BB962C8B-B14F-4D97-AF65-F5344CB8AC3E}">
        <p14:creationId xmlns:p14="http://schemas.microsoft.com/office/powerpoint/2010/main" val="21837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A0A6-5571-42EB-BB68-5C5E887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3 </a:t>
            </a:r>
            <a:r>
              <a:rPr lang="zh-TW" altLang="en-US" dirty="0"/>
              <a:t>刪除多餘的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4916-95A5-419D-B2FF-2B10B919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過多的</a:t>
            </a:r>
            <a:r>
              <a:rPr lang="en-US" altLang="zh-TW" dirty="0"/>
              <a:t>code</a:t>
            </a:r>
            <a:r>
              <a:rPr lang="zh-TW" altLang="en-US" dirty="0"/>
              <a:t>（即使已用</a:t>
            </a:r>
            <a:r>
              <a:rPr lang="en-US" altLang="zh-TW" dirty="0"/>
              <a:t>#</a:t>
            </a:r>
            <a:r>
              <a:rPr lang="zh-TW" altLang="en-US" dirty="0"/>
              <a:t>註記表示不會執行）會降低可讀性。</a:t>
            </a:r>
            <a:endParaRPr lang="en-US" altLang="zh-TW" dirty="0"/>
          </a:p>
          <a:p>
            <a:r>
              <a:rPr lang="zh-TW" altLang="en-US" dirty="0"/>
              <a:t>如果程式碼中有著已經過時或</a:t>
            </a:r>
            <a:r>
              <a:rPr lang="en-US" altLang="zh-TW" dirty="0"/>
              <a:t>debug</a:t>
            </a:r>
            <a:r>
              <a:rPr lang="zh-TW" altLang="en-US" dirty="0"/>
              <a:t>過程中標記為不執行的程式碼的話，最後還是要刪除掉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E66CB-CE29-4655-BA06-E6A855114555}"/>
              </a:ext>
            </a:extLst>
          </p:cNvPr>
          <p:cNvSpPr txBox="1"/>
          <p:nvPr/>
        </p:nvSpPr>
        <p:spPr>
          <a:xfrm>
            <a:off x="2185041" y="3225029"/>
            <a:ext cx="819487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 err="1"/>
              <a:t>blood_pressure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heart_rate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heart_rate_variability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heart_failure_risk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//int test1;</a:t>
            </a:r>
          </a:p>
          <a:p>
            <a:r>
              <a:rPr lang="en-US" sz="2000" dirty="0"/>
              <a:t>//int test2;</a:t>
            </a:r>
          </a:p>
          <a:p>
            <a:r>
              <a:rPr lang="en-US" sz="2000" dirty="0"/>
              <a:t>//test1 = test1 * test2;</a:t>
            </a:r>
          </a:p>
          <a:p>
            <a:r>
              <a:rPr lang="en-US" sz="2000" dirty="0"/>
              <a:t>//</a:t>
            </a:r>
            <a:r>
              <a:rPr lang="en-US" sz="2000" dirty="0" err="1"/>
              <a:t>printf</a:t>
            </a:r>
            <a:r>
              <a:rPr lang="en-US" sz="2000" dirty="0"/>
              <a:t>(“%d”, test1);</a:t>
            </a:r>
          </a:p>
          <a:p>
            <a:endParaRPr lang="en-US" sz="2000" dirty="0"/>
          </a:p>
          <a:p>
            <a:r>
              <a:rPr lang="en-US" sz="2000" dirty="0" err="1"/>
              <a:t>heart_failure_risk</a:t>
            </a:r>
            <a:r>
              <a:rPr lang="en-US" sz="2000" dirty="0"/>
              <a:t> = </a:t>
            </a:r>
            <a:r>
              <a:rPr lang="en-US" sz="2000" dirty="0" err="1"/>
              <a:t>blood_pressire</a:t>
            </a:r>
            <a:r>
              <a:rPr lang="en-US" sz="2000" dirty="0"/>
              <a:t> / </a:t>
            </a:r>
            <a:r>
              <a:rPr lang="en-US" sz="2000" dirty="0" err="1"/>
              <a:t>heart_rate</a:t>
            </a:r>
            <a:r>
              <a:rPr lang="en-US" sz="2000" dirty="0"/>
              <a:t> * </a:t>
            </a:r>
            <a:r>
              <a:rPr lang="en-US" sz="2000" dirty="0" err="1"/>
              <a:t>heart_rate_variability</a:t>
            </a:r>
            <a:r>
              <a:rPr lang="en-US" sz="2000" dirty="0"/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5F889-C60B-44F2-AF4F-82B99F35B516}"/>
              </a:ext>
            </a:extLst>
          </p:cNvPr>
          <p:cNvSpPr/>
          <p:nvPr/>
        </p:nvSpPr>
        <p:spPr>
          <a:xfrm>
            <a:off x="2028305" y="4638502"/>
            <a:ext cx="3117273" cy="1538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29963-0596-4999-8437-4B011344ADDC}"/>
              </a:ext>
            </a:extLst>
          </p:cNvPr>
          <p:cNvSpPr txBox="1"/>
          <p:nvPr/>
        </p:nvSpPr>
        <p:spPr>
          <a:xfrm>
            <a:off x="5145578" y="518387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測試完後就沒用了的程式碼最好刪除掉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2348-648E-4642-87E3-E8DB0F30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4 </a:t>
            </a:r>
            <a:r>
              <a:rPr lang="zh-TW" altLang="en-US" dirty="0"/>
              <a:t>在程式碼開頭宣告</a:t>
            </a:r>
            <a:r>
              <a:rPr lang="en-US" altLang="zh-TW" dirty="0"/>
              <a:t>include or import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1B7D-B2A0-451F-A1EE-3BB29102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在程式設計慣例中，所有的</a:t>
            </a:r>
            <a:r>
              <a:rPr lang="en-US" altLang="zh-TW" dirty="0"/>
              <a:t>include (C/C++)</a:t>
            </a:r>
            <a:r>
              <a:rPr lang="zh-TW" altLang="en-US" dirty="0"/>
              <a:t>或</a:t>
            </a:r>
            <a:r>
              <a:rPr lang="en-US" altLang="zh-TW" dirty="0"/>
              <a:t>import (python)</a:t>
            </a:r>
            <a:r>
              <a:rPr lang="zh-TW" altLang="en-US" dirty="0"/>
              <a:t>或</a:t>
            </a:r>
            <a:r>
              <a:rPr lang="en-US" altLang="zh-TW" dirty="0"/>
              <a:t>use (</a:t>
            </a:r>
            <a:r>
              <a:rPr lang="en-US" altLang="zh-TW" dirty="0" err="1"/>
              <a:t>perl</a:t>
            </a:r>
            <a:r>
              <a:rPr lang="en-US" altLang="zh-TW" dirty="0"/>
              <a:t>) </a:t>
            </a:r>
            <a:r>
              <a:rPr lang="zh-TW" altLang="en-US" dirty="0"/>
              <a:t>都會出現在程式碼開頭</a:t>
            </a:r>
            <a:endParaRPr lang="en-US" altLang="zh-TW" dirty="0"/>
          </a:p>
          <a:p>
            <a:r>
              <a:rPr lang="zh-TW" altLang="en-US" dirty="0"/>
              <a:t>雖然</a:t>
            </a:r>
            <a:r>
              <a:rPr lang="en-US" altLang="zh-TW" dirty="0"/>
              <a:t>Python</a:t>
            </a:r>
            <a:r>
              <a:rPr lang="zh-TW" altLang="en-US" dirty="0"/>
              <a:t>允許在程式寫到一半時再</a:t>
            </a:r>
            <a:r>
              <a:rPr lang="en-US" altLang="zh-TW" dirty="0"/>
              <a:t>import</a:t>
            </a:r>
            <a:r>
              <a:rPr lang="zh-TW" altLang="en-US" dirty="0"/>
              <a:t>，但這會造成可讀性降低。可以的話還是在程式碼一開頭宣告比較好。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3B9B2-17CE-4DFD-8569-186699652158}"/>
              </a:ext>
            </a:extLst>
          </p:cNvPr>
          <p:cNvSpPr txBox="1"/>
          <p:nvPr/>
        </p:nvSpPr>
        <p:spPr>
          <a:xfrm>
            <a:off x="2185041" y="3939924"/>
            <a:ext cx="81948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/>
              <a:t>int </a:t>
            </a:r>
            <a:r>
              <a:rPr lang="en-US" sz="2000" dirty="0" err="1"/>
              <a:t>blood_pressure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heart_rate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heart_rate_variability</a:t>
            </a:r>
            <a:r>
              <a:rPr lang="en-US" sz="2000" dirty="0"/>
              <a:t>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heart_failure_risk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heart_failure_risk</a:t>
            </a:r>
            <a:r>
              <a:rPr lang="en-US" sz="2000" dirty="0"/>
              <a:t> = </a:t>
            </a:r>
            <a:r>
              <a:rPr lang="en-US" sz="2000" dirty="0" err="1"/>
              <a:t>blood_pressire</a:t>
            </a:r>
            <a:r>
              <a:rPr lang="en-US" sz="2000" dirty="0"/>
              <a:t> / </a:t>
            </a:r>
            <a:r>
              <a:rPr lang="en-US" sz="2000" dirty="0" err="1"/>
              <a:t>heart_rate</a:t>
            </a:r>
            <a:r>
              <a:rPr lang="en-US" sz="2000" dirty="0"/>
              <a:t> * </a:t>
            </a:r>
            <a:r>
              <a:rPr lang="en-US" sz="2000" dirty="0" err="1"/>
              <a:t>heart_rate_variability</a:t>
            </a:r>
            <a:r>
              <a:rPr lang="en-US" sz="2000" dirty="0"/>
              <a:t>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BBE39-5B5F-4A24-88C6-5FC726C4963D}"/>
              </a:ext>
            </a:extLst>
          </p:cNvPr>
          <p:cNvCxnSpPr/>
          <p:nvPr/>
        </p:nvCxnSpPr>
        <p:spPr>
          <a:xfrm flipH="1">
            <a:off x="4912822" y="5353396"/>
            <a:ext cx="1712422" cy="90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118B0B-B3EC-4431-B1C3-DC08A05558B4}"/>
              </a:ext>
            </a:extLst>
          </p:cNvPr>
          <p:cNvSpPr txBox="1"/>
          <p:nvPr/>
        </p:nvSpPr>
        <p:spPr>
          <a:xfrm>
            <a:off x="6625244" y="5047919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盡可能不要寫到一半時</a:t>
            </a:r>
            <a:r>
              <a:rPr lang="en-US" altLang="zh-TW" dirty="0"/>
              <a:t>import</a:t>
            </a:r>
            <a:r>
              <a:rPr lang="zh-TW" altLang="en-US" dirty="0"/>
              <a:t>其他</a:t>
            </a:r>
            <a:r>
              <a:rPr lang="en-US" altLang="zh-TW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3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3E84-44B4-44B6-A5C3-61B011E8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5 import</a:t>
            </a:r>
            <a:r>
              <a:rPr lang="zh-TW" altLang="en-US" dirty="0"/>
              <a:t>或</a:t>
            </a:r>
            <a:r>
              <a:rPr lang="en-US" altLang="zh-TW" dirty="0"/>
              <a:t>include</a:t>
            </a:r>
            <a:r>
              <a:rPr lang="zh-TW" altLang="en-US" dirty="0"/>
              <a:t>也是有順序的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722C-3C8E-4F37-94B7-C00C77C0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通常來說，</a:t>
            </a:r>
            <a:r>
              <a:rPr lang="en-US" altLang="zh-TW" dirty="0"/>
              <a:t>import</a:t>
            </a:r>
            <a:r>
              <a:rPr lang="zh-TW" altLang="en-US" dirty="0"/>
              <a:t>會從系統常見的</a:t>
            </a:r>
            <a:r>
              <a:rPr lang="en-US" altLang="zh-TW" dirty="0"/>
              <a:t>library</a:t>
            </a:r>
            <a:r>
              <a:rPr lang="zh-TW" altLang="en-US" dirty="0"/>
              <a:t>開始，其次才是比較特定目的的</a:t>
            </a:r>
            <a:r>
              <a:rPr lang="en-US" altLang="zh-TW" dirty="0"/>
              <a:t>library</a:t>
            </a:r>
            <a:r>
              <a:rPr lang="zh-TW" altLang="en-US" dirty="0"/>
              <a:t>。如果有自己寫的</a:t>
            </a:r>
            <a:r>
              <a:rPr lang="en-US" altLang="zh-TW" dirty="0"/>
              <a:t>library</a:t>
            </a:r>
            <a:r>
              <a:rPr lang="zh-TW" altLang="en-US" dirty="0"/>
              <a:t>的話通常順序會是最後面。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EDA0E-8017-40C9-8832-20D8656B56D8}"/>
              </a:ext>
            </a:extLst>
          </p:cNvPr>
          <p:cNvSpPr txBox="1"/>
          <p:nvPr/>
        </p:nvSpPr>
        <p:spPr>
          <a:xfrm>
            <a:off x="4707639" y="3528753"/>
            <a:ext cx="277672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import sys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os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sklearn</a:t>
            </a:r>
            <a:endParaRPr lang="en-US" sz="2000" dirty="0"/>
          </a:p>
          <a:p>
            <a:r>
              <a:rPr lang="en-US" sz="2000" dirty="0"/>
              <a:t>Import seaborn as </a:t>
            </a:r>
            <a:r>
              <a:rPr lang="en-US" sz="2000" dirty="0" err="1"/>
              <a:t>sns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my_own_library</a:t>
            </a:r>
            <a:endParaRPr lang="en-US" sz="20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40572AD-C6DF-4DB0-AE40-E33501C55031}"/>
              </a:ext>
            </a:extLst>
          </p:cNvPr>
          <p:cNvSpPr/>
          <p:nvPr/>
        </p:nvSpPr>
        <p:spPr>
          <a:xfrm>
            <a:off x="4426212" y="3528753"/>
            <a:ext cx="141317" cy="7024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0A1A4-62AD-445C-8348-2ADDB8724FF1}"/>
              </a:ext>
            </a:extLst>
          </p:cNvPr>
          <p:cNvSpPr txBox="1"/>
          <p:nvPr/>
        </p:nvSpPr>
        <p:spPr>
          <a:xfrm>
            <a:off x="3151504" y="365107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系統</a:t>
            </a:r>
            <a:r>
              <a:rPr lang="en-US" altLang="zh-TW" dirty="0"/>
              <a:t>library</a:t>
            </a: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21B7CB1-6113-466B-B632-6A1C64E6DAD9}"/>
              </a:ext>
            </a:extLst>
          </p:cNvPr>
          <p:cNvSpPr/>
          <p:nvPr/>
        </p:nvSpPr>
        <p:spPr>
          <a:xfrm>
            <a:off x="4426212" y="4446135"/>
            <a:ext cx="141317" cy="7024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F6023-F789-4861-9C3B-B0804048FEBC}"/>
              </a:ext>
            </a:extLst>
          </p:cNvPr>
          <p:cNvSpPr txBox="1"/>
          <p:nvPr/>
        </p:nvSpPr>
        <p:spPr>
          <a:xfrm>
            <a:off x="2689839" y="459456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特定目的</a:t>
            </a:r>
            <a:r>
              <a:rPr lang="en-US" altLang="zh-TW" dirty="0"/>
              <a:t>library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57ECDFA-0E96-491F-96B3-DEC2A06D2346}"/>
              </a:ext>
            </a:extLst>
          </p:cNvPr>
          <p:cNvSpPr/>
          <p:nvPr/>
        </p:nvSpPr>
        <p:spPr>
          <a:xfrm>
            <a:off x="4426212" y="5296987"/>
            <a:ext cx="141317" cy="7024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30886-FDC0-4F72-9367-DBFBA06DBDC2}"/>
              </a:ext>
            </a:extLst>
          </p:cNvPr>
          <p:cNvSpPr txBox="1"/>
          <p:nvPr/>
        </p:nvSpPr>
        <p:spPr>
          <a:xfrm>
            <a:off x="2920672" y="543563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自己的</a:t>
            </a:r>
            <a:r>
              <a:rPr lang="en-US" altLang="zh-TW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6B1C-1197-4A81-93CF-AFDB2D60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6 </a:t>
            </a:r>
            <a:r>
              <a:rPr lang="zh-TW" altLang="en-US" dirty="0"/>
              <a:t>在檔案開頭處的全大寫變數名稱代表宣告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80-E59C-4627-8DF9-51491C63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在程式設計慣例中，位於</a:t>
            </a:r>
            <a:r>
              <a:rPr lang="en-US" altLang="zh-TW" dirty="0"/>
              <a:t>import</a:t>
            </a:r>
            <a:r>
              <a:rPr lang="zh-TW" altLang="en-US" dirty="0"/>
              <a:t>後的全大寫變數名稱表示這是整個程式碼都會用到的一些宣告變數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E4BCB-486E-4C14-B06D-03BF59CA73AE}"/>
              </a:ext>
            </a:extLst>
          </p:cNvPr>
          <p:cNvSpPr txBox="1"/>
          <p:nvPr/>
        </p:nvSpPr>
        <p:spPr>
          <a:xfrm>
            <a:off x="2953653" y="3185686"/>
            <a:ext cx="343472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import sys</a:t>
            </a:r>
          </a:p>
          <a:p>
            <a:endParaRPr lang="en-US" sz="2000" dirty="0"/>
          </a:p>
          <a:p>
            <a:r>
              <a:rPr lang="en-US" sz="2000" dirty="0"/>
              <a:t>NUCLEOTIDE_NUM = 4</a:t>
            </a:r>
          </a:p>
          <a:p>
            <a:r>
              <a:rPr lang="en-US" sz="2000" dirty="0"/>
              <a:t>AMINO_ACID_NUM = 20</a:t>
            </a:r>
          </a:p>
          <a:p>
            <a:r>
              <a:rPr lang="en-US" sz="2000" dirty="0"/>
              <a:t>DATA_PATH = “./</a:t>
            </a:r>
            <a:r>
              <a:rPr lang="en-US" sz="2000" dirty="0" err="1"/>
              <a:t>data_path</a:t>
            </a:r>
            <a:r>
              <a:rPr lang="en-US" sz="2000" dirty="0"/>
              <a:t>”;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DD578-CE50-43DA-9C59-2DF66291813C}"/>
              </a:ext>
            </a:extLst>
          </p:cNvPr>
          <p:cNvSpPr txBox="1"/>
          <p:nvPr/>
        </p:nvSpPr>
        <p:spPr>
          <a:xfrm>
            <a:off x="1727289" y="4893845"/>
            <a:ext cx="588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雖然在</a:t>
            </a:r>
            <a:r>
              <a:rPr lang="en-US" altLang="zh-TW" dirty="0"/>
              <a:t>Python</a:t>
            </a:r>
            <a:r>
              <a:rPr lang="zh-TW" altLang="en-US" dirty="0"/>
              <a:t>中我們沒辦法限制某些變數的值不能改變，但全大寫變數名稱可以極大化避免變數名稱的修改。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D9122-8E9F-4DE3-8B45-A0F954646A4A}"/>
              </a:ext>
            </a:extLst>
          </p:cNvPr>
          <p:cNvSpPr txBox="1"/>
          <p:nvPr/>
        </p:nvSpPr>
        <p:spPr>
          <a:xfrm>
            <a:off x="7952509" y="3877016"/>
            <a:ext cx="379614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順帶一提</a:t>
            </a:r>
            <a:r>
              <a:rPr lang="en-US" altLang="zh-TW" dirty="0"/>
              <a:t>C</a:t>
            </a:r>
            <a:r>
              <a:rPr lang="zh-TW" altLang="en-US" dirty="0"/>
              <a:t>語言可以用</a:t>
            </a:r>
            <a:r>
              <a:rPr lang="en-US" altLang="zh-TW" dirty="0"/>
              <a:t>define</a:t>
            </a:r>
            <a:r>
              <a:rPr lang="zh-TW" altLang="en-US" dirty="0"/>
              <a:t>來定義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#define NUCLEOTIDE_NUM 4</a:t>
            </a:r>
          </a:p>
          <a:p>
            <a:r>
              <a:rPr lang="en-US" dirty="0"/>
              <a:t>#define DATA_PATH “./</a:t>
            </a:r>
            <a:r>
              <a:rPr lang="en-US" dirty="0" err="1"/>
              <a:t>data_path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zh-TW" altLang="en-US" dirty="0"/>
              <a:t>這些</a:t>
            </a:r>
            <a:r>
              <a:rPr lang="en-US" altLang="zh-TW" dirty="0"/>
              <a:t>define</a:t>
            </a:r>
            <a:r>
              <a:rPr lang="zh-TW" altLang="en-US" dirty="0"/>
              <a:t>會在編譯時直接被填入相對應位置。既不會多佔用記憶體空間，又可以增加程式可讀性。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0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1E8-2BAC-462A-9A52-FF993573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7 </a:t>
            </a:r>
            <a:r>
              <a:rPr lang="zh-TW" altLang="en-US" dirty="0"/>
              <a:t>盡量使用相對路徑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D506-840F-45B9-83E8-55275A24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相對路徑的使用可以避免其他人使用程式時出現問題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C4FE6-1600-4903-ABB3-C39E0E01F08B}"/>
              </a:ext>
            </a:extLst>
          </p:cNvPr>
          <p:cNvSpPr txBox="1"/>
          <p:nvPr/>
        </p:nvSpPr>
        <p:spPr>
          <a:xfrm>
            <a:off x="1349296" y="3185686"/>
            <a:ext cx="343472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import sys</a:t>
            </a:r>
          </a:p>
          <a:p>
            <a:endParaRPr lang="en-US" sz="2000" dirty="0"/>
          </a:p>
          <a:p>
            <a:r>
              <a:rPr lang="en-US" sz="2000" dirty="0"/>
              <a:t>NUCLEOTIDE_NUM = 4</a:t>
            </a:r>
          </a:p>
          <a:p>
            <a:r>
              <a:rPr lang="en-US" sz="2000" dirty="0"/>
              <a:t>AMINO_ACID_NUM = 20</a:t>
            </a:r>
          </a:p>
          <a:p>
            <a:r>
              <a:rPr lang="en-US" sz="2000" dirty="0"/>
              <a:t>DATA_PATH = “./</a:t>
            </a:r>
            <a:r>
              <a:rPr lang="en-US" sz="2000" dirty="0" err="1"/>
              <a:t>data_path</a:t>
            </a:r>
            <a:r>
              <a:rPr lang="en-US" sz="2000" dirty="0"/>
              <a:t>”;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35913-7BB3-4D27-8820-384B37EE364E}"/>
              </a:ext>
            </a:extLst>
          </p:cNvPr>
          <p:cNvSpPr txBox="1"/>
          <p:nvPr/>
        </p:nvSpPr>
        <p:spPr>
          <a:xfrm>
            <a:off x="6572459" y="3185686"/>
            <a:ext cx="464499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import sys</a:t>
            </a:r>
          </a:p>
          <a:p>
            <a:endParaRPr lang="en-US" sz="2000" dirty="0"/>
          </a:p>
          <a:p>
            <a:r>
              <a:rPr lang="en-US" sz="2000" dirty="0"/>
              <a:t>NUCLEOTIDE_NUM = 4</a:t>
            </a:r>
          </a:p>
          <a:p>
            <a:r>
              <a:rPr lang="en-US" sz="2000" dirty="0"/>
              <a:t>AMINO_ACID_NUM = 20</a:t>
            </a:r>
          </a:p>
          <a:p>
            <a:r>
              <a:rPr lang="en-US" sz="2000" dirty="0"/>
              <a:t>DATA_PATH = “/home/user/</a:t>
            </a:r>
            <a:r>
              <a:rPr lang="en-US" sz="2000" dirty="0" err="1"/>
              <a:t>data_path</a:t>
            </a:r>
            <a:r>
              <a:rPr lang="en-US" sz="2000" dirty="0"/>
              <a:t>”;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01099-E77B-4EA8-B992-88B9B27D14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831932" y="4724197"/>
            <a:ext cx="804992" cy="22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DE38DA-131D-4D54-B267-282CACD58CFA}"/>
              </a:ext>
            </a:extLst>
          </p:cNvPr>
          <p:cNvSpPr txBox="1"/>
          <p:nvPr/>
        </p:nvSpPr>
        <p:spPr>
          <a:xfrm>
            <a:off x="7270823" y="4951839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盡量避免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7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43B8-8E9E-4C32-A1A3-56ECAB74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8 Function</a:t>
            </a:r>
            <a:r>
              <a:rPr lang="zh-TW" altLang="en-US" dirty="0"/>
              <a:t>名稱最好取有意義的字串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4BEC-06F7-4A9C-BEA5-4DDA5650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function</a:t>
            </a:r>
            <a:r>
              <a:rPr lang="zh-TW" altLang="en-US" dirty="0"/>
              <a:t>名稱取名為有意義的字串可以很大幅度地加強程式可讀性</a:t>
            </a:r>
            <a:endParaRPr lang="en-US" altLang="zh-TW" dirty="0"/>
          </a:p>
          <a:p>
            <a:r>
              <a:rPr lang="zh-TW" altLang="en-US" dirty="0"/>
              <a:t>這是因為從</a:t>
            </a:r>
            <a:r>
              <a:rPr lang="en-US" altLang="zh-TW" dirty="0"/>
              <a:t>function</a:t>
            </a:r>
            <a:r>
              <a:rPr lang="zh-TW" altLang="en-US" dirty="0"/>
              <a:t>的名稱就可以看出程式要幹嘛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A5F00-2DD8-442B-99A1-D6D899069B4C}"/>
              </a:ext>
            </a:extLst>
          </p:cNvPr>
          <p:cNvSpPr txBox="1"/>
          <p:nvPr/>
        </p:nvSpPr>
        <p:spPr>
          <a:xfrm>
            <a:off x="6021050" y="3760225"/>
            <a:ext cx="21916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 </a:t>
            </a:r>
            <a:r>
              <a:rPr lang="en-US" sz="2000" dirty="0" err="1"/>
              <a:t>xyz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parse_string</a:t>
            </a:r>
            <a:r>
              <a:rPr lang="en-US" sz="2000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8B4161-2DB7-4E21-8326-E48B69524E2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681354" y="4009303"/>
            <a:ext cx="1339696" cy="255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1E5C7E-E6A7-4064-BBB5-863B7D1061B7}"/>
              </a:ext>
            </a:extLst>
          </p:cNvPr>
          <p:cNvSpPr txBox="1"/>
          <p:nvPr/>
        </p:nvSpPr>
        <p:spPr>
          <a:xfrm>
            <a:off x="3585541" y="4236945"/>
            <a:ext cx="219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不曉得在幹嘛的</a:t>
            </a:r>
            <a:r>
              <a:rPr lang="en-US" altLang="zh-TW" dirty="0"/>
              <a:t>function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96FF2-9FC9-40A5-9D7A-07A744DC291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417470" y="4749980"/>
            <a:ext cx="920046" cy="433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5CAD52-06BF-4AC7-BFFE-102E83DA9FAD}"/>
              </a:ext>
            </a:extLst>
          </p:cNvPr>
          <p:cNvSpPr txBox="1"/>
          <p:nvPr/>
        </p:nvSpPr>
        <p:spPr>
          <a:xfrm>
            <a:off x="7090457" y="5183442"/>
            <a:ext cx="249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一看名稱就知道這是處理字串的</a:t>
            </a:r>
            <a:r>
              <a:rPr lang="en-US" altLang="zh-TW" dirty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E636-96E8-46FE-BFB1-34E14741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9 Docstring</a:t>
            </a:r>
            <a:r>
              <a:rPr lang="zh-TW" altLang="en-US" dirty="0"/>
              <a:t>與</a:t>
            </a:r>
            <a:r>
              <a:rPr lang="en-US" altLang="zh-TW" dirty="0"/>
              <a:t>type hints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F855-DE48-48F9-AD48-76C4CCC8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Docstring: </a:t>
            </a:r>
            <a:r>
              <a:rPr lang="zh-TW" altLang="en-US" dirty="0"/>
              <a:t>在</a:t>
            </a:r>
            <a:r>
              <a:rPr lang="en-US" altLang="zh-TW" dirty="0"/>
              <a:t>function</a:t>
            </a:r>
            <a:r>
              <a:rPr lang="zh-TW" altLang="en-US" dirty="0"/>
              <a:t>下加註記，註明</a:t>
            </a:r>
            <a:r>
              <a:rPr lang="en-US" altLang="zh-TW" dirty="0"/>
              <a:t>function</a:t>
            </a:r>
            <a:r>
              <a:rPr lang="zh-TW" altLang="en-US" dirty="0"/>
              <a:t>的用途</a:t>
            </a:r>
            <a:endParaRPr lang="en-US" altLang="zh-TW" dirty="0"/>
          </a:p>
          <a:p>
            <a:r>
              <a:rPr lang="en-US" dirty="0"/>
              <a:t>Type hint: </a:t>
            </a:r>
            <a:r>
              <a:rPr lang="zh-TW" altLang="en-US" dirty="0"/>
              <a:t>在</a:t>
            </a:r>
            <a:r>
              <a:rPr lang="en-US" altLang="zh-TW" dirty="0"/>
              <a:t>function</a:t>
            </a:r>
            <a:r>
              <a:rPr lang="zh-TW" altLang="en-US" dirty="0"/>
              <a:t>中額外加入</a:t>
            </a:r>
            <a:r>
              <a:rPr lang="en-US" altLang="zh-TW" dirty="0"/>
              <a:t>input</a:t>
            </a:r>
            <a:r>
              <a:rPr lang="zh-TW" altLang="en-US" dirty="0"/>
              <a:t>與</a:t>
            </a:r>
            <a:r>
              <a:rPr lang="en-US" altLang="zh-TW" dirty="0"/>
              <a:t>output</a:t>
            </a:r>
            <a:r>
              <a:rPr lang="zh-TW" altLang="en-US" dirty="0"/>
              <a:t>的資料形態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314FD-DBF1-478C-8847-941BA5720D06}"/>
              </a:ext>
            </a:extLst>
          </p:cNvPr>
          <p:cNvSpPr/>
          <p:nvPr/>
        </p:nvSpPr>
        <p:spPr>
          <a:xfrm>
            <a:off x="2158538" y="3354963"/>
            <a:ext cx="44168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square(x: int) -&gt; int:</a:t>
            </a:r>
          </a:p>
          <a:p>
            <a:r>
              <a:rPr lang="en-US" dirty="0"/>
              <a:t>    #Just to compute the square of a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C9A25-44A6-4192-9170-67FECD6F1189}"/>
              </a:ext>
            </a:extLst>
          </p:cNvPr>
          <p:cNvSpPr/>
          <p:nvPr/>
        </p:nvSpPr>
        <p:spPr>
          <a:xfrm>
            <a:off x="3283527" y="3354962"/>
            <a:ext cx="1379913" cy="34420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D1FF9-5306-43CD-9335-88203A6D533A}"/>
              </a:ext>
            </a:extLst>
          </p:cNvPr>
          <p:cNvSpPr txBox="1"/>
          <p:nvPr/>
        </p:nvSpPr>
        <p:spPr>
          <a:xfrm>
            <a:off x="3283527" y="29723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資料型態宣告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4FBCA0-B6C0-4CA9-BA3F-A7DC6067896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686083" y="3981290"/>
            <a:ext cx="1232496" cy="433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1F937E-A4CF-44C6-8E2B-A36D7A9DD351}"/>
              </a:ext>
            </a:extLst>
          </p:cNvPr>
          <p:cNvSpPr txBox="1"/>
          <p:nvPr/>
        </p:nvSpPr>
        <p:spPr>
          <a:xfrm>
            <a:off x="2359070" y="4414752"/>
            <a:ext cx="311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用來說明</a:t>
            </a:r>
            <a:r>
              <a:rPr lang="en-US" altLang="zh-TW" dirty="0"/>
              <a:t>function</a:t>
            </a:r>
            <a:r>
              <a:rPr lang="zh-TW" altLang="en-US" dirty="0"/>
              <a:t>用途的註記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2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9FD0-C05B-4137-AFDC-C5874712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 </a:t>
            </a:r>
            <a:r>
              <a:rPr lang="en-US" altLang="zh-TW" dirty="0"/>
              <a:t>(version control)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99A8-C250-4BC2-8589-B80AF482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版本控制在軟體開發中是很重要的一環。</a:t>
            </a:r>
            <a:endParaRPr lang="en-US" altLang="zh-TW" dirty="0"/>
          </a:p>
          <a:p>
            <a:r>
              <a:rPr lang="en-US" dirty="0"/>
              <a:t>Why?</a:t>
            </a:r>
          </a:p>
          <a:p>
            <a:pPr lvl="1"/>
            <a:r>
              <a:rPr lang="zh-TW" altLang="en-US" dirty="0"/>
              <a:t>容易修改與維護</a:t>
            </a:r>
            <a:endParaRPr lang="en-US" altLang="zh-TW" dirty="0"/>
          </a:p>
          <a:p>
            <a:pPr lvl="1"/>
            <a:r>
              <a:rPr lang="zh-TW" altLang="en-US" dirty="0"/>
              <a:t>容易修正錯誤</a:t>
            </a:r>
            <a:endParaRPr lang="en-US" altLang="zh-TW" dirty="0"/>
          </a:p>
          <a:p>
            <a:pPr lvl="1"/>
            <a:r>
              <a:rPr lang="zh-TW" altLang="en-US" dirty="0"/>
              <a:t>多人合作</a:t>
            </a:r>
            <a:endParaRPr lang="en-US" altLang="zh-TW" dirty="0"/>
          </a:p>
          <a:p>
            <a:pPr lvl="1"/>
            <a:r>
              <a:rPr lang="zh-TW" altLang="en-US" dirty="0"/>
              <a:t>備份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F562-1EDB-46E8-B368-D1D99F25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Style 10 </a:t>
            </a:r>
            <a:r>
              <a:rPr lang="zh-TW" altLang="en-US" dirty="0"/>
              <a:t>從變數名稱識別暫時或有意義的用途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FA48-EAD2-46C6-9AF2-4C6A9DBF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有意義的變數名稱通常較長。比如說</a:t>
            </a:r>
            <a:r>
              <a:rPr lang="en-US" altLang="zh-TW" dirty="0" err="1"/>
              <a:t>heart_rate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暫時性的變數名稱通常較短。比如說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</a:t>
            </a:r>
            <a:r>
              <a:rPr lang="en-US" altLang="zh-TW" dirty="0"/>
              <a:t>z</a:t>
            </a:r>
            <a:r>
              <a:rPr lang="zh-TW" altLang="en-US" dirty="0"/>
              <a:t>、</a:t>
            </a:r>
            <a:r>
              <a:rPr lang="en-US" altLang="zh-TW" dirty="0" err="1"/>
              <a:t>i</a:t>
            </a:r>
            <a:r>
              <a:rPr lang="zh-TW" altLang="en-US" dirty="0"/>
              <a:t>、</a:t>
            </a:r>
            <a:r>
              <a:rPr lang="en-US" altLang="zh-TW" dirty="0"/>
              <a:t>j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等。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暫時性的變數名稱是可以允許的。但前提是不要混淆暫時性與有意義的變數。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10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93BE-EAE1-48F2-BCA9-45AE63D4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11 </a:t>
            </a:r>
            <a:r>
              <a:rPr lang="zh-TW" altLang="en-US" dirty="0"/>
              <a:t>依各語言不同宣告程式進入點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E144-23A4-47CA-A3E7-82B4993B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舉例來說，</a:t>
            </a:r>
            <a:r>
              <a:rPr lang="en-US" altLang="zh-TW" dirty="0"/>
              <a:t>Python</a:t>
            </a:r>
            <a:r>
              <a:rPr lang="zh-TW" altLang="en-US" dirty="0"/>
              <a:t>的程式進入點是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TW" altLang="en-US" dirty="0"/>
              <a:t>雖然對這個語言來說沒有進入點其實也可以執行，但這是增加程式可讀性的好習慣。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838A5-08CE-4B0A-BC78-158DF50DAFAC}"/>
              </a:ext>
            </a:extLst>
          </p:cNvPr>
          <p:cNvSpPr/>
          <p:nvPr/>
        </p:nvSpPr>
        <p:spPr>
          <a:xfrm>
            <a:off x="1742902" y="2839574"/>
            <a:ext cx="331123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main():</a:t>
            </a:r>
          </a:p>
          <a:p>
            <a:r>
              <a:rPr lang="en-US" dirty="0"/>
              <a:t>	# do something</a:t>
            </a:r>
          </a:p>
          <a:p>
            <a:endParaRPr lang="en-US" dirty="0"/>
          </a:p>
          <a:p>
            <a:r>
              <a:rPr lang="en-US" dirty="0"/>
              <a:t>If __name__ == “__main__”:</a:t>
            </a:r>
          </a:p>
          <a:p>
            <a:r>
              <a:rPr lang="en-US" dirty="0"/>
              <a:t>	main()</a:t>
            </a:r>
          </a:p>
        </p:txBody>
      </p:sp>
    </p:spTree>
    <p:extLst>
      <p:ext uri="{BB962C8B-B14F-4D97-AF65-F5344CB8AC3E}">
        <p14:creationId xmlns:p14="http://schemas.microsoft.com/office/powerpoint/2010/main" val="233716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18E2-EF67-4732-AF1A-0FD27251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6166-B56B-4183-846C-650BF115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 </a:t>
            </a:r>
            <a:r>
              <a:rPr lang="zh-TW" altLang="en-US" dirty="0"/>
              <a:t>下載</a:t>
            </a:r>
            <a:r>
              <a:rPr lang="en-US" altLang="zh-TW" dirty="0"/>
              <a:t>git (</a:t>
            </a:r>
            <a:r>
              <a:rPr lang="en-US" altLang="zh-TW" dirty="0">
                <a:hlinkClick r:id="rId2"/>
              </a:rPr>
              <a:t>https://git-scm.com/download/win</a:t>
            </a:r>
            <a:r>
              <a:rPr lang="en-US" altLang="zh-TW" dirty="0"/>
              <a:t>)</a:t>
            </a:r>
          </a:p>
          <a:p>
            <a:endParaRPr lang="en-US" dirty="0"/>
          </a:p>
          <a:p>
            <a:r>
              <a:rPr lang="en-US" dirty="0"/>
              <a:t>Linux:</a:t>
            </a:r>
          </a:p>
          <a:p>
            <a:pPr lvl="1"/>
            <a:r>
              <a:rPr lang="en-US" dirty="0"/>
              <a:t>(ubuntu) apt-get install git</a:t>
            </a:r>
          </a:p>
          <a:p>
            <a:pPr lvl="1"/>
            <a:r>
              <a:rPr lang="en-US" dirty="0"/>
              <a:t>(Fedora) yum install git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Linux</a:t>
            </a:r>
            <a:r>
              <a:rPr lang="zh-TW" altLang="en-US" dirty="0"/>
              <a:t>平台也都有對應的</a:t>
            </a:r>
            <a:r>
              <a:rPr lang="en-US" altLang="zh-TW" dirty="0"/>
              <a:t>git</a:t>
            </a:r>
            <a:r>
              <a:rPr lang="zh-TW" altLang="en-US" dirty="0"/>
              <a:t>安裝指令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725-2312-437B-B5D9-04465ADC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79A5-AEA5-4654-B0E7-597557E1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全世界可用來作為使用</a:t>
            </a:r>
            <a:r>
              <a:rPr lang="en-US" altLang="zh-TW" dirty="0"/>
              <a:t>git</a:t>
            </a:r>
            <a:r>
              <a:rPr lang="zh-TW" altLang="en-US" dirty="0"/>
              <a:t>指令上傳或合作</a:t>
            </a:r>
            <a:r>
              <a:rPr lang="en-US" altLang="zh-TW" dirty="0"/>
              <a:t>project</a:t>
            </a:r>
            <a:r>
              <a:rPr lang="zh-TW" altLang="en-US" dirty="0"/>
              <a:t>的網站不少</a:t>
            </a:r>
            <a:endParaRPr lang="en-US" altLang="zh-TW" dirty="0"/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endParaRPr lang="en-US" dirty="0"/>
          </a:p>
          <a:p>
            <a:r>
              <a:rPr lang="zh-TW" altLang="en-US" dirty="0"/>
              <a:t>這裡我們就以</a:t>
            </a:r>
            <a:r>
              <a:rPr lang="en-US" altLang="zh-TW" dirty="0" err="1"/>
              <a:t>github</a:t>
            </a:r>
            <a:r>
              <a:rPr lang="zh-TW" altLang="en-US" dirty="0"/>
              <a:t>為例說明</a:t>
            </a:r>
            <a:endParaRPr lang="en-US" altLang="zh-TW" dirty="0"/>
          </a:p>
          <a:p>
            <a:pPr lvl="1"/>
            <a:r>
              <a:rPr lang="zh-TW" altLang="en-US" dirty="0"/>
              <a:t>首先當然要先在</a:t>
            </a:r>
            <a:r>
              <a:rPr lang="en-US" altLang="zh-TW" dirty="0" err="1"/>
              <a:t>github</a:t>
            </a:r>
            <a:r>
              <a:rPr lang="zh-TW" altLang="en-US" dirty="0"/>
              <a:t>註冊帳號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86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314D-E2B3-453E-B8C1-8FE05027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新增專案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4711-C160-45D8-951D-DB69FC23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dirty="0"/>
              <a:t>New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3D29B-E7A7-4FE4-949A-2B909BB13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68" t="12545" r="51182" b="50000"/>
          <a:stretch/>
        </p:blipFill>
        <p:spPr>
          <a:xfrm>
            <a:off x="615141" y="2566727"/>
            <a:ext cx="3466407" cy="374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9776E-437C-4D6F-8B33-F820881B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0" y="1027906"/>
            <a:ext cx="7397884" cy="54365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8B331D-DA65-45E2-9B92-1C4AFC278BB7}"/>
              </a:ext>
            </a:extLst>
          </p:cNvPr>
          <p:cNvCxnSpPr>
            <a:cxnSpLocks/>
          </p:cNvCxnSpPr>
          <p:nvPr/>
        </p:nvCxnSpPr>
        <p:spPr>
          <a:xfrm>
            <a:off x="6309360" y="939338"/>
            <a:ext cx="357448" cy="16273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DCEECB-BFE4-4723-A55F-065418F4587D}"/>
              </a:ext>
            </a:extLst>
          </p:cNvPr>
          <p:cNvSpPr txBox="1"/>
          <p:nvPr/>
        </p:nvSpPr>
        <p:spPr>
          <a:xfrm>
            <a:off x="6073416" y="6496696"/>
            <a:ext cx="543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記得的話就勾起來。讓專案裡面有點東西可以</a:t>
            </a:r>
            <a:r>
              <a:rPr lang="en-US" altLang="zh-TW" dirty="0"/>
              <a:t>clone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1A8E26-8A10-4844-B118-C89FAA454771}"/>
              </a:ext>
            </a:extLst>
          </p:cNvPr>
          <p:cNvSpPr/>
          <p:nvPr/>
        </p:nvSpPr>
        <p:spPr>
          <a:xfrm>
            <a:off x="4577870" y="5893724"/>
            <a:ext cx="1831243" cy="7056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B1E8D-A897-4895-AE5E-B4DF1FF4ACBB}"/>
              </a:ext>
            </a:extLst>
          </p:cNvPr>
          <p:cNvSpPr txBox="1"/>
          <p:nvPr/>
        </p:nvSpPr>
        <p:spPr>
          <a:xfrm>
            <a:off x="5743274" y="658574"/>
            <a:ext cx="311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輸入專案名稱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78-9B5C-41D5-A166-42E92A1C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zh-TW" altLang="en-US" dirty="0"/>
              <a:t>指令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1B8E-A1A7-4764-A7C5-48DFEE7F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clone</a:t>
            </a:r>
          </a:p>
          <a:p>
            <a:pPr lvl="1"/>
            <a:r>
              <a:rPr lang="zh-TW" altLang="en-US" dirty="0"/>
              <a:t>下載專案到自己的電腦</a:t>
            </a:r>
            <a:r>
              <a:rPr lang="en-US" altLang="zh-TW" dirty="0"/>
              <a:t>/</a:t>
            </a:r>
            <a:r>
              <a:rPr lang="zh-TW" altLang="en-US" dirty="0"/>
              <a:t>目錄</a:t>
            </a:r>
            <a:endParaRPr lang="en-US" altLang="zh-TW" dirty="0"/>
          </a:p>
          <a:p>
            <a:r>
              <a:rPr lang="en-US" dirty="0"/>
              <a:t>git add</a:t>
            </a:r>
          </a:p>
          <a:p>
            <a:pPr lvl="1"/>
            <a:r>
              <a:rPr lang="zh-TW" altLang="en-US" dirty="0"/>
              <a:t>新增檔案到專案</a:t>
            </a:r>
            <a:endParaRPr lang="en-US" dirty="0"/>
          </a:p>
          <a:p>
            <a:r>
              <a:rPr lang="en-US" dirty="0"/>
              <a:t>git rm</a:t>
            </a:r>
          </a:p>
          <a:p>
            <a:pPr lvl="1"/>
            <a:r>
              <a:rPr lang="zh-TW" altLang="en-US" dirty="0"/>
              <a:t>從專案中移除檔案</a:t>
            </a:r>
            <a:endParaRPr lang="en-US" altLang="zh-TW" dirty="0"/>
          </a:p>
          <a:p>
            <a:r>
              <a:rPr lang="en-US" dirty="0"/>
              <a:t>git commit</a:t>
            </a:r>
          </a:p>
          <a:p>
            <a:pPr lvl="1"/>
            <a:r>
              <a:rPr lang="zh-TW" altLang="en-US" dirty="0"/>
              <a:t>新增</a:t>
            </a:r>
            <a:r>
              <a:rPr lang="en-US" altLang="zh-TW" dirty="0"/>
              <a:t>/</a:t>
            </a:r>
            <a:r>
              <a:rPr lang="zh-TW" altLang="en-US" dirty="0"/>
              <a:t>刪除</a:t>
            </a:r>
            <a:r>
              <a:rPr lang="en-US" altLang="zh-TW" dirty="0"/>
              <a:t>/</a:t>
            </a:r>
            <a:r>
              <a:rPr lang="zh-TW" altLang="en-US" dirty="0"/>
              <a:t>修改的檔案存進</a:t>
            </a:r>
            <a:r>
              <a:rPr lang="en-US" altLang="zh-TW" dirty="0"/>
              <a:t>local</a:t>
            </a:r>
            <a:r>
              <a:rPr lang="zh-TW" altLang="en-US" dirty="0"/>
              <a:t>暫存區中準備上傳</a:t>
            </a:r>
            <a:endParaRPr lang="en-US" altLang="zh-TW" dirty="0"/>
          </a:p>
          <a:p>
            <a:r>
              <a:rPr lang="en-US" dirty="0"/>
              <a:t>git push</a:t>
            </a:r>
          </a:p>
          <a:p>
            <a:pPr lvl="1"/>
            <a:r>
              <a:rPr lang="zh-TW" altLang="en-US" dirty="0"/>
              <a:t>上傳更新</a:t>
            </a:r>
            <a:endParaRPr lang="en-US" altLang="zh-TW" dirty="0"/>
          </a:p>
          <a:p>
            <a:r>
              <a:rPr lang="en-US" dirty="0"/>
              <a:t>git pull</a:t>
            </a:r>
          </a:p>
          <a:p>
            <a:pPr lvl="1"/>
            <a:r>
              <a:rPr lang="zh-TW" altLang="en-US" dirty="0"/>
              <a:t>下載最新的</a:t>
            </a:r>
            <a:r>
              <a:rPr lang="en-US" altLang="zh-TW" dirty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E309-9E13-4805-A7D2-D80E57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02576-5FEB-4A07-99A9-876782F6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假設我開了一個名為</a:t>
            </a:r>
            <a:r>
              <a:rPr lang="en-US" altLang="zh-TW" dirty="0" err="1"/>
              <a:t>test_git</a:t>
            </a:r>
            <a:r>
              <a:rPr lang="zh-TW" altLang="en-US" dirty="0"/>
              <a:t>的新專案。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12FA4-F164-411D-8752-DE400F63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93" y="2655344"/>
            <a:ext cx="7350614" cy="37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4F9D-628B-4606-B01E-AEF64FBB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8B54-CDB6-41C2-8F48-7ADEF831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紅圈圈處就是可以用</a:t>
            </a:r>
            <a:r>
              <a:rPr lang="en-US" altLang="zh-TW" dirty="0"/>
              <a:t>git clone</a:t>
            </a:r>
            <a:r>
              <a:rPr lang="zh-TW" altLang="en-US" dirty="0"/>
              <a:t>下載專案的網址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E452F-BC4E-42E7-9796-7FB2121B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65" y="2402377"/>
            <a:ext cx="6673270" cy="38487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305BD8-894A-473F-803C-FB0B64CA0174}"/>
              </a:ext>
            </a:extLst>
          </p:cNvPr>
          <p:cNvSpPr/>
          <p:nvPr/>
        </p:nvSpPr>
        <p:spPr>
          <a:xfrm>
            <a:off x="6165601" y="4500647"/>
            <a:ext cx="2745643" cy="7056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14B-7EFB-4C15-BCC4-F4594EE6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5856-E7BC-435E-BCFD-FBD0E9EF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zh-TW" altLang="en-US" dirty="0"/>
              <a:t>這時我開</a:t>
            </a:r>
            <a:r>
              <a:rPr lang="en-US" altLang="zh-TW" dirty="0"/>
              <a:t>windows</a:t>
            </a:r>
            <a:r>
              <a:rPr lang="zh-TW" altLang="en-US" dirty="0"/>
              <a:t>的</a:t>
            </a:r>
            <a:r>
              <a:rPr lang="en-US" altLang="zh-TW" dirty="0"/>
              <a:t>git CMD</a:t>
            </a:r>
            <a:r>
              <a:rPr lang="zh-TW" altLang="en-US" dirty="0"/>
              <a:t>（可自行下載安裝），並打入</a:t>
            </a:r>
            <a:r>
              <a:rPr lang="en-US" altLang="zh-TW" dirty="0"/>
              <a:t>”git clone </a:t>
            </a:r>
            <a:r>
              <a:rPr lang="zh-TW" altLang="en-US" dirty="0"/>
              <a:t>網址</a:t>
            </a:r>
            <a:r>
              <a:rPr lang="en-US" altLang="zh-TW" dirty="0"/>
              <a:t>”</a:t>
            </a:r>
            <a:r>
              <a:rPr lang="zh-TW" altLang="en-US" dirty="0"/>
              <a:t>。就可以下載剛建立的空專案（只有</a:t>
            </a:r>
            <a:r>
              <a:rPr lang="en-US" altLang="zh-TW" dirty="0"/>
              <a:t>readme.md</a:t>
            </a:r>
            <a:r>
              <a:rPr lang="zh-TW" altLang="en-US" dirty="0"/>
              <a:t>一個檔案而已）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F7B83-4202-4568-B62A-D52BBA13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95" y="2109103"/>
            <a:ext cx="5361905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7802-B6E7-4EF0-B94D-4B3787D7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137F-2213-4853-A17A-1FEF1777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6265" cy="4351338"/>
          </a:xfrm>
        </p:spPr>
        <p:txBody>
          <a:bodyPr/>
          <a:lstStyle/>
          <a:p>
            <a:r>
              <a:rPr lang="zh-TW" altLang="en-US" dirty="0"/>
              <a:t>我們可以用任何方式</a:t>
            </a:r>
            <a:r>
              <a:rPr lang="en-US" altLang="zh-TW" dirty="0"/>
              <a:t>copy</a:t>
            </a:r>
            <a:r>
              <a:rPr lang="zh-TW" altLang="en-US" dirty="0"/>
              <a:t>或建立檔案。比如說我在進入</a:t>
            </a:r>
            <a:r>
              <a:rPr lang="en-US" altLang="zh-TW" dirty="0" err="1"/>
              <a:t>test_git</a:t>
            </a:r>
            <a:r>
              <a:rPr lang="zh-TW" altLang="en-US" dirty="0"/>
              <a:t>目錄後，用</a:t>
            </a:r>
            <a:r>
              <a:rPr lang="en-US" altLang="zh-TW" dirty="0"/>
              <a:t>echo</a:t>
            </a:r>
            <a:r>
              <a:rPr lang="zh-TW" altLang="en-US" dirty="0"/>
              <a:t>指令建立了一個簡單只有一行的</a:t>
            </a:r>
            <a:r>
              <a:rPr lang="en-US" altLang="zh-TW" dirty="0"/>
              <a:t>Python</a:t>
            </a:r>
            <a:r>
              <a:rPr lang="zh-TW" altLang="en-US" dirty="0"/>
              <a:t>檔。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然後用</a:t>
            </a:r>
            <a:r>
              <a:rPr lang="en-US" altLang="zh-TW" dirty="0"/>
              <a:t>git add</a:t>
            </a:r>
            <a:r>
              <a:rPr lang="zh-TW" altLang="en-US" dirty="0"/>
              <a:t>將這個</a:t>
            </a:r>
            <a:r>
              <a:rPr lang="en-US" altLang="zh-TW" dirty="0"/>
              <a:t>Python</a:t>
            </a:r>
            <a:r>
              <a:rPr lang="zh-TW" altLang="en-US" dirty="0"/>
              <a:t>檔加入專案。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2351-EF63-4F33-955F-8F46E613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833" y="3244825"/>
            <a:ext cx="4635738" cy="97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EFD9B7-C79F-44FE-9A87-271C0F3A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87943"/>
            <a:ext cx="4238626" cy="4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B3B0-4053-4257-BD76-68963B88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版本控制最終目的是要讓未來的自己容易維護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A486-B67C-4572-B55F-0806A7D4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在軟體開發中很常發生的事情，就是過了一段時間再回來看</a:t>
            </a:r>
            <a:r>
              <a:rPr lang="en-US" altLang="zh-TW" dirty="0"/>
              <a:t>code</a:t>
            </a:r>
            <a:r>
              <a:rPr lang="zh-TW" altLang="en-US" dirty="0"/>
              <a:t>時完全不記得當初自己為什麼這樣開發。</a:t>
            </a:r>
            <a:endParaRPr lang="en-US" dirty="0"/>
          </a:p>
        </p:txBody>
      </p:sp>
      <p:pic>
        <p:nvPicPr>
          <p:cNvPr id="4" name="Picture 2" descr="Version Control — Why Do We Need It? | by Lance Harvie | Medium">
            <a:extLst>
              <a:ext uri="{FF2B5EF4-FFF2-40B4-BE49-F238E27FC236}">
                <a16:creationId xmlns:a16="http://schemas.microsoft.com/office/drawing/2014/main" id="{2DFBE421-A1E2-4A46-9D7D-F017E353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07" y="2739231"/>
            <a:ext cx="8671785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77172-639A-4051-95C1-5258C3BC5C19}"/>
              </a:ext>
            </a:extLst>
          </p:cNvPr>
          <p:cNvSpPr/>
          <p:nvPr/>
        </p:nvSpPr>
        <p:spPr>
          <a:xfrm>
            <a:off x="1760107" y="6492875"/>
            <a:ext cx="6483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https://medium.com/@lanceharvieruntime/version-control-why-do-we-need-it-1681f4888cec</a:t>
            </a:r>
          </a:p>
        </p:txBody>
      </p:sp>
    </p:spTree>
    <p:extLst>
      <p:ext uri="{BB962C8B-B14F-4D97-AF65-F5344CB8AC3E}">
        <p14:creationId xmlns:p14="http://schemas.microsoft.com/office/powerpoint/2010/main" val="26927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A861-E9DE-4416-9E16-39E283B1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如果沒建立</a:t>
            </a:r>
            <a:r>
              <a:rPr lang="en-US" altLang="zh-TW" dirty="0"/>
              <a:t>readme</a:t>
            </a:r>
            <a:r>
              <a:rPr lang="zh-TW" altLang="en-US" dirty="0"/>
              <a:t>的話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1554-C4B3-4ACF-A68C-48B52AEC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/>
          <a:lstStyle/>
          <a:p>
            <a:r>
              <a:rPr lang="zh-TW" altLang="en-US" dirty="0"/>
              <a:t>系統會告知這個</a:t>
            </a:r>
            <a:r>
              <a:rPr lang="en-US" altLang="zh-TW" dirty="0"/>
              <a:t>git</a:t>
            </a:r>
            <a:r>
              <a:rPr lang="zh-TW" altLang="en-US" dirty="0"/>
              <a:t>是空的。不過還是會建立目錄。</a:t>
            </a:r>
            <a:endParaRPr lang="en-US" altLang="zh-TW" dirty="0"/>
          </a:p>
          <a:p>
            <a:r>
              <a:rPr lang="zh-TW" altLang="en-US" dirty="0"/>
              <a:t>進目錄看也會看到一個空目錄。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F81D5-E4A4-4718-A11F-BF6149D7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33" y="1561547"/>
            <a:ext cx="5266667" cy="50095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AA44FC-9A3F-4AEC-B23D-72DA8C228F2B}"/>
              </a:ext>
            </a:extLst>
          </p:cNvPr>
          <p:cNvSpPr/>
          <p:nvPr/>
        </p:nvSpPr>
        <p:spPr>
          <a:xfrm>
            <a:off x="5874327" y="1825625"/>
            <a:ext cx="5652655" cy="501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5F410-1BBE-4311-AD8F-6BC63FB28321}"/>
              </a:ext>
            </a:extLst>
          </p:cNvPr>
          <p:cNvSpPr/>
          <p:nvPr/>
        </p:nvSpPr>
        <p:spPr>
          <a:xfrm>
            <a:off x="5874326" y="4481079"/>
            <a:ext cx="5652655" cy="2224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0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0B0-4E1E-4958-B9C9-0B5009B0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B6B6-C37B-40FC-B73F-2676830E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然後就可以用</a:t>
            </a:r>
            <a:r>
              <a:rPr lang="en-US" altLang="zh-TW" dirty="0"/>
              <a:t>commit</a:t>
            </a:r>
            <a:r>
              <a:rPr lang="zh-TW" altLang="en-US" dirty="0"/>
              <a:t>指令告訴</a:t>
            </a:r>
            <a:r>
              <a:rPr lang="en-US" altLang="zh-TW" dirty="0"/>
              <a:t>git</a:t>
            </a:r>
            <a:r>
              <a:rPr lang="zh-TW" altLang="en-US" dirty="0"/>
              <a:t>說我們要進行這些修改（在這個例子中就是新增</a:t>
            </a:r>
            <a:r>
              <a:rPr lang="en-US" altLang="zh-TW" dirty="0"/>
              <a:t>test.py</a:t>
            </a:r>
            <a:r>
              <a:rPr lang="zh-TW" altLang="en-US" dirty="0"/>
              <a:t>檔）</a:t>
            </a:r>
            <a:endParaRPr lang="en-US" altLang="zh-TW" dirty="0"/>
          </a:p>
          <a:p>
            <a:r>
              <a:rPr lang="en-US" dirty="0"/>
              <a:t>-am</a:t>
            </a:r>
            <a:r>
              <a:rPr lang="zh-TW" altLang="en-US" dirty="0"/>
              <a:t>是用來增加</a:t>
            </a:r>
            <a:r>
              <a:rPr lang="en-US" altLang="zh-TW" dirty="0"/>
              <a:t>git</a:t>
            </a:r>
            <a:r>
              <a:rPr lang="zh-TW" altLang="en-US" dirty="0"/>
              <a:t>可讀性，也就是赴予每個</a:t>
            </a:r>
            <a:r>
              <a:rPr lang="en-US" altLang="zh-TW" dirty="0"/>
              <a:t>commit</a:t>
            </a:r>
            <a:r>
              <a:rPr lang="zh-TW" altLang="en-US" dirty="0"/>
              <a:t>意義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29985-B108-42DC-B4A7-7B9E6D4D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50" y="3661401"/>
            <a:ext cx="3904762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2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9DC1-DB52-48F8-AC30-5D560D5D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1F57-ACF2-4B9D-AED8-E97FA504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0338" cy="4351338"/>
          </a:xfrm>
        </p:spPr>
        <p:txBody>
          <a:bodyPr/>
          <a:lstStyle/>
          <a:p>
            <a:r>
              <a:rPr lang="zh-TW" altLang="en-US" dirty="0"/>
              <a:t>先用</a:t>
            </a:r>
            <a:r>
              <a:rPr lang="en-US" altLang="zh-TW" dirty="0"/>
              <a:t>git remote</a:t>
            </a:r>
            <a:r>
              <a:rPr lang="zh-TW" altLang="en-US" dirty="0"/>
              <a:t>指定我們要新增的專案</a:t>
            </a:r>
            <a:r>
              <a:rPr lang="en-US" altLang="zh-TW" dirty="0"/>
              <a:t>branch</a:t>
            </a:r>
            <a:r>
              <a:rPr lang="zh-TW" altLang="en-US" dirty="0"/>
              <a:t>為</a:t>
            </a:r>
            <a:r>
              <a:rPr lang="en-US" altLang="zh-TW" dirty="0"/>
              <a:t>main</a:t>
            </a:r>
            <a:r>
              <a:rPr lang="zh-TW" altLang="en-US" dirty="0"/>
              <a:t>，而本地端要上傳的名稱為</a:t>
            </a:r>
            <a:r>
              <a:rPr lang="en-US" altLang="zh-TW" dirty="0"/>
              <a:t>origin</a:t>
            </a:r>
          </a:p>
          <a:p>
            <a:pPr lvl="1"/>
            <a:r>
              <a:rPr lang="zh-TW" altLang="en-US" dirty="0"/>
              <a:t>可能會出現訊息說</a:t>
            </a:r>
            <a:r>
              <a:rPr lang="en-US" altLang="zh-TW" dirty="0"/>
              <a:t>origin</a:t>
            </a:r>
            <a:r>
              <a:rPr lang="zh-TW" altLang="en-US" dirty="0"/>
              <a:t>已存在。</a:t>
            </a:r>
            <a:endParaRPr lang="en-US" altLang="zh-TW" dirty="0"/>
          </a:p>
          <a:p>
            <a:r>
              <a:rPr lang="zh-TW" altLang="en-US" dirty="0"/>
              <a:t>再用</a:t>
            </a:r>
            <a:r>
              <a:rPr lang="en-US" altLang="zh-TW" dirty="0"/>
              <a:t>git push</a:t>
            </a:r>
            <a:r>
              <a:rPr lang="zh-TW" altLang="en-US" dirty="0"/>
              <a:t>上傳（第一次使用</a:t>
            </a:r>
            <a:r>
              <a:rPr lang="en-US" altLang="zh-TW" dirty="0" err="1"/>
              <a:t>github</a:t>
            </a:r>
            <a:r>
              <a:rPr lang="zh-TW" altLang="en-US" dirty="0"/>
              <a:t>的話有可能會需要設定使用者帳號或</a:t>
            </a:r>
            <a:r>
              <a:rPr lang="en-US" altLang="zh-TW" dirty="0"/>
              <a:t>email</a:t>
            </a:r>
            <a:r>
              <a:rPr lang="zh-TW" altLang="en-US" dirty="0"/>
              <a:t>。按指示輸入即可。）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5695-ED4C-4FC9-9303-D19A3B78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72" y="1027906"/>
            <a:ext cx="3950222" cy="22975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D4F6A2-9651-405A-ACF3-F0E87E8DA196}"/>
              </a:ext>
            </a:extLst>
          </p:cNvPr>
          <p:cNvSpPr/>
          <p:nvPr/>
        </p:nvSpPr>
        <p:spPr>
          <a:xfrm>
            <a:off x="6282172" y="1915388"/>
            <a:ext cx="1157719" cy="7056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668EE-180B-4BD7-B43C-F2F2985C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93" y="4163568"/>
            <a:ext cx="6609524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61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4276-AA62-4A4F-B541-ECC9896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檔案已加入</a:t>
            </a:r>
            <a:r>
              <a:rPr lang="en-US" altLang="zh-TW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C5B96-2B24-4F27-9636-FBC88CE9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98" y="2158936"/>
            <a:ext cx="8362604" cy="30250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99DB39-0737-4C3B-AC2F-2E6A3A930973}"/>
              </a:ext>
            </a:extLst>
          </p:cNvPr>
          <p:cNvSpPr/>
          <p:nvPr/>
        </p:nvSpPr>
        <p:spPr>
          <a:xfrm>
            <a:off x="2009430" y="4633650"/>
            <a:ext cx="1157719" cy="7056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20CE-08DA-4E6E-BD50-E5D9EB45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</a:t>
            </a:r>
            <a:r>
              <a:rPr lang="en-US" altLang="zh-TW" dirty="0"/>
              <a:t>README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5F61-23E0-4FD7-8FAD-C19058A2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README</a:t>
            </a:r>
            <a:r>
              <a:rPr lang="zh-TW" altLang="en-US" dirty="0"/>
              <a:t>的編輯不像</a:t>
            </a:r>
            <a:r>
              <a:rPr lang="en-US" altLang="zh-TW" dirty="0"/>
              <a:t>WORD</a:t>
            </a:r>
            <a:r>
              <a:rPr lang="zh-TW" altLang="en-US" dirty="0"/>
              <a:t>那麼方便，不能夠自由地透過圖形化介面選擇字體、字形、顏色，或甚至插入圖片等。</a:t>
            </a:r>
            <a:endParaRPr lang="en-US" altLang="zh-TW" dirty="0"/>
          </a:p>
          <a:p>
            <a:r>
              <a:rPr lang="zh-TW" altLang="en-US" dirty="0"/>
              <a:t>但其實</a:t>
            </a:r>
            <a:r>
              <a:rPr lang="en-US" altLang="zh-TW" dirty="0" err="1"/>
              <a:t>Github</a:t>
            </a:r>
            <a:r>
              <a:rPr lang="zh-TW" altLang="en-US" dirty="0"/>
              <a:t>的</a:t>
            </a:r>
            <a:r>
              <a:rPr lang="en-US" altLang="zh-TW" dirty="0"/>
              <a:t>README</a:t>
            </a:r>
            <a:r>
              <a:rPr lang="zh-TW" altLang="en-US" dirty="0"/>
              <a:t>是可以編輯到很好看的，只是需要透過一些額外的編輯技巧。</a:t>
            </a:r>
            <a:endParaRPr lang="en-US" altLang="zh-TW" dirty="0"/>
          </a:p>
          <a:p>
            <a:r>
              <a:rPr lang="zh-TW" altLang="en-US" dirty="0"/>
              <a:t>這個技巧就叫做「標記式語言 </a:t>
            </a:r>
            <a:r>
              <a:rPr lang="en-US" altLang="zh-TW" dirty="0"/>
              <a:t>Markdown language</a:t>
            </a:r>
            <a:r>
              <a:rPr lang="zh-TW" altLang="en-US" dirty="0"/>
              <a:t>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3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A1FC-59B2-431A-8910-3364A2CD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2E35-DB4E-4D01-91C0-347378DE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標記式語言指的是運用特定的記號指定某些字體、字形，或段落的變化，好增加文件的可讀性</a:t>
            </a:r>
            <a:endParaRPr lang="en-US" altLang="zh-TW" dirty="0"/>
          </a:p>
          <a:p>
            <a:r>
              <a:rPr lang="zh-TW" altLang="en-US" dirty="0"/>
              <a:t>主要目的：用來作為網路內容寫作語言，以增加文件的閱讀性與編寫性。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82E29-6AE4-4F27-AA89-6C306AA7879C}"/>
              </a:ext>
            </a:extLst>
          </p:cNvPr>
          <p:cNvSpPr txBox="1"/>
          <p:nvPr/>
        </p:nvSpPr>
        <p:spPr>
          <a:xfrm>
            <a:off x="1343025" y="5673507"/>
            <a:ext cx="89535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Note</a:t>
            </a:r>
            <a:r>
              <a:rPr lang="zh-TW" altLang="en-US" sz="2000" dirty="0"/>
              <a:t>：</a:t>
            </a:r>
            <a:r>
              <a:rPr lang="en-US" altLang="zh-TW" sz="2000" dirty="0"/>
              <a:t>Markdown</a:t>
            </a:r>
            <a:r>
              <a:rPr lang="zh-TW" altLang="en-US" sz="2000" dirty="0"/>
              <a:t>標記式語言與</a:t>
            </a:r>
            <a:r>
              <a:rPr lang="en-US" altLang="zh-TW" sz="2000" dirty="0"/>
              <a:t>HTML</a:t>
            </a:r>
            <a:r>
              <a:rPr lang="zh-TW" altLang="en-US" sz="2000" dirty="0"/>
              <a:t>並不完全相同。標記式語言是一種編寫格式，而</a:t>
            </a:r>
            <a:r>
              <a:rPr lang="en-US" altLang="zh-TW" sz="2000" dirty="0"/>
              <a:t>HTML</a:t>
            </a:r>
            <a:r>
              <a:rPr lang="zh-TW" altLang="en-US" sz="2000" dirty="0"/>
              <a:t>是一種發布格式。兩者並不完全相同。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A960D-421B-451F-85EA-5972C6E5DB44}"/>
              </a:ext>
            </a:extLst>
          </p:cNvPr>
          <p:cNvSpPr/>
          <p:nvPr/>
        </p:nvSpPr>
        <p:spPr>
          <a:xfrm>
            <a:off x="3175462" y="3429000"/>
            <a:ext cx="528862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舉例來說，以下這是有</a:t>
            </a:r>
            <a:r>
              <a:rPr lang="en-US" altLang="zh-TW" sz="2000" dirty="0"/>
              <a:t>markdown</a:t>
            </a:r>
            <a:r>
              <a:rPr lang="zh-TW" altLang="en-US" sz="2000" dirty="0"/>
              <a:t>的</a:t>
            </a:r>
            <a:r>
              <a:rPr lang="en-US" altLang="zh-TW" sz="2000" dirty="0"/>
              <a:t>README</a:t>
            </a:r>
          </a:p>
          <a:p>
            <a:r>
              <a:rPr lang="en-US" sz="2000" dirty="0">
                <a:hlinkClick r:id="rId2"/>
              </a:rPr>
              <a:t>https://github.com/xlopez-ml/DL-AMR</a:t>
            </a:r>
            <a:endParaRPr lang="en-US" sz="2000" dirty="0"/>
          </a:p>
          <a:p>
            <a:endParaRPr lang="en-US" sz="2000" dirty="0"/>
          </a:p>
          <a:p>
            <a:r>
              <a:rPr lang="zh-TW" altLang="en-US" sz="2000" dirty="0"/>
              <a:t>而這是沒有</a:t>
            </a:r>
            <a:r>
              <a:rPr lang="en-US" altLang="zh-TW" sz="2000" dirty="0"/>
              <a:t>markdown</a:t>
            </a:r>
            <a:r>
              <a:rPr lang="zh-TW" altLang="en-US" sz="2000" dirty="0"/>
              <a:t>的</a:t>
            </a:r>
            <a:r>
              <a:rPr lang="en-US" altLang="zh-TW" sz="2000" dirty="0"/>
              <a:t>README</a:t>
            </a:r>
          </a:p>
          <a:p>
            <a:r>
              <a:rPr lang="en-US" sz="2000" dirty="0">
                <a:hlinkClick r:id="rId3"/>
              </a:rPr>
              <a:t>https://github.com/mingren0130/CVFS_code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17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r>
              <a:rPr lang="en-US" altLang="zh-TW" dirty="0"/>
              <a:t>/</a:t>
            </a:r>
            <a:r>
              <a:rPr lang="zh-TW" altLang="en-US" dirty="0"/>
              <a:t>標頭</a:t>
            </a:r>
            <a:endParaRPr lang="en-US" altLang="zh-TW" dirty="0"/>
          </a:p>
          <a:p>
            <a:pPr lvl="1"/>
            <a:r>
              <a:rPr lang="zh-TW" altLang="en-US" dirty="0"/>
              <a:t>使用「</a:t>
            </a:r>
            <a:r>
              <a:rPr lang="en-US" altLang="zh-TW" dirty="0"/>
              <a:t>#</a:t>
            </a:r>
            <a:r>
              <a:rPr lang="zh-TW" altLang="en-US" dirty="0"/>
              <a:t>」符號。</a:t>
            </a:r>
            <a:endParaRPr lang="en-US" altLang="zh-TW" dirty="0"/>
          </a:p>
          <a:p>
            <a:pPr lvl="1"/>
            <a:r>
              <a:rPr lang="zh-TW" altLang="en-US" dirty="0"/>
              <a:t>可使用</a:t>
            </a:r>
            <a:r>
              <a:rPr lang="en-US" altLang="zh-TW" dirty="0"/>
              <a:t>1-6</a:t>
            </a:r>
            <a:r>
              <a:rPr lang="zh-TW" altLang="en-US" dirty="0"/>
              <a:t>個「</a:t>
            </a:r>
            <a:r>
              <a:rPr lang="en-US" altLang="zh-TW" dirty="0"/>
              <a:t>#</a:t>
            </a:r>
            <a:r>
              <a:rPr lang="zh-TW" altLang="en-US" dirty="0"/>
              <a:t>」，代表不同層級的標題標題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2508444" y="3631962"/>
            <a:ext cx="176522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# Header 1</a:t>
            </a:r>
          </a:p>
          <a:p>
            <a:r>
              <a:rPr lang="en-US" sz="2000" dirty="0"/>
              <a:t>Some content</a:t>
            </a:r>
          </a:p>
          <a:p>
            <a:r>
              <a:rPr lang="en-US" sz="2000" dirty="0"/>
              <a:t>## Header 2</a:t>
            </a:r>
          </a:p>
          <a:p>
            <a:r>
              <a:rPr lang="en-US" sz="2000" dirty="0"/>
              <a:t>Some content</a:t>
            </a:r>
          </a:p>
          <a:p>
            <a:r>
              <a:rPr lang="en-US" sz="2000" dirty="0"/>
              <a:t>### Header 3</a:t>
            </a:r>
          </a:p>
          <a:p>
            <a:r>
              <a:rPr lang="en-US" sz="2000" dirty="0"/>
              <a:t>Some content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4905375" y="4334758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219A7-690E-40D2-AD96-22DE7BBC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29" y="3255180"/>
            <a:ext cx="5111871" cy="3286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08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引用別人說的文字</a:t>
            </a:r>
            <a:endParaRPr lang="en-US" altLang="zh-TW" dirty="0"/>
          </a:p>
          <a:p>
            <a:pPr lvl="1"/>
            <a:r>
              <a:rPr lang="zh-TW" altLang="en-US" dirty="0"/>
              <a:t>使用「</a:t>
            </a:r>
            <a:r>
              <a:rPr lang="en-US" altLang="zh-TW" dirty="0"/>
              <a:t>&gt;</a:t>
            </a:r>
            <a:r>
              <a:rPr lang="zh-TW" altLang="en-US" dirty="0"/>
              <a:t>」符號。</a:t>
            </a:r>
            <a:endParaRPr lang="en-US" altLang="zh-TW" dirty="0"/>
          </a:p>
          <a:p>
            <a:pPr lvl="1"/>
            <a:r>
              <a:rPr lang="zh-TW" altLang="en-US" dirty="0"/>
              <a:t>如果要在引用中繼續引用的話可以用「</a:t>
            </a:r>
            <a:r>
              <a:rPr lang="en-US" altLang="zh-TW" dirty="0"/>
              <a:t>&gt;&gt;</a:t>
            </a:r>
            <a:r>
              <a:rPr lang="zh-TW" altLang="en-US" dirty="0"/>
              <a:t>」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422469" y="3219450"/>
            <a:ext cx="567353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 Header 1</a:t>
            </a:r>
          </a:p>
          <a:p>
            <a:r>
              <a:rPr lang="en-US" sz="2000" dirty="0"/>
              <a:t>Here is what was said by a famous philosopher</a:t>
            </a:r>
          </a:p>
          <a:p>
            <a:r>
              <a:rPr lang="en-US" sz="2000" dirty="0"/>
              <a:t>&gt; I think therefore I am.</a:t>
            </a:r>
          </a:p>
          <a:p>
            <a:endParaRPr lang="en-US" sz="2000" dirty="0"/>
          </a:p>
          <a:p>
            <a:r>
              <a:rPr lang="en-US" sz="2000" dirty="0"/>
              <a:t>Here is what was said by another philosopher</a:t>
            </a:r>
          </a:p>
          <a:p>
            <a:r>
              <a:rPr lang="en-US" sz="2000" dirty="0"/>
              <a:t>&gt; God is dead. God remains dead and we have killed him.</a:t>
            </a:r>
          </a:p>
          <a:p>
            <a:r>
              <a:rPr lang="en-US" sz="2000" dirty="0"/>
              <a:t>&gt; &gt; This is the second level quotation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6184961" y="4230022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0AAE6-8B49-4622-B1E4-C945295C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56" y="3079685"/>
            <a:ext cx="4768388" cy="2911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995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純列表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列表（</a:t>
            </a:r>
            <a:r>
              <a:rPr lang="en-US" altLang="zh-TW" dirty="0" err="1"/>
              <a:t>bulletpoints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使用「</a:t>
            </a:r>
            <a:r>
              <a:rPr lang="en-US" altLang="zh-TW" dirty="0"/>
              <a:t>*</a:t>
            </a:r>
            <a:r>
              <a:rPr lang="zh-TW" altLang="en-US" dirty="0"/>
              <a:t>」、「</a:t>
            </a:r>
            <a:r>
              <a:rPr lang="en-US" altLang="zh-TW" dirty="0"/>
              <a:t>+</a:t>
            </a:r>
            <a:r>
              <a:rPr lang="zh-TW" altLang="en-US" dirty="0"/>
              <a:t>」，或「</a:t>
            </a:r>
            <a:r>
              <a:rPr lang="en-US" altLang="zh-TW" dirty="0"/>
              <a:t>-</a:t>
            </a:r>
            <a:r>
              <a:rPr lang="zh-TW" altLang="en-US" dirty="0"/>
              <a:t>」符號。</a:t>
            </a:r>
            <a:endParaRPr lang="en-US" altLang="zh-TW" dirty="0"/>
          </a:p>
          <a:p>
            <a:pPr lvl="1"/>
            <a:r>
              <a:rPr lang="zh-TW" altLang="en-US" dirty="0"/>
              <a:t>三種符號的效果完全一樣。</a:t>
            </a:r>
            <a:endParaRPr lang="en-US" altLang="zh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2927544" y="4093626"/>
            <a:ext cx="105189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/>
              <a:t>* item 1</a:t>
            </a:r>
          </a:p>
          <a:p>
            <a:r>
              <a:rPr lang="pt-BR" sz="2000" dirty="0"/>
              <a:t>* item 2</a:t>
            </a:r>
          </a:p>
          <a:p>
            <a:r>
              <a:rPr lang="pt-BR" sz="2000" dirty="0"/>
              <a:t>* item 3</a:t>
            </a:r>
            <a:endParaRPr lang="en-US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4905375" y="4334758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3A472-36C5-4D81-800F-9F67699E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814" y="3794101"/>
            <a:ext cx="1333519" cy="1595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422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數字列表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數字列表</a:t>
            </a:r>
            <a:endParaRPr lang="en-US" altLang="zh-TW" dirty="0"/>
          </a:p>
          <a:p>
            <a:pPr lvl="1"/>
            <a:r>
              <a:rPr lang="zh-TW" altLang="en-US" dirty="0"/>
              <a:t>使用「</a:t>
            </a:r>
            <a:r>
              <a:rPr lang="en-US" altLang="zh-TW" dirty="0"/>
              <a:t>1.</a:t>
            </a:r>
            <a:r>
              <a:rPr lang="zh-TW" altLang="en-US" dirty="0"/>
              <a:t>」、「</a:t>
            </a:r>
            <a:r>
              <a:rPr lang="en-US" altLang="zh-TW" dirty="0"/>
              <a:t>2.</a:t>
            </a:r>
            <a:r>
              <a:rPr lang="zh-TW" altLang="en-US" dirty="0"/>
              <a:t>」、「</a:t>
            </a:r>
            <a:r>
              <a:rPr lang="en-US" altLang="zh-TW" dirty="0"/>
              <a:t>3.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4332048" y="4093625"/>
            <a:ext cx="116570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/>
              <a:t>1. item 1</a:t>
            </a:r>
          </a:p>
          <a:p>
            <a:r>
              <a:rPr lang="pt-BR" sz="2000" dirty="0"/>
              <a:t>2. item 2</a:t>
            </a:r>
          </a:p>
          <a:p>
            <a:r>
              <a:rPr lang="pt-BR" sz="2000" dirty="0"/>
              <a:t>3. item 3</a:t>
            </a:r>
            <a:endParaRPr lang="en-US" sz="2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5830167" y="4334757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194B7-30BA-4B3B-9285-4A1A7953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02" y="3689324"/>
            <a:ext cx="1657375" cy="1646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47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F724BDE3-9DED-4741-B5A9-720B5BEA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81" y="628073"/>
            <a:ext cx="4712838" cy="57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D1F49-374A-4A64-81CC-CAA78AE325A6}"/>
              </a:ext>
            </a:extLst>
          </p:cNvPr>
          <p:cNvSpPr/>
          <p:nvPr/>
        </p:nvSpPr>
        <p:spPr>
          <a:xfrm>
            <a:off x="3177309" y="6416964"/>
            <a:ext cx="6797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https://www.facebook.com/codememez/photos/a.104103541061888/173088067496768/?type=3</a:t>
            </a:r>
          </a:p>
        </p:txBody>
      </p:sp>
    </p:spTree>
    <p:extLst>
      <p:ext uri="{BB962C8B-B14F-4D97-AF65-F5344CB8AC3E}">
        <p14:creationId xmlns:p14="http://schemas.microsoft.com/office/powerpoint/2010/main" val="22787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6E37-C020-4679-9329-B5D2FAE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數字列表</a:t>
            </a:r>
            <a:r>
              <a:rPr lang="en-US" altLang="zh-TW" dirty="0"/>
              <a:t>_2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DA77-544E-4044-860A-0AAC9DCD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很有趣的一點：</a:t>
            </a:r>
            <a:r>
              <a:rPr lang="en-US" altLang="zh-TW" dirty="0" err="1"/>
              <a:t>Github</a:t>
            </a:r>
            <a:r>
              <a:rPr lang="en-US" altLang="zh-TW" dirty="0"/>
              <a:t> Markdown</a:t>
            </a:r>
            <a:r>
              <a:rPr lang="zh-TW" altLang="en-US" dirty="0"/>
              <a:t>只會按照第一個數字當作起始編號。所以不管後面數字為何都只會從第一個數字一路列下來。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A7170-69A9-4F09-90CC-E57AE608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454" y="3825850"/>
            <a:ext cx="1603396" cy="190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C70439-DDFC-44E2-A2C0-58B082A9CDC8}"/>
              </a:ext>
            </a:extLst>
          </p:cNvPr>
          <p:cNvSpPr/>
          <p:nvPr/>
        </p:nvSpPr>
        <p:spPr>
          <a:xfrm>
            <a:off x="838200" y="4271218"/>
            <a:ext cx="12192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6. item 1</a:t>
            </a:r>
          </a:p>
          <a:p>
            <a:r>
              <a:rPr lang="en-US" sz="2000" dirty="0"/>
              <a:t>7. item 2</a:t>
            </a:r>
          </a:p>
          <a:p>
            <a:r>
              <a:rPr lang="en-US" sz="2000" dirty="0"/>
              <a:t>8. item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AC6AD-6DA8-4A7E-9A7A-D4F55587ECA9}"/>
              </a:ext>
            </a:extLst>
          </p:cNvPr>
          <p:cNvSpPr/>
          <p:nvPr/>
        </p:nvSpPr>
        <p:spPr>
          <a:xfrm>
            <a:off x="2609850" y="4271217"/>
            <a:ext cx="12192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6. item 1</a:t>
            </a:r>
          </a:p>
          <a:p>
            <a:r>
              <a:rPr lang="en-US" sz="2000" dirty="0"/>
              <a:t>5. item 2</a:t>
            </a:r>
          </a:p>
          <a:p>
            <a:r>
              <a:rPr lang="en-US" sz="2000" dirty="0"/>
              <a:t>4. item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3DE18-4413-4D89-B6D0-6269C2701BF6}"/>
              </a:ext>
            </a:extLst>
          </p:cNvPr>
          <p:cNvSpPr/>
          <p:nvPr/>
        </p:nvSpPr>
        <p:spPr>
          <a:xfrm>
            <a:off x="4356088" y="4271218"/>
            <a:ext cx="149226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6. item 1</a:t>
            </a:r>
          </a:p>
          <a:p>
            <a:r>
              <a:rPr lang="en-US" sz="2000" dirty="0"/>
              <a:t>60. item 2</a:t>
            </a:r>
          </a:p>
          <a:p>
            <a:r>
              <a:rPr lang="en-US" sz="2000" dirty="0"/>
              <a:t>600. item 3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A9A53E-1C29-4C88-8BFA-19B516198B1B}"/>
              </a:ext>
            </a:extLst>
          </p:cNvPr>
          <p:cNvSpPr/>
          <p:nvPr/>
        </p:nvSpPr>
        <p:spPr>
          <a:xfrm>
            <a:off x="6096000" y="4512349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622FB-0D79-4B7C-89E1-F1F85B375D20}"/>
              </a:ext>
            </a:extLst>
          </p:cNvPr>
          <p:cNvSpPr txBox="1"/>
          <p:nvPr/>
        </p:nvSpPr>
        <p:spPr>
          <a:xfrm>
            <a:off x="2104117" y="442510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=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1716A-6CD1-434D-AF2D-C99756CA3259}"/>
              </a:ext>
            </a:extLst>
          </p:cNvPr>
          <p:cNvSpPr txBox="1"/>
          <p:nvPr/>
        </p:nvSpPr>
        <p:spPr>
          <a:xfrm>
            <a:off x="3878680" y="442510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467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程式碼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嵌入程式碼</a:t>
            </a:r>
            <a:endParaRPr lang="en-US" altLang="zh-TW" dirty="0"/>
          </a:p>
          <a:p>
            <a:pPr lvl="1"/>
            <a:r>
              <a:rPr lang="zh-TW" altLang="en-US" dirty="0"/>
              <a:t>在程式碼的前一行和後一行都加上「</a:t>
            </a:r>
            <a:r>
              <a:rPr lang="en-US" altLang="zh-TW" dirty="0"/>
              <a:t>```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注意這個「</a:t>
            </a:r>
            <a:r>
              <a:rPr lang="en-US" altLang="zh-TW" dirty="0"/>
              <a:t>`</a:t>
            </a:r>
            <a:r>
              <a:rPr lang="zh-TW" altLang="en-US" dirty="0"/>
              <a:t>」是在鍵盤最左邊的</a:t>
            </a:r>
            <a:r>
              <a:rPr lang="zh-TW" altLang="en-US" b="1" dirty="0"/>
              <a:t>反引號</a:t>
            </a:r>
            <a:r>
              <a:rPr lang="zh-TW" altLang="en-US" dirty="0"/>
              <a:t>，而不是單引號</a:t>
            </a:r>
            <a:endParaRPr lang="en-US" altLang="zh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838200" y="3543099"/>
            <a:ext cx="488165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The code sample for the class is:</a:t>
            </a:r>
          </a:p>
          <a:p>
            <a:r>
              <a:rPr lang="en-US" sz="2000" dirty="0"/>
              <a:t>```</a:t>
            </a:r>
          </a:p>
          <a:p>
            <a:r>
              <a:rPr lang="en-US" sz="2000" dirty="0"/>
              <a:t>    import sys</a:t>
            </a:r>
          </a:p>
          <a:p>
            <a:r>
              <a:rPr lang="en-US" sz="2000" dirty="0"/>
              <a:t>    print("Hello World")</a:t>
            </a:r>
          </a:p>
          <a:p>
            <a:r>
              <a:rPr lang="en-US" sz="2000" dirty="0"/>
              <a:t>```</a:t>
            </a:r>
          </a:p>
          <a:p>
            <a:r>
              <a:rPr lang="en-US" sz="2000" dirty="0"/>
              <a:t>The code above prints Hello World string.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5991254" y="4245895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59FE5-53B3-4FCD-8B85-659BAE7E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59" y="3257348"/>
            <a:ext cx="5255898" cy="2476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693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分隔線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插入分隔線</a:t>
            </a:r>
            <a:endParaRPr lang="en-US" altLang="zh-TW" dirty="0"/>
          </a:p>
          <a:p>
            <a:pPr lvl="1"/>
            <a:r>
              <a:rPr lang="zh-TW" altLang="en-US" dirty="0"/>
              <a:t>使用三個或以上的星號</a:t>
            </a:r>
            <a:endParaRPr lang="en-US" altLang="zh-TW" dirty="0"/>
          </a:p>
          <a:p>
            <a:pPr lvl="1"/>
            <a:r>
              <a:rPr lang="zh-TW" altLang="en-US" dirty="0"/>
              <a:t>如「</a:t>
            </a:r>
            <a:r>
              <a:rPr lang="en-US" altLang="zh-TW" dirty="0"/>
              <a:t>***</a:t>
            </a:r>
            <a:r>
              <a:rPr lang="zh-TW" altLang="en-US" dirty="0"/>
              <a:t>」、「</a:t>
            </a:r>
            <a:r>
              <a:rPr lang="en-US" altLang="zh-TW" dirty="0"/>
              <a:t>*     *     *</a:t>
            </a:r>
            <a:r>
              <a:rPr lang="zh-TW" altLang="en-US" dirty="0"/>
              <a:t>」、或是「</a:t>
            </a:r>
            <a:r>
              <a:rPr lang="en-US" altLang="zh-TW" dirty="0"/>
              <a:t>*******</a:t>
            </a:r>
            <a:r>
              <a:rPr lang="zh-TW" altLang="en-US" dirty="0"/>
              <a:t>」都可以</a:t>
            </a:r>
            <a:endParaRPr lang="en-US" altLang="zh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3946321" y="3478072"/>
            <a:ext cx="1278178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Line 1</a:t>
            </a:r>
          </a:p>
          <a:p>
            <a:r>
              <a:rPr lang="en-US" sz="2000" dirty="0"/>
              <a:t>***</a:t>
            </a:r>
          </a:p>
          <a:p>
            <a:r>
              <a:rPr lang="en-US" sz="2000" dirty="0"/>
              <a:t>Line 2</a:t>
            </a:r>
          </a:p>
          <a:p>
            <a:r>
              <a:rPr lang="en-US" sz="2000" dirty="0"/>
              <a:t>*    *    *</a:t>
            </a:r>
          </a:p>
          <a:p>
            <a:r>
              <a:rPr lang="en-US" sz="2000" dirty="0"/>
              <a:t>Line 3</a:t>
            </a:r>
          </a:p>
          <a:p>
            <a:r>
              <a:rPr lang="en-US" sz="2000" dirty="0"/>
              <a:t>*******</a:t>
            </a:r>
          </a:p>
          <a:p>
            <a:r>
              <a:rPr lang="en-US" sz="2000" dirty="0"/>
              <a:t>Line 4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5595683" y="4564237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4A1D2-C553-43AC-B98F-B75E5CAA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33" y="3179789"/>
            <a:ext cx="4367467" cy="3376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F8B13-8BAB-47CE-B0C3-A5B7A5D7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338" y="2130358"/>
            <a:ext cx="3359323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64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C772-6C8D-4A0B-98FC-58F3126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標記式語言 </a:t>
            </a:r>
            <a:r>
              <a:rPr lang="en-US" altLang="zh-TW" dirty="0"/>
              <a:t>– </a:t>
            </a:r>
            <a:r>
              <a:rPr lang="zh-TW" altLang="en-US" dirty="0"/>
              <a:t>插入超連結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CFAF-55A0-436A-BEFD-4FC78079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插入超連結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[]()</a:t>
            </a:r>
          </a:p>
          <a:p>
            <a:pPr lvl="1"/>
            <a:r>
              <a:rPr lang="en-US" altLang="zh-TW" dirty="0"/>
              <a:t>[]</a:t>
            </a:r>
            <a:r>
              <a:rPr lang="zh-TW" altLang="en-US" dirty="0"/>
              <a:t> 裡面放要引用的文字說明，而</a:t>
            </a:r>
            <a:r>
              <a:rPr lang="en-US" altLang="zh-TW" dirty="0"/>
              <a:t>()</a:t>
            </a:r>
            <a:r>
              <a:rPr lang="zh-TW" altLang="en-US" dirty="0"/>
              <a:t>裡面放超連結</a:t>
            </a:r>
            <a:endParaRPr lang="en-US" altLang="zh-TW" dirty="0"/>
          </a:p>
          <a:p>
            <a:pPr lvl="1"/>
            <a:r>
              <a:rPr lang="zh-TW" altLang="en-US" dirty="0"/>
              <a:t>如果要加入滑鼠移上去的超連結說明的話則在</a:t>
            </a:r>
            <a:r>
              <a:rPr lang="en-US" altLang="zh-TW" dirty="0"/>
              <a:t>()</a:t>
            </a:r>
            <a:r>
              <a:rPr lang="zh-TW" altLang="en-US" dirty="0"/>
              <a:t>裡面加上</a:t>
            </a:r>
            <a:r>
              <a:rPr lang="en-US" altLang="zh-TW" dirty="0"/>
              <a:t>“"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A6781-32AB-4656-8AE1-05B27B8EE97E}"/>
              </a:ext>
            </a:extLst>
          </p:cNvPr>
          <p:cNvSpPr/>
          <p:nvPr/>
        </p:nvSpPr>
        <p:spPr>
          <a:xfrm>
            <a:off x="737702" y="4378582"/>
            <a:ext cx="514961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Link to the class test git page is</a:t>
            </a:r>
          </a:p>
          <a:p>
            <a:endParaRPr lang="en-US" sz="2000" dirty="0"/>
          </a:p>
          <a:p>
            <a:r>
              <a:rPr lang="en-US" sz="2000" dirty="0"/>
              <a:t>[Test git](https://github.com/yuwwu/test_git).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492875-9372-4230-81E1-723A44B1E0C0}"/>
              </a:ext>
            </a:extLst>
          </p:cNvPr>
          <p:cNvSpPr/>
          <p:nvPr/>
        </p:nvSpPr>
        <p:spPr>
          <a:xfrm>
            <a:off x="6153150" y="4620419"/>
            <a:ext cx="7048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F1002-8716-4CEE-AAD1-6BA0F948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33" y="4374077"/>
            <a:ext cx="3294043" cy="1015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7785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9DA8-45BC-464B-9D33-7ED7CE82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zh-TW" altLang="en-US" dirty="0"/>
              <a:t>的其他功能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D283-697C-495A-BD96-875CE7EA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zh-TW" altLang="en-US" dirty="0"/>
              <a:t>其實還有一些其他功能，比如說新增</a:t>
            </a:r>
            <a:r>
              <a:rPr lang="en-US" altLang="zh-TW" dirty="0"/>
              <a:t>branch</a:t>
            </a:r>
            <a:r>
              <a:rPr lang="zh-TW" altLang="en-US" dirty="0"/>
              <a:t>或是</a:t>
            </a:r>
            <a:r>
              <a:rPr lang="en-US" altLang="zh-TW" dirty="0"/>
              <a:t>pull</a:t>
            </a:r>
            <a:r>
              <a:rPr lang="zh-TW" altLang="en-US" dirty="0"/>
              <a:t>最新的專案等。這些就留給同學們一一探索了。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如果碰到錯誤訊息的話也別驚慌。試著</a:t>
            </a:r>
            <a:r>
              <a:rPr lang="en-US" altLang="zh-TW" dirty="0"/>
              <a:t>Google</a:t>
            </a:r>
            <a:r>
              <a:rPr lang="zh-TW" altLang="en-US" dirty="0"/>
              <a:t>看看這些錯誤訊息。在英語世界中是很容易找到答案的。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01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BFC6D-4F1E-4618-94A5-4E3A598BE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二進位與</a:t>
            </a:r>
            <a:r>
              <a:rPr lang="en-US" altLang="zh-TW" dirty="0"/>
              <a:t>16</a:t>
            </a:r>
            <a:r>
              <a:rPr lang="zh-TW" altLang="en-US" dirty="0"/>
              <a:t>進位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4072A5-47AD-414A-BD8D-486DA044A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2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966-E715-48E8-ADB6-6D14019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二進位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52DB-0602-4452-BA42-8ECDDE07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的數字。</a:t>
            </a:r>
            <a:endParaRPr lang="en-US" dirty="0"/>
          </a:p>
        </p:txBody>
      </p:sp>
      <p:pic>
        <p:nvPicPr>
          <p:cNvPr id="7170" name="Picture 2" descr="Learn Binary Numbers">
            <a:extLst>
              <a:ext uri="{FF2B5EF4-FFF2-40B4-BE49-F238E27FC236}">
                <a16:creationId xmlns:a16="http://schemas.microsoft.com/office/drawing/2014/main" id="{38C03E1B-2C85-450D-87B3-5390E3D4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690688"/>
            <a:ext cx="61912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7A9F00-4F3C-4BE8-BBD6-484362C3F4C9}"/>
              </a:ext>
            </a:extLst>
          </p:cNvPr>
          <p:cNvSpPr/>
          <p:nvPr/>
        </p:nvSpPr>
        <p:spPr>
          <a:xfrm>
            <a:off x="4498632" y="5666601"/>
            <a:ext cx="3801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https://teachyourkidscode.com/learn-binary-numbers/</a:t>
            </a:r>
          </a:p>
        </p:txBody>
      </p:sp>
    </p:spTree>
    <p:extLst>
      <p:ext uri="{BB962C8B-B14F-4D97-AF65-F5344CB8AC3E}">
        <p14:creationId xmlns:p14="http://schemas.microsoft.com/office/powerpoint/2010/main" val="2419900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208-2CE6-46FF-8C8C-883855E3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二進位與十進位的轉換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9565-24FD-424D-9A54-D41BB4A4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事實上二進位與十進位的轉換非常容易</a:t>
            </a:r>
            <a:endParaRPr lang="en-US" dirty="0"/>
          </a:p>
        </p:txBody>
      </p:sp>
      <p:pic>
        <p:nvPicPr>
          <p:cNvPr id="13314" name="Picture 2" descr="Binary Numbers - syhsguzman">
            <a:extLst>
              <a:ext uri="{FF2B5EF4-FFF2-40B4-BE49-F238E27FC236}">
                <a16:creationId xmlns:a16="http://schemas.microsoft.com/office/drawing/2014/main" id="{AD92A36A-0C5F-462D-A238-08CD453E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3" y="2413649"/>
            <a:ext cx="6731449" cy="32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4BFE70-9921-4CC8-9B76-1BDBA35FFB05}"/>
              </a:ext>
            </a:extLst>
          </p:cNvPr>
          <p:cNvSpPr/>
          <p:nvPr/>
        </p:nvSpPr>
        <p:spPr>
          <a:xfrm>
            <a:off x="2358044" y="583241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https://sites.google.com/site/syhsguzmancsp/creative-projects/binary-numbers</a:t>
            </a:r>
          </a:p>
        </p:txBody>
      </p:sp>
    </p:spTree>
    <p:extLst>
      <p:ext uri="{BB962C8B-B14F-4D97-AF65-F5344CB8AC3E}">
        <p14:creationId xmlns:p14="http://schemas.microsoft.com/office/powerpoint/2010/main" val="1008522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AE25-1127-4A73-BDFC-FDC2A906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即使有小數點也不是難事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E7A-117F-4D20-AC00-99F3B245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全部都還是</a:t>
            </a:r>
            <a:r>
              <a:rPr lang="en-US" altLang="zh-TW" dirty="0"/>
              <a:t>2</a:t>
            </a:r>
            <a:r>
              <a:rPr lang="zh-TW" altLang="en-US" dirty="0"/>
              <a:t>的次方。只是小數點以下的位數變成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-1</a:t>
            </a:r>
            <a:r>
              <a:rPr lang="zh-TW" altLang="en-US" dirty="0"/>
              <a:t>、</a:t>
            </a:r>
            <a:r>
              <a:rPr lang="en-US" altLang="zh-TW" dirty="0"/>
              <a:t>-2</a:t>
            </a:r>
            <a:r>
              <a:rPr lang="zh-TW" altLang="en-US" dirty="0"/>
              <a:t>、</a:t>
            </a:r>
            <a:r>
              <a:rPr lang="en-US" altLang="zh-TW" dirty="0"/>
              <a:t>-3</a:t>
            </a:r>
            <a:r>
              <a:rPr lang="zh-TW" altLang="en-US" dirty="0"/>
              <a:t>，或是</a:t>
            </a:r>
            <a:r>
              <a:rPr lang="en-US" altLang="zh-TW" dirty="0"/>
              <a:t>-4</a:t>
            </a:r>
            <a:r>
              <a:rPr lang="zh-TW" altLang="en-US" dirty="0"/>
              <a:t>次方。依此類推。</a:t>
            </a:r>
            <a:endParaRPr lang="en-US" dirty="0"/>
          </a:p>
        </p:txBody>
      </p:sp>
      <p:pic>
        <p:nvPicPr>
          <p:cNvPr id="14338" name="Picture 2" descr="Binary Fractions - Electronics-Lab.com">
            <a:extLst>
              <a:ext uri="{FF2B5EF4-FFF2-40B4-BE49-F238E27FC236}">
                <a16:creationId xmlns:a16="http://schemas.microsoft.com/office/drawing/2014/main" id="{730E2F17-C818-40A8-8856-3C110452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39" y="2635134"/>
            <a:ext cx="542309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44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0DCFC6-2D3C-48A3-A5BB-A7B1F233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81164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28E14-0D5B-4C11-A364-F6A885F9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那麼，要怎麼從十進位轉換成二進位呢？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EB0-C3C5-4E23-A390-F0A7C864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比如說數字</a:t>
            </a:r>
            <a:r>
              <a:rPr lang="en-US" altLang="zh-TW" dirty="0"/>
              <a:t>234</a:t>
            </a:r>
            <a:r>
              <a:rPr lang="zh-TW" altLang="en-US" dirty="0"/>
              <a:t>。該怎麼做？</a:t>
            </a:r>
            <a:endParaRPr lang="en-US" altLang="zh-TW" dirty="0"/>
          </a:p>
          <a:p>
            <a:pPr lvl="1"/>
            <a:r>
              <a:rPr lang="zh-TW" altLang="en-US" dirty="0"/>
              <a:t>首先從最大的</a:t>
            </a:r>
            <a:r>
              <a:rPr lang="en-US" altLang="zh-TW" dirty="0"/>
              <a:t>2</a:t>
            </a:r>
            <a:r>
              <a:rPr lang="zh-TW" altLang="en-US" dirty="0"/>
              <a:t>的次方開始檢查。比如說這個數字</a:t>
            </a:r>
            <a:r>
              <a:rPr lang="en-US" altLang="zh-TW" dirty="0"/>
              <a:t>&gt;=2</a:t>
            </a:r>
            <a:r>
              <a:rPr lang="zh-TW" altLang="en-US" dirty="0"/>
              <a:t>的</a:t>
            </a:r>
            <a:r>
              <a:rPr lang="en-US" altLang="zh-TW" dirty="0"/>
              <a:t>7</a:t>
            </a:r>
            <a:r>
              <a:rPr lang="zh-TW" altLang="en-US" dirty="0"/>
              <a:t>次方，但</a:t>
            </a:r>
            <a:r>
              <a:rPr lang="en-US" altLang="zh-TW" dirty="0"/>
              <a:t>&lt;2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次方。這時候我們就知道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8</a:t>
            </a:r>
            <a:r>
              <a:rPr lang="zh-TW" altLang="en-US" dirty="0"/>
              <a:t>次方處</a:t>
            </a:r>
            <a:r>
              <a:rPr lang="en-US" altLang="zh-TW" dirty="0"/>
              <a:t>bit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。而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7</a:t>
            </a:r>
            <a:r>
              <a:rPr lang="zh-TW" altLang="en-US" dirty="0"/>
              <a:t>次方處</a:t>
            </a:r>
            <a:r>
              <a:rPr lang="en-US" altLang="zh-TW" dirty="0"/>
              <a:t>bit=1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234-(2</a:t>
            </a:r>
            <a:r>
              <a:rPr lang="zh-TW" altLang="en-US" dirty="0"/>
              <a:t>的</a:t>
            </a:r>
            <a:r>
              <a:rPr lang="en-US" altLang="zh-TW" dirty="0"/>
              <a:t>7</a:t>
            </a:r>
            <a:r>
              <a:rPr lang="zh-TW" altLang="en-US" dirty="0"/>
              <a:t>次方</a:t>
            </a:r>
            <a:r>
              <a:rPr lang="en-US" altLang="zh-TW" dirty="0"/>
              <a:t>=128)</a:t>
            </a:r>
            <a:r>
              <a:rPr lang="zh-TW" altLang="en-US" dirty="0"/>
              <a:t>。答案是</a:t>
            </a:r>
            <a:r>
              <a:rPr lang="en-US" altLang="zh-TW" dirty="0"/>
              <a:t>106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圖片">
            <a:extLst>
              <a:ext uri="{FF2B5EF4-FFF2-40B4-BE49-F238E27FC236}">
                <a16:creationId xmlns:a16="http://schemas.microsoft.com/office/drawing/2014/main" id="{CC775C7C-F53F-47FB-8864-D91C551F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0"/>
            <a:ext cx="733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845D62-BD64-493B-8CDD-6F7269039A4C}"/>
              </a:ext>
            </a:extLst>
          </p:cNvPr>
          <p:cNvSpPr/>
          <p:nvPr/>
        </p:nvSpPr>
        <p:spPr>
          <a:xfrm>
            <a:off x="2687782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https://twitter.com/code_memez/status/1285439407353282561?lang=zh-Hant</a:t>
            </a:r>
          </a:p>
        </p:txBody>
      </p:sp>
    </p:spTree>
    <p:extLst>
      <p:ext uri="{BB962C8B-B14F-4D97-AF65-F5344CB8AC3E}">
        <p14:creationId xmlns:p14="http://schemas.microsoft.com/office/powerpoint/2010/main" val="3070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67A26E-B201-42E8-9423-FCCFF8F76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98784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28E14-0D5B-4C11-A364-F6A885F9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EB0-C3C5-4E23-A390-F0A7C864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接下來處理</a:t>
            </a:r>
            <a:r>
              <a:rPr lang="en-US" altLang="zh-TW" dirty="0"/>
              <a:t>106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106&gt;=2</a:t>
            </a:r>
            <a:r>
              <a:rPr lang="zh-TW" altLang="en-US" dirty="0"/>
              <a:t>的</a:t>
            </a:r>
            <a:r>
              <a:rPr lang="en-US" altLang="zh-TW" dirty="0"/>
              <a:t>6</a:t>
            </a:r>
            <a:r>
              <a:rPr lang="zh-TW" altLang="en-US" dirty="0"/>
              <a:t>次方。故在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6</a:t>
            </a:r>
            <a:r>
              <a:rPr lang="zh-TW" altLang="en-US" dirty="0"/>
              <a:t>次方處填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106-(2</a:t>
            </a:r>
            <a:r>
              <a:rPr lang="zh-TW" altLang="en-US" dirty="0"/>
              <a:t>的</a:t>
            </a:r>
            <a:r>
              <a:rPr lang="en-US" altLang="zh-TW" dirty="0"/>
              <a:t>6</a:t>
            </a:r>
            <a:r>
              <a:rPr lang="zh-TW" altLang="en-US" dirty="0"/>
              <a:t>次方</a:t>
            </a:r>
            <a:r>
              <a:rPr lang="en-US" altLang="zh-TW" dirty="0"/>
              <a:t>=64)</a:t>
            </a:r>
            <a:r>
              <a:rPr lang="zh-TW" altLang="en-US" dirty="0"/>
              <a:t>。答案是</a:t>
            </a:r>
            <a:r>
              <a:rPr lang="en-US" altLang="zh-TW" dirty="0"/>
              <a:t>42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04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D06FB5-FA7F-47A6-B0AC-469F9FB7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92490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28E14-0D5B-4C11-A364-F6A885F9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EB0-C3C5-4E23-A390-F0A7C864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接下來處理</a:t>
            </a:r>
            <a:r>
              <a:rPr lang="en-US" altLang="zh-TW" dirty="0"/>
              <a:t>42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42&gt;=2</a:t>
            </a:r>
            <a:r>
              <a:rPr lang="zh-TW" altLang="en-US" dirty="0"/>
              <a:t>的</a:t>
            </a:r>
            <a:r>
              <a:rPr lang="en-US" altLang="zh-TW" dirty="0"/>
              <a:t>5</a:t>
            </a:r>
            <a:r>
              <a:rPr lang="zh-TW" altLang="en-US" dirty="0"/>
              <a:t>次方。故在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5</a:t>
            </a:r>
            <a:r>
              <a:rPr lang="zh-TW" altLang="en-US" dirty="0"/>
              <a:t>次方處填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42-(2</a:t>
            </a:r>
            <a:r>
              <a:rPr lang="zh-TW" altLang="en-US" dirty="0"/>
              <a:t>的</a:t>
            </a:r>
            <a:r>
              <a:rPr lang="en-US" altLang="zh-TW" dirty="0"/>
              <a:t>5</a:t>
            </a:r>
            <a:r>
              <a:rPr lang="zh-TW" altLang="en-US" dirty="0"/>
              <a:t>次方</a:t>
            </a:r>
            <a:r>
              <a:rPr lang="en-US" altLang="zh-TW" dirty="0"/>
              <a:t>=32)</a:t>
            </a:r>
            <a:r>
              <a:rPr lang="zh-TW" altLang="en-US" dirty="0"/>
              <a:t>。答案是</a:t>
            </a:r>
            <a:r>
              <a:rPr lang="en-US" altLang="zh-TW" dirty="0"/>
              <a:t>10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2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0FA0CC-72C8-4053-A5D0-321573CCC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90432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28E14-0D5B-4C11-A364-F6A885F9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EB0-C3C5-4E23-A390-F0A7C864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接下來處理</a:t>
            </a:r>
            <a:r>
              <a:rPr lang="en-US" altLang="zh-TW" dirty="0"/>
              <a:t>10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10&lt;2</a:t>
            </a:r>
            <a:r>
              <a:rPr lang="zh-TW" altLang="en-US" dirty="0"/>
              <a:t>的</a:t>
            </a:r>
            <a:r>
              <a:rPr lang="en-US" altLang="zh-TW" dirty="0"/>
              <a:t>4</a:t>
            </a:r>
            <a:r>
              <a:rPr lang="zh-TW" altLang="en-US" dirty="0"/>
              <a:t>次方，但</a:t>
            </a:r>
            <a:r>
              <a:rPr lang="en-US" altLang="zh-TW" dirty="0"/>
              <a:t>&gt;=2</a:t>
            </a:r>
            <a:r>
              <a:rPr lang="zh-TW" altLang="en-US" dirty="0"/>
              <a:t>的</a:t>
            </a:r>
            <a:r>
              <a:rPr lang="en-US" altLang="zh-TW" dirty="0"/>
              <a:t>3</a:t>
            </a:r>
            <a:r>
              <a:rPr lang="zh-TW" altLang="en-US" dirty="0"/>
              <a:t>次方。故在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4</a:t>
            </a:r>
            <a:r>
              <a:rPr lang="zh-TW" altLang="en-US" dirty="0"/>
              <a:t>次方處填</a:t>
            </a:r>
            <a:r>
              <a:rPr lang="en-US" altLang="zh-TW" dirty="0"/>
              <a:t>0</a:t>
            </a:r>
            <a:r>
              <a:rPr lang="zh-TW" altLang="en-US" dirty="0"/>
              <a:t>，而在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3</a:t>
            </a:r>
            <a:r>
              <a:rPr lang="zh-TW" altLang="en-US" dirty="0"/>
              <a:t>次方處填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10-(2</a:t>
            </a:r>
            <a:r>
              <a:rPr lang="zh-TW" altLang="en-US" dirty="0"/>
              <a:t>的</a:t>
            </a:r>
            <a:r>
              <a:rPr lang="en-US" altLang="zh-TW" dirty="0"/>
              <a:t>3</a:t>
            </a:r>
            <a:r>
              <a:rPr lang="zh-TW" altLang="en-US" dirty="0"/>
              <a:t>次方</a:t>
            </a:r>
            <a:r>
              <a:rPr lang="en-US" altLang="zh-TW" dirty="0"/>
              <a:t>=8)</a:t>
            </a:r>
            <a:r>
              <a:rPr lang="zh-TW" altLang="en-US" dirty="0"/>
              <a:t>。答案是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64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63DC72-61AE-4A05-8CAC-7D561BE6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8168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28E14-0D5B-4C11-A364-F6A885F9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EB0-C3C5-4E23-A390-F0A7C864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接下來處理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2&lt;2</a:t>
            </a:r>
            <a:r>
              <a:rPr lang="zh-TW" altLang="en-US" dirty="0"/>
              <a:t>的</a:t>
            </a:r>
            <a:r>
              <a:rPr lang="en-US" altLang="zh-TW" dirty="0"/>
              <a:t>2</a:t>
            </a:r>
            <a:r>
              <a:rPr lang="zh-TW" altLang="en-US" dirty="0"/>
              <a:t>次方，但</a:t>
            </a:r>
            <a:r>
              <a:rPr lang="en-US" altLang="zh-TW" dirty="0"/>
              <a:t>&gt;=2</a:t>
            </a:r>
            <a:r>
              <a:rPr lang="zh-TW" altLang="en-US" dirty="0"/>
              <a:t>的</a:t>
            </a:r>
            <a:r>
              <a:rPr lang="en-US" altLang="zh-TW" dirty="0"/>
              <a:t>1</a:t>
            </a:r>
            <a:r>
              <a:rPr lang="zh-TW" altLang="en-US" dirty="0"/>
              <a:t>次方。故在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2</a:t>
            </a:r>
            <a:r>
              <a:rPr lang="zh-TW" altLang="en-US" dirty="0"/>
              <a:t>次方處填</a:t>
            </a:r>
            <a:r>
              <a:rPr lang="en-US" altLang="zh-TW" dirty="0"/>
              <a:t>0</a:t>
            </a:r>
            <a:r>
              <a:rPr lang="zh-TW" altLang="en-US" dirty="0"/>
              <a:t>，而在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1</a:t>
            </a:r>
            <a:r>
              <a:rPr lang="zh-TW" altLang="en-US" dirty="0"/>
              <a:t>次方處填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2-(2</a:t>
            </a:r>
            <a:r>
              <a:rPr lang="zh-TW" altLang="en-US" dirty="0"/>
              <a:t>的</a:t>
            </a:r>
            <a:r>
              <a:rPr lang="en-US" altLang="zh-TW" dirty="0"/>
              <a:t>1</a:t>
            </a:r>
            <a:r>
              <a:rPr lang="zh-TW" altLang="en-US" dirty="0"/>
              <a:t>次方</a:t>
            </a:r>
            <a:r>
              <a:rPr lang="en-US" altLang="zh-TW" dirty="0"/>
              <a:t>=2)</a:t>
            </a:r>
            <a:r>
              <a:rPr lang="zh-TW" altLang="en-US" dirty="0"/>
              <a:t>。答案是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6335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63DC72-61AE-4A05-8CAC-7D561BE6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71995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28E14-0D5B-4C11-A364-F6A885F9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EB0-C3C5-4E23-A390-F0A7C864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</a:t>
            </a:r>
            <a:r>
              <a:rPr lang="en-US" altLang="zh-TW" dirty="0"/>
              <a:t>2&lt;2</a:t>
            </a:r>
            <a:r>
              <a:rPr lang="zh-TW" altLang="en-US" dirty="0"/>
              <a:t>的</a:t>
            </a:r>
            <a:r>
              <a:rPr lang="en-US" altLang="zh-TW" dirty="0"/>
              <a:t>0</a:t>
            </a:r>
            <a:r>
              <a:rPr lang="zh-TW" altLang="en-US" dirty="0"/>
              <a:t>次方。故在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0</a:t>
            </a:r>
            <a:r>
              <a:rPr lang="zh-TW" altLang="en-US" dirty="0"/>
              <a:t>次方處填</a:t>
            </a:r>
            <a:r>
              <a:rPr lang="en-US" altLang="zh-TW" dirty="0"/>
              <a:t>0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結束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9917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359B-A00B-4B7B-879E-3426FEBC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4FE9-9E1B-4E5D-A069-9891D719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所以數字</a:t>
            </a:r>
            <a:r>
              <a:rPr lang="en-US" altLang="zh-TW" dirty="0"/>
              <a:t>234=</a:t>
            </a:r>
            <a:r>
              <a:rPr lang="zh-TW" altLang="en-US" dirty="0"/>
              <a:t>二進位的</a:t>
            </a:r>
            <a:r>
              <a:rPr lang="en-US" altLang="zh-TW" dirty="0"/>
              <a:t>11101010</a:t>
            </a:r>
          </a:p>
          <a:p>
            <a:pPr lvl="1"/>
            <a:r>
              <a:rPr lang="zh-TW" altLang="en-US" dirty="0"/>
              <a:t>最前面的</a:t>
            </a:r>
            <a:r>
              <a:rPr lang="en-US" altLang="zh-TW" dirty="0"/>
              <a:t>0</a:t>
            </a:r>
            <a:r>
              <a:rPr lang="zh-TW" altLang="en-US" dirty="0"/>
              <a:t>可省略。就像十進位中我們不會講</a:t>
            </a:r>
            <a:r>
              <a:rPr lang="en-US" altLang="zh-TW" dirty="0"/>
              <a:t>0</a:t>
            </a:r>
            <a:r>
              <a:rPr lang="zh-TW" altLang="en-US" dirty="0"/>
              <a:t>千一百。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2E6578-8E66-48A4-94F3-63E24B96D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8975"/>
              </p:ext>
            </p:extLst>
          </p:nvPr>
        </p:nvGraphicFramePr>
        <p:xfrm>
          <a:off x="2032000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05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BEA1-0AFC-4931-B8E8-C91ACCAA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16</a:t>
            </a:r>
            <a:r>
              <a:rPr lang="zh-TW" altLang="en-US" dirty="0"/>
              <a:t>進位呢？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F7B3-E1F0-47AB-A7A8-BE10EE03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其實</a:t>
            </a:r>
            <a:r>
              <a:rPr lang="en-US" altLang="zh-TW" dirty="0"/>
              <a:t>16</a:t>
            </a:r>
            <a:r>
              <a:rPr lang="zh-TW" altLang="en-US" dirty="0"/>
              <a:t>進位就是一次看四個</a:t>
            </a:r>
            <a:r>
              <a:rPr lang="en-US" altLang="zh-TW" dirty="0"/>
              <a:t>2</a:t>
            </a:r>
            <a:r>
              <a:rPr lang="zh-TW" altLang="en-US" dirty="0"/>
              <a:t>進位的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61F32-33E0-4735-BA0A-96998861C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56546"/>
              </p:ext>
            </p:extLst>
          </p:nvPr>
        </p:nvGraphicFramePr>
        <p:xfrm>
          <a:off x="2281382" y="3120145"/>
          <a:ext cx="7224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86FC288-A6E1-4482-AC06-88FFA7A09751}"/>
              </a:ext>
            </a:extLst>
          </p:cNvPr>
          <p:cNvSpPr/>
          <p:nvPr/>
        </p:nvSpPr>
        <p:spPr>
          <a:xfrm rot="16200000">
            <a:off x="3842327" y="2353136"/>
            <a:ext cx="432262" cy="355415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37893CD-4A93-44FD-8E5A-4556772A045F}"/>
              </a:ext>
            </a:extLst>
          </p:cNvPr>
          <p:cNvSpPr/>
          <p:nvPr/>
        </p:nvSpPr>
        <p:spPr>
          <a:xfrm rot="16200000">
            <a:off x="7454772" y="2353137"/>
            <a:ext cx="432262" cy="355415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06050-4735-4AF1-98FC-0DAE6BCE83BC}"/>
              </a:ext>
            </a:extLst>
          </p:cNvPr>
          <p:cNvSpPr txBox="1"/>
          <p:nvPr/>
        </p:nvSpPr>
        <p:spPr>
          <a:xfrm>
            <a:off x="2683722" y="45924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這裡是一個</a:t>
            </a:r>
            <a:r>
              <a:rPr lang="en-US" altLang="zh-TW" dirty="0"/>
              <a:t>16</a:t>
            </a:r>
            <a:r>
              <a:rPr lang="zh-TW" altLang="en-US" dirty="0"/>
              <a:t>進位的數字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832A7-462D-4D3A-88E8-1CD2769CC960}"/>
              </a:ext>
            </a:extLst>
          </p:cNvPr>
          <p:cNvSpPr txBox="1"/>
          <p:nvPr/>
        </p:nvSpPr>
        <p:spPr>
          <a:xfrm>
            <a:off x="6180751" y="45924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這裡是另一個</a:t>
            </a:r>
            <a:r>
              <a:rPr lang="en-US" altLang="zh-TW" dirty="0"/>
              <a:t>16</a:t>
            </a:r>
            <a:r>
              <a:rPr lang="zh-TW" altLang="en-US" dirty="0"/>
              <a:t>進位的數字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59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F67-70D2-43F9-BAE8-18D918D3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</a:t>
            </a:r>
            <a:r>
              <a:rPr lang="zh-TW" altLang="en-US" dirty="0"/>
              <a:t>進位的數字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8C5EAB-D871-4828-BABE-D9CC62DB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9480"/>
              </p:ext>
            </p:extLst>
          </p:nvPr>
        </p:nvGraphicFramePr>
        <p:xfrm>
          <a:off x="4442691" y="559435"/>
          <a:ext cx="4064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0316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5994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二進位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r>
                        <a:rPr lang="zh-TW" altLang="en-US" dirty="0"/>
                        <a:t>進位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6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5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1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17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0BA4-7231-4215-A994-8746097E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FB347-9715-4FBB-B512-9C2CBCF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2804"/>
              </p:ext>
            </p:extLst>
          </p:nvPr>
        </p:nvGraphicFramePr>
        <p:xfrm>
          <a:off x="2281382" y="3120145"/>
          <a:ext cx="7224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DF6EF42-1974-40F4-BB75-4250761ED093}"/>
              </a:ext>
            </a:extLst>
          </p:cNvPr>
          <p:cNvSpPr/>
          <p:nvPr/>
        </p:nvSpPr>
        <p:spPr>
          <a:xfrm rot="16200000">
            <a:off x="3842327" y="2353136"/>
            <a:ext cx="432262" cy="355415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E8A0B-9D4A-4BCD-87C8-F9B09F9687A2}"/>
                  </a:ext>
                </a:extLst>
              </p:cNvPr>
              <p:cNvSpPr txBox="1"/>
              <p:nvPr/>
            </p:nvSpPr>
            <p:spPr>
              <a:xfrm>
                <a:off x="1413164" y="4638502"/>
                <a:ext cx="55890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二進位的</a:t>
                </a:r>
                <a:r>
                  <a:rPr lang="en-US" altLang="zh-TW" dirty="0"/>
                  <a:t>1110=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14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16</a:t>
                </a:r>
                <a:r>
                  <a:rPr lang="zh-TW" altLang="en-US" dirty="0"/>
                  <a:t>進位中寫成</a:t>
                </a:r>
                <a:r>
                  <a:rPr lang="en-US" altLang="zh-TW" dirty="0"/>
                  <a:t>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E8A0B-9D4A-4BCD-87C8-F9B09F96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4638502"/>
                <a:ext cx="5589031" cy="923330"/>
              </a:xfrm>
              <a:prstGeom prst="rect">
                <a:avLst/>
              </a:prstGeom>
              <a:blipFill>
                <a:blip r:embed="rId2"/>
                <a:stretch>
                  <a:fillRect l="-98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BB8E009-59AA-4057-844F-BED7127D2117}"/>
              </a:ext>
            </a:extLst>
          </p:cNvPr>
          <p:cNvSpPr/>
          <p:nvPr/>
        </p:nvSpPr>
        <p:spPr>
          <a:xfrm>
            <a:off x="3829068" y="2452048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053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0BA4-7231-4215-A994-8746097E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FB347-9715-4FBB-B512-9C2CBCFCFAF2}"/>
              </a:ext>
            </a:extLst>
          </p:cNvPr>
          <p:cNvGraphicFramePr>
            <a:graphicFrameLocks noGrp="1"/>
          </p:cNvGraphicFramePr>
          <p:nvPr/>
        </p:nvGraphicFramePr>
        <p:xfrm>
          <a:off x="2281382" y="3120145"/>
          <a:ext cx="7224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97131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60389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20425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7163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51701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9878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2DF6EF42-1974-40F4-BB75-4250761ED093}"/>
              </a:ext>
            </a:extLst>
          </p:cNvPr>
          <p:cNvSpPr/>
          <p:nvPr/>
        </p:nvSpPr>
        <p:spPr>
          <a:xfrm rot="16200000">
            <a:off x="7454772" y="2384202"/>
            <a:ext cx="432262" cy="355415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E8A0B-9D4A-4BCD-87C8-F9B09F9687A2}"/>
                  </a:ext>
                </a:extLst>
              </p:cNvPr>
              <p:cNvSpPr txBox="1"/>
              <p:nvPr/>
            </p:nvSpPr>
            <p:spPr>
              <a:xfrm>
                <a:off x="4876387" y="4596938"/>
                <a:ext cx="55890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二進位的</a:t>
                </a:r>
                <a:r>
                  <a:rPr lang="en-US" altLang="zh-TW" dirty="0"/>
                  <a:t>1010=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0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14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16</a:t>
                </a:r>
                <a:r>
                  <a:rPr lang="zh-TW" altLang="en-US" dirty="0"/>
                  <a:t>進位中寫成</a:t>
                </a:r>
                <a:r>
                  <a:rPr lang="en-US" altLang="zh-TW" dirty="0"/>
                  <a:t>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E8A0B-9D4A-4BCD-87C8-F9B09F96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7" y="4596938"/>
                <a:ext cx="5589031" cy="923330"/>
              </a:xfrm>
              <a:prstGeom prst="rect">
                <a:avLst/>
              </a:prstGeom>
              <a:blipFill>
                <a:blip r:embed="rId2"/>
                <a:stretch>
                  <a:fillRect l="-981" t="-3289" r="-65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BB8E009-59AA-4057-844F-BED7127D2117}"/>
              </a:ext>
            </a:extLst>
          </p:cNvPr>
          <p:cNvSpPr/>
          <p:nvPr/>
        </p:nvSpPr>
        <p:spPr>
          <a:xfrm>
            <a:off x="3829068" y="2452048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E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977DC-ADC2-4353-84ED-1FF3D1B89B81}"/>
              </a:ext>
            </a:extLst>
          </p:cNvPr>
          <p:cNvSpPr/>
          <p:nvPr/>
        </p:nvSpPr>
        <p:spPr>
          <a:xfrm>
            <a:off x="7441512" y="2452048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44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圖片">
            <a:extLst>
              <a:ext uri="{FF2B5EF4-FFF2-40B4-BE49-F238E27FC236}">
                <a16:creationId xmlns:a16="http://schemas.microsoft.com/office/drawing/2014/main" id="{56E6ECFE-8A52-48E7-951C-F6CE43AB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97" y="233796"/>
            <a:ext cx="6419206" cy="62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BA1DA2-4F2E-4F39-967A-857654ECB13E}"/>
              </a:ext>
            </a:extLst>
          </p:cNvPr>
          <p:cNvSpPr/>
          <p:nvPr/>
        </p:nvSpPr>
        <p:spPr>
          <a:xfrm>
            <a:off x="2886397" y="647469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https://twitter.com/thecoderlife/status/1073709719473348609</a:t>
            </a:r>
          </a:p>
        </p:txBody>
      </p:sp>
    </p:spTree>
    <p:extLst>
      <p:ext uri="{BB962C8B-B14F-4D97-AF65-F5344CB8AC3E}">
        <p14:creationId xmlns:p14="http://schemas.microsoft.com/office/powerpoint/2010/main" val="15166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537-36C0-4EF3-A53D-2CB97429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</a:t>
            </a:r>
            <a:r>
              <a:rPr lang="zh-TW" altLang="en-US" dirty="0"/>
              <a:t>進位轉</a:t>
            </a:r>
            <a:r>
              <a:rPr lang="en-US" altLang="zh-TW" dirty="0"/>
              <a:t>2</a:t>
            </a:r>
            <a:r>
              <a:rPr lang="zh-TW" altLang="en-US" dirty="0"/>
              <a:t>進位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331F-D004-40C6-8AD2-97FECDAE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也滿簡單的。與</a:t>
            </a:r>
            <a:r>
              <a:rPr lang="en-US" altLang="zh-TW" dirty="0"/>
              <a:t>2</a:t>
            </a:r>
            <a:r>
              <a:rPr lang="zh-TW" altLang="en-US" dirty="0"/>
              <a:t>進位轉</a:t>
            </a:r>
            <a:r>
              <a:rPr lang="en-US" altLang="zh-TW" dirty="0"/>
              <a:t>10</a:t>
            </a:r>
            <a:r>
              <a:rPr lang="zh-TW" altLang="en-US" dirty="0"/>
              <a:t>進位的原理一模一樣。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36CD2-978D-4DBF-9FE2-A1F45206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62121"/>
              </p:ext>
            </p:extLst>
          </p:nvPr>
        </p:nvGraphicFramePr>
        <p:xfrm>
          <a:off x="3628967" y="2746072"/>
          <a:ext cx="49340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033">
                  <a:extLst>
                    <a:ext uri="{9D8B030D-6E8A-4147-A177-3AD203B41FA5}">
                      <a16:colId xmlns:a16="http://schemas.microsoft.com/office/drawing/2014/main" val="1376903406"/>
                    </a:ext>
                  </a:extLst>
                </a:gridCol>
                <a:gridCol w="2467033">
                  <a:extLst>
                    <a:ext uri="{9D8B030D-6E8A-4147-A177-3AD203B41FA5}">
                      <a16:colId xmlns:a16="http://schemas.microsoft.com/office/drawing/2014/main" val="1684199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65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D19CD-7A0D-46CD-BC46-5C119B4A45F8}"/>
                  </a:ext>
                </a:extLst>
              </p:cNvPr>
              <p:cNvSpPr txBox="1"/>
              <p:nvPr/>
            </p:nvSpPr>
            <p:spPr>
              <a:xfrm>
                <a:off x="4731780" y="3915294"/>
                <a:ext cx="2728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EA=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+10=234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D19CD-7A0D-46CD-BC46-5C119B4A4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80" y="3915294"/>
                <a:ext cx="2728439" cy="369332"/>
              </a:xfrm>
              <a:prstGeom prst="rect">
                <a:avLst/>
              </a:prstGeom>
              <a:blipFill>
                <a:blip r:embed="rId2"/>
                <a:stretch>
                  <a:fillRect l="-17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69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A4EC-A9A3-486D-985A-B95C6BE5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7A3D-D2FB-4D99-BAC7-635E77F4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這個禮拜有作業喔。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1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3346-88F0-4F18-B769-AF1DCC50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容易維護程式碼的好習慣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2FB5-B444-4470-8B3A-2AEED1FC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隨時上傳 </a:t>
            </a:r>
            <a:r>
              <a:rPr lang="en-US" altLang="zh-TW" dirty="0"/>
              <a:t>(git commit)</a:t>
            </a:r>
          </a:p>
          <a:p>
            <a:r>
              <a:rPr lang="zh-TW" altLang="en-US" dirty="0"/>
              <a:t>寫</a:t>
            </a:r>
            <a:r>
              <a:rPr lang="zh-TW" altLang="en-US" b="1" dirty="0"/>
              <a:t>註解</a:t>
            </a:r>
            <a:r>
              <a:rPr lang="zh-TW" altLang="en-US" dirty="0"/>
              <a:t> </a:t>
            </a:r>
            <a:r>
              <a:rPr lang="en-US" altLang="zh-TW" dirty="0"/>
              <a:t>(document everything)</a:t>
            </a:r>
          </a:p>
          <a:p>
            <a:r>
              <a:rPr lang="zh-TW" altLang="en-US" dirty="0"/>
              <a:t>記錄每個版本的修改細節</a:t>
            </a:r>
            <a:endParaRPr lang="en-US" altLang="zh-TW" dirty="0"/>
          </a:p>
          <a:p>
            <a:r>
              <a:rPr lang="zh-TW" altLang="en-US" dirty="0"/>
              <a:t>記得要做各種程式碼</a:t>
            </a:r>
            <a:r>
              <a:rPr lang="zh-TW" altLang="en-US" b="1" dirty="0"/>
              <a:t>測試</a:t>
            </a:r>
            <a:endParaRPr lang="en-US" altLang="zh-TW" b="1" dirty="0"/>
          </a:p>
          <a:p>
            <a:endParaRPr lang="en-US" dirty="0"/>
          </a:p>
          <a:p>
            <a:r>
              <a:rPr lang="en-US" dirty="0"/>
              <a:t>And…</a:t>
            </a:r>
            <a:r>
              <a:rPr lang="zh-TW" altLang="en-US" dirty="0"/>
              <a:t>養成習慣寫易讀易維護的程式碼 </a:t>
            </a:r>
            <a:r>
              <a:rPr lang="en-US" altLang="zh-TW" dirty="0"/>
              <a:t>(style)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F337-3136-4FAC-B8FC-4BD8279A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這篇</a:t>
            </a:r>
            <a:r>
              <a:rPr lang="en-US" altLang="zh-TW" dirty="0"/>
              <a:t>2023/1</a:t>
            </a:r>
            <a:r>
              <a:rPr lang="zh-TW" altLang="en-US" dirty="0"/>
              <a:t>的論文提出了幾點可參考的</a:t>
            </a:r>
            <a:r>
              <a:rPr lang="en-US" altLang="zh-TW" dirty="0"/>
              <a:t>coding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DCC0A-F2FA-4F27-9862-E1862BFE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28" y="2019993"/>
            <a:ext cx="8791344" cy="38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B6E22-687C-4397-A4BD-FEFAFFE3A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7"/>
          <a:stretch/>
        </p:blipFill>
        <p:spPr>
          <a:xfrm>
            <a:off x="727114" y="214746"/>
            <a:ext cx="9231786" cy="64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3944</Words>
  <Application>Microsoft Office PowerPoint</Application>
  <PresentationFormat>Widescreen</PresentationFormat>
  <Paragraphs>538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微軟正黑體</vt:lpstr>
      <vt:lpstr>Arial</vt:lpstr>
      <vt:lpstr>Cambria Math</vt:lpstr>
      <vt:lpstr>Office Theme</vt:lpstr>
      <vt:lpstr>版本控制、Git，與2進位/16進位轉換</vt:lpstr>
      <vt:lpstr>版本控制 (version control)</vt:lpstr>
      <vt:lpstr>版本控制最終目的是要讓未來的自己容易維護code</vt:lpstr>
      <vt:lpstr>PowerPoint Presentation</vt:lpstr>
      <vt:lpstr>PowerPoint Presentation</vt:lpstr>
      <vt:lpstr>PowerPoint Presentation</vt:lpstr>
      <vt:lpstr>容易維護程式碼的好習慣</vt:lpstr>
      <vt:lpstr>這篇2023/1的論文提出了幾點可參考的coding style</vt:lpstr>
      <vt:lpstr>PowerPoint Presentation</vt:lpstr>
      <vt:lpstr>Style 1</vt:lpstr>
      <vt:lpstr>Style 1 (cont.)</vt:lpstr>
      <vt:lpstr>Style 2 增加程式可讀性</vt:lpstr>
      <vt:lpstr>Style 3 刪除多餘的code</vt:lpstr>
      <vt:lpstr>Style 4 在程式碼開頭宣告include or import library</vt:lpstr>
      <vt:lpstr>Style 5 import或include也是有順序的</vt:lpstr>
      <vt:lpstr>Style 6 在檔案開頭處的全大寫變數名稱代表宣告</vt:lpstr>
      <vt:lpstr>Style 7 盡量使用相對路徑</vt:lpstr>
      <vt:lpstr>Style 8 Function名稱最好取有意義的字串</vt:lpstr>
      <vt:lpstr>Style 9 Docstring與type hints</vt:lpstr>
      <vt:lpstr>Style 10 從變數名稱識別暫時或有意義的用途</vt:lpstr>
      <vt:lpstr>Style 11 依各語言不同宣告程式進入點</vt:lpstr>
      <vt:lpstr>git</vt:lpstr>
      <vt:lpstr>Git repository</vt:lpstr>
      <vt:lpstr>新增專案</vt:lpstr>
      <vt:lpstr>Git指令</vt:lpstr>
      <vt:lpstr>範例</vt:lpstr>
      <vt:lpstr>PowerPoint Presentation</vt:lpstr>
      <vt:lpstr>git clone</vt:lpstr>
      <vt:lpstr>git add</vt:lpstr>
      <vt:lpstr>如果沒建立readme的話</vt:lpstr>
      <vt:lpstr>git commit</vt:lpstr>
      <vt:lpstr>git push</vt:lpstr>
      <vt:lpstr>檔案已加入github</vt:lpstr>
      <vt:lpstr>改善README</vt:lpstr>
      <vt:lpstr>標記式語言</vt:lpstr>
      <vt:lpstr>標記式語言 – 標題</vt:lpstr>
      <vt:lpstr>標記式語言 – 引用</vt:lpstr>
      <vt:lpstr>標記式語言 – 純列表</vt:lpstr>
      <vt:lpstr>標記式語言 – 數字列表</vt:lpstr>
      <vt:lpstr>標記式語言 – 數字列表_2</vt:lpstr>
      <vt:lpstr>標記式語言 – 程式碼</vt:lpstr>
      <vt:lpstr>標記式語言 – 分隔線</vt:lpstr>
      <vt:lpstr>標記式語言 – 插入超連結</vt:lpstr>
      <vt:lpstr>Git的其他功能</vt:lpstr>
      <vt:lpstr>二進位與16進位</vt:lpstr>
      <vt:lpstr>二進位</vt:lpstr>
      <vt:lpstr>二進位與十進位的轉換</vt:lpstr>
      <vt:lpstr>即使有小數點也不是難事</vt:lpstr>
      <vt:lpstr>那麼，要怎麼從十進位轉換成二進位呢？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那16進位呢？</vt:lpstr>
      <vt:lpstr>16進位的數字</vt:lpstr>
      <vt:lpstr>實際操作</vt:lpstr>
      <vt:lpstr>實際操作</vt:lpstr>
      <vt:lpstr>16進位轉2進位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Git與2進位/16進位轉換</dc:title>
  <dc:creator>Yu-Wei Wu</dc:creator>
  <cp:lastModifiedBy>Yu-Wei Wu</cp:lastModifiedBy>
  <cp:revision>52</cp:revision>
  <dcterms:created xsi:type="dcterms:W3CDTF">2023-02-23T06:19:17Z</dcterms:created>
  <dcterms:modified xsi:type="dcterms:W3CDTF">2024-02-29T13:42:51Z</dcterms:modified>
</cp:coreProperties>
</file>