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3" r:id="rId9"/>
    <p:sldId id="279" r:id="rId10"/>
    <p:sldId id="286" r:id="rId11"/>
    <p:sldId id="294" r:id="rId12"/>
    <p:sldId id="280" r:id="rId13"/>
    <p:sldId id="281" r:id="rId14"/>
    <p:sldId id="282" r:id="rId15"/>
    <p:sldId id="283" r:id="rId16"/>
    <p:sldId id="285" r:id="rId17"/>
    <p:sldId id="284" r:id="rId18"/>
    <p:sldId id="293" r:id="rId19"/>
    <p:sldId id="295" r:id="rId20"/>
    <p:sldId id="292" r:id="rId21"/>
    <p:sldId id="301" r:id="rId22"/>
    <p:sldId id="269" r:id="rId23"/>
    <p:sldId id="262" r:id="rId24"/>
    <p:sldId id="264" r:id="rId25"/>
    <p:sldId id="265" r:id="rId26"/>
    <p:sldId id="287" r:id="rId27"/>
    <p:sldId id="296" r:id="rId28"/>
    <p:sldId id="288" r:id="rId29"/>
    <p:sldId id="290" r:id="rId30"/>
    <p:sldId id="291" r:id="rId31"/>
    <p:sldId id="297" r:id="rId32"/>
    <p:sldId id="266" r:id="rId33"/>
    <p:sldId id="276" r:id="rId34"/>
    <p:sldId id="277" r:id="rId35"/>
    <p:sldId id="299" r:id="rId36"/>
    <p:sldId id="300" r:id="rId37"/>
    <p:sldId id="298" r:id="rId38"/>
    <p:sldId id="278" r:id="rId39"/>
    <p:sldId id="267" r:id="rId40"/>
    <p:sldId id="268" r:id="rId41"/>
    <p:sldId id="270" r:id="rId42"/>
    <p:sldId id="271" r:id="rId43"/>
    <p:sldId id="272" r:id="rId44"/>
    <p:sldId id="273" r:id="rId45"/>
    <p:sldId id="274" r:id="rId46"/>
    <p:sldId id="302" r:id="rId47"/>
    <p:sldId id="27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9054-C201-4F9E-A0AE-1BEEEB97C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261F7-38D9-4692-BA98-6E90FCE04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BF9B-C664-498E-A024-1E9745D2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D6D7-559B-43A0-914E-C3413EC8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0F84-4B4A-4ADB-8923-0D1B59EE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A737-2DE0-4D6E-B49B-557F68C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19FF-4F92-4B66-9180-AE9E4F299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BA1B-85B6-4D97-95A7-D2317A17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24BD-23AF-48F8-9A60-8C1B190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55CC-CC07-4996-A4EA-81AF603E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409A6-7002-4E6C-8161-5093F2EA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3619-C3FA-446D-BD88-B3FDC70C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E0A6-BA61-4420-814F-7454B9B9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137F-F1A0-44DA-9E6C-D4977A5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4915-2F6A-4596-A28B-873D48FC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0B4-0A6C-446F-A65F-CCF99A8E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41ED-5B17-4090-B7E1-3E78CB61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7D20-1077-4149-8CA6-106902AD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635E-BB72-4F0A-9739-32BF00C4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8F2D-FADD-4110-B797-9ABD6AB5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8DE-85D3-4221-8BD1-592141AC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39DE-74C4-4D1A-AFB3-C4C8FC7A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6D4-0DDB-409B-8D8E-62748448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B4B1-A097-4569-AA30-988C57CD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911E-724C-419B-A357-6F108D34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2FFD-3D7B-4CEE-9CA4-2478538C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FF17-2146-45D8-A6BB-2548CEB72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A45C8-331D-466A-AD5C-9B6D73F5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FC12-5C3C-492B-92DD-B29C995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CC737-8234-4C3B-A025-639D81DA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4A6E-A8A5-4266-BCB1-895AEB4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CA8-34D8-4189-804E-7320779D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BA9A-00BB-43EC-AFFD-B26D3446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074F-18E0-4CE7-873D-174536D7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92D71-B174-4F3A-B699-A2B19F1B6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99A19-6F49-4948-810B-0F2C8AB95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73AB7-68FD-4F85-95A3-EE91205B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091AD-6E43-449A-84E9-A7D20D1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DEF91-027E-4677-A09F-114A75E2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4032-1183-4EC6-9991-48569761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07DB8-2C4D-4746-8391-A29AAB27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250BC-28ED-48F3-841B-6DF39806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4E3C-EDBF-444D-960F-2046E1FD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66423-6F5C-49FA-93B2-22C2345A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DC758-1DC9-4CA0-ADA3-750331D9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9D5E-62A5-4750-80F5-3AD5AD1D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A426-2A84-434E-8A31-210CA94A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4176-F6E2-4627-8411-BFF85BDC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EF1BC-78FF-4C66-A6B2-7107150B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6105-716F-4291-AD92-B7414800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5320-7FEB-4EBD-B955-4DA04306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6758-0BEA-4CA6-B524-859182DB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5C29-086E-412E-A9F4-8BB48E45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186D5-B1CF-4C20-97CF-AA6AD2517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46F03-55D6-4FBD-9147-B2CAE2BA6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9EC3-E576-476A-AA15-51698E90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6ACB3-9BD0-49A1-9578-6292D536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7CD8-09AD-4BB6-9302-FB2B36C6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17E4-B772-4C66-A157-58A75A90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BB64-FDB6-49A5-8C22-F4FB9C5D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816B-030B-47B5-8895-C2A4CCE57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7658-0D7A-464E-BA29-A7F9D434633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67D5-A2D6-4F07-9740-8F21729CA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6D53-719A-4224-83AF-906AB11DF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403FE-B33B-4280-8391-0CA0FAED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CD2D-02A4-4E75-9F6D-2F310095D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雜湊 </a:t>
            </a:r>
            <a:r>
              <a:rPr lang="en-US" altLang="zh-TW" dirty="0"/>
              <a:t>hash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995AA-70BF-44F7-92F2-5A3CB7128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Yu-Wei Wu</a:t>
            </a:r>
          </a:p>
        </p:txBody>
      </p:sp>
    </p:spTree>
    <p:extLst>
      <p:ext uri="{BB962C8B-B14F-4D97-AF65-F5344CB8AC3E}">
        <p14:creationId xmlns:p14="http://schemas.microsoft.com/office/powerpoint/2010/main" val="116411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8EAD-8BC0-4211-87F2-12185BB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</a:t>
            </a:r>
            <a:r>
              <a:rPr lang="zh-TW" altLang="en-US" dirty="0"/>
              <a:t>演算法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2A1C-D29B-46E3-9E61-0D2D1677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5" cy="4351338"/>
          </a:xfrm>
        </p:spPr>
        <p:txBody>
          <a:bodyPr/>
          <a:lstStyle/>
          <a:p>
            <a:r>
              <a:rPr lang="zh-TW" altLang="en-US" dirty="0"/>
              <a:t>步驟有點複雜，因為裡面會扯到許多的</a:t>
            </a:r>
            <a:r>
              <a:rPr lang="en-US" altLang="zh-TW" dirty="0"/>
              <a:t>AND</a:t>
            </a:r>
            <a:r>
              <a:rPr lang="zh-TW" altLang="en-US" dirty="0"/>
              <a:t>、</a:t>
            </a:r>
            <a:r>
              <a:rPr lang="en-US" altLang="zh-TW" dirty="0"/>
              <a:t>OR</a:t>
            </a:r>
            <a:r>
              <a:rPr lang="zh-TW" altLang="en-US" dirty="0"/>
              <a:t>、</a:t>
            </a:r>
            <a:r>
              <a:rPr lang="en-US" altLang="zh-TW" dirty="0"/>
              <a:t>NOT</a:t>
            </a:r>
            <a:r>
              <a:rPr lang="zh-TW" altLang="en-US" dirty="0"/>
              <a:t>之類的運算，以及</a:t>
            </a:r>
            <a:r>
              <a:rPr lang="en-US" altLang="zh-TW" dirty="0"/>
              <a:t>bit shifts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dirty="0"/>
              <a:t>Python</a:t>
            </a:r>
            <a:r>
              <a:rPr lang="zh-TW" altLang="en-US" dirty="0"/>
              <a:t>上面有</a:t>
            </a:r>
            <a:r>
              <a:rPr lang="en-US" altLang="zh-TW" dirty="0"/>
              <a:t>library</a:t>
            </a:r>
            <a:r>
              <a:rPr lang="zh-TW" altLang="en-US" dirty="0"/>
              <a:t>支援計算</a:t>
            </a:r>
            <a:r>
              <a:rPr lang="en-US" altLang="zh-TW" dirty="0"/>
              <a:t>MD5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9B11-5936-493F-9049-4D5ACFC4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10" y="0"/>
            <a:ext cx="343167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17A7A-317F-4AE3-8EB6-9667D218C784}"/>
              </a:ext>
            </a:extLst>
          </p:cNvPr>
          <p:cNvSpPr/>
          <p:nvPr/>
        </p:nvSpPr>
        <p:spPr>
          <a:xfrm>
            <a:off x="209550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https://www.comparitech.com/blog/information-security/md5-algorithm-with-examples/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063AB-5B38-44B3-8E0E-918FE475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5" y="4043318"/>
            <a:ext cx="5669181" cy="21336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55846-4DFD-4BBB-B725-F63B588CA220}"/>
              </a:ext>
            </a:extLst>
          </p:cNvPr>
          <p:cNvSpPr/>
          <p:nvPr/>
        </p:nvSpPr>
        <p:spPr>
          <a:xfrm>
            <a:off x="1126215" y="6173400"/>
            <a:ext cx="4143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https://www.geeksforgeeks.org/what-is-the-md5-algorithm/</a:t>
            </a:r>
          </a:p>
        </p:txBody>
      </p:sp>
    </p:spTree>
    <p:extLst>
      <p:ext uri="{BB962C8B-B14F-4D97-AF65-F5344CB8AC3E}">
        <p14:creationId xmlns:p14="http://schemas.microsoft.com/office/powerpoint/2010/main" val="1545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7EEF-2FF6-468D-A1FC-5FA7F88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</a:t>
            </a:r>
            <a:r>
              <a:rPr lang="zh-TW" altLang="en-US" dirty="0"/>
              <a:t>加密字串無法反推的原因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3F30-1C53-4A42-98A2-BE32FFED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使用了</a:t>
            </a:r>
            <a:r>
              <a:rPr lang="en-US" altLang="zh-TW" dirty="0"/>
              <a:t>AND</a:t>
            </a:r>
            <a:r>
              <a:rPr lang="zh-TW" altLang="en-US" dirty="0"/>
              <a:t>與</a:t>
            </a:r>
            <a:r>
              <a:rPr lang="en-US" altLang="zh-TW" dirty="0"/>
              <a:t>OR</a:t>
            </a:r>
            <a:r>
              <a:rPr lang="zh-TW" altLang="en-US" dirty="0"/>
              <a:t>等運算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D809A-44BE-40AA-B2FE-2A7A310F1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4117"/>
              </p:ext>
            </p:extLst>
          </p:nvPr>
        </p:nvGraphicFramePr>
        <p:xfrm>
          <a:off x="1085851" y="3143250"/>
          <a:ext cx="4171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184415521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50771344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06998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398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775268-3ED1-448B-9BE2-DC19FAF13F39}"/>
              </a:ext>
            </a:extLst>
          </p:cNvPr>
          <p:cNvSpPr txBox="1"/>
          <p:nvPr/>
        </p:nvSpPr>
        <p:spPr>
          <a:xfrm>
            <a:off x="1485900" y="27064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545C9A-3681-478C-B5B3-1C54BABBB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49083"/>
              </p:ext>
            </p:extLst>
          </p:nvPr>
        </p:nvGraphicFramePr>
        <p:xfrm>
          <a:off x="6829426" y="3143250"/>
          <a:ext cx="4171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184415521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50771344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06998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39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6B261B-2933-4161-A656-2C406888E89B}"/>
              </a:ext>
            </a:extLst>
          </p:cNvPr>
          <p:cNvSpPr txBox="1"/>
          <p:nvPr/>
        </p:nvSpPr>
        <p:spPr>
          <a:xfrm>
            <a:off x="7229475" y="27064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527DD7CD-91A1-4043-BB0F-647824A0403A}"/>
              </a:ext>
            </a:extLst>
          </p:cNvPr>
          <p:cNvSpPr/>
          <p:nvPr/>
        </p:nvSpPr>
        <p:spPr>
          <a:xfrm rot="5400000">
            <a:off x="2757488" y="3895724"/>
            <a:ext cx="828675" cy="31670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69F33D-AC2C-4F86-88EB-00FA6ED51DDF}"/>
              </a:ext>
            </a:extLst>
          </p:cNvPr>
          <p:cNvCxnSpPr>
            <a:cxnSpLocks/>
          </p:cNvCxnSpPr>
          <p:nvPr/>
        </p:nvCxnSpPr>
        <p:spPr>
          <a:xfrm flipV="1">
            <a:off x="2790825" y="5562601"/>
            <a:ext cx="1304925" cy="6143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F4A07-3D40-4A25-AC49-874E6C6D7956}"/>
              </a:ext>
            </a:extLst>
          </p:cNvPr>
          <p:cNvCxnSpPr>
            <a:cxnSpLocks/>
          </p:cNvCxnSpPr>
          <p:nvPr/>
        </p:nvCxnSpPr>
        <p:spPr>
          <a:xfrm>
            <a:off x="2790825" y="5562600"/>
            <a:ext cx="1304925" cy="6143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BB5C6D8-913C-41AE-9418-DF8AA833EAEA}"/>
              </a:ext>
            </a:extLst>
          </p:cNvPr>
          <p:cNvSpPr/>
          <p:nvPr/>
        </p:nvSpPr>
        <p:spPr>
          <a:xfrm rot="5400000">
            <a:off x="8501063" y="3861990"/>
            <a:ext cx="828675" cy="31670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8319A0-BF02-495F-BD37-3B785B103584}"/>
              </a:ext>
            </a:extLst>
          </p:cNvPr>
          <p:cNvCxnSpPr>
            <a:cxnSpLocks/>
          </p:cNvCxnSpPr>
          <p:nvPr/>
        </p:nvCxnSpPr>
        <p:spPr>
          <a:xfrm flipV="1">
            <a:off x="8534400" y="5528867"/>
            <a:ext cx="1304925" cy="6143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B630BB-164F-4457-92ED-C0B080F879BE}"/>
              </a:ext>
            </a:extLst>
          </p:cNvPr>
          <p:cNvCxnSpPr>
            <a:cxnSpLocks/>
          </p:cNvCxnSpPr>
          <p:nvPr/>
        </p:nvCxnSpPr>
        <p:spPr>
          <a:xfrm>
            <a:off x="8534400" y="5528866"/>
            <a:ext cx="1304925" cy="6143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69F78A-9242-46B0-920F-8BC93171FBD4}"/>
              </a:ext>
            </a:extLst>
          </p:cNvPr>
          <p:cNvSpPr txBox="1"/>
          <p:nvPr/>
        </p:nvSpPr>
        <p:spPr>
          <a:xfrm>
            <a:off x="5340489" y="5562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無法反推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09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0AC4-A6CD-4D6F-9A5E-FB3572D0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</a:t>
            </a:r>
            <a:r>
              <a:rPr lang="zh-TW" altLang="en-US" dirty="0"/>
              <a:t>檢查檔案完整性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745592-9E80-4D10-8D4C-9B017051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249" cy="4351338"/>
          </a:xfrm>
        </p:spPr>
        <p:txBody>
          <a:bodyPr/>
          <a:lstStyle/>
          <a:p>
            <a:r>
              <a:rPr lang="zh-TW" altLang="en-US" dirty="0"/>
              <a:t>舉例來說，這裡是某個公開資料庫的</a:t>
            </a:r>
            <a:r>
              <a:rPr lang="en-US" altLang="zh-TW" dirty="0"/>
              <a:t>ftp</a:t>
            </a:r>
            <a:r>
              <a:rPr lang="zh-TW" altLang="en-US" dirty="0"/>
              <a:t>網站列出的某些檔案。</a:t>
            </a:r>
            <a:endParaRPr lang="en-US" altLang="zh-TW" dirty="0"/>
          </a:p>
          <a:p>
            <a:r>
              <a:rPr lang="zh-TW" altLang="en-US" dirty="0"/>
              <a:t>每個大檔案都有著相關聯的</a:t>
            </a:r>
            <a:r>
              <a:rPr lang="en-US" altLang="zh-TW" dirty="0"/>
              <a:t>MD5</a:t>
            </a:r>
            <a:r>
              <a:rPr lang="zh-TW" altLang="en-US" dirty="0"/>
              <a:t>檢查碼。可以用來檢查下載的檔案是否完整，或是傳輸過程中有錯誤。</a:t>
            </a:r>
            <a:endParaRPr lang="en-US" altLang="zh-TW" dirty="0"/>
          </a:p>
          <a:p>
            <a:r>
              <a:rPr lang="zh-TW" altLang="en-US" dirty="0"/>
              <a:t>另外還可以注意到：不管原始檔案大小為何，所有的</a:t>
            </a:r>
            <a:r>
              <a:rPr lang="en-US" altLang="zh-TW" dirty="0"/>
              <a:t>MD5</a:t>
            </a:r>
            <a:r>
              <a:rPr lang="zh-TW" altLang="en-US" dirty="0"/>
              <a:t>檔案大小都是一樣的。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DADE4-074D-47A9-8829-E131782E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766" y="1356982"/>
            <a:ext cx="5102467" cy="2310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md5hashing2.">
            <a:extLst>
              <a:ext uri="{FF2B5EF4-FFF2-40B4-BE49-F238E27FC236}">
                <a16:creationId xmlns:a16="http://schemas.microsoft.com/office/drawing/2014/main" id="{2E12BDC9-0FDC-45ED-9D4F-FE47260C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92" y="4001294"/>
            <a:ext cx="5357813" cy="2436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244D01-0FE8-45D8-A7CD-FFF7E32EFB36}"/>
              </a:ext>
            </a:extLst>
          </p:cNvPr>
          <p:cNvSpPr/>
          <p:nvPr/>
        </p:nvSpPr>
        <p:spPr>
          <a:xfrm>
            <a:off x="2702718" y="660005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https://www.simplilearn.com/tutorials/cyber-security-tutorial/md5-algorithm</a:t>
            </a:r>
          </a:p>
        </p:txBody>
      </p:sp>
    </p:spTree>
    <p:extLst>
      <p:ext uri="{BB962C8B-B14F-4D97-AF65-F5344CB8AC3E}">
        <p14:creationId xmlns:p14="http://schemas.microsoft.com/office/powerpoint/2010/main" val="327265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FABA-12C3-425D-9041-ABA4A1E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如何運用</a:t>
            </a:r>
            <a:r>
              <a:rPr lang="en-US" altLang="zh-TW" dirty="0"/>
              <a:t>MD5</a:t>
            </a:r>
            <a:r>
              <a:rPr lang="zh-TW" altLang="en-US" dirty="0"/>
              <a:t>檢查檔案完整性？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E880-D216-4FE9-B821-ABD52CFD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/>
          <a:lstStyle/>
          <a:p>
            <a:r>
              <a:rPr lang="zh-TW" altLang="en-US" dirty="0"/>
              <a:t>下載檔案與相對應的</a:t>
            </a:r>
            <a:r>
              <a:rPr lang="en-US" altLang="zh-TW" dirty="0"/>
              <a:t>MD5</a:t>
            </a:r>
            <a:r>
              <a:rPr lang="zh-TW" altLang="en-US" dirty="0"/>
              <a:t>檔。</a:t>
            </a:r>
            <a:endParaRPr lang="en-US" altLang="zh-TW" dirty="0"/>
          </a:p>
          <a:p>
            <a:pPr lvl="1"/>
            <a:r>
              <a:rPr lang="zh-TW" altLang="en-US" dirty="0"/>
              <a:t>比如說在這個例子中就是「</a:t>
            </a:r>
            <a:r>
              <a:rPr lang="en-US" altLang="zh-TW" dirty="0"/>
              <a:t>Betacoronavirus.00.tar.gz</a:t>
            </a:r>
            <a:r>
              <a:rPr lang="zh-TW" altLang="en-US" dirty="0"/>
              <a:t>」與「</a:t>
            </a:r>
            <a:r>
              <a:rPr lang="en-US" altLang="zh-TW" dirty="0"/>
              <a:t>Betacoronavirus.00.tar.gz</a:t>
            </a:r>
            <a:r>
              <a:rPr lang="en-US" altLang="zh-TW" b="1" dirty="0"/>
              <a:t>.md5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接著在</a:t>
            </a:r>
            <a:r>
              <a:rPr lang="en-US" altLang="zh-TW" dirty="0"/>
              <a:t>Linux</a:t>
            </a:r>
            <a:r>
              <a:rPr lang="zh-TW" altLang="en-US" dirty="0"/>
              <a:t>上使用</a:t>
            </a:r>
            <a:r>
              <a:rPr lang="en-US" altLang="zh-TW" dirty="0"/>
              <a:t>md5sum</a:t>
            </a:r>
            <a:r>
              <a:rPr lang="zh-TW" altLang="en-US" dirty="0"/>
              <a:t>指令生成下載檔案的</a:t>
            </a:r>
            <a:r>
              <a:rPr lang="en-US" altLang="zh-TW" dirty="0"/>
              <a:t>MD5</a:t>
            </a:r>
            <a:r>
              <a:rPr lang="zh-TW" altLang="en-US" dirty="0"/>
              <a:t>碼，並與</a:t>
            </a:r>
            <a:r>
              <a:rPr lang="en-US" altLang="zh-TW" dirty="0"/>
              <a:t>.md5</a:t>
            </a:r>
            <a:r>
              <a:rPr lang="zh-TW" altLang="en-US" dirty="0"/>
              <a:t>檔進行檢查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B9247-E895-4BCF-A8CE-B0863354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28" y="4986337"/>
            <a:ext cx="779682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467BB-138F-4C9E-8BA1-630F0D69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84" y="2012145"/>
            <a:ext cx="5291892" cy="105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9BE26E-FEB8-4A53-978A-E536DC26F905}"/>
              </a:ext>
            </a:extLst>
          </p:cNvPr>
          <p:cNvSpPr/>
          <p:nvPr/>
        </p:nvSpPr>
        <p:spPr>
          <a:xfrm>
            <a:off x="6334125" y="2190750"/>
            <a:ext cx="572452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5716-996F-4402-92F5-57A8334E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zh-TW" altLang="en-US" dirty="0"/>
              <a:t>與</a:t>
            </a:r>
            <a:r>
              <a:rPr lang="en-US" altLang="zh-TW" dirty="0"/>
              <a:t>Mac</a:t>
            </a:r>
            <a:r>
              <a:rPr lang="zh-TW" altLang="en-US" dirty="0"/>
              <a:t>的</a:t>
            </a:r>
            <a:r>
              <a:rPr lang="en-US" altLang="zh-TW" dirty="0"/>
              <a:t>MD5</a:t>
            </a:r>
            <a:r>
              <a:rPr lang="zh-TW" altLang="en-US" dirty="0"/>
              <a:t>檢查指令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B654-6C7F-494D-BEE4-DABF6A0E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Windows: </a:t>
            </a:r>
            <a:r>
              <a:rPr lang="en-US" dirty="0" err="1"/>
              <a:t>certutil</a:t>
            </a:r>
            <a:endParaRPr lang="en-US" dirty="0"/>
          </a:p>
          <a:p>
            <a:r>
              <a:rPr lang="en-US" dirty="0"/>
              <a:t>Mac: md5</a:t>
            </a:r>
          </a:p>
        </p:txBody>
      </p:sp>
      <p:pic>
        <p:nvPicPr>
          <p:cNvPr id="1026" name="Picture 2" descr="Verify an MD5 checksum on Windows 10 with certutil">
            <a:extLst>
              <a:ext uri="{FF2B5EF4-FFF2-40B4-BE49-F238E27FC236}">
                <a16:creationId xmlns:a16="http://schemas.microsoft.com/office/drawing/2014/main" id="{65292A11-FBAE-4A49-95A9-5F4952C8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825625"/>
            <a:ext cx="5953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ify an MD5 Checksum on a Mac">
            <a:extLst>
              <a:ext uri="{FF2B5EF4-FFF2-40B4-BE49-F238E27FC236}">
                <a16:creationId xmlns:a16="http://schemas.microsoft.com/office/drawing/2014/main" id="{BE41D830-6BF8-4555-AA54-3A12B511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4322762"/>
            <a:ext cx="56673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A2AAF5-2AB2-4156-8C22-825750B328F8}"/>
              </a:ext>
            </a:extLst>
          </p:cNvPr>
          <p:cNvSpPr/>
          <p:nvPr/>
        </p:nvSpPr>
        <p:spPr>
          <a:xfrm>
            <a:off x="971549" y="5620950"/>
            <a:ext cx="6981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https://portal.nutanix.com/page/documents/kbs/details?targetId=kA07V000000LWYqSAO</a:t>
            </a:r>
          </a:p>
        </p:txBody>
      </p:sp>
    </p:spTree>
    <p:extLst>
      <p:ext uri="{BB962C8B-B14F-4D97-AF65-F5344CB8AC3E}">
        <p14:creationId xmlns:p14="http://schemas.microsoft.com/office/powerpoint/2010/main" val="86384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C50-8AC3-461D-BC5D-2C02B5C9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</a:t>
            </a:r>
            <a:r>
              <a:rPr lang="zh-TW" altLang="en-US" dirty="0"/>
              <a:t>另一個應用：密碼驗證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1ADB-D729-4966-AE28-2AC26165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275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密碼在任何伺服器幾乎都不會以「明碼」形式保存，而是以破壞性加密的方式保存。</a:t>
            </a:r>
            <a:endParaRPr lang="en-US" altLang="zh-TW" dirty="0"/>
          </a:p>
          <a:p>
            <a:pPr lvl="1"/>
            <a:r>
              <a:rPr lang="zh-TW" altLang="en-US" dirty="0"/>
              <a:t>這樣子可以避免密碼表被入侵者獲取後反推回使用者密碼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而這裡的「破壞性加密」演算法其中之一就是</a:t>
            </a:r>
            <a:r>
              <a:rPr lang="en-US" altLang="zh-TW" dirty="0"/>
              <a:t>MD5</a:t>
            </a:r>
          </a:p>
        </p:txBody>
      </p:sp>
      <p:pic>
        <p:nvPicPr>
          <p:cNvPr id="4100" name="Picture 4" descr="https://miro.medium.com/v2/resize:fit:534/1*afvHtiRVoqE6_l2ljxMJuA.png">
            <a:extLst>
              <a:ext uri="{FF2B5EF4-FFF2-40B4-BE49-F238E27FC236}">
                <a16:creationId xmlns:a16="http://schemas.microsoft.com/office/drawing/2014/main" id="{813F80AE-E5F1-4A50-ACAD-8FCC22A2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337989"/>
            <a:ext cx="33909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28258-4E11-4027-8007-E5469257496C}"/>
              </a:ext>
            </a:extLst>
          </p:cNvPr>
          <p:cNvSpPr txBox="1"/>
          <p:nvPr/>
        </p:nvSpPr>
        <p:spPr>
          <a:xfrm>
            <a:off x="7883387" y="1775674"/>
            <a:ext cx="339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錯誤示範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這張圖是某網站按下「忘記密碼」後系統會將密碼寄回使用者信箱。換句話說，該某某網站的密碼並沒有加密，而是以明碼方式儲存。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39FF-F3B1-4E93-A500-7010D7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385003"/>
            <a:ext cx="2461591" cy="1543188"/>
          </a:xfrm>
        </p:spPr>
        <p:txBody>
          <a:bodyPr/>
          <a:lstStyle/>
          <a:p>
            <a:r>
              <a:rPr lang="zh-TW" altLang="en-US" dirty="0"/>
              <a:t>另一個錯誤示範</a:t>
            </a:r>
            <a:endParaRPr lang="en-US" dirty="0"/>
          </a:p>
        </p:txBody>
      </p:sp>
      <p:pic>
        <p:nvPicPr>
          <p:cNvPr id="6146" name="Picture 2" descr="https://1.bp.blogspot.com/-flSPutQ8-Yw/Ut_p62OTk_I/AAAAAAAATs0/M3jmhk0oUxA/s1600/%5B%E9%96%92%E8%81%8A%5D+3D%E9%A9%97%E8%AD%89%E5%AF%86%E7%A2%BC....%E9%80%99%E9%BA%BC%E5%A5%BD%E5%8F%96%E5%BE%97%3f+-+%E7%9C%8B%E6%9D%BF+creditcard+-+%E6%89%B9%E8%B8%A2%E8%B8%A2%E5%AF%A6%E6%A5%AD%E5%9D%8A.png">
            <a:extLst>
              <a:ext uri="{FF2B5EF4-FFF2-40B4-BE49-F238E27FC236}">
                <a16:creationId xmlns:a16="http://schemas.microsoft.com/office/drawing/2014/main" id="{BF310608-9A13-4E5B-9547-B98D8A0F6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90"/>
          <a:stretch/>
        </p:blipFill>
        <p:spPr bwMode="auto">
          <a:xfrm>
            <a:off x="2640495" y="99392"/>
            <a:ext cx="9358136" cy="66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393D5D-3629-4198-8841-3C4AD5479BD6}"/>
              </a:ext>
            </a:extLst>
          </p:cNvPr>
          <p:cNvSpPr/>
          <p:nvPr/>
        </p:nvSpPr>
        <p:spPr>
          <a:xfrm>
            <a:off x="969845" y="6472997"/>
            <a:ext cx="1670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https://plainpass.com/</a:t>
            </a:r>
          </a:p>
        </p:txBody>
      </p:sp>
    </p:spTree>
    <p:extLst>
      <p:ext uri="{BB962C8B-B14F-4D97-AF65-F5344CB8AC3E}">
        <p14:creationId xmlns:p14="http://schemas.microsoft.com/office/powerpoint/2010/main" val="1537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1AEA-7BCC-4338-88BB-4481EE9D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正確的伺服器驗證密碼方法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F056-7A4A-4491-9413-306C955F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伺服器並不直接儲存密碼明碼，而是儲存加密過的數值（比如</a:t>
            </a:r>
            <a:r>
              <a:rPr lang="en-US" altLang="zh-TW" dirty="0"/>
              <a:t>MD5</a:t>
            </a:r>
            <a:r>
              <a:rPr lang="zh-TW" altLang="en-US" dirty="0"/>
              <a:t>加密過的</a:t>
            </a:r>
            <a:r>
              <a:rPr lang="en-US" altLang="zh-TW" dirty="0"/>
              <a:t>16</a:t>
            </a:r>
            <a:r>
              <a:rPr lang="zh-TW" altLang="en-US" dirty="0"/>
              <a:t>進位碼）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使用者在登入時，系統會將使用者鍵入的密碼經過加密運算，並與儲存的加密碼進行比對。完全相同才允許登入。</a:t>
            </a:r>
            <a:endParaRPr lang="en-US" dirty="0"/>
          </a:p>
        </p:txBody>
      </p:sp>
      <p:pic>
        <p:nvPicPr>
          <p:cNvPr id="4" name="Picture 2" descr="md5hashing1">
            <a:extLst>
              <a:ext uri="{FF2B5EF4-FFF2-40B4-BE49-F238E27FC236}">
                <a16:creationId xmlns:a16="http://schemas.microsoft.com/office/drawing/2014/main" id="{428E78A1-2BB5-4F75-A559-F496C5C3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4598193"/>
            <a:ext cx="4600575" cy="19894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7B603-6C5B-4376-92F9-870552E5C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82"/>
          <a:stretch/>
        </p:blipFill>
        <p:spPr>
          <a:xfrm>
            <a:off x="1153287" y="2842419"/>
            <a:ext cx="9885426" cy="738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F889F-9DFC-4675-9BC5-F6D9989A35D9}"/>
              </a:ext>
            </a:extLst>
          </p:cNvPr>
          <p:cNvSpPr/>
          <p:nvPr/>
        </p:nvSpPr>
        <p:spPr>
          <a:xfrm>
            <a:off x="0" y="65463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https://www.simplilearn.com/tutorials/cyber-security-tutorial/md5-algorithm</a:t>
            </a:r>
          </a:p>
        </p:txBody>
      </p:sp>
    </p:spTree>
    <p:extLst>
      <p:ext uri="{BB962C8B-B14F-4D97-AF65-F5344CB8AC3E}">
        <p14:creationId xmlns:p14="http://schemas.microsoft.com/office/powerpoint/2010/main" val="150721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2F7E-535F-4547-9AFD-EECFE51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</a:t>
            </a:r>
            <a:r>
              <a:rPr lang="zh-TW" altLang="en-US" dirty="0"/>
              <a:t>漏洞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794A-A94B-4B16-A21A-B017F38D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雖然</a:t>
            </a:r>
            <a:r>
              <a:rPr lang="en-US" altLang="zh-TW" dirty="0"/>
              <a:t>MD5</a:t>
            </a:r>
            <a:r>
              <a:rPr lang="zh-TW" altLang="en-US" dirty="0"/>
              <a:t>理論上來說很安全，但是後來有學者</a:t>
            </a:r>
            <a:r>
              <a:rPr lang="en-US" altLang="zh-TW" dirty="0"/>
              <a:t>Marc Stevens</a:t>
            </a:r>
            <a:r>
              <a:rPr lang="zh-TW" altLang="en-US" dirty="0"/>
              <a:t>發現安全漏洞：</a:t>
            </a:r>
            <a:endParaRPr lang="en-US" altLang="zh-TW" dirty="0"/>
          </a:p>
          <a:p>
            <a:pPr lvl="1"/>
            <a:r>
              <a:rPr lang="zh-TW" altLang="en-US" dirty="0"/>
              <a:t>只要準備兩份一模一樣的檔案（圖片、影像，或可執行檔），然後在其中一個檔案最後根據他提出的演算法進行非常細微的修改，就有可能產出</a:t>
            </a:r>
            <a:r>
              <a:rPr lang="en-US" altLang="zh-TW" dirty="0"/>
              <a:t>MD5</a:t>
            </a:r>
            <a:r>
              <a:rPr lang="zh-TW" altLang="en-US" dirty="0"/>
              <a:t>一樣，但檔案內容不完全一樣的狀況。</a:t>
            </a:r>
            <a:endParaRPr lang="en-US" altLang="zh-TW" dirty="0"/>
          </a:p>
          <a:p>
            <a:pPr lvl="1"/>
            <a:r>
              <a:rPr lang="zh-TW" altLang="en-US" dirty="0"/>
              <a:t>運算時間只需六秒。</a:t>
            </a:r>
            <a:endParaRPr lang="en-US" altLang="zh-TW" dirty="0"/>
          </a:p>
          <a:p>
            <a:r>
              <a:rPr lang="zh-TW" altLang="en-US" dirty="0"/>
              <a:t>很容易被作為攻擊手段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87DCCD7-134E-4F78-B607-D85C304A4E40}"/>
              </a:ext>
            </a:extLst>
          </p:cNvPr>
          <p:cNvSpPr/>
          <p:nvPr/>
        </p:nvSpPr>
        <p:spPr>
          <a:xfrm>
            <a:off x="5505450" y="4076700"/>
            <a:ext cx="1971675" cy="104854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安全的檔案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F2CC46-1240-43C8-B24D-36FE26E0A12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477125" y="460097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3F3DAE-544C-4D21-A945-4D90C93A4BA4}"/>
              </a:ext>
            </a:extLst>
          </p:cNvPr>
          <p:cNvSpPr txBox="1"/>
          <p:nvPr/>
        </p:nvSpPr>
        <p:spPr>
          <a:xfrm>
            <a:off x="9229725" y="44357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通過審核後上架販售</a:t>
            </a:r>
            <a:endParaRPr lang="en-US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5A5C741-F91C-4F5F-9CBF-168E87CAB746}"/>
              </a:ext>
            </a:extLst>
          </p:cNvPr>
          <p:cNvSpPr/>
          <p:nvPr/>
        </p:nvSpPr>
        <p:spPr>
          <a:xfrm>
            <a:off x="6096000" y="5444331"/>
            <a:ext cx="1971675" cy="104854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包含攻擊碼的檔案</a:t>
            </a:r>
            <a:r>
              <a:rPr lang="en-US" altLang="zh-TW" dirty="0"/>
              <a:t>(MD5</a:t>
            </a:r>
            <a:r>
              <a:rPr lang="zh-TW" altLang="en-US" dirty="0"/>
              <a:t>一樣</a:t>
            </a:r>
            <a:r>
              <a:rPr lang="en-US" altLang="zh-TW" dirty="0"/>
              <a:t>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A49B82-AF74-4F01-A7AC-A213A0F2DA37}"/>
              </a:ext>
            </a:extLst>
          </p:cNvPr>
          <p:cNvCxnSpPr>
            <a:cxnSpLocks/>
          </p:cNvCxnSpPr>
          <p:nvPr/>
        </p:nvCxnSpPr>
        <p:spPr>
          <a:xfrm flipV="1">
            <a:off x="8001000" y="4627563"/>
            <a:ext cx="609600" cy="915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1C539E-0EFD-4B7E-B232-516E5F368B60}"/>
              </a:ext>
            </a:extLst>
          </p:cNvPr>
          <p:cNvSpPr txBox="1"/>
          <p:nvPr/>
        </p:nvSpPr>
        <p:spPr>
          <a:xfrm>
            <a:off x="8122489" y="5167858"/>
            <a:ext cx="239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在原本安全的檔案上架一段時間後偷換掉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1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583A-9050-4608-84BB-24BB470C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 (Secure Hash Standard)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B01F-4088-417C-A389-26ABEBED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由美國國家安全局（</a:t>
            </a:r>
            <a:r>
              <a:rPr lang="en-US" altLang="zh-TW" dirty="0"/>
              <a:t>NSA</a:t>
            </a:r>
            <a:r>
              <a:rPr lang="zh-TW" altLang="en-US" dirty="0"/>
              <a:t>）設計，並由美國國家標準與技術研究所（</a:t>
            </a:r>
            <a:r>
              <a:rPr lang="en-US" altLang="zh-TW" dirty="0"/>
              <a:t>NIST</a:t>
            </a:r>
            <a:r>
              <a:rPr lang="zh-TW" altLang="en-US" dirty="0"/>
              <a:t>）發布</a:t>
            </a:r>
            <a:endParaRPr lang="en-US" altLang="zh-TW" dirty="0"/>
          </a:p>
          <a:p>
            <a:r>
              <a:rPr lang="zh-TW" altLang="en-US" dirty="0"/>
              <a:t>總共有數個版本</a:t>
            </a:r>
            <a:endParaRPr lang="en-US" altLang="zh-TW" dirty="0"/>
          </a:p>
          <a:p>
            <a:pPr lvl="1"/>
            <a:r>
              <a:rPr lang="en-US" dirty="0"/>
              <a:t>SHA-0</a:t>
            </a:r>
            <a:r>
              <a:rPr lang="zh-TW" altLang="en-US" dirty="0"/>
              <a:t>與</a:t>
            </a:r>
            <a:r>
              <a:rPr lang="en-US" altLang="zh-TW" dirty="0"/>
              <a:t>SHA-1</a:t>
            </a:r>
            <a:r>
              <a:rPr lang="zh-TW" altLang="en-US" dirty="0"/>
              <a:t>：已經被攻破所以目前不使用</a:t>
            </a:r>
            <a:endParaRPr lang="en-US" altLang="zh-TW" dirty="0"/>
          </a:p>
          <a:p>
            <a:pPr lvl="1"/>
            <a:r>
              <a:rPr lang="en-US" dirty="0"/>
              <a:t>SHA-2</a:t>
            </a:r>
            <a:r>
              <a:rPr lang="zh-TW" altLang="en-US" dirty="0"/>
              <a:t>：包含</a:t>
            </a:r>
            <a:r>
              <a:rPr lang="en-US" altLang="zh-TW" dirty="0"/>
              <a:t>SHA-256</a:t>
            </a:r>
            <a:r>
              <a:rPr lang="zh-TW" altLang="en-US" dirty="0"/>
              <a:t>與</a:t>
            </a:r>
            <a:r>
              <a:rPr lang="en-US" altLang="zh-TW" dirty="0"/>
              <a:t>SHA-512</a:t>
            </a:r>
            <a:r>
              <a:rPr lang="zh-TW" altLang="en-US" dirty="0"/>
              <a:t>。</a:t>
            </a:r>
            <a:endParaRPr lang="en-US" altLang="zh-TW" dirty="0"/>
          </a:p>
          <a:p>
            <a:pPr lvl="2"/>
            <a:r>
              <a:rPr lang="zh-TW" altLang="en-US" dirty="0"/>
              <a:t>應用到巨大質數進行加密，且混雜程度比</a:t>
            </a:r>
            <a:r>
              <a:rPr lang="en-US" altLang="zh-TW" dirty="0"/>
              <a:t>MD5</a:t>
            </a:r>
            <a:r>
              <a:rPr lang="zh-TW" altLang="en-US" dirty="0"/>
              <a:t>強很多</a:t>
            </a:r>
            <a:endParaRPr lang="en-US" altLang="zh-TW" dirty="0"/>
          </a:p>
          <a:p>
            <a:pPr lvl="1"/>
            <a:r>
              <a:rPr lang="en-US" dirty="0"/>
              <a:t>SHA-3</a:t>
            </a:r>
            <a:r>
              <a:rPr lang="zh-TW" altLang="en-US" dirty="0"/>
              <a:t>：更新一代的加密演算法。</a:t>
            </a:r>
            <a:endParaRPr lang="en-US" dirty="0"/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6515D935-D610-4789-9A65-E900B85C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67" y="2990850"/>
            <a:ext cx="4374833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6C097C-D15B-484C-B2C9-ED9E3CDB45E4}"/>
              </a:ext>
            </a:extLst>
          </p:cNvPr>
          <p:cNvSpPr/>
          <p:nvPr/>
        </p:nvSpPr>
        <p:spPr>
          <a:xfrm>
            <a:off x="7795368" y="6034901"/>
            <a:ext cx="2651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https://zh.wikipedia.org/zh-tw/SHA-2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E413F-9A99-404B-81E6-B5B3CF3717B4}"/>
              </a:ext>
            </a:extLst>
          </p:cNvPr>
          <p:cNvSpPr txBox="1"/>
          <p:nvPr/>
        </p:nvSpPr>
        <p:spPr>
          <a:xfrm>
            <a:off x="1040274" y="5153620"/>
            <a:ext cx="584835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目前所有作業系統平台（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）也都有程式支援</a:t>
            </a:r>
            <a:r>
              <a:rPr lang="en-US" altLang="zh-TW" dirty="0"/>
              <a:t>SHA</a:t>
            </a:r>
            <a:r>
              <a:rPr lang="zh-TW" altLang="en-US" dirty="0"/>
              <a:t>運算。只是經驗上來說公開軟體界還是比較常用</a:t>
            </a:r>
            <a:r>
              <a:rPr lang="en-US" altLang="zh-TW" dirty="0"/>
              <a:t>MD5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1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BDFE-189A-429D-961A-EBAE51AD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陣列一定是以數字做為編號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A5E2-47B7-4333-B136-10DDE946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上個禮拜提過，陣列就是一連串可以透過編號來存取的資料。</a:t>
            </a:r>
            <a:endParaRPr lang="en-US" altLang="zh-TW" dirty="0"/>
          </a:p>
          <a:p>
            <a:pPr lvl="1"/>
            <a:r>
              <a:rPr lang="zh-TW" altLang="en-US" dirty="0"/>
              <a:t>通常是透過索引（</a:t>
            </a:r>
            <a:r>
              <a:rPr lang="en-US" altLang="zh-TW" dirty="0"/>
              <a:t>index</a:t>
            </a:r>
            <a:r>
              <a:rPr lang="zh-TW" altLang="en-US" dirty="0"/>
              <a:t>）來進行存取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AA897-8571-4BD1-A94E-870B23A6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14" y="2792360"/>
            <a:ext cx="4548638" cy="392682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D318489-AFE2-4618-A2EF-BBD00087EE9D}"/>
              </a:ext>
            </a:extLst>
          </p:cNvPr>
          <p:cNvSpPr/>
          <p:nvPr/>
        </p:nvSpPr>
        <p:spPr>
          <a:xfrm>
            <a:off x="2821858" y="2792360"/>
            <a:ext cx="560439" cy="206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3E291-43DB-41F5-B470-B8AF31783634}"/>
              </a:ext>
            </a:extLst>
          </p:cNvPr>
          <p:cNvSpPr txBox="1"/>
          <p:nvPr/>
        </p:nvSpPr>
        <p:spPr>
          <a:xfrm>
            <a:off x="1506593" y="27109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陣列初始化</a:t>
            </a:r>
            <a:endParaRPr lang="en-US" altLang="zh-TW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E648A2-5D7A-41B3-9A91-04B81B2B17FD}"/>
              </a:ext>
            </a:extLst>
          </p:cNvPr>
          <p:cNvSpPr/>
          <p:nvPr/>
        </p:nvSpPr>
        <p:spPr>
          <a:xfrm>
            <a:off x="2845421" y="5540475"/>
            <a:ext cx="560439" cy="206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AB4B1-465B-4C31-93E3-06C77E2592C5}"/>
              </a:ext>
            </a:extLst>
          </p:cNvPr>
          <p:cNvSpPr txBox="1"/>
          <p:nvPr/>
        </p:nvSpPr>
        <p:spPr>
          <a:xfrm>
            <a:off x="838200" y="54746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陣列存取超出範圍</a:t>
            </a:r>
            <a:endParaRPr lang="en-US" altLang="zh-TW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FF1168D-45B0-494C-BF54-85A4BFFE9EFC}"/>
              </a:ext>
            </a:extLst>
          </p:cNvPr>
          <p:cNvSpPr/>
          <p:nvPr/>
        </p:nvSpPr>
        <p:spPr>
          <a:xfrm>
            <a:off x="3234814" y="3080264"/>
            <a:ext cx="239671" cy="23787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5F2E0-1AC5-469F-8A37-9BFD187F66FA}"/>
              </a:ext>
            </a:extLst>
          </p:cNvPr>
          <p:cNvSpPr txBox="1"/>
          <p:nvPr/>
        </p:nvSpPr>
        <p:spPr>
          <a:xfrm>
            <a:off x="2004422" y="40694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陣列存取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614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DFF6-8824-4ECB-9A19-A90CBD7F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r>
              <a:rPr lang="zh-TW" altLang="en-US" dirty="0"/>
              <a:t>與加密釐清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170D-D82C-4465-A602-2359D856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：通常指的是計算</a:t>
            </a:r>
            <a:r>
              <a:rPr lang="en-US" altLang="zh-TW" dirty="0"/>
              <a:t>Hash</a:t>
            </a:r>
            <a:r>
              <a:rPr lang="zh-TW" altLang="en-US" dirty="0"/>
              <a:t>值後，能夠透過這個</a:t>
            </a:r>
            <a:r>
              <a:rPr lang="en-US" altLang="zh-TW" dirty="0"/>
              <a:t>Hash</a:t>
            </a:r>
            <a:r>
              <a:rPr lang="zh-TW" altLang="en-US" dirty="0"/>
              <a:t>值在</a:t>
            </a:r>
            <a:r>
              <a:rPr lang="en-US" altLang="zh-TW" dirty="0"/>
              <a:t>Table</a:t>
            </a:r>
            <a:r>
              <a:rPr lang="zh-TW" altLang="en-US" dirty="0"/>
              <a:t>中找到相對應儲存的資料</a:t>
            </a:r>
            <a:endParaRPr lang="en-US" altLang="zh-TW" dirty="0"/>
          </a:p>
          <a:p>
            <a:pPr lvl="1"/>
            <a:r>
              <a:rPr lang="zh-TW" altLang="en-US" dirty="0"/>
              <a:t>因此</a:t>
            </a:r>
            <a:r>
              <a:rPr lang="en-US" altLang="zh-TW" dirty="0"/>
              <a:t>Hash</a:t>
            </a:r>
            <a:r>
              <a:rPr lang="zh-TW" altLang="en-US" dirty="0"/>
              <a:t>值一般是數字或記憶體位址等資料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加密：指的是字串會經過</a:t>
            </a:r>
            <a:r>
              <a:rPr lang="en-US" altLang="zh-TW" dirty="0"/>
              <a:t>function</a:t>
            </a:r>
            <a:r>
              <a:rPr lang="zh-TW" altLang="en-US" dirty="0"/>
              <a:t>計算後轉換成一個包含各種文數字（看似亂碼）的資料</a:t>
            </a:r>
            <a:endParaRPr lang="en-US" altLang="zh-TW" dirty="0"/>
          </a:p>
          <a:p>
            <a:r>
              <a:rPr lang="zh-TW" altLang="en-US" dirty="0"/>
              <a:t>因為目的不在於在記憶體中儲存資料，因此可以轉換成各種文字資料。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062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DA1F-E94C-4749-B9C0-20A7B3B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區塊鏈也用到</a:t>
            </a:r>
            <a:r>
              <a:rPr lang="en-US" altLang="zh-TW" dirty="0"/>
              <a:t>Hash</a:t>
            </a:r>
            <a:r>
              <a:rPr lang="zh-TW" altLang="en-US" dirty="0"/>
              <a:t>技術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6FC3-1DFF-4E1F-B22D-04B17998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簡單來說，區塊鏈就是一條存在於網路上，大家都可以存取，但幾乎沒有人有辦法修改的資料。</a:t>
            </a:r>
            <a:endParaRPr lang="en-US" altLang="zh-TW" dirty="0"/>
          </a:p>
          <a:p>
            <a:r>
              <a:rPr lang="zh-TW" altLang="en-US" dirty="0"/>
              <a:t>它也用到</a:t>
            </a:r>
            <a:r>
              <a:rPr lang="en-US" altLang="zh-TW" dirty="0"/>
              <a:t>Hash</a:t>
            </a:r>
            <a:r>
              <a:rPr lang="zh-TW" altLang="en-US" dirty="0"/>
              <a:t>技術來確保資料的完整性與正確性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98237-C3C2-4234-80C0-FD882A73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429000"/>
            <a:ext cx="5181828" cy="3136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BBABD-D568-48F2-B527-8CEEB653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01" y="3778991"/>
            <a:ext cx="5413149" cy="24364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9C2293-58DD-406B-B00A-6AFD56028692}"/>
              </a:ext>
            </a:extLst>
          </p:cNvPr>
          <p:cNvSpPr/>
          <p:nvPr/>
        </p:nvSpPr>
        <p:spPr>
          <a:xfrm>
            <a:off x="304800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https://www.youtube.com/watch?v=SSo_EIwHSd4&amp;ab_channel=SimplyExplained</a:t>
            </a:r>
          </a:p>
        </p:txBody>
      </p:sp>
    </p:spTree>
    <p:extLst>
      <p:ext uri="{BB962C8B-B14F-4D97-AF65-F5344CB8AC3E}">
        <p14:creationId xmlns:p14="http://schemas.microsoft.com/office/powerpoint/2010/main" val="426660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E243-7EBC-4B23-BD3C-00FBCD0F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r>
              <a:rPr lang="zh-TW" altLang="en-US" dirty="0"/>
              <a:t>值不能重複</a:t>
            </a:r>
            <a:r>
              <a:rPr lang="en-US" altLang="zh-TW" dirty="0"/>
              <a:t>…</a:t>
            </a:r>
            <a:r>
              <a:rPr lang="zh-TW" altLang="en-US" dirty="0"/>
              <a:t>嗎？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1D7-87CC-49EF-BD30-7671CEE5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1013" cy="4667250"/>
          </a:xfrm>
        </p:spPr>
        <p:txBody>
          <a:bodyPr>
            <a:normAutofit/>
          </a:bodyPr>
          <a:lstStyle/>
          <a:p>
            <a:r>
              <a:rPr lang="zh-TW" altLang="en-US" dirty="0"/>
              <a:t>剛剛我們提到</a:t>
            </a:r>
            <a:r>
              <a:rPr lang="en-US" altLang="zh-TW" dirty="0"/>
              <a:t>Hash</a:t>
            </a:r>
            <a:r>
              <a:rPr lang="zh-TW" altLang="en-US" dirty="0"/>
              <a:t>值最佳狀況是不要重複。比如說兩個不同的字串一定會生成不同的</a:t>
            </a:r>
            <a:r>
              <a:rPr lang="en-US" altLang="zh-TW" dirty="0"/>
              <a:t>MD5</a:t>
            </a:r>
            <a:r>
              <a:rPr lang="zh-TW" altLang="en-US" dirty="0"/>
              <a:t>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不過「</a:t>
            </a:r>
            <a:r>
              <a:rPr lang="en-US" altLang="zh-TW" dirty="0"/>
              <a:t> Hash</a:t>
            </a:r>
            <a:r>
              <a:rPr lang="zh-TW" altLang="en-US" dirty="0"/>
              <a:t>值不能重複」在真實世界中有點困難。因為如果要達到「不能重複」的要求的話，</a:t>
            </a:r>
            <a:r>
              <a:rPr lang="en-US" altLang="zh-TW" dirty="0"/>
              <a:t>Hash function</a:t>
            </a:r>
            <a:r>
              <a:rPr lang="zh-TW" altLang="en-US" dirty="0"/>
              <a:t>對應的</a:t>
            </a:r>
            <a:r>
              <a:rPr lang="en-US" altLang="zh-TW" dirty="0"/>
              <a:t>hash</a:t>
            </a:r>
            <a:r>
              <a:rPr lang="zh-TW" altLang="en-US" dirty="0"/>
              <a:t>表格會非常的大。這是因為各種長度不等的文數字組合都要能夠找到單一對應位址，記憶體占用量會非常嚇人。</a:t>
            </a:r>
            <a:endParaRPr lang="en-US" altLang="zh-TW" dirty="0"/>
          </a:p>
          <a:p>
            <a:pPr lvl="1"/>
            <a:r>
              <a:rPr lang="zh-TW" altLang="en-US" dirty="0"/>
              <a:t>比方說兩個字串</a:t>
            </a:r>
            <a:r>
              <a:rPr lang="en-US" altLang="zh-TW" dirty="0" err="1"/>
              <a:t>aaa</a:t>
            </a:r>
            <a:r>
              <a:rPr lang="zh-TW" altLang="en-US" dirty="0"/>
              <a:t>與</a:t>
            </a:r>
            <a:r>
              <a:rPr lang="en-US" altLang="zh-TW" dirty="0" err="1"/>
              <a:t>bbb</a:t>
            </a:r>
            <a:r>
              <a:rPr lang="zh-TW" altLang="en-US" dirty="0"/>
              <a:t>，一個編碼成</a:t>
            </a:r>
            <a:r>
              <a:rPr lang="en-US" altLang="zh-TW" dirty="0"/>
              <a:t>3756312</a:t>
            </a:r>
            <a:r>
              <a:rPr lang="zh-TW" altLang="en-US" dirty="0"/>
              <a:t>，另一個編碼成</a:t>
            </a:r>
            <a:r>
              <a:rPr lang="en-US" altLang="zh-TW" dirty="0"/>
              <a:t>289054234</a:t>
            </a:r>
            <a:r>
              <a:rPr lang="zh-TW" altLang="en-US" dirty="0"/>
              <a:t>。則記憶體就需要至少</a:t>
            </a:r>
            <a:r>
              <a:rPr lang="en-US" altLang="zh-TW" dirty="0"/>
              <a:t>289054234</a:t>
            </a:r>
            <a:r>
              <a:rPr lang="zh-TW" altLang="en-US" dirty="0"/>
              <a:t>個</a:t>
            </a:r>
            <a:r>
              <a:rPr lang="en-US" altLang="zh-TW" dirty="0"/>
              <a:t>integer</a:t>
            </a:r>
            <a:r>
              <a:rPr lang="zh-TW" altLang="en-US" dirty="0"/>
              <a:t>或</a:t>
            </a:r>
            <a:r>
              <a:rPr lang="en-US" altLang="zh-TW" dirty="0"/>
              <a:t>long int</a:t>
            </a:r>
            <a:r>
              <a:rPr lang="zh-TW" altLang="en-US" dirty="0"/>
              <a:t>的空間才夠放。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7605-D673-4447-B059-21AE869D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「碰撞（</a:t>
            </a:r>
            <a:r>
              <a:rPr lang="en-US" altLang="zh-TW" dirty="0"/>
              <a:t>Collision</a:t>
            </a:r>
            <a:r>
              <a:rPr lang="zh-TW" altLang="en-US" dirty="0"/>
              <a:t>）」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7B99-2CBD-44D2-A967-B6E7CE37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在真實世界中，算出來的</a:t>
            </a:r>
            <a:r>
              <a:rPr lang="en-US" altLang="zh-TW" dirty="0"/>
              <a:t>hash</a:t>
            </a:r>
            <a:r>
              <a:rPr lang="zh-TW" altLang="en-US" dirty="0"/>
              <a:t>值是有可能重複的。我們稱為</a:t>
            </a:r>
            <a:r>
              <a:rPr lang="en-US" altLang="zh-TW" dirty="0"/>
              <a:t>hash</a:t>
            </a:r>
            <a:r>
              <a:rPr lang="zh-TW" altLang="en-US" dirty="0"/>
              <a:t>碰撞（</a:t>
            </a:r>
            <a:r>
              <a:rPr lang="en-US" altLang="zh-TW" dirty="0"/>
              <a:t>collision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最主要會發生碰撞的原因，是因為用來對應的</a:t>
            </a:r>
            <a:r>
              <a:rPr lang="en-US" altLang="zh-TW" dirty="0"/>
              <a:t>hash table</a:t>
            </a:r>
            <a:r>
              <a:rPr lang="zh-TW" altLang="en-US" dirty="0"/>
              <a:t>容量有限。所以一定會發生計算上的「碰撞」。</a:t>
            </a:r>
            <a:endParaRPr lang="en-US" altLang="zh-TW" dirty="0"/>
          </a:p>
          <a:p>
            <a:pPr lvl="1"/>
            <a:r>
              <a:rPr lang="zh-TW" altLang="en-US" dirty="0"/>
              <a:t>舉例來說，如果</a:t>
            </a:r>
            <a:r>
              <a:rPr lang="en-US" altLang="zh-TW" dirty="0"/>
              <a:t>hash table</a:t>
            </a:r>
            <a:r>
              <a:rPr lang="zh-TW" altLang="en-US" dirty="0"/>
              <a:t>的容量為</a:t>
            </a:r>
            <a:r>
              <a:rPr lang="en-US" altLang="zh-TW" dirty="0"/>
              <a:t>100</a:t>
            </a:r>
            <a:r>
              <a:rPr lang="zh-TW" altLang="en-US" dirty="0"/>
              <a:t>，那就很容易出現兩個字串算成同一個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的狀況。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243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147E-8988-486B-8ADF-877862A4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「碰撞」實例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61A3-548E-499B-AB17-F1ECF6D8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舉例來說，假設我們的</a:t>
            </a:r>
            <a:r>
              <a:rPr lang="en-US" altLang="zh-TW" dirty="0"/>
              <a:t>hash table</a:t>
            </a:r>
            <a:r>
              <a:rPr lang="zh-TW" altLang="en-US" dirty="0"/>
              <a:t>容量為</a:t>
            </a:r>
            <a:r>
              <a:rPr lang="en-US" altLang="zh-TW" dirty="0"/>
              <a:t>100</a:t>
            </a:r>
            <a:r>
              <a:rPr lang="zh-TW" altLang="en-US" dirty="0"/>
              <a:t>。則以下是我們的</a:t>
            </a:r>
            <a:r>
              <a:rPr lang="en-US" altLang="zh-TW" dirty="0"/>
              <a:t>hash function</a:t>
            </a:r>
            <a:r>
              <a:rPr lang="zh-TW" altLang="en-US" dirty="0"/>
              <a:t>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1AFC5-C0E9-44BF-B02D-FED15C98BEB7}"/>
              </a:ext>
            </a:extLst>
          </p:cNvPr>
          <p:cNvSpPr txBox="1"/>
          <p:nvPr/>
        </p:nvSpPr>
        <p:spPr>
          <a:xfrm>
            <a:off x="1298822" y="2794435"/>
            <a:ext cx="471428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Hash function:</a:t>
            </a:r>
            <a:r>
              <a:rPr lang="zh-TW" altLang="en-US" sz="2000" dirty="0"/>
              <a:t> 將所有字串中的</a:t>
            </a:r>
            <a:r>
              <a:rPr lang="en-US" altLang="zh-TW" sz="2000" dirty="0"/>
              <a:t>hash key</a:t>
            </a:r>
            <a:r>
              <a:rPr lang="zh-TW" altLang="en-US" sz="2000" dirty="0"/>
              <a:t>文數字轉成</a:t>
            </a:r>
            <a:r>
              <a:rPr lang="en-US" altLang="zh-TW" sz="2000" dirty="0"/>
              <a:t>ASCII</a:t>
            </a:r>
            <a:r>
              <a:rPr lang="zh-TW" altLang="en-US" sz="2000" dirty="0"/>
              <a:t>碼，再將這些</a:t>
            </a:r>
            <a:r>
              <a:rPr lang="en-US" altLang="zh-TW" sz="2000" dirty="0"/>
              <a:t>ASCII</a:t>
            </a:r>
            <a:r>
              <a:rPr lang="zh-TW" altLang="en-US" sz="2000" dirty="0"/>
              <a:t>碼加起來後除以</a:t>
            </a:r>
            <a:r>
              <a:rPr lang="en-US" altLang="zh-TW" sz="2000" dirty="0"/>
              <a:t>100</a:t>
            </a:r>
            <a:r>
              <a:rPr lang="zh-TW" altLang="en-US" sz="2000" dirty="0"/>
              <a:t>取餘數。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執行結果：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hashtest.py test1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string: test1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Hash value: 97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hashtest.py test5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string: test5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Hash value: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B4129-E1F1-4960-A86F-F448E513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29" y="2664281"/>
            <a:ext cx="4200000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1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E3C4-5774-4D0A-90D9-23CAEEF5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hash</a:t>
            </a:r>
            <a:r>
              <a:rPr lang="zh-TW" altLang="en-US" dirty="0"/>
              <a:t>「碰撞」怎麼辦？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C005-6860-47F8-A760-C1991C9A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採用其他資料結構（如陣列或鏈結</a:t>
            </a:r>
            <a:r>
              <a:rPr lang="en-US" altLang="zh-TW" dirty="0"/>
              <a:t>linked list</a:t>
            </a:r>
            <a:r>
              <a:rPr lang="zh-TW" altLang="en-US" dirty="0"/>
              <a:t>）來一個一個記錄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8720D5-59CA-442B-99C5-4D95110AC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3105"/>
              </p:ext>
            </p:extLst>
          </p:nvPr>
        </p:nvGraphicFramePr>
        <p:xfrm>
          <a:off x="4096775" y="3069575"/>
          <a:ext cx="142895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55">
                  <a:extLst>
                    <a:ext uri="{9D8B030D-6E8A-4147-A177-3AD203B41FA5}">
                      <a16:colId xmlns:a16="http://schemas.microsoft.com/office/drawing/2014/main" val="156166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9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3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6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4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0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73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D07F2D-D064-4A92-83B4-DD49758EF363}"/>
              </a:ext>
            </a:extLst>
          </p:cNvPr>
          <p:cNvSpPr txBox="1"/>
          <p:nvPr/>
        </p:nvSpPr>
        <p:spPr>
          <a:xfrm>
            <a:off x="261511" y="42913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輸入字串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60B3AF-E88F-4ACA-A192-5B114FF9D1CE}"/>
              </a:ext>
            </a:extLst>
          </p:cNvPr>
          <p:cNvSpPr/>
          <p:nvPr/>
        </p:nvSpPr>
        <p:spPr>
          <a:xfrm>
            <a:off x="2635045" y="3854245"/>
            <a:ext cx="845574" cy="16026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26253-8FB8-4F2C-98EA-C800243A1FD2}"/>
              </a:ext>
            </a:extLst>
          </p:cNvPr>
          <p:cNvSpPr txBox="1"/>
          <p:nvPr/>
        </p:nvSpPr>
        <p:spPr>
          <a:xfrm>
            <a:off x="2579399" y="3207914"/>
            <a:ext cx="122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6AC47E-55D1-4D3D-84DC-E1804C32300A}"/>
              </a:ext>
            </a:extLst>
          </p:cNvPr>
          <p:cNvSpPr/>
          <p:nvPr/>
        </p:nvSpPr>
        <p:spPr>
          <a:xfrm>
            <a:off x="2012440" y="4214275"/>
            <a:ext cx="446717" cy="60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4D2D0E-86F6-4AA9-87FB-3854534E5DE7}"/>
              </a:ext>
            </a:extLst>
          </p:cNvPr>
          <p:cNvSpPr/>
          <p:nvPr/>
        </p:nvSpPr>
        <p:spPr>
          <a:xfrm>
            <a:off x="3552228" y="4214275"/>
            <a:ext cx="446717" cy="60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45C95-9CF6-4167-9B9B-38B7828038FD}"/>
              </a:ext>
            </a:extLst>
          </p:cNvPr>
          <p:cNvSpPr txBox="1"/>
          <p:nvPr/>
        </p:nvSpPr>
        <p:spPr>
          <a:xfrm>
            <a:off x="4417716" y="2423244"/>
            <a:ext cx="78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D8E9-45D6-4941-9D0B-CD092D08EE0C}"/>
              </a:ext>
            </a:extLst>
          </p:cNvPr>
          <p:cNvSpPr txBox="1"/>
          <p:nvPr/>
        </p:nvSpPr>
        <p:spPr>
          <a:xfrm rot="5400000">
            <a:off x="4614883" y="60195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A11434-9CEB-4810-B9E2-2490D7B15870}"/>
              </a:ext>
            </a:extLst>
          </p:cNvPr>
          <p:cNvCxnSpPr/>
          <p:nvPr/>
        </p:nvCxnSpPr>
        <p:spPr>
          <a:xfrm>
            <a:off x="5338916" y="3266906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BE1247-990A-4F0F-AE9E-962C92671B0A}"/>
              </a:ext>
            </a:extLst>
          </p:cNvPr>
          <p:cNvSpPr txBox="1"/>
          <p:nvPr/>
        </p:nvSpPr>
        <p:spPr>
          <a:xfrm>
            <a:off x="6141886" y="29770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96BEB-65ED-4E6B-88D3-D6D1A783F1CF}"/>
              </a:ext>
            </a:extLst>
          </p:cNvPr>
          <p:cNvCxnSpPr/>
          <p:nvPr/>
        </p:nvCxnSpPr>
        <p:spPr>
          <a:xfrm>
            <a:off x="5338916" y="3635334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F881D-BF49-4497-ADB5-96DAA15F2920}"/>
              </a:ext>
            </a:extLst>
          </p:cNvPr>
          <p:cNvSpPr txBox="1"/>
          <p:nvPr/>
        </p:nvSpPr>
        <p:spPr>
          <a:xfrm>
            <a:off x="6141886" y="3345509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{‘test5’, ‘str8’}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A99D0-E927-4E16-91D3-D2AFE986B94C}"/>
              </a:ext>
            </a:extLst>
          </p:cNvPr>
          <p:cNvCxnSpPr/>
          <p:nvPr/>
        </p:nvCxnSpPr>
        <p:spPr>
          <a:xfrm>
            <a:off x="5334490" y="4013592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93625C-9E65-49EF-88FB-57175E31285E}"/>
              </a:ext>
            </a:extLst>
          </p:cNvPr>
          <p:cNvSpPr txBox="1"/>
          <p:nvPr/>
        </p:nvSpPr>
        <p:spPr>
          <a:xfrm>
            <a:off x="6137460" y="37237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51DB9-1B58-4F82-8B59-E77C5031B872}"/>
              </a:ext>
            </a:extLst>
          </p:cNvPr>
          <p:cNvCxnSpPr/>
          <p:nvPr/>
        </p:nvCxnSpPr>
        <p:spPr>
          <a:xfrm>
            <a:off x="5338916" y="4359303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774514-13A8-48E9-BA97-42CB75F306D6}"/>
              </a:ext>
            </a:extLst>
          </p:cNvPr>
          <p:cNvSpPr txBox="1"/>
          <p:nvPr/>
        </p:nvSpPr>
        <p:spPr>
          <a:xfrm>
            <a:off x="6141886" y="40694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2241D6-BBED-4A82-BC55-02A75BAAB3E7}"/>
              </a:ext>
            </a:extLst>
          </p:cNvPr>
          <p:cNvCxnSpPr/>
          <p:nvPr/>
        </p:nvCxnSpPr>
        <p:spPr>
          <a:xfrm>
            <a:off x="5338916" y="4727731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6D95B0-C7EA-484F-B2BA-6CE9F8D059CF}"/>
              </a:ext>
            </a:extLst>
          </p:cNvPr>
          <p:cNvSpPr txBox="1"/>
          <p:nvPr/>
        </p:nvSpPr>
        <p:spPr>
          <a:xfrm>
            <a:off x="6141886" y="4437906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{‘test8’}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78A73A-FE35-4CE7-BAA7-6A8FADCB607F}"/>
              </a:ext>
            </a:extLst>
          </p:cNvPr>
          <p:cNvCxnSpPr/>
          <p:nvPr/>
        </p:nvCxnSpPr>
        <p:spPr>
          <a:xfrm>
            <a:off x="5334490" y="5105989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9B20BF-A854-45C8-A61B-F7FC6A0B0E52}"/>
              </a:ext>
            </a:extLst>
          </p:cNvPr>
          <p:cNvSpPr txBox="1"/>
          <p:nvPr/>
        </p:nvSpPr>
        <p:spPr>
          <a:xfrm>
            <a:off x="6137460" y="481616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24486D-9923-4CBF-9CCF-8B1E0D44B18B}"/>
              </a:ext>
            </a:extLst>
          </p:cNvPr>
          <p:cNvCxnSpPr/>
          <p:nvPr/>
        </p:nvCxnSpPr>
        <p:spPr>
          <a:xfrm>
            <a:off x="5334490" y="5510692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4DD4BB-C6C7-4BF5-80D7-D5E882605FF2}"/>
              </a:ext>
            </a:extLst>
          </p:cNvPr>
          <p:cNvSpPr txBox="1"/>
          <p:nvPr/>
        </p:nvSpPr>
        <p:spPr>
          <a:xfrm>
            <a:off x="6137460" y="52208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899531-825E-4B26-8390-F67A19F5EE43}"/>
              </a:ext>
            </a:extLst>
          </p:cNvPr>
          <p:cNvCxnSpPr/>
          <p:nvPr/>
        </p:nvCxnSpPr>
        <p:spPr>
          <a:xfrm>
            <a:off x="5334490" y="5879120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B28FFD-ECEC-4724-951A-826C0C935A30}"/>
              </a:ext>
            </a:extLst>
          </p:cNvPr>
          <p:cNvSpPr txBox="1"/>
          <p:nvPr/>
        </p:nvSpPr>
        <p:spPr>
          <a:xfrm>
            <a:off x="6137460" y="558929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5A485-AC86-4474-AD0E-90292D4B64B1}"/>
              </a:ext>
            </a:extLst>
          </p:cNvPr>
          <p:cNvCxnSpPr/>
          <p:nvPr/>
        </p:nvCxnSpPr>
        <p:spPr>
          <a:xfrm>
            <a:off x="5330064" y="6257378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8F28A5-C08F-4D81-B81E-DF047170ECCE}"/>
              </a:ext>
            </a:extLst>
          </p:cNvPr>
          <p:cNvSpPr txBox="1"/>
          <p:nvPr/>
        </p:nvSpPr>
        <p:spPr>
          <a:xfrm>
            <a:off x="6133034" y="59675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97766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E3C4-5774-4D0A-90D9-23CAEEF5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如何尋找資料？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C005-6860-47F8-A760-C1991C9A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首先根據</a:t>
            </a:r>
            <a:r>
              <a:rPr lang="en-US" altLang="zh-TW" dirty="0"/>
              <a:t>hash function</a:t>
            </a:r>
            <a:r>
              <a:rPr lang="zh-TW" altLang="en-US" dirty="0"/>
              <a:t>找到相對應的</a:t>
            </a:r>
            <a:r>
              <a:rPr lang="en-US" altLang="zh-TW" dirty="0"/>
              <a:t>hash table</a:t>
            </a:r>
            <a:r>
              <a:rPr lang="zh-TW" altLang="en-US" dirty="0"/>
              <a:t>後，再一個一個搜尋。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8720D5-59CA-442B-99C5-4D95110ACE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96775" y="3069575"/>
          <a:ext cx="142895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55">
                  <a:extLst>
                    <a:ext uri="{9D8B030D-6E8A-4147-A177-3AD203B41FA5}">
                      <a16:colId xmlns:a16="http://schemas.microsoft.com/office/drawing/2014/main" val="156166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9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3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6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4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0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73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D07F2D-D064-4A92-83B4-DD49758EF363}"/>
              </a:ext>
            </a:extLst>
          </p:cNvPr>
          <p:cNvSpPr txBox="1"/>
          <p:nvPr/>
        </p:nvSpPr>
        <p:spPr>
          <a:xfrm>
            <a:off x="261511" y="42913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輸入字串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60B3AF-E88F-4ACA-A192-5B114FF9D1CE}"/>
              </a:ext>
            </a:extLst>
          </p:cNvPr>
          <p:cNvSpPr/>
          <p:nvPr/>
        </p:nvSpPr>
        <p:spPr>
          <a:xfrm>
            <a:off x="2635045" y="3854245"/>
            <a:ext cx="845574" cy="16026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26253-8FB8-4F2C-98EA-C800243A1FD2}"/>
              </a:ext>
            </a:extLst>
          </p:cNvPr>
          <p:cNvSpPr txBox="1"/>
          <p:nvPr/>
        </p:nvSpPr>
        <p:spPr>
          <a:xfrm>
            <a:off x="2579399" y="3207914"/>
            <a:ext cx="122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6AC47E-55D1-4D3D-84DC-E1804C32300A}"/>
              </a:ext>
            </a:extLst>
          </p:cNvPr>
          <p:cNvSpPr/>
          <p:nvPr/>
        </p:nvSpPr>
        <p:spPr>
          <a:xfrm>
            <a:off x="2012440" y="4214275"/>
            <a:ext cx="446717" cy="60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4D2D0E-86F6-4AA9-87FB-3854534E5DE7}"/>
              </a:ext>
            </a:extLst>
          </p:cNvPr>
          <p:cNvSpPr/>
          <p:nvPr/>
        </p:nvSpPr>
        <p:spPr>
          <a:xfrm>
            <a:off x="3552228" y="4214275"/>
            <a:ext cx="446717" cy="60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45C95-9CF6-4167-9B9B-38B7828038FD}"/>
              </a:ext>
            </a:extLst>
          </p:cNvPr>
          <p:cNvSpPr txBox="1"/>
          <p:nvPr/>
        </p:nvSpPr>
        <p:spPr>
          <a:xfrm>
            <a:off x="4417716" y="2423244"/>
            <a:ext cx="78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D8E9-45D6-4941-9D0B-CD092D08EE0C}"/>
              </a:ext>
            </a:extLst>
          </p:cNvPr>
          <p:cNvSpPr txBox="1"/>
          <p:nvPr/>
        </p:nvSpPr>
        <p:spPr>
          <a:xfrm rot="5400000">
            <a:off x="4614883" y="60195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A11434-9CEB-4810-B9E2-2490D7B15870}"/>
              </a:ext>
            </a:extLst>
          </p:cNvPr>
          <p:cNvCxnSpPr/>
          <p:nvPr/>
        </p:nvCxnSpPr>
        <p:spPr>
          <a:xfrm>
            <a:off x="5338916" y="3266906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BE1247-990A-4F0F-AE9E-962C92671B0A}"/>
              </a:ext>
            </a:extLst>
          </p:cNvPr>
          <p:cNvSpPr txBox="1"/>
          <p:nvPr/>
        </p:nvSpPr>
        <p:spPr>
          <a:xfrm>
            <a:off x="6141886" y="29770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96BEB-65ED-4E6B-88D3-D6D1A783F1CF}"/>
              </a:ext>
            </a:extLst>
          </p:cNvPr>
          <p:cNvCxnSpPr/>
          <p:nvPr/>
        </p:nvCxnSpPr>
        <p:spPr>
          <a:xfrm>
            <a:off x="5338916" y="3635334"/>
            <a:ext cx="8652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F881D-BF49-4497-ADB5-96DAA15F2920}"/>
              </a:ext>
            </a:extLst>
          </p:cNvPr>
          <p:cNvSpPr txBox="1"/>
          <p:nvPr/>
        </p:nvSpPr>
        <p:spPr>
          <a:xfrm>
            <a:off x="6141886" y="3345509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{‘test5’, ‘str8’}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A99D0-E927-4E16-91D3-D2AFE986B94C}"/>
              </a:ext>
            </a:extLst>
          </p:cNvPr>
          <p:cNvCxnSpPr/>
          <p:nvPr/>
        </p:nvCxnSpPr>
        <p:spPr>
          <a:xfrm>
            <a:off x="5334490" y="4013592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93625C-9E65-49EF-88FB-57175E31285E}"/>
              </a:ext>
            </a:extLst>
          </p:cNvPr>
          <p:cNvSpPr txBox="1"/>
          <p:nvPr/>
        </p:nvSpPr>
        <p:spPr>
          <a:xfrm>
            <a:off x="6137460" y="37237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51DB9-1B58-4F82-8B59-E77C5031B872}"/>
              </a:ext>
            </a:extLst>
          </p:cNvPr>
          <p:cNvCxnSpPr/>
          <p:nvPr/>
        </p:nvCxnSpPr>
        <p:spPr>
          <a:xfrm>
            <a:off x="5338916" y="4359303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774514-13A8-48E9-BA97-42CB75F306D6}"/>
              </a:ext>
            </a:extLst>
          </p:cNvPr>
          <p:cNvSpPr txBox="1"/>
          <p:nvPr/>
        </p:nvSpPr>
        <p:spPr>
          <a:xfrm>
            <a:off x="6141886" y="40694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2241D6-BBED-4A82-BC55-02A75BAAB3E7}"/>
              </a:ext>
            </a:extLst>
          </p:cNvPr>
          <p:cNvCxnSpPr/>
          <p:nvPr/>
        </p:nvCxnSpPr>
        <p:spPr>
          <a:xfrm>
            <a:off x="5338916" y="4727731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6D95B0-C7EA-484F-B2BA-6CE9F8D059CF}"/>
              </a:ext>
            </a:extLst>
          </p:cNvPr>
          <p:cNvSpPr txBox="1"/>
          <p:nvPr/>
        </p:nvSpPr>
        <p:spPr>
          <a:xfrm>
            <a:off x="6141886" y="4437906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{‘test8’}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78A73A-FE35-4CE7-BAA7-6A8FADCB607F}"/>
              </a:ext>
            </a:extLst>
          </p:cNvPr>
          <p:cNvCxnSpPr/>
          <p:nvPr/>
        </p:nvCxnSpPr>
        <p:spPr>
          <a:xfrm>
            <a:off x="5334490" y="5105989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9B20BF-A854-45C8-A61B-F7FC6A0B0E52}"/>
              </a:ext>
            </a:extLst>
          </p:cNvPr>
          <p:cNvSpPr txBox="1"/>
          <p:nvPr/>
        </p:nvSpPr>
        <p:spPr>
          <a:xfrm>
            <a:off x="6137460" y="481616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24486D-9923-4CBF-9CCF-8B1E0D44B18B}"/>
              </a:ext>
            </a:extLst>
          </p:cNvPr>
          <p:cNvCxnSpPr/>
          <p:nvPr/>
        </p:nvCxnSpPr>
        <p:spPr>
          <a:xfrm>
            <a:off x="5334490" y="5510692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4DD4BB-C6C7-4BF5-80D7-D5E882605FF2}"/>
              </a:ext>
            </a:extLst>
          </p:cNvPr>
          <p:cNvSpPr txBox="1"/>
          <p:nvPr/>
        </p:nvSpPr>
        <p:spPr>
          <a:xfrm>
            <a:off x="6137460" y="52208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899531-825E-4B26-8390-F67A19F5EE43}"/>
              </a:ext>
            </a:extLst>
          </p:cNvPr>
          <p:cNvCxnSpPr/>
          <p:nvPr/>
        </p:nvCxnSpPr>
        <p:spPr>
          <a:xfrm>
            <a:off x="5334490" y="5879120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B28FFD-ECEC-4724-951A-826C0C935A30}"/>
              </a:ext>
            </a:extLst>
          </p:cNvPr>
          <p:cNvSpPr txBox="1"/>
          <p:nvPr/>
        </p:nvSpPr>
        <p:spPr>
          <a:xfrm>
            <a:off x="6137460" y="558929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5A485-AC86-4474-AD0E-90292D4B64B1}"/>
              </a:ext>
            </a:extLst>
          </p:cNvPr>
          <p:cNvCxnSpPr/>
          <p:nvPr/>
        </p:nvCxnSpPr>
        <p:spPr>
          <a:xfrm>
            <a:off x="5330064" y="6257378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8F28A5-C08F-4D81-B81E-DF047170ECCE}"/>
              </a:ext>
            </a:extLst>
          </p:cNvPr>
          <p:cNvSpPr txBox="1"/>
          <p:nvPr/>
        </p:nvSpPr>
        <p:spPr>
          <a:xfrm>
            <a:off x="6133034" y="59675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FE33BDF-7697-468F-956F-B3FDBC654614}"/>
              </a:ext>
            </a:extLst>
          </p:cNvPr>
          <p:cNvSpPr/>
          <p:nvPr/>
        </p:nvSpPr>
        <p:spPr>
          <a:xfrm>
            <a:off x="5924550" y="3024213"/>
            <a:ext cx="895761" cy="40478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EF898EBE-26DF-497D-BFFA-822315E34911}"/>
              </a:ext>
            </a:extLst>
          </p:cNvPr>
          <p:cNvSpPr/>
          <p:nvPr/>
        </p:nvSpPr>
        <p:spPr>
          <a:xfrm>
            <a:off x="6888563" y="3034043"/>
            <a:ext cx="895761" cy="40478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6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30EE-134E-4344-8CE7-50781C7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採用其他資料結構處理碰撞的優缺點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012F-CD22-4489-AF85-B72C68EA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即使有資料碰撞，還是可以輕易地加入或刪除資料</a:t>
            </a:r>
            <a:endParaRPr lang="en-US" altLang="zh-TW" dirty="0"/>
          </a:p>
          <a:p>
            <a:pPr lvl="1"/>
            <a:r>
              <a:rPr lang="zh-TW" altLang="en-US" dirty="0"/>
              <a:t>比較直覺</a:t>
            </a:r>
            <a:endParaRPr lang="en-US" altLang="zh-TW" dirty="0"/>
          </a:p>
          <a:p>
            <a:pPr lvl="1"/>
            <a:r>
              <a:rPr lang="zh-TW" altLang="en-US" dirty="0"/>
              <a:t>沒有容量限制</a:t>
            </a:r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zh-TW" altLang="en-US" dirty="0"/>
              <a:t>需要另外實作另一個資料結構來處理碰撞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7A5DA3-20A5-4423-9015-8124B48DE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97641"/>
              </p:ext>
            </p:extLst>
          </p:nvPr>
        </p:nvGraphicFramePr>
        <p:xfrm>
          <a:off x="8131594" y="2953033"/>
          <a:ext cx="142895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55">
                  <a:extLst>
                    <a:ext uri="{9D8B030D-6E8A-4147-A177-3AD203B41FA5}">
                      <a16:colId xmlns:a16="http://schemas.microsoft.com/office/drawing/2014/main" val="156166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9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3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6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4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0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738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053B6E-2A30-4196-9836-22E0AFBA08BB}"/>
              </a:ext>
            </a:extLst>
          </p:cNvPr>
          <p:cNvSpPr txBox="1"/>
          <p:nvPr/>
        </p:nvSpPr>
        <p:spPr>
          <a:xfrm>
            <a:off x="8452535" y="2306702"/>
            <a:ext cx="78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6D21C-9C2E-4E6B-8E05-835EE9431EB8}"/>
              </a:ext>
            </a:extLst>
          </p:cNvPr>
          <p:cNvSpPr txBox="1"/>
          <p:nvPr/>
        </p:nvSpPr>
        <p:spPr>
          <a:xfrm rot="5400000">
            <a:off x="8649702" y="59029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853570-10FD-458A-959D-60A8D0B9F678}"/>
              </a:ext>
            </a:extLst>
          </p:cNvPr>
          <p:cNvCxnSpPr/>
          <p:nvPr/>
        </p:nvCxnSpPr>
        <p:spPr>
          <a:xfrm>
            <a:off x="9373735" y="3150364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9EAAAC-5D4E-4500-9870-782183434AC9}"/>
              </a:ext>
            </a:extLst>
          </p:cNvPr>
          <p:cNvSpPr txBox="1"/>
          <p:nvPr/>
        </p:nvSpPr>
        <p:spPr>
          <a:xfrm>
            <a:off x="10176705" y="28605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048A7D-3B49-42A6-B559-CA3B1C7772F1}"/>
              </a:ext>
            </a:extLst>
          </p:cNvPr>
          <p:cNvCxnSpPr/>
          <p:nvPr/>
        </p:nvCxnSpPr>
        <p:spPr>
          <a:xfrm>
            <a:off x="9373735" y="3518792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D11069-6E16-4228-92ED-D58DDDDDFF05}"/>
              </a:ext>
            </a:extLst>
          </p:cNvPr>
          <p:cNvSpPr txBox="1"/>
          <p:nvPr/>
        </p:nvSpPr>
        <p:spPr>
          <a:xfrm>
            <a:off x="10176705" y="3228967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{‘test5’, ‘str8’}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459740-DAE3-46EC-B289-3D4C938253D2}"/>
              </a:ext>
            </a:extLst>
          </p:cNvPr>
          <p:cNvCxnSpPr/>
          <p:nvPr/>
        </p:nvCxnSpPr>
        <p:spPr>
          <a:xfrm>
            <a:off x="9369309" y="3897050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CBF994-4928-4B8C-8EA0-581B1B585091}"/>
              </a:ext>
            </a:extLst>
          </p:cNvPr>
          <p:cNvSpPr txBox="1"/>
          <p:nvPr/>
        </p:nvSpPr>
        <p:spPr>
          <a:xfrm>
            <a:off x="10172279" y="360722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770307-9EBE-4E7C-BA6D-990C71F66DB8}"/>
              </a:ext>
            </a:extLst>
          </p:cNvPr>
          <p:cNvCxnSpPr/>
          <p:nvPr/>
        </p:nvCxnSpPr>
        <p:spPr>
          <a:xfrm>
            <a:off x="9373735" y="4242761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C26E95-A773-4212-A70B-E413AB7095F3}"/>
              </a:ext>
            </a:extLst>
          </p:cNvPr>
          <p:cNvSpPr txBox="1"/>
          <p:nvPr/>
        </p:nvSpPr>
        <p:spPr>
          <a:xfrm>
            <a:off x="10176705" y="395293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BB6915-2C34-4B89-ADAB-1555C71EB4FE}"/>
              </a:ext>
            </a:extLst>
          </p:cNvPr>
          <p:cNvCxnSpPr/>
          <p:nvPr/>
        </p:nvCxnSpPr>
        <p:spPr>
          <a:xfrm>
            <a:off x="9373735" y="4611189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F00C5D-8330-43EE-82F8-7356A317F29C}"/>
              </a:ext>
            </a:extLst>
          </p:cNvPr>
          <p:cNvSpPr txBox="1"/>
          <p:nvPr/>
        </p:nvSpPr>
        <p:spPr>
          <a:xfrm>
            <a:off x="10176705" y="432136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{‘test8’}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565FE5-97A5-4B79-8973-4424F8F80948}"/>
              </a:ext>
            </a:extLst>
          </p:cNvPr>
          <p:cNvCxnSpPr/>
          <p:nvPr/>
        </p:nvCxnSpPr>
        <p:spPr>
          <a:xfrm>
            <a:off x="9369309" y="4989447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62D915-DDB2-43A1-A045-B32FF513FE79}"/>
              </a:ext>
            </a:extLst>
          </p:cNvPr>
          <p:cNvSpPr txBox="1"/>
          <p:nvPr/>
        </p:nvSpPr>
        <p:spPr>
          <a:xfrm>
            <a:off x="10172279" y="469962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82EC9E-97F4-49E1-AB83-C117CDE8BB32}"/>
              </a:ext>
            </a:extLst>
          </p:cNvPr>
          <p:cNvCxnSpPr/>
          <p:nvPr/>
        </p:nvCxnSpPr>
        <p:spPr>
          <a:xfrm>
            <a:off x="9369309" y="5394150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120B53-D2D8-4B38-AA78-65994E4AD19B}"/>
              </a:ext>
            </a:extLst>
          </p:cNvPr>
          <p:cNvSpPr txBox="1"/>
          <p:nvPr/>
        </p:nvSpPr>
        <p:spPr>
          <a:xfrm>
            <a:off x="10172279" y="510432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5E7EF-974E-414A-9D78-40BD23B8FC12}"/>
              </a:ext>
            </a:extLst>
          </p:cNvPr>
          <p:cNvCxnSpPr/>
          <p:nvPr/>
        </p:nvCxnSpPr>
        <p:spPr>
          <a:xfrm>
            <a:off x="9369309" y="5762578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4C3C9F-2B4E-45BB-AFA6-6B13534D2810}"/>
              </a:ext>
            </a:extLst>
          </p:cNvPr>
          <p:cNvSpPr txBox="1"/>
          <p:nvPr/>
        </p:nvSpPr>
        <p:spPr>
          <a:xfrm>
            <a:off x="10172279" y="54727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8DCC0-3310-4B87-BD2F-80AC51AE4E0B}"/>
              </a:ext>
            </a:extLst>
          </p:cNvPr>
          <p:cNvCxnSpPr/>
          <p:nvPr/>
        </p:nvCxnSpPr>
        <p:spPr>
          <a:xfrm>
            <a:off x="9364883" y="6140836"/>
            <a:ext cx="8652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331DEA-42DB-4109-9B5A-F97A1D53C61F}"/>
              </a:ext>
            </a:extLst>
          </p:cNvPr>
          <p:cNvSpPr txBox="1"/>
          <p:nvPr/>
        </p:nvSpPr>
        <p:spPr>
          <a:xfrm>
            <a:off x="10167853" y="58510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73028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0EDF-5DA1-40D7-81FE-C6DF52A1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of hash (double hashing)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DC66-8EC0-4A6E-927C-E330B401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hash</a:t>
            </a:r>
            <a:r>
              <a:rPr lang="zh-TW" altLang="en-US" dirty="0"/>
              <a:t>「碰撞」的狀況中，要搜尋每個</a:t>
            </a:r>
            <a:r>
              <a:rPr lang="en-US" altLang="zh-TW" dirty="0"/>
              <a:t>hash table</a:t>
            </a:r>
            <a:r>
              <a:rPr lang="zh-TW" altLang="en-US" dirty="0"/>
              <a:t>的單一欄位時只能用循序搜尋法。</a:t>
            </a:r>
            <a:endParaRPr lang="en-US" altLang="zh-TW" dirty="0"/>
          </a:p>
          <a:p>
            <a:r>
              <a:rPr lang="zh-TW" altLang="en-US" dirty="0"/>
              <a:t>另一種不太常見的做法就是</a:t>
            </a:r>
            <a:r>
              <a:rPr lang="en-US" altLang="zh-TW" dirty="0"/>
              <a:t>Hash of hash</a:t>
            </a:r>
            <a:r>
              <a:rPr lang="zh-TW" altLang="en-US" dirty="0"/>
              <a:t>，也就是在碰撞後用另一個</a:t>
            </a:r>
            <a:r>
              <a:rPr lang="en-US" altLang="zh-TW" dirty="0"/>
              <a:t>Hash</a:t>
            </a:r>
            <a:r>
              <a:rPr lang="zh-TW" altLang="en-US" dirty="0"/>
              <a:t>表格來記錄。</a:t>
            </a:r>
            <a:endParaRPr lang="en-US" altLang="zh-TW" dirty="0"/>
          </a:p>
          <a:p>
            <a:r>
              <a:rPr lang="zh-TW" altLang="en-US" dirty="0"/>
              <a:t>理論上應該會比較節省計算時間，但是節省多少要看原先的</a:t>
            </a:r>
            <a:r>
              <a:rPr lang="en-US" altLang="zh-TW" dirty="0"/>
              <a:t>Hash</a:t>
            </a:r>
            <a:r>
              <a:rPr lang="zh-TW" altLang="en-US" dirty="0"/>
              <a:t>表格設計是否會相當容易產生碰撞，以及碰撞後是否會造成單一欄位出現太多元素而定。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因為實作較麻煩，而且優化空間較小，因此大部分人都會聚焦在減少</a:t>
            </a:r>
            <a:r>
              <a:rPr lang="en-US" altLang="zh-TW" dirty="0"/>
              <a:t>Hash</a:t>
            </a:r>
            <a:r>
              <a:rPr lang="zh-TW" altLang="en-US" dirty="0"/>
              <a:t>碰撞，而非再用一個</a:t>
            </a:r>
            <a:r>
              <a:rPr lang="en-US" altLang="zh-TW" dirty="0"/>
              <a:t>Hash</a:t>
            </a:r>
            <a:r>
              <a:rPr lang="zh-TW" altLang="en-US" dirty="0"/>
              <a:t>來記錄資料。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0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4E02-BF17-4E6F-81E5-4C974347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484-BA77-4892-8EEC-8CF40AF1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76725" cy="4841875"/>
          </a:xfrm>
        </p:spPr>
        <p:txBody>
          <a:bodyPr>
            <a:normAutofit/>
          </a:bodyPr>
          <a:lstStyle/>
          <a:p>
            <a:r>
              <a:rPr lang="zh-TW" altLang="en-US" dirty="0"/>
              <a:t>在先前的例子中，發生碰撞後</a:t>
            </a:r>
            <a:r>
              <a:rPr lang="en-US" altLang="zh-TW" dirty="0"/>
              <a:t>Hash table</a:t>
            </a:r>
            <a:r>
              <a:rPr lang="zh-TW" altLang="en-US" dirty="0"/>
              <a:t>會將相同</a:t>
            </a:r>
            <a:r>
              <a:rPr lang="en-US" altLang="zh-TW" dirty="0"/>
              <a:t>hash key</a:t>
            </a:r>
            <a:r>
              <a:rPr lang="zh-TW" altLang="en-US" dirty="0"/>
              <a:t>的資料「串」成一排。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Open addressing</a:t>
            </a:r>
            <a:r>
              <a:rPr lang="zh-TW" altLang="en-US" dirty="0"/>
              <a:t>則是產生碰撞後，直接往後面找空欄位塞資料，直到</a:t>
            </a:r>
            <a:endParaRPr lang="en-US" altLang="zh-TW" dirty="0"/>
          </a:p>
          <a:p>
            <a:pPr lvl="1"/>
            <a:r>
              <a:rPr lang="zh-TW" altLang="en-US" dirty="0"/>
              <a:t>終於找到空的欄位，或是</a:t>
            </a:r>
            <a:endParaRPr lang="en-US" altLang="zh-TW" dirty="0"/>
          </a:p>
          <a:p>
            <a:pPr lvl="1"/>
            <a:r>
              <a:rPr lang="zh-TW" altLang="en-US" dirty="0"/>
              <a:t>所以欄位都滿了</a:t>
            </a:r>
            <a:endParaRPr lang="en-US" altLang="zh-TW" dirty="0"/>
          </a:p>
          <a:p>
            <a:r>
              <a:rPr lang="zh-TW" altLang="en-US" dirty="0"/>
              <a:t>為止</a:t>
            </a:r>
            <a:endParaRPr lang="en-US" dirty="0"/>
          </a:p>
        </p:txBody>
      </p:sp>
      <p:pic>
        <p:nvPicPr>
          <p:cNvPr id="8194" name="Picture 2" descr="cc">
            <a:extLst>
              <a:ext uri="{FF2B5EF4-FFF2-40B4-BE49-F238E27FC236}">
                <a16:creationId xmlns:a16="http://schemas.microsoft.com/office/drawing/2014/main" id="{4D5509B4-37ED-4E7F-9AF4-7913D07A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027906"/>
            <a:ext cx="67532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171F3C-896B-4EE0-A9D5-A2A48933C261}"/>
              </a:ext>
            </a:extLst>
          </p:cNvPr>
          <p:cNvSpPr/>
          <p:nvPr/>
        </p:nvSpPr>
        <p:spPr>
          <a:xfrm>
            <a:off x="5114925" y="62158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https://alrightchiu.github.io/SecondRound/hash-tableopen-addressing.html</a:t>
            </a:r>
          </a:p>
        </p:txBody>
      </p:sp>
    </p:spTree>
    <p:extLst>
      <p:ext uri="{BB962C8B-B14F-4D97-AF65-F5344CB8AC3E}">
        <p14:creationId xmlns:p14="http://schemas.microsoft.com/office/powerpoint/2010/main" val="272857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1DA6-40FD-4C52-BEBB-F6E04FFE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不以編號進行存取的「陣列」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AB42-2E8E-4431-BC2F-F911F165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那有沒有不以索引進行存取的「陣列」呢？</a:t>
            </a:r>
            <a:endParaRPr lang="en-US" altLang="zh-TW" dirty="0"/>
          </a:p>
          <a:p>
            <a:pPr lvl="1"/>
            <a:r>
              <a:rPr lang="zh-TW" altLang="en-US" dirty="0"/>
              <a:t>答案是有的。只是原理和陣列不太一樣。</a:t>
            </a:r>
            <a:endParaRPr lang="en-US" altLang="zh-TW" dirty="0"/>
          </a:p>
          <a:p>
            <a:r>
              <a:rPr lang="zh-TW" altLang="en-US" dirty="0"/>
              <a:t>我們在陣列課程時提過「陣列的索引指的是</a:t>
            </a:r>
            <a:r>
              <a:rPr lang="zh-TW" altLang="en-US" b="1" dirty="0"/>
              <a:t>索引位置與陣列開頭第一個元素的距離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比如說</a:t>
            </a:r>
            <a:r>
              <a:rPr lang="en-US" altLang="zh-TW" dirty="0" err="1"/>
              <a:t>arr</a:t>
            </a:r>
            <a:r>
              <a:rPr lang="en-US" altLang="zh-TW" dirty="0"/>
              <a:t>[2]</a:t>
            </a:r>
            <a:r>
              <a:rPr lang="zh-TW" altLang="en-US" dirty="0"/>
              <a:t>指的就是找到與</a:t>
            </a:r>
            <a:r>
              <a:rPr lang="en-US" altLang="zh-TW" dirty="0" err="1"/>
              <a:t>arr</a:t>
            </a:r>
            <a:r>
              <a:rPr lang="en-US" altLang="zh-TW" dirty="0"/>
              <a:t>[0]</a:t>
            </a:r>
            <a:r>
              <a:rPr lang="zh-TW" altLang="en-US" dirty="0"/>
              <a:t>距離為</a:t>
            </a:r>
            <a:r>
              <a:rPr lang="en-US" altLang="zh-TW" dirty="0"/>
              <a:t>2</a:t>
            </a:r>
            <a:r>
              <a:rPr lang="zh-TW" altLang="en-US" dirty="0"/>
              <a:t>的元素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那如果索引不是編號、索引，或甚至不是數字呢？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2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355E-9CB0-4347-8BF0-DF0D5183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addressing</a:t>
            </a:r>
            <a:r>
              <a:rPr lang="zh-TW" altLang="en-US" dirty="0"/>
              <a:t>搜尋資料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63DA-ECD3-49E7-98FE-6464F508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Open addressing</a:t>
            </a:r>
            <a:r>
              <a:rPr lang="zh-TW" altLang="en-US" dirty="0"/>
              <a:t>會在發生碰撞時直接往後面空欄位塞資料，因此在搜尋資料時也會在找到相對應的</a:t>
            </a:r>
            <a:r>
              <a:rPr lang="en-US" altLang="zh-TW" dirty="0"/>
              <a:t>Hash</a:t>
            </a:r>
            <a:r>
              <a:rPr lang="zh-TW" altLang="en-US" dirty="0"/>
              <a:t>欄位後往後繼續搜尋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停止條件：</a:t>
            </a:r>
            <a:endParaRPr lang="en-US" altLang="zh-TW" dirty="0"/>
          </a:p>
          <a:p>
            <a:pPr lvl="1"/>
            <a:r>
              <a:rPr lang="zh-TW" altLang="en-US" dirty="0"/>
              <a:t>找到資料</a:t>
            </a:r>
            <a:endParaRPr lang="en-US" altLang="zh-TW" dirty="0"/>
          </a:p>
          <a:p>
            <a:pPr lvl="1"/>
            <a:r>
              <a:rPr lang="zh-TW" altLang="en-US" dirty="0"/>
              <a:t>碰到空欄位</a:t>
            </a:r>
            <a:endParaRPr lang="en-US" dirty="0"/>
          </a:p>
        </p:txBody>
      </p:sp>
      <p:pic>
        <p:nvPicPr>
          <p:cNvPr id="4" name="Picture 2" descr="cc">
            <a:extLst>
              <a:ext uri="{FF2B5EF4-FFF2-40B4-BE49-F238E27FC236}">
                <a16:creationId xmlns:a16="http://schemas.microsoft.com/office/drawing/2014/main" id="{A4915F65-3CE8-4591-8F17-E9D6A88B2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3"/>
          <a:stretch/>
        </p:blipFill>
        <p:spPr bwMode="auto">
          <a:xfrm>
            <a:off x="5281613" y="3648075"/>
            <a:ext cx="6753225" cy="232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C5DA63-89D0-483B-9A70-F52E4EDC26DB}"/>
              </a:ext>
            </a:extLst>
          </p:cNvPr>
          <p:cNvSpPr/>
          <p:nvPr/>
        </p:nvSpPr>
        <p:spPr>
          <a:xfrm>
            <a:off x="5114925" y="62158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https://alrightchiu.github.io/SecondRound/hash-tableopen-addressing.html</a:t>
            </a:r>
          </a:p>
        </p:txBody>
      </p:sp>
    </p:spTree>
    <p:extLst>
      <p:ext uri="{BB962C8B-B14F-4D97-AF65-F5344CB8AC3E}">
        <p14:creationId xmlns:p14="http://schemas.microsoft.com/office/powerpoint/2010/main" val="279678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8FE1-0DAF-4F02-A976-87A5998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  <a:r>
              <a:rPr lang="zh-TW" altLang="en-US" dirty="0"/>
              <a:t>優缺點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B745-F2A9-4E87-AA9B-D36740FF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不需額外的資料結構來紀錄資料</a:t>
            </a:r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zh-TW" altLang="en-US" dirty="0"/>
              <a:t>不容易刪除資料</a:t>
            </a:r>
            <a:endParaRPr lang="en-US" altLang="zh-TW" dirty="0"/>
          </a:p>
          <a:p>
            <a:pPr lvl="1"/>
            <a:r>
              <a:rPr lang="zh-TW" altLang="en-US" dirty="0"/>
              <a:t>較不直覺</a:t>
            </a:r>
            <a:endParaRPr lang="en-US" altLang="zh-TW" dirty="0"/>
          </a:p>
          <a:p>
            <a:pPr lvl="1"/>
            <a:r>
              <a:rPr lang="zh-TW" altLang="en-US" dirty="0"/>
              <a:t>有容量限制</a:t>
            </a:r>
            <a:endParaRPr lang="en-US" dirty="0"/>
          </a:p>
        </p:txBody>
      </p:sp>
      <p:pic>
        <p:nvPicPr>
          <p:cNvPr id="4" name="Picture 2" descr="cc">
            <a:extLst>
              <a:ext uri="{FF2B5EF4-FFF2-40B4-BE49-F238E27FC236}">
                <a16:creationId xmlns:a16="http://schemas.microsoft.com/office/drawing/2014/main" id="{6263D0A4-0814-42B6-A35B-116AF198A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3"/>
          <a:stretch/>
        </p:blipFill>
        <p:spPr bwMode="auto">
          <a:xfrm>
            <a:off x="5281613" y="3648075"/>
            <a:ext cx="6753225" cy="232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2D54C8-4650-4956-BF95-827F173BD883}"/>
              </a:ext>
            </a:extLst>
          </p:cNvPr>
          <p:cNvSpPr/>
          <p:nvPr/>
        </p:nvSpPr>
        <p:spPr>
          <a:xfrm>
            <a:off x="5114925" y="62158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https://alrightchiu.github.io/SecondRound/hash-tableopen-addressing.html</a:t>
            </a:r>
          </a:p>
        </p:txBody>
      </p:sp>
    </p:spTree>
    <p:extLst>
      <p:ext uri="{BB962C8B-B14F-4D97-AF65-F5344CB8AC3E}">
        <p14:creationId xmlns:p14="http://schemas.microsoft.com/office/powerpoint/2010/main" val="1950357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D88-2D62-4957-BB60-FC38CFB3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table</a:t>
            </a:r>
            <a:r>
              <a:rPr lang="zh-TW" altLang="en-US" dirty="0"/>
              <a:t>的容量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8F98-AE61-4FA0-97D0-A23D272F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要決定</a:t>
            </a:r>
            <a:r>
              <a:rPr lang="en-US" altLang="zh-TW" dirty="0"/>
              <a:t>hash table</a:t>
            </a:r>
            <a:r>
              <a:rPr lang="zh-TW" altLang="en-US" dirty="0"/>
              <a:t>的容量並不是一件容易的事。</a:t>
            </a:r>
            <a:endParaRPr lang="en-US" altLang="zh-TW" dirty="0"/>
          </a:p>
          <a:p>
            <a:r>
              <a:rPr lang="zh-TW" altLang="en-US" dirty="0"/>
              <a:t>太小的話就會碰撞到沒完沒了，失去</a:t>
            </a:r>
            <a:r>
              <a:rPr lang="en-US" altLang="zh-TW" dirty="0"/>
              <a:t>hash</a:t>
            </a:r>
            <a:r>
              <a:rPr lang="zh-TW" altLang="en-US" dirty="0"/>
              <a:t>可以迅速計算對應數值查找資料的目的</a:t>
            </a:r>
            <a:endParaRPr lang="en-US" altLang="zh-TW" dirty="0"/>
          </a:p>
          <a:p>
            <a:pPr lvl="1"/>
            <a:r>
              <a:rPr lang="zh-TW" altLang="en-US" dirty="0"/>
              <a:t>最極端的例子就是</a:t>
            </a:r>
            <a:r>
              <a:rPr lang="en-US" altLang="zh-TW" dirty="0"/>
              <a:t>hash table</a:t>
            </a:r>
            <a:r>
              <a:rPr lang="zh-TW" altLang="en-US" dirty="0"/>
              <a:t>容量為</a:t>
            </a:r>
            <a:r>
              <a:rPr lang="en-US" altLang="zh-TW" dirty="0"/>
              <a:t>1</a:t>
            </a:r>
            <a:r>
              <a:rPr lang="zh-TW" altLang="en-US" dirty="0"/>
              <a:t>。這個狀況</a:t>
            </a:r>
            <a:r>
              <a:rPr lang="en-US" altLang="zh-TW" dirty="0"/>
              <a:t>=</a:t>
            </a:r>
            <a:r>
              <a:rPr lang="zh-TW" altLang="en-US" dirty="0"/>
              <a:t>陣列或鏈結</a:t>
            </a:r>
            <a:r>
              <a:rPr lang="en-US" altLang="zh-TW" dirty="0"/>
              <a:t>linked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太大的話則浪費記憶體資源。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9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C39C-DE41-4788-AC82-EF70412B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function</a:t>
            </a:r>
            <a:r>
              <a:rPr lang="zh-TW" altLang="en-US" dirty="0"/>
              <a:t>的選擇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A841-EB53-42C7-A47D-307D1804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最主要需要達成的功能有以下幾個：</a:t>
            </a:r>
            <a:endParaRPr lang="en-US" altLang="zh-TW" dirty="0"/>
          </a:p>
          <a:p>
            <a:pPr lvl="1"/>
            <a:r>
              <a:rPr lang="zh-TW" altLang="en-US" dirty="0"/>
              <a:t>能夠將輸入的文數字</a:t>
            </a:r>
            <a:r>
              <a:rPr lang="en-US" altLang="zh-TW" dirty="0"/>
              <a:t>key</a:t>
            </a:r>
            <a:r>
              <a:rPr lang="zh-TW" altLang="en-US" dirty="0"/>
              <a:t>轉成某種數字</a:t>
            </a:r>
            <a:endParaRPr lang="en-US" altLang="zh-TW" dirty="0"/>
          </a:p>
          <a:p>
            <a:pPr lvl="1"/>
            <a:r>
              <a:rPr lang="zh-TW" altLang="en-US" dirty="0"/>
              <a:t>能夠按照</a:t>
            </a:r>
            <a:r>
              <a:rPr lang="en-US" altLang="zh-TW" dirty="0"/>
              <a:t>Hash table</a:t>
            </a:r>
            <a:r>
              <a:rPr lang="zh-TW" altLang="en-US" dirty="0"/>
              <a:t>的容量將</a:t>
            </a:r>
            <a:r>
              <a:rPr lang="en-US" altLang="zh-TW" dirty="0"/>
              <a:t>key</a:t>
            </a:r>
            <a:r>
              <a:rPr lang="zh-TW" altLang="en-US" dirty="0"/>
              <a:t>塞進對應的</a:t>
            </a:r>
            <a:r>
              <a:rPr lang="en-US" altLang="zh-TW" dirty="0"/>
              <a:t>table</a:t>
            </a:r>
            <a:r>
              <a:rPr lang="zh-TW" altLang="en-US" dirty="0"/>
              <a:t>位置</a:t>
            </a:r>
            <a:endParaRPr lang="en-US" altLang="zh-TW" dirty="0"/>
          </a:p>
          <a:p>
            <a:r>
              <a:rPr lang="zh-TW" altLang="en-US" dirty="0"/>
              <a:t>比如說我們前幾頁列出了按照</a:t>
            </a:r>
            <a:r>
              <a:rPr lang="en-US" altLang="zh-TW" dirty="0"/>
              <a:t>ASCII</a:t>
            </a:r>
            <a:r>
              <a:rPr lang="zh-TW" altLang="en-US" dirty="0"/>
              <a:t>加總計算的</a:t>
            </a:r>
            <a:r>
              <a:rPr lang="en-US" altLang="zh-TW" dirty="0"/>
              <a:t>hash function</a:t>
            </a:r>
            <a:r>
              <a:rPr lang="zh-TW" altLang="en-US" dirty="0"/>
              <a:t>。但事實上</a:t>
            </a:r>
            <a:r>
              <a:rPr lang="en-US" altLang="zh-TW" dirty="0"/>
              <a:t>hash function</a:t>
            </a:r>
            <a:r>
              <a:rPr lang="zh-TW" altLang="en-US" dirty="0"/>
              <a:t>有無窮多種。</a:t>
            </a:r>
            <a:endParaRPr lang="en-US" altLang="zh-TW" dirty="0"/>
          </a:p>
          <a:p>
            <a:pPr lvl="1"/>
            <a:r>
              <a:rPr lang="zh-TW" altLang="en-US" dirty="0"/>
              <a:t>假設字串為</a:t>
            </a:r>
            <a:r>
              <a:rPr lang="en-US" altLang="zh-TW" dirty="0"/>
              <a:t>S</a:t>
            </a:r>
            <a:r>
              <a:rPr lang="zh-TW" altLang="en-US" dirty="0"/>
              <a:t>，</a:t>
            </a:r>
            <a:r>
              <a:rPr lang="en-US" altLang="zh-TW" dirty="0"/>
              <a:t>c</a:t>
            </a:r>
            <a:r>
              <a:rPr lang="zh-TW" altLang="en-US" dirty="0"/>
              <a:t>為字串的每個字元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5B7FA2-AEF4-4FEB-866B-9FC20EC8C43A}"/>
                  </a:ext>
                </a:extLst>
              </p:cNvPr>
              <p:cNvSpPr txBox="1"/>
              <p:nvPr/>
            </p:nvSpPr>
            <p:spPr>
              <a:xfrm>
                <a:off x="1645034" y="4980038"/>
                <a:ext cx="1687513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𝐴𝑆𝐶𝐼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5B7FA2-AEF4-4FEB-866B-9FC20EC8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34" y="4980038"/>
                <a:ext cx="1687513" cy="104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357DA-8A97-477D-B430-6249F0A8F66A}"/>
                  </a:ext>
                </a:extLst>
              </p:cNvPr>
              <p:cNvSpPr txBox="1"/>
              <p:nvPr/>
            </p:nvSpPr>
            <p:spPr>
              <a:xfrm>
                <a:off x="4925961" y="4980038"/>
                <a:ext cx="2092881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𝐴𝑆𝐶𝐼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357DA-8A97-477D-B430-6249F0A8F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61" y="4980038"/>
                <a:ext cx="2092881" cy="1046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87FDDC-BC05-4F23-B190-C9E6E36F0F5A}"/>
              </a:ext>
            </a:extLst>
          </p:cNvPr>
          <p:cNvSpPr txBox="1"/>
          <p:nvPr/>
        </p:nvSpPr>
        <p:spPr>
          <a:xfrm>
            <a:off x="1864260" y="46107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ASCII</a:t>
            </a:r>
            <a:r>
              <a:rPr lang="zh-TW" altLang="en-US" dirty="0"/>
              <a:t>加總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691B2-996F-4706-85A6-21E017DE229C}"/>
              </a:ext>
            </a:extLst>
          </p:cNvPr>
          <p:cNvSpPr txBox="1"/>
          <p:nvPr/>
        </p:nvSpPr>
        <p:spPr>
          <a:xfrm>
            <a:off x="5001622" y="461070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ASCII</a:t>
            </a:r>
            <a:r>
              <a:rPr lang="zh-TW" altLang="en-US" dirty="0"/>
              <a:t>平方的加總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E7D078-6C82-447F-AC47-8F5903E2035C}"/>
                  </a:ext>
                </a:extLst>
              </p:cNvPr>
              <p:cNvSpPr txBox="1"/>
              <p:nvPr/>
            </p:nvSpPr>
            <p:spPr>
              <a:xfrm>
                <a:off x="8564621" y="4982343"/>
                <a:ext cx="2506520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𝑈𝑛𝑖𝑐𝑜𝑑𝑒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E7D078-6C82-447F-AC47-8F5903E20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21" y="4982343"/>
                <a:ext cx="2506520" cy="1046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2F598E-B2C8-4285-A816-9318537E87EF}"/>
              </a:ext>
            </a:extLst>
          </p:cNvPr>
          <p:cNvSpPr txBox="1"/>
          <p:nvPr/>
        </p:nvSpPr>
        <p:spPr>
          <a:xfrm>
            <a:off x="9042438" y="461301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Unicode16</a:t>
            </a:r>
            <a:r>
              <a:rPr lang="zh-TW" altLang="en-US" dirty="0"/>
              <a:t>加總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9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23A-78FC-43F7-AB8A-1466859F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好的</a:t>
            </a:r>
            <a:r>
              <a:rPr lang="en-US" altLang="zh-TW" dirty="0"/>
              <a:t>hash function</a:t>
            </a:r>
            <a:r>
              <a:rPr lang="zh-TW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BBB5-8C0F-4B81-A67C-118CEDFF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理想中一個好的</a:t>
            </a:r>
            <a:r>
              <a:rPr lang="en-US" altLang="zh-TW" dirty="0"/>
              <a:t>hash function</a:t>
            </a:r>
            <a:r>
              <a:rPr lang="zh-TW" altLang="en-US" dirty="0"/>
              <a:t>必須能夠達到將輸入的</a:t>
            </a:r>
            <a:r>
              <a:rPr lang="en-US" altLang="zh-TW" dirty="0"/>
              <a:t>hash key</a:t>
            </a:r>
            <a:r>
              <a:rPr lang="zh-TW" altLang="en-US" dirty="0"/>
              <a:t>算出不同</a:t>
            </a:r>
            <a:r>
              <a:rPr lang="en-US" altLang="zh-TW" dirty="0"/>
              <a:t>hash</a:t>
            </a:r>
            <a:r>
              <a:rPr lang="zh-TW" altLang="en-US" dirty="0"/>
              <a:t>數值的功能</a:t>
            </a:r>
            <a:endParaRPr lang="en-US" altLang="zh-TW" dirty="0"/>
          </a:p>
          <a:p>
            <a:pPr lvl="1"/>
            <a:r>
              <a:rPr lang="zh-TW" altLang="en-US" dirty="0"/>
              <a:t>減少碰撞的可能性</a:t>
            </a:r>
            <a:endParaRPr lang="en-US" altLang="zh-TW" dirty="0"/>
          </a:p>
          <a:p>
            <a:r>
              <a:rPr lang="zh-TW" altLang="en-US" dirty="0"/>
              <a:t>舉例來說，考慮以下的</a:t>
            </a:r>
            <a:r>
              <a:rPr lang="en-US" altLang="zh-TW" dirty="0"/>
              <a:t>hash function (</a:t>
            </a:r>
            <a:r>
              <a:rPr lang="zh-TW" altLang="en-US" dirty="0"/>
              <a:t>假設</a:t>
            </a:r>
            <a:r>
              <a:rPr lang="en-US" altLang="zh-TW" dirty="0"/>
              <a:t>table size 500)</a:t>
            </a:r>
          </a:p>
          <a:p>
            <a:endParaRPr lang="en-US" dirty="0"/>
          </a:p>
          <a:p>
            <a:r>
              <a:rPr lang="en-US" dirty="0"/>
              <a:t>a=1</a:t>
            </a:r>
            <a:r>
              <a:rPr lang="zh-TW" altLang="en-US" dirty="0"/>
              <a:t>、</a:t>
            </a:r>
            <a:r>
              <a:rPr lang="en-US" altLang="zh-TW" dirty="0"/>
              <a:t>b=2</a:t>
            </a:r>
            <a:r>
              <a:rPr lang="zh-TW" altLang="en-US" dirty="0"/>
              <a:t>、</a:t>
            </a:r>
            <a:r>
              <a:rPr lang="en-US" altLang="zh-TW" dirty="0"/>
              <a:t>c=3</a:t>
            </a:r>
            <a:r>
              <a:rPr lang="zh-TW" altLang="en-US" dirty="0"/>
              <a:t>，</a:t>
            </a:r>
            <a:r>
              <a:rPr lang="en-US" altLang="zh-TW" dirty="0"/>
              <a:t>…</a:t>
            </a:r>
            <a:r>
              <a:rPr lang="zh-TW" altLang="en-US" dirty="0"/>
              <a:t>依此類推</a:t>
            </a:r>
            <a:endParaRPr lang="en-US" altLang="zh-TW" dirty="0"/>
          </a:p>
          <a:p>
            <a:r>
              <a:rPr lang="en-US" dirty="0"/>
              <a:t>hash(“</a:t>
            </a:r>
            <a:r>
              <a:rPr lang="en-US" dirty="0" err="1"/>
              <a:t>abc</a:t>
            </a:r>
            <a:r>
              <a:rPr lang="en-US" dirty="0"/>
              <a:t>”) = (1+2+3) % 500=6</a:t>
            </a:r>
          </a:p>
          <a:p>
            <a:r>
              <a:rPr lang="en-US" dirty="0"/>
              <a:t>hash(“def”) = (4+5+6) % 500 =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25FF6-AC66-4A6A-9A95-FA2EFF2DEF96}"/>
              </a:ext>
            </a:extLst>
          </p:cNvPr>
          <p:cNvSpPr txBox="1"/>
          <p:nvPr/>
        </p:nvSpPr>
        <p:spPr>
          <a:xfrm>
            <a:off x="7156768" y="4545747"/>
            <a:ext cx="4197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這個</a:t>
            </a:r>
            <a:r>
              <a:rPr lang="en-US" altLang="zh-TW" sz="2000" dirty="0"/>
              <a:t>hash function</a:t>
            </a:r>
            <a:r>
              <a:rPr lang="zh-TW" altLang="en-US" sz="2000" dirty="0"/>
              <a:t>有個很大的缺點，就是相似字串算出來的數值會一樣</a:t>
            </a:r>
            <a:endParaRPr lang="en-US" altLang="zh-TW" sz="2000" dirty="0"/>
          </a:p>
          <a:p>
            <a:endParaRPr lang="en-US" sz="2000" dirty="0"/>
          </a:p>
          <a:p>
            <a:r>
              <a:rPr lang="en-US" sz="2000" dirty="0"/>
              <a:t>hash(“</a:t>
            </a:r>
            <a:r>
              <a:rPr lang="en-US" sz="2000" dirty="0" err="1"/>
              <a:t>abc</a:t>
            </a:r>
            <a:r>
              <a:rPr lang="en-US" sz="2000" dirty="0"/>
              <a:t>”) =  hash(“bac”) = hash(“cab”) = hash(“</a:t>
            </a:r>
            <a:r>
              <a:rPr lang="en-US" sz="2000" dirty="0" err="1"/>
              <a:t>cba</a:t>
            </a:r>
            <a:r>
              <a:rPr lang="en-US" sz="20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7176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CAFF-98C7-4F92-BDAA-345EC0F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好的</a:t>
            </a:r>
            <a:r>
              <a:rPr lang="en-US" altLang="zh-TW" dirty="0"/>
              <a:t>hash function</a:t>
            </a:r>
            <a:r>
              <a:rPr lang="zh-TW" altLang="en-US" dirty="0"/>
              <a:t>？</a:t>
            </a:r>
            <a:r>
              <a:rPr lang="en-US" altLang="zh-TW" dirty="0"/>
              <a:t>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9409-FBDA-40A5-A37A-60C52A45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相較之下，以下這個</a:t>
            </a:r>
            <a:r>
              <a:rPr lang="en-US" altLang="zh-TW" dirty="0"/>
              <a:t>hash function</a:t>
            </a:r>
            <a:r>
              <a:rPr lang="zh-TW" altLang="en-US" dirty="0"/>
              <a:t>就比較好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TW" altLang="en-US" dirty="0"/>
              <a:t>這個</a:t>
            </a:r>
            <a:r>
              <a:rPr lang="en-US" altLang="zh-TW" dirty="0"/>
              <a:t>Hash function</a:t>
            </a:r>
            <a:r>
              <a:rPr lang="zh-TW" altLang="en-US" dirty="0"/>
              <a:t>還有一個小缺點：乘法太多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34AA-E3F3-45F3-AC63-8DFA6090F7A5}"/>
                  </a:ext>
                </a:extLst>
              </p:cNvPr>
              <p:cNvSpPr txBox="1"/>
              <p:nvPr/>
            </p:nvSpPr>
            <p:spPr>
              <a:xfrm>
                <a:off x="1152525" y="2800350"/>
                <a:ext cx="8105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𝐻𝑎𝑠h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34AA-E3F3-45F3-AC63-8DFA6090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5" y="2800350"/>
                <a:ext cx="8105104" cy="369332"/>
              </a:xfrm>
              <a:prstGeom prst="rect">
                <a:avLst/>
              </a:prstGeom>
              <a:blipFill>
                <a:blip r:embed="rId2"/>
                <a:stretch>
                  <a:fillRect l="-226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51ED64-28A6-44AF-8A67-020E74545360}"/>
              </a:ext>
            </a:extLst>
          </p:cNvPr>
          <p:cNvSpPr txBox="1"/>
          <p:nvPr/>
        </p:nvSpPr>
        <p:spPr>
          <a:xfrm>
            <a:off x="1152525" y="3436521"/>
            <a:ext cx="50289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假設</a:t>
            </a:r>
            <a:r>
              <a:rPr lang="en-US" altLang="zh-TW" sz="2000" i="1" dirty="0"/>
              <a:t>p</a:t>
            </a:r>
            <a:r>
              <a:rPr lang="en-US" altLang="zh-TW" sz="2000" dirty="0"/>
              <a:t>=7, hash table size = 500</a:t>
            </a:r>
            <a:endParaRPr lang="en-US" sz="2000" dirty="0"/>
          </a:p>
          <a:p>
            <a:r>
              <a:rPr lang="en-US" sz="2000" dirty="0"/>
              <a:t>Hash(“</a:t>
            </a:r>
            <a:r>
              <a:rPr lang="en-US" sz="2000" dirty="0" err="1"/>
              <a:t>abc</a:t>
            </a:r>
            <a:r>
              <a:rPr lang="en-US" sz="2000" dirty="0"/>
              <a:t>”) = (1 + 7*2 + 7</a:t>
            </a:r>
            <a:r>
              <a:rPr lang="en-US" sz="2000" baseline="30000" dirty="0"/>
              <a:t>2</a:t>
            </a:r>
            <a:r>
              <a:rPr lang="en-US" sz="2000" dirty="0"/>
              <a:t>*3) % 500= 162</a:t>
            </a:r>
          </a:p>
          <a:p>
            <a:r>
              <a:rPr lang="en-US" sz="2000" dirty="0"/>
              <a:t>Hash(“</a:t>
            </a:r>
            <a:r>
              <a:rPr lang="en-US" sz="2000" dirty="0" err="1"/>
              <a:t>cba</a:t>
            </a:r>
            <a:r>
              <a:rPr lang="en-US" sz="2000" dirty="0"/>
              <a:t>”) = (3 + 7*2 + 7</a:t>
            </a:r>
            <a:r>
              <a:rPr lang="en-US" sz="2000" baseline="30000" dirty="0"/>
              <a:t>2</a:t>
            </a:r>
            <a:r>
              <a:rPr lang="en-US" sz="2000" dirty="0"/>
              <a:t>*1) % 500= 66</a:t>
            </a:r>
          </a:p>
        </p:txBody>
      </p:sp>
    </p:spTree>
    <p:extLst>
      <p:ext uri="{BB962C8B-B14F-4D97-AF65-F5344CB8AC3E}">
        <p14:creationId xmlns:p14="http://schemas.microsoft.com/office/powerpoint/2010/main" val="32345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CAFF-98C7-4F92-BDAA-345EC0F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好的</a:t>
            </a:r>
            <a:r>
              <a:rPr lang="en-US" altLang="zh-TW" dirty="0"/>
              <a:t>hash function</a:t>
            </a:r>
            <a:r>
              <a:rPr lang="zh-TW" altLang="en-US" dirty="0"/>
              <a:t>？</a:t>
            </a:r>
            <a:r>
              <a:rPr lang="en-US" altLang="zh-TW" dirty="0"/>
              <a:t>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9409-FBDA-40A5-A37A-60C52A45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這個修改過的</a:t>
            </a:r>
            <a:r>
              <a:rPr lang="en-US" altLang="zh-TW" dirty="0"/>
              <a:t>Hash function</a:t>
            </a:r>
            <a:r>
              <a:rPr lang="zh-TW" altLang="en-US" dirty="0"/>
              <a:t>因為計算較簡單所以會更好一些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TW" altLang="en-US" dirty="0"/>
              <a:t>因為乘法比先前的</a:t>
            </a:r>
            <a:r>
              <a:rPr lang="en-US" altLang="zh-TW" dirty="0"/>
              <a:t>hash function</a:t>
            </a:r>
            <a:r>
              <a:rPr lang="zh-TW" altLang="en-US" dirty="0"/>
              <a:t>來的少上許多，所以計算更簡單快速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34AA-E3F3-45F3-AC63-8DFA6090F7A5}"/>
                  </a:ext>
                </a:extLst>
              </p:cNvPr>
              <p:cNvSpPr txBox="1"/>
              <p:nvPr/>
            </p:nvSpPr>
            <p:spPr>
              <a:xfrm>
                <a:off x="1152525" y="2800350"/>
                <a:ext cx="7757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𝐻𝑎𝑠h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34AA-E3F3-45F3-AC63-8DFA6090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5" y="2800350"/>
                <a:ext cx="7757060" cy="369332"/>
              </a:xfrm>
              <a:prstGeom prst="rect">
                <a:avLst/>
              </a:prstGeom>
              <a:blipFill>
                <a:blip r:embed="rId2"/>
                <a:stretch>
                  <a:fillRect l="-550" r="-110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51ED64-28A6-44AF-8A67-020E74545360}"/>
              </a:ext>
            </a:extLst>
          </p:cNvPr>
          <p:cNvSpPr txBox="1"/>
          <p:nvPr/>
        </p:nvSpPr>
        <p:spPr>
          <a:xfrm>
            <a:off x="1152525" y="3436521"/>
            <a:ext cx="6771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一樣假設</a:t>
            </a:r>
            <a:r>
              <a:rPr lang="en-US" altLang="zh-TW" sz="2000" i="1" dirty="0"/>
              <a:t>p</a:t>
            </a:r>
            <a:r>
              <a:rPr lang="en-US" altLang="zh-TW" sz="2000" dirty="0"/>
              <a:t>=7, hash table size = 500</a:t>
            </a:r>
            <a:endParaRPr lang="en-US" sz="2000" dirty="0"/>
          </a:p>
          <a:p>
            <a:r>
              <a:rPr lang="en-US" sz="2000" dirty="0"/>
              <a:t>Hash(“</a:t>
            </a:r>
            <a:r>
              <a:rPr lang="en-US" sz="2000" dirty="0" err="1"/>
              <a:t>abc</a:t>
            </a:r>
            <a:r>
              <a:rPr lang="en-US" sz="2000" dirty="0"/>
              <a:t>”) = 1 + 7*(2 + 7</a:t>
            </a:r>
            <a:r>
              <a:rPr lang="en-US" sz="2000" baseline="30000" dirty="0"/>
              <a:t>2</a:t>
            </a:r>
            <a:r>
              <a:rPr lang="en-US" sz="2000" dirty="0"/>
              <a:t>*(3)) % 500= 1044 % 500 = 44</a:t>
            </a:r>
          </a:p>
          <a:p>
            <a:r>
              <a:rPr lang="en-US" sz="2000" dirty="0"/>
              <a:t>Hash(“</a:t>
            </a:r>
            <a:r>
              <a:rPr lang="en-US" sz="2000" dirty="0" err="1"/>
              <a:t>cba</a:t>
            </a:r>
            <a:r>
              <a:rPr lang="en-US" sz="2000" dirty="0"/>
              <a:t>”) = 3 + 7*(2 + 7</a:t>
            </a:r>
            <a:r>
              <a:rPr lang="en-US" sz="2000" baseline="30000" dirty="0"/>
              <a:t>2</a:t>
            </a:r>
            <a:r>
              <a:rPr lang="en-US" sz="2000" dirty="0"/>
              <a:t>*(1)) % 500= 360 % 500 = 360</a:t>
            </a:r>
          </a:p>
        </p:txBody>
      </p:sp>
    </p:spTree>
    <p:extLst>
      <p:ext uri="{BB962C8B-B14F-4D97-AF65-F5344CB8AC3E}">
        <p14:creationId xmlns:p14="http://schemas.microsoft.com/office/powerpoint/2010/main" val="3465813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23A-78FC-43F7-AB8A-1466859F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好的</a:t>
            </a:r>
            <a:r>
              <a:rPr lang="en-US" altLang="zh-TW" dirty="0"/>
              <a:t>hash function</a:t>
            </a:r>
            <a:r>
              <a:rPr lang="zh-TW" altLang="en-US" dirty="0"/>
              <a:t>？</a:t>
            </a:r>
            <a:r>
              <a:rPr lang="en-US" altLang="zh-TW" dirty="0"/>
              <a:t>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BBB5-8C0F-4B81-A67C-118CEDFF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一個好的</a:t>
            </a:r>
            <a:r>
              <a:rPr lang="en-US" altLang="zh-TW" dirty="0"/>
              <a:t>hash function</a:t>
            </a:r>
            <a:r>
              <a:rPr lang="zh-TW" altLang="en-US" dirty="0"/>
              <a:t>還必須能夠達到盡量將輸入的</a:t>
            </a:r>
            <a:r>
              <a:rPr lang="en-US" altLang="zh-TW" dirty="0"/>
              <a:t>hash key</a:t>
            </a:r>
            <a:r>
              <a:rPr lang="zh-TW" altLang="en-US" dirty="0"/>
              <a:t>平均分配到</a:t>
            </a:r>
            <a:r>
              <a:rPr lang="en-US" altLang="zh-TW" dirty="0"/>
              <a:t>hash table</a:t>
            </a:r>
            <a:r>
              <a:rPr lang="zh-TW" altLang="en-US" dirty="0"/>
              <a:t>的功能</a:t>
            </a:r>
            <a:endParaRPr lang="en-US" altLang="zh-TW" dirty="0"/>
          </a:p>
          <a:p>
            <a:pPr lvl="1"/>
            <a:r>
              <a:rPr lang="zh-TW" altLang="en-US" dirty="0"/>
              <a:t>整體搜尋時間最小化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比如以下就是一種常用也常見的字串</a:t>
            </a:r>
            <a:r>
              <a:rPr lang="en-US" altLang="zh-TW" dirty="0"/>
              <a:t>hash function</a:t>
            </a:r>
          </a:p>
          <a:p>
            <a:pPr lvl="1"/>
            <a:r>
              <a:rPr lang="zh-TW" altLang="en-US" dirty="0"/>
              <a:t>假設字串為</a:t>
            </a:r>
            <a:r>
              <a:rPr lang="en-US" altLang="zh-TW" dirty="0"/>
              <a:t>S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為字串長度</a:t>
            </a:r>
            <a:endParaRPr lang="en-US" altLang="zh-TW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BAB5D0-EA86-478E-8332-CC93C99201A6}"/>
                  </a:ext>
                </a:extLst>
              </p:cNvPr>
              <p:cNvSpPr txBox="1"/>
              <p:nvPr/>
            </p:nvSpPr>
            <p:spPr>
              <a:xfrm>
                <a:off x="6496593" y="4596580"/>
                <a:ext cx="3033395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𝐴𝑆𝐶𝐼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BAB5D0-EA86-478E-8332-CC93C9920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93" y="4596580"/>
                <a:ext cx="3033395" cy="1046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072181-19A9-404A-9C57-CADA85872D71}"/>
              </a:ext>
            </a:extLst>
          </p:cNvPr>
          <p:cNvCxnSpPr/>
          <p:nvPr/>
        </p:nvCxnSpPr>
        <p:spPr>
          <a:xfrm flipH="1">
            <a:off x="8770375" y="4424081"/>
            <a:ext cx="432619" cy="442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3F69E0-D87B-448B-856C-1C988B454F52}"/>
              </a:ext>
            </a:extLst>
          </p:cNvPr>
          <p:cNvSpPr txBox="1"/>
          <p:nvPr/>
        </p:nvSpPr>
        <p:spPr>
          <a:xfrm>
            <a:off x="8648996" y="4054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這是質數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63FF5-F07E-4CB7-88CE-DA622B012DFA}"/>
              </a:ext>
            </a:extLst>
          </p:cNvPr>
          <p:cNvSpPr txBox="1"/>
          <p:nvPr/>
        </p:nvSpPr>
        <p:spPr>
          <a:xfrm>
            <a:off x="2169767" y="486696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這是</a:t>
            </a:r>
            <a:r>
              <a:rPr lang="en-US" altLang="zh-TW" dirty="0"/>
              <a:t>Java</a:t>
            </a:r>
            <a:r>
              <a:rPr lang="zh-TW" altLang="en-US" dirty="0"/>
              <a:t>用來計算字串</a:t>
            </a:r>
            <a:r>
              <a:rPr lang="en-US" altLang="zh-TW" dirty="0"/>
              <a:t>hash value</a:t>
            </a:r>
            <a:r>
              <a:rPr lang="zh-TW" altLang="en-US" dirty="0"/>
              <a:t>的公式</a:t>
            </a:r>
            <a:endParaRPr lang="en-US" altLang="zh-TW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09CD1-8C3B-406B-83D8-BC53ECABE0A0}"/>
              </a:ext>
            </a:extLst>
          </p:cNvPr>
          <p:cNvSpPr/>
          <p:nvPr/>
        </p:nvSpPr>
        <p:spPr>
          <a:xfrm>
            <a:off x="2959509" y="6546295"/>
            <a:ext cx="6685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https://computinglife.wordpress.com/2008/11/20/why-do-hash-functions-use-prime-numbers/</a:t>
            </a:r>
          </a:p>
        </p:txBody>
      </p:sp>
    </p:spTree>
    <p:extLst>
      <p:ext uri="{BB962C8B-B14F-4D97-AF65-F5344CB8AC3E}">
        <p14:creationId xmlns:p14="http://schemas.microsoft.com/office/powerpoint/2010/main" val="103951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BCEB-BE17-4843-9AA8-0F5C9089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質數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92C0-0C64-4FEC-BBB7-87C65D85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數學家發現質數的使用可以讓</a:t>
            </a:r>
            <a:r>
              <a:rPr lang="en-US" altLang="zh-TW" dirty="0"/>
              <a:t>hash value</a:t>
            </a:r>
            <a:r>
              <a:rPr lang="zh-TW" altLang="en-US" dirty="0"/>
              <a:t>的分布更加均勻，比較不會出現其中一個籃子特別容易出現一大堆碰撞的情況。</a:t>
            </a:r>
            <a:endParaRPr lang="en-US" altLang="zh-TW" dirty="0"/>
          </a:p>
          <a:p>
            <a:r>
              <a:rPr lang="zh-TW" altLang="en-US" dirty="0"/>
              <a:t>而也有專家指出</a:t>
            </a:r>
            <a:r>
              <a:rPr lang="en-US" altLang="zh-TW" dirty="0"/>
              <a:t>hash table</a:t>
            </a:r>
            <a:r>
              <a:rPr lang="zh-TW" altLang="en-US" dirty="0"/>
              <a:t>的容量設為質數的話也會讓分布更均勻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4AA-DA55-4761-9752-2AAF2784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942F-13F9-422C-9C46-3EA38A1A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一般程式語言的</a:t>
            </a:r>
            <a:r>
              <a:rPr lang="en-US" altLang="zh-TW" dirty="0"/>
              <a:t>hash table</a:t>
            </a:r>
            <a:r>
              <a:rPr lang="zh-TW" altLang="en-US" dirty="0"/>
              <a:t>都有著以下幾個常見功能</a:t>
            </a:r>
            <a:endParaRPr lang="en-US" altLang="zh-TW" dirty="0"/>
          </a:p>
          <a:p>
            <a:pPr lvl="1"/>
            <a:r>
              <a:rPr lang="zh-TW" altLang="en-US" dirty="0"/>
              <a:t>將某字串或數值的</a:t>
            </a:r>
            <a:r>
              <a:rPr lang="en-US" altLang="zh-TW" dirty="0"/>
              <a:t>key</a:t>
            </a:r>
            <a:r>
              <a:rPr lang="zh-TW" altLang="en-US" dirty="0"/>
              <a:t>加入</a:t>
            </a:r>
            <a:r>
              <a:rPr lang="en-US" altLang="zh-TW" dirty="0"/>
              <a:t>Hash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Hash</a:t>
            </a:r>
            <a:r>
              <a:rPr lang="zh-TW" altLang="en-US" dirty="0"/>
              <a:t>中移除某字串或數值的</a:t>
            </a:r>
            <a:r>
              <a:rPr lang="en-US" altLang="zh-TW" dirty="0"/>
              <a:t>key</a:t>
            </a:r>
          </a:p>
          <a:p>
            <a:pPr lvl="1"/>
            <a:r>
              <a:rPr lang="zh-TW" altLang="en-US" dirty="0"/>
              <a:t>查找某字串或數值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hash value</a:t>
            </a:r>
          </a:p>
          <a:p>
            <a:pPr lvl="1"/>
            <a:r>
              <a:rPr lang="zh-TW" altLang="en-US" dirty="0"/>
              <a:t>當碰撞產生時，能夠記錄下所有相同</a:t>
            </a:r>
            <a:r>
              <a:rPr lang="en-US" altLang="zh-TW" dirty="0"/>
              <a:t>hash</a:t>
            </a:r>
            <a:r>
              <a:rPr lang="zh-TW" altLang="en-US" dirty="0"/>
              <a:t>值的字串或數值</a:t>
            </a:r>
            <a:r>
              <a:rPr lang="en-US" altLang="zh-TW" dirty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EEB7-A060-472F-9702-A2E425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雜湊 </a:t>
            </a:r>
            <a:r>
              <a:rPr lang="en-US" altLang="zh-TW" dirty="0"/>
              <a:t>hash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7202-F4B3-44D1-9D29-EED1FE84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事實上，將雜湊說成陣列是不對的，因為雜湊的原理和陣列完全不一樣。</a:t>
            </a:r>
            <a:endParaRPr lang="en-US" altLang="zh-TW" dirty="0"/>
          </a:p>
          <a:p>
            <a:pPr lvl="1"/>
            <a:r>
              <a:rPr lang="zh-TW" altLang="en-US" dirty="0"/>
              <a:t>雖然用法看起來有點像</a:t>
            </a:r>
            <a:r>
              <a:rPr lang="en-US" altLang="zh-TW" dirty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2F205-A685-4540-AF9A-0659C545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99" y="3778567"/>
            <a:ext cx="3857143" cy="25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E6856-6ED8-4B23-A3C9-6AB338C204AC}"/>
              </a:ext>
            </a:extLst>
          </p:cNvPr>
          <p:cNvSpPr txBox="1"/>
          <p:nvPr/>
        </p:nvSpPr>
        <p:spPr>
          <a:xfrm>
            <a:off x="1080099" y="3132236"/>
            <a:ext cx="378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這是</a:t>
            </a:r>
            <a:r>
              <a:rPr lang="en-US" altLang="zh-TW" dirty="0"/>
              <a:t>Python hash</a:t>
            </a:r>
            <a:r>
              <a:rPr lang="zh-TW" altLang="en-US" dirty="0"/>
              <a:t>（</a:t>
            </a:r>
            <a:r>
              <a:rPr lang="en-US" altLang="zh-TW" dirty="0"/>
              <a:t>Python</a:t>
            </a:r>
            <a:r>
              <a:rPr lang="zh-TW" altLang="en-US" dirty="0"/>
              <a:t>用語為</a:t>
            </a:r>
            <a:r>
              <a:rPr lang="en-US" altLang="zh-TW" dirty="0"/>
              <a:t>dictionary</a:t>
            </a:r>
            <a:r>
              <a:rPr lang="zh-TW" altLang="en-US" dirty="0"/>
              <a:t>）的範例程式碼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79727-6CED-45DC-B2DA-CF2AB459642D}"/>
              </a:ext>
            </a:extLst>
          </p:cNvPr>
          <p:cNvSpPr txBox="1"/>
          <p:nvPr/>
        </p:nvSpPr>
        <p:spPr>
          <a:xfrm>
            <a:off x="5735389" y="2949678"/>
            <a:ext cx="5653548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/>
              <a:t>問題來了：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剛剛提過陣列是透過計算索引與第一個元素的</a:t>
            </a:r>
            <a:r>
              <a:rPr lang="zh-TW" altLang="en-US" sz="2400" b="1" dirty="0"/>
              <a:t>距離</a:t>
            </a:r>
            <a:r>
              <a:rPr lang="zh-TW" altLang="en-US" sz="2400" dirty="0"/>
              <a:t>來進行存取的。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但是左邊的範例程式碼的「索引」根本就是文字，完全沒辦法計算距離。那</a:t>
            </a:r>
            <a:r>
              <a:rPr lang="en-US" altLang="zh-TW" sz="2400" dirty="0"/>
              <a:t>hash</a:t>
            </a:r>
            <a:r>
              <a:rPr lang="zh-TW" altLang="en-US" sz="2400" dirty="0"/>
              <a:t>究竟是如何進行資料存取呢？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70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4276-DF8B-40BA-A5D8-22F33932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hash (dictionary)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50E1-9325-4A10-B674-E3E6D64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中，</a:t>
            </a:r>
            <a:r>
              <a:rPr lang="en-US" altLang="zh-TW" dirty="0"/>
              <a:t>Hash</a:t>
            </a:r>
            <a:r>
              <a:rPr lang="zh-TW" altLang="en-US" dirty="0"/>
              <a:t>稱為</a:t>
            </a:r>
            <a:r>
              <a:rPr lang="en-US" altLang="zh-TW" dirty="0"/>
              <a:t>dictionary</a:t>
            </a:r>
            <a:r>
              <a:rPr lang="zh-TW" altLang="en-US" dirty="0"/>
              <a:t>。概念則是完全一樣。</a:t>
            </a:r>
            <a:endParaRPr lang="en-US" altLang="zh-TW" dirty="0"/>
          </a:p>
          <a:p>
            <a:r>
              <a:rPr lang="zh-TW" altLang="en-US" dirty="0"/>
              <a:t>宣告</a:t>
            </a:r>
            <a:r>
              <a:rPr lang="en-US" altLang="zh-TW" dirty="0"/>
              <a:t>hash</a:t>
            </a:r>
            <a:r>
              <a:rPr lang="zh-TW" altLang="en-US" dirty="0"/>
              <a:t>（如果寫成</a:t>
            </a:r>
            <a:r>
              <a:rPr lang="en-US" altLang="zh-TW" dirty="0"/>
              <a:t>={}</a:t>
            </a:r>
            <a:r>
              <a:rPr lang="zh-TW" altLang="en-US" dirty="0"/>
              <a:t>就代表是空</a:t>
            </a:r>
            <a:r>
              <a:rPr lang="en-US" altLang="zh-TW" dirty="0"/>
              <a:t>hash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將字串</a:t>
            </a:r>
            <a:r>
              <a:rPr lang="en-US" altLang="zh-TW" dirty="0"/>
              <a:t>key</a:t>
            </a:r>
            <a:r>
              <a:rPr lang="zh-TW" altLang="en-US" dirty="0"/>
              <a:t>加入</a:t>
            </a:r>
            <a:r>
              <a:rPr lang="en-US" altLang="zh-TW" dirty="0"/>
              <a:t>hash</a:t>
            </a:r>
          </a:p>
          <a:p>
            <a:endParaRPr lang="en-US" altLang="zh-TW" dirty="0"/>
          </a:p>
          <a:p>
            <a:r>
              <a:rPr lang="zh-TW" altLang="en-US" dirty="0"/>
              <a:t>變動</a:t>
            </a:r>
            <a:r>
              <a:rPr lang="en-US" altLang="zh-TW" dirty="0"/>
              <a:t>hash value</a:t>
            </a:r>
            <a:r>
              <a:rPr lang="zh-TW" altLang="en-US" dirty="0"/>
              <a:t>的內容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印出</a:t>
            </a:r>
            <a:r>
              <a:rPr lang="en-US" altLang="zh-TW" dirty="0"/>
              <a:t>hash</a:t>
            </a:r>
            <a:r>
              <a:rPr lang="zh-TW" altLang="en-US" dirty="0"/>
              <a:t>內容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CD1DF-F6C3-473B-8A0C-686A6709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88" y="2879802"/>
            <a:ext cx="5533333" cy="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FA9BA-6155-4D2E-910B-E4C7A4B5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88" y="3924455"/>
            <a:ext cx="2457143" cy="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DD071-9B13-460F-8AB3-61AD5562E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488" y="4821489"/>
            <a:ext cx="2419048" cy="3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703351-2B29-4037-8BDE-EB06DB0A0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488" y="5875479"/>
            <a:ext cx="2685714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1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49C1-C2A4-4615-8706-B3648279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“key”</a:t>
            </a:r>
            <a:r>
              <a:rPr lang="zh-TW" altLang="en-US" dirty="0"/>
              <a:t>與</a:t>
            </a:r>
            <a:r>
              <a:rPr lang="en-US" altLang="zh-TW" dirty="0"/>
              <a:t>”value”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FF43-2CCE-4C86-BC6A-D24D4525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TW" altLang="en-US" dirty="0"/>
              <a:t>基本上，</a:t>
            </a:r>
            <a:r>
              <a:rPr lang="en-US" altLang="zh-TW" dirty="0"/>
              <a:t>Hash</a:t>
            </a:r>
            <a:r>
              <a:rPr lang="zh-TW" altLang="en-US" dirty="0"/>
              <a:t>的使用常常是將特定的</a:t>
            </a:r>
            <a:r>
              <a:rPr lang="en-US" altLang="zh-TW" dirty="0"/>
              <a:t>key</a:t>
            </a:r>
            <a:r>
              <a:rPr lang="zh-TW" altLang="en-US" dirty="0"/>
              <a:t>相對應數值存在</a:t>
            </a:r>
            <a:r>
              <a:rPr lang="en-US" altLang="zh-TW" dirty="0"/>
              <a:t>hash</a:t>
            </a:r>
            <a:r>
              <a:rPr lang="zh-TW" altLang="en-US" dirty="0"/>
              <a:t>表中，然後要查找時再一個一個找出來。</a:t>
            </a:r>
            <a:endParaRPr lang="en-US" altLang="zh-TW" dirty="0"/>
          </a:p>
          <a:p>
            <a:r>
              <a:rPr lang="zh-TW" altLang="en-US" dirty="0"/>
              <a:t>絕大部分程式語言可以列出所有的</a:t>
            </a:r>
            <a:r>
              <a:rPr lang="en-US" altLang="zh-TW" dirty="0"/>
              <a:t>key</a:t>
            </a:r>
            <a:r>
              <a:rPr lang="zh-TW" altLang="en-US" dirty="0"/>
              <a:t>值</a:t>
            </a:r>
            <a:endParaRPr lang="en-US" dirty="0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C63351D-84D0-4BE0-8F5C-945648950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5" y="1541053"/>
            <a:ext cx="5957296" cy="45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817BB-84EB-4DDF-81F8-B3E5AE5CC27A}"/>
              </a:ext>
            </a:extLst>
          </p:cNvPr>
          <p:cNvSpPr/>
          <p:nvPr/>
        </p:nvSpPr>
        <p:spPr>
          <a:xfrm>
            <a:off x="6288059" y="5969637"/>
            <a:ext cx="3074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https://en.wikipedia.org/wiki/Hash_function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AEAA5-4F58-4F4E-95EB-26814A1A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47" y="4410046"/>
            <a:ext cx="3361905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D8AD-9F67-40BD-98CD-AAF7F551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為什麼使用</a:t>
            </a:r>
            <a:r>
              <a:rPr lang="en-US" altLang="zh-TW" dirty="0"/>
              <a:t>hash</a:t>
            </a:r>
            <a:r>
              <a:rPr lang="zh-TW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5BBD-97FE-46E4-9C35-14460A39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hash</a:t>
            </a:r>
            <a:r>
              <a:rPr lang="zh-TW" altLang="en-US" dirty="0"/>
              <a:t>可以最快速地達到瞬間找到資料相對應數值的目的。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舉例來說，如果我用陣列來記錄全班同學的成績。那如果想要找特定同學的成績時我就要從陣列頭開始找起。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但如果透過</a:t>
            </a:r>
            <a:r>
              <a:rPr lang="en-US" altLang="zh-TW" dirty="0"/>
              <a:t>Hash</a:t>
            </a:r>
            <a:r>
              <a:rPr lang="zh-TW" altLang="en-US" dirty="0"/>
              <a:t>的話，透過</a:t>
            </a:r>
            <a:r>
              <a:rPr lang="en-US" altLang="zh-TW" dirty="0"/>
              <a:t>hash function</a:t>
            </a:r>
            <a:r>
              <a:rPr lang="zh-TW" altLang="en-US" dirty="0"/>
              <a:t>的計算，我可以馬上找到該位同學的成績。</a:t>
            </a:r>
            <a:endParaRPr lang="en-US" altLang="zh-TW" dirty="0"/>
          </a:p>
          <a:p>
            <a:pPr lvl="1"/>
            <a:r>
              <a:rPr lang="zh-TW" altLang="en-US" dirty="0"/>
              <a:t>在這個狀況下</a:t>
            </a:r>
            <a:r>
              <a:rPr lang="en-US" altLang="zh-TW" dirty="0"/>
              <a:t>Hash</a:t>
            </a:r>
            <a:r>
              <a:rPr lang="zh-TW" altLang="en-US" dirty="0"/>
              <a:t>就會是超級有用的資料儲存結構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8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A95E-681B-4967-A069-C1CD80AF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的唯一限制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FB08-5891-493F-9F1B-AEFAC881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不管哪個程式語言，</a:t>
            </a:r>
            <a:r>
              <a:rPr lang="en-US" altLang="zh-TW" dirty="0"/>
              <a:t>hash</a:t>
            </a:r>
            <a:r>
              <a:rPr lang="zh-TW" altLang="en-US" dirty="0"/>
              <a:t>的使用幾乎只有一個限制，就是同樣的</a:t>
            </a:r>
            <a:r>
              <a:rPr lang="en-US" altLang="zh-TW" dirty="0"/>
              <a:t>hash key</a:t>
            </a:r>
            <a:r>
              <a:rPr lang="zh-TW" altLang="en-US" dirty="0"/>
              <a:t>不能對應到不同的數字。</a:t>
            </a:r>
            <a:endParaRPr lang="en-US" altLang="zh-TW" dirty="0"/>
          </a:p>
          <a:p>
            <a:r>
              <a:rPr lang="zh-TW" altLang="en-US" dirty="0"/>
              <a:t>比如說如果我想將</a:t>
            </a:r>
            <a:r>
              <a:rPr lang="en-US" altLang="zh-TW" dirty="0"/>
              <a:t>’burger’</a:t>
            </a:r>
            <a:r>
              <a:rPr lang="zh-TW" altLang="en-US" dirty="0"/>
              <a:t>同時對應到</a:t>
            </a:r>
            <a:r>
              <a:rPr lang="en-US" altLang="zh-TW" dirty="0"/>
              <a:t>80</a:t>
            </a:r>
            <a:r>
              <a:rPr lang="zh-TW" altLang="en-US" dirty="0"/>
              <a:t>與</a:t>
            </a:r>
            <a:r>
              <a:rPr lang="en-US" altLang="zh-TW" dirty="0"/>
              <a:t>90</a:t>
            </a:r>
            <a:r>
              <a:rPr lang="zh-TW" altLang="en-US" dirty="0"/>
              <a:t>，那就不行。</a:t>
            </a:r>
            <a:endParaRPr lang="en-US" altLang="zh-TW" dirty="0"/>
          </a:p>
          <a:p>
            <a:r>
              <a:rPr lang="zh-TW" altLang="en-US" dirty="0"/>
              <a:t>在實作上，如果想將兩個相同的</a:t>
            </a:r>
            <a:r>
              <a:rPr lang="en-US" altLang="zh-TW" dirty="0"/>
              <a:t>key</a:t>
            </a:r>
            <a:r>
              <a:rPr lang="zh-TW" altLang="en-US" dirty="0"/>
              <a:t>對應到不同的數值的話，程式語言一般會用</a:t>
            </a:r>
            <a:r>
              <a:rPr lang="zh-TW" altLang="en-US" b="1" dirty="0"/>
              <a:t>後者覆蓋掉前者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4C314-46E8-4FD0-91CC-1B591B0B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72" y="4286552"/>
            <a:ext cx="2457143" cy="4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603DD-3AC1-4FEE-87B7-5210D64E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72" y="4886618"/>
            <a:ext cx="2419048" cy="3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AB5EAA-3199-4C68-8FF4-08CB39A6D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572" y="5400838"/>
            <a:ext cx="2685714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7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CA2-6E90-4BFD-AA96-B8125A10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移除某個</a:t>
            </a:r>
            <a:r>
              <a:rPr lang="en-US" altLang="zh-TW" dirty="0"/>
              <a:t>hash 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EC31-3252-47FA-A6B9-1C496F42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當然也支援移除</a:t>
            </a:r>
            <a:r>
              <a:rPr lang="en-US" altLang="zh-TW" dirty="0"/>
              <a:t>key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以下是</a:t>
            </a:r>
            <a:r>
              <a:rPr lang="en-US" altLang="zh-TW" dirty="0"/>
              <a:t>Python</a:t>
            </a:r>
            <a:r>
              <a:rPr lang="zh-TW" altLang="en-US" dirty="0"/>
              <a:t>移除</a:t>
            </a:r>
            <a:r>
              <a:rPr lang="en-US" altLang="zh-TW" dirty="0"/>
              <a:t>key</a:t>
            </a:r>
            <a:r>
              <a:rPr lang="zh-TW" altLang="en-US" dirty="0"/>
              <a:t>的語法。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8F47C-C5DE-462A-9E26-24DE6410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90" y="3092118"/>
            <a:ext cx="3400000" cy="2876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8FAADA-CFA4-4832-86A6-2ACA7CB873E5}"/>
              </a:ext>
            </a:extLst>
          </p:cNvPr>
          <p:cNvSpPr/>
          <p:nvPr/>
        </p:nvSpPr>
        <p:spPr>
          <a:xfrm>
            <a:off x="2989006" y="4454012"/>
            <a:ext cx="3991897" cy="58993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7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72D0-031A-43EB-B079-2D408F1D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照數字或字母排序印出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F4B-F732-429F-84D2-E59BE1C4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當然也支援照</a:t>
            </a:r>
            <a:r>
              <a:rPr lang="en-US" altLang="zh-TW" dirty="0"/>
              <a:t>key</a:t>
            </a:r>
            <a:r>
              <a:rPr lang="zh-TW" altLang="en-US" dirty="0"/>
              <a:t>或對應數值的大小順序印出。</a:t>
            </a:r>
            <a:endParaRPr lang="en-US" altLang="zh-TW" dirty="0"/>
          </a:p>
          <a:p>
            <a:r>
              <a:rPr lang="zh-TW" altLang="en-US" dirty="0"/>
              <a:t>比如以下這段程式碼就會照著</a:t>
            </a:r>
            <a:r>
              <a:rPr lang="en-US" altLang="zh-TW" dirty="0"/>
              <a:t>key</a:t>
            </a:r>
            <a:r>
              <a:rPr lang="zh-TW" altLang="en-US" dirty="0"/>
              <a:t>的字母順序印出</a:t>
            </a:r>
            <a:r>
              <a:rPr lang="en-US" altLang="zh-TW" dirty="0"/>
              <a:t>hash</a:t>
            </a:r>
            <a:r>
              <a:rPr lang="zh-TW" altLang="en-US" dirty="0"/>
              <a:t>表中的數值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61689-821D-4A70-98CE-F59A858A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46" y="3679547"/>
            <a:ext cx="3990476" cy="21142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639124-BA15-4FE0-9892-E89B2B340A89}"/>
              </a:ext>
            </a:extLst>
          </p:cNvPr>
          <p:cNvSpPr/>
          <p:nvPr/>
        </p:nvSpPr>
        <p:spPr>
          <a:xfrm>
            <a:off x="2861187" y="5063613"/>
            <a:ext cx="3067666" cy="27530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36A45-BF6C-418E-969C-A0F7D1BA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10" y="4409736"/>
            <a:ext cx="1200000" cy="65714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37DEF33-BD23-4BD6-98FF-DF6C2807C17F}"/>
              </a:ext>
            </a:extLst>
          </p:cNvPr>
          <p:cNvSpPr/>
          <p:nvPr/>
        </p:nvSpPr>
        <p:spPr>
          <a:xfrm>
            <a:off x="6489290" y="4424516"/>
            <a:ext cx="639097" cy="63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197B-F988-498A-B150-2A3B2FE14CF6}"/>
              </a:ext>
            </a:extLst>
          </p:cNvPr>
          <p:cNvSpPr txBox="1"/>
          <p:nvPr/>
        </p:nvSpPr>
        <p:spPr>
          <a:xfrm>
            <a:off x="6638358" y="5431247"/>
            <a:ext cx="499478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照相對應數值（比如說以上例子照</a:t>
            </a:r>
            <a:r>
              <a:rPr lang="en-US" altLang="zh-TW" dirty="0"/>
              <a:t>50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的順序印出來）的程式碼比較複雜點。不過網路上都有教學。這就給同學們自己練習了。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4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442-1631-462B-955A-1AFD9E3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與陣列，</a:t>
            </a:r>
            <a:r>
              <a:rPr lang="en-US" altLang="zh-TW" dirty="0"/>
              <a:t>again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324E-C939-43C8-90DC-227DA66E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Hash</a:t>
            </a:r>
            <a:r>
              <a:rPr lang="zh-TW" altLang="en-US" dirty="0"/>
              <a:t>可否取代陣列？</a:t>
            </a:r>
            <a:endParaRPr lang="en-US" altLang="zh-TW" dirty="0"/>
          </a:p>
          <a:p>
            <a:r>
              <a:rPr lang="zh-TW" altLang="en-US" dirty="0"/>
              <a:t>答案是不行。因為兩者用途不同。</a:t>
            </a:r>
            <a:endParaRPr lang="en-US" altLang="zh-TW" dirty="0"/>
          </a:p>
          <a:p>
            <a:r>
              <a:rPr lang="en-US" altLang="zh-TW" dirty="0"/>
              <a:t>Hash</a:t>
            </a:r>
            <a:r>
              <a:rPr lang="zh-TW" altLang="en-US" dirty="0"/>
              <a:t>雖然看起來有一些陣列沒有的好處（比如說隨機存取），但</a:t>
            </a:r>
            <a:r>
              <a:rPr lang="en-US" altLang="zh-TW" dirty="0"/>
              <a:t>Hash</a:t>
            </a:r>
            <a:r>
              <a:rPr lang="zh-TW" altLang="en-US" dirty="0"/>
              <a:t>需要額外的計算</a:t>
            </a:r>
            <a:r>
              <a:rPr lang="en-US" altLang="zh-TW" dirty="0"/>
              <a:t>Hash key</a:t>
            </a:r>
            <a:r>
              <a:rPr lang="zh-TW" altLang="en-US" dirty="0"/>
              <a:t>的時間，且</a:t>
            </a:r>
            <a:r>
              <a:rPr lang="en-US" altLang="zh-TW" dirty="0"/>
              <a:t>Hash</a:t>
            </a:r>
            <a:r>
              <a:rPr lang="zh-TW" altLang="en-US" dirty="0"/>
              <a:t>用來儲存資料的記憶體需求比單純的陣列大上許多。</a:t>
            </a:r>
            <a:endParaRPr lang="en-US" altLang="zh-TW" dirty="0"/>
          </a:p>
          <a:p>
            <a:r>
              <a:rPr lang="zh-TW" altLang="en-US" dirty="0"/>
              <a:t>需視情況使用。如果可以用簡單陣列的來存取的就不需要</a:t>
            </a:r>
            <a:r>
              <a:rPr lang="en-US" altLang="zh-TW" dirty="0"/>
              <a:t>Hash</a:t>
            </a:r>
            <a:r>
              <a:rPr lang="zh-TW" altLang="en-US" dirty="0"/>
              <a:t>。只有需要透過</a:t>
            </a:r>
            <a:r>
              <a:rPr lang="en-US" altLang="zh-TW" dirty="0"/>
              <a:t>Hash key</a:t>
            </a:r>
            <a:r>
              <a:rPr lang="zh-TW" altLang="en-US" dirty="0"/>
              <a:t>進行存取的（比如說加總所有作業與考試來計算同學學期總成績）才需要使用到</a:t>
            </a:r>
            <a:r>
              <a:rPr lang="en-US" altLang="zh-TW" dirty="0"/>
              <a:t>Hash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4142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7E-4688-49D3-8529-C0E34155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3347-0267-4E6B-B9BD-F6B76D95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在這次的作業中我給了一個很長的檔案。裡面有將近九百個重複性很高的詞彙。請同學們讀進檔案後，運用</a:t>
            </a:r>
            <a:r>
              <a:rPr lang="en-US" altLang="zh-TW" dirty="0"/>
              <a:t>hash</a:t>
            </a:r>
            <a:r>
              <a:rPr lang="zh-TW" altLang="en-US" dirty="0"/>
              <a:t>（或</a:t>
            </a: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/>
              <a:t>dictionary or C++</a:t>
            </a:r>
            <a:r>
              <a:rPr lang="zh-TW" altLang="en-US" dirty="0"/>
              <a:t>的</a:t>
            </a:r>
            <a:r>
              <a:rPr lang="en-US" altLang="zh-TW" dirty="0"/>
              <a:t>map</a:t>
            </a:r>
            <a:r>
              <a:rPr lang="zh-TW" altLang="en-US" dirty="0"/>
              <a:t>）告訴我幾件事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總共有多少種不重複的詞彙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每個詞彙出現幾次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Hint: </a:t>
            </a:r>
            <a:r>
              <a:rPr lang="zh-TW" altLang="en-US" dirty="0"/>
              <a:t>運用</a:t>
            </a:r>
            <a:r>
              <a:rPr lang="en-US" altLang="zh-TW" dirty="0"/>
              <a:t>hash</a:t>
            </a:r>
            <a:r>
              <a:rPr lang="zh-TW" altLang="en-US" dirty="0"/>
              <a:t>，在讀到一個詞彙時首先查找這個詞彙有沒有存在</a:t>
            </a:r>
            <a:r>
              <a:rPr lang="en-US" altLang="zh-TW" dirty="0"/>
              <a:t>hash</a:t>
            </a:r>
            <a:r>
              <a:rPr lang="zh-TW" altLang="en-US" dirty="0"/>
              <a:t>裡。如果沒有的話就將這個詞彙（</a:t>
            </a:r>
            <a:r>
              <a:rPr lang="en-US" altLang="zh-TW" dirty="0"/>
              <a:t>key</a:t>
            </a:r>
            <a:r>
              <a:rPr lang="zh-TW" altLang="en-US" dirty="0"/>
              <a:t>）存進</a:t>
            </a:r>
            <a:r>
              <a:rPr lang="en-US" altLang="zh-TW" dirty="0"/>
              <a:t>hash</a:t>
            </a:r>
            <a:r>
              <a:rPr lang="zh-TW" altLang="en-US" dirty="0"/>
              <a:t>，並設定相對應數值為</a:t>
            </a:r>
            <a:r>
              <a:rPr lang="en-US" altLang="zh-TW" dirty="0"/>
              <a:t>1</a:t>
            </a:r>
            <a:r>
              <a:rPr lang="zh-TW" altLang="en-US" dirty="0"/>
              <a:t>。而如果有的話就將相對應數值</a:t>
            </a:r>
            <a:r>
              <a:rPr lang="en-US" altLang="zh-TW" dirty="0"/>
              <a:t>+1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447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94AC-8DD2-40A8-927B-4351970A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先來定義</a:t>
            </a:r>
            <a:r>
              <a:rPr lang="en-US" altLang="zh-TW" dirty="0"/>
              <a:t>Hash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E5F9-6661-43B3-8248-87F5BC2D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TW" altLang="en-US" dirty="0"/>
              <a:t>簡單來說，</a:t>
            </a:r>
            <a:r>
              <a:rPr lang="en-US" altLang="zh-TW" dirty="0"/>
              <a:t>hash</a:t>
            </a:r>
            <a:r>
              <a:rPr lang="zh-TW" altLang="en-US" dirty="0"/>
              <a:t>指的是一種</a:t>
            </a:r>
            <a:r>
              <a:rPr lang="en-US" altLang="zh-TW" dirty="0"/>
              <a:t>function</a:t>
            </a:r>
            <a:r>
              <a:rPr lang="zh-TW" altLang="en-US" dirty="0"/>
              <a:t>，可以將各式各樣的字串編碼成固定長度的數字。</a:t>
            </a:r>
            <a:endParaRPr lang="en-US" altLang="zh-TW" dirty="0"/>
          </a:p>
          <a:p>
            <a:r>
              <a:rPr lang="zh-TW" altLang="en-US" dirty="0"/>
              <a:t>換句話說，</a:t>
            </a:r>
            <a:r>
              <a:rPr lang="en-US" altLang="zh-TW" dirty="0"/>
              <a:t>hash</a:t>
            </a:r>
            <a:r>
              <a:rPr lang="zh-TW" altLang="en-US" dirty="0"/>
              <a:t>（動詞為</a:t>
            </a:r>
            <a:r>
              <a:rPr lang="en-US" altLang="zh-TW" dirty="0"/>
              <a:t>hashing</a:t>
            </a:r>
            <a:r>
              <a:rPr lang="zh-TW" altLang="en-US" dirty="0"/>
              <a:t>）可以透過編碼找出對應輸入字串（稱為</a:t>
            </a:r>
            <a:r>
              <a:rPr lang="en-US" altLang="zh-TW" dirty="0"/>
              <a:t>hash key</a:t>
            </a:r>
            <a:r>
              <a:rPr lang="zh-TW" altLang="en-US" dirty="0"/>
              <a:t>）的數字位置，並將對應數字存在該位置中。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564ACB8-9FD8-4EAD-B52A-5C4C4703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5" y="1541053"/>
            <a:ext cx="5957296" cy="45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5713F2-4013-404D-A7AB-822C6548066E}"/>
              </a:ext>
            </a:extLst>
          </p:cNvPr>
          <p:cNvSpPr/>
          <p:nvPr/>
        </p:nvSpPr>
        <p:spPr>
          <a:xfrm>
            <a:off x="6288059" y="5969637"/>
            <a:ext cx="3074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https://en.wikipedia.org/wiki/Hash_function</a:t>
            </a:r>
          </a:p>
        </p:txBody>
      </p:sp>
    </p:spTree>
    <p:extLst>
      <p:ext uri="{BB962C8B-B14F-4D97-AF65-F5344CB8AC3E}">
        <p14:creationId xmlns:p14="http://schemas.microsoft.com/office/powerpoint/2010/main" val="232090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FEF5-1A66-406B-BB7E-9044D97E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與陣列有甚麼根本上的不同？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9C1D-2D11-42B8-896A-DB982F10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除了陣列只能用數字來做為索引之外，這兩個資料結構有著相當不同的應用</a:t>
            </a:r>
            <a:endParaRPr lang="en-US" altLang="zh-TW" dirty="0"/>
          </a:p>
          <a:p>
            <a:r>
              <a:rPr lang="zh-TW" altLang="en-US" dirty="0"/>
              <a:t>陣列可以儲存資料，但無法很快速地搜尋資料（只能從陣列開頭處一個一個搜尋）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en-US" altLang="zh-TW" dirty="0"/>
              <a:t>Hash</a:t>
            </a:r>
            <a:r>
              <a:rPr lang="zh-TW" altLang="en-US" dirty="0"/>
              <a:t>則可以透過</a:t>
            </a:r>
            <a:r>
              <a:rPr lang="en-US" altLang="zh-TW" dirty="0"/>
              <a:t>hash function</a:t>
            </a:r>
            <a:r>
              <a:rPr lang="zh-TW" altLang="en-US" dirty="0"/>
              <a:t>計算馬上找到儲存資料的記憶體位址，並立即拿取資料。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DF377-F7FC-4699-8C12-BA3A9D7F1BD9}"/>
              </a:ext>
            </a:extLst>
          </p:cNvPr>
          <p:cNvSpPr txBox="1"/>
          <p:nvPr/>
        </p:nvSpPr>
        <p:spPr>
          <a:xfrm>
            <a:off x="619125" y="481012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存取客戶</a:t>
            </a:r>
            <a:r>
              <a:rPr lang="en-US" altLang="zh-TW" dirty="0"/>
              <a:t>XYZ</a:t>
            </a:r>
            <a:r>
              <a:rPr lang="zh-TW" altLang="en-US" dirty="0"/>
              <a:t>的顧客編號資料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377B99-9E33-442E-B954-39B7A4B8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89714"/>
              </p:ext>
            </p:extLst>
          </p:nvPr>
        </p:nvGraphicFramePr>
        <p:xfrm>
          <a:off x="2051049" y="5912525"/>
          <a:ext cx="8855080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2754">
                  <a:extLst>
                    <a:ext uri="{9D8B030D-6E8A-4147-A177-3AD203B41FA5}">
                      <a16:colId xmlns:a16="http://schemas.microsoft.com/office/drawing/2014/main" val="2522654877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215493273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998434988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15337952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3766600763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1153225408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2202787650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2875327903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2991200905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1550340681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1605790924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1879463930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101349809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4271959247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962646255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2581328879"/>
                    </a:ext>
                  </a:extLst>
                </a:gridCol>
                <a:gridCol w="885508">
                  <a:extLst>
                    <a:ext uri="{9D8B030D-6E8A-4147-A177-3AD203B41FA5}">
                      <a16:colId xmlns:a16="http://schemas.microsoft.com/office/drawing/2014/main" val="4068667732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2574342926"/>
                    </a:ext>
                  </a:extLst>
                </a:gridCol>
                <a:gridCol w="442754">
                  <a:extLst>
                    <a:ext uri="{9D8B030D-6E8A-4147-A177-3AD203B41FA5}">
                      <a16:colId xmlns:a16="http://schemas.microsoft.com/office/drawing/2014/main" val="191764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23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185262-8BAB-4E88-80DB-C074A3ED7E55}"/>
              </a:ext>
            </a:extLst>
          </p:cNvPr>
          <p:cNvSpPr txBox="1"/>
          <p:nvPr/>
        </p:nvSpPr>
        <p:spPr>
          <a:xfrm>
            <a:off x="1162050" y="5223986"/>
            <a:ext cx="15696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透過陣列搜尋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757A51-9683-4D16-A999-2CEA3F0E6159}"/>
              </a:ext>
            </a:extLst>
          </p:cNvPr>
          <p:cNvSpPr/>
          <p:nvPr/>
        </p:nvSpPr>
        <p:spPr>
          <a:xfrm>
            <a:off x="1803022" y="5607954"/>
            <a:ext cx="2524125" cy="25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33581-A9E9-471C-96B1-67014750EBC1}"/>
              </a:ext>
            </a:extLst>
          </p:cNvPr>
          <p:cNvSpPr txBox="1"/>
          <p:nvPr/>
        </p:nvSpPr>
        <p:spPr>
          <a:xfrm>
            <a:off x="4990446" y="4463534"/>
            <a:ext cx="16466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Hash</a:t>
            </a:r>
            <a:r>
              <a:rPr lang="zh-TW" altLang="en-US" dirty="0"/>
              <a:t>搜尋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CC68766-985A-43DC-8A01-10D96E9BD7FC}"/>
              </a:ext>
            </a:extLst>
          </p:cNvPr>
          <p:cNvSpPr/>
          <p:nvPr/>
        </p:nvSpPr>
        <p:spPr>
          <a:xfrm rot="5400000">
            <a:off x="6376427" y="4921875"/>
            <a:ext cx="1276350" cy="5905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81B1B-AFCD-4AE1-8DFA-CF6097D71DF1}"/>
              </a:ext>
            </a:extLst>
          </p:cNvPr>
          <p:cNvSpPr txBox="1"/>
          <p:nvPr/>
        </p:nvSpPr>
        <p:spPr>
          <a:xfrm>
            <a:off x="6313500" y="5089386"/>
            <a:ext cx="159530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CCDEB-E275-4094-9CD5-AC87657FE6EA}"/>
              </a:ext>
            </a:extLst>
          </p:cNvPr>
          <p:cNvSpPr txBox="1"/>
          <p:nvPr/>
        </p:nvSpPr>
        <p:spPr>
          <a:xfrm>
            <a:off x="2870305" y="527405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只能一個一個循序搜尋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C2DF7-FD77-454D-81A1-084A299C5302}"/>
              </a:ext>
            </a:extLst>
          </p:cNvPr>
          <p:cNvSpPr txBox="1"/>
          <p:nvPr/>
        </p:nvSpPr>
        <p:spPr>
          <a:xfrm>
            <a:off x="7318749" y="548953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馬上找到確切的資料儲存位址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0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4341-62F2-4F67-9F62-F9D6B53C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  <a:r>
              <a:rPr lang="zh-TW" altLang="en-US" dirty="0"/>
              <a:t>的幾項基本理論要求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F84C-5C3E-46A1-B977-9A31249A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所有輸入的文數字（</a:t>
            </a:r>
            <a:r>
              <a:rPr lang="en-US" altLang="zh-TW" dirty="0"/>
              <a:t>Hash key</a:t>
            </a:r>
            <a:r>
              <a:rPr lang="zh-TW" altLang="en-US" dirty="0"/>
              <a:t>）都要能夠編碼成不同的固定長度數字。不能出現兩個字串編碼成同一個數字的狀況。</a:t>
            </a:r>
            <a:endParaRPr lang="en-US" altLang="zh-TW" dirty="0"/>
          </a:p>
          <a:p>
            <a:pPr lvl="1"/>
            <a:r>
              <a:rPr lang="zh-TW" altLang="en-US" dirty="0"/>
              <a:t>不過這個要求在真實世界有點強人所難。我們之後會提到問題為何，以及真實世界的電腦程式如何解決這個問題。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透過</a:t>
            </a:r>
            <a:r>
              <a:rPr lang="en-US" altLang="zh-TW" dirty="0"/>
              <a:t>hash function</a:t>
            </a:r>
            <a:r>
              <a:rPr lang="zh-TW" altLang="en-US" dirty="0"/>
              <a:t>編碼後的數字不能夠反轉譯回本來的文數字字串。</a:t>
            </a:r>
            <a:endParaRPr lang="en-US" altLang="zh-TW" dirty="0"/>
          </a:p>
          <a:p>
            <a:pPr lvl="1"/>
            <a:r>
              <a:rPr lang="zh-TW" altLang="en-US" dirty="0"/>
              <a:t>所以某種程度上來說</a:t>
            </a:r>
            <a:r>
              <a:rPr lang="en-US" altLang="zh-TW" dirty="0"/>
              <a:t>hash function</a:t>
            </a:r>
            <a:r>
              <a:rPr lang="zh-TW" altLang="en-US" dirty="0"/>
              <a:t>也是一種加密或密碼演算法。</a:t>
            </a:r>
            <a:endParaRPr lang="en-US" altLang="zh-TW" dirty="0"/>
          </a:p>
          <a:p>
            <a:pPr lvl="1"/>
            <a:endParaRPr lang="en-US" dirty="0"/>
          </a:p>
          <a:p>
            <a:r>
              <a:rPr lang="en-US" dirty="0"/>
              <a:t>Hash function</a:t>
            </a:r>
            <a:r>
              <a:rPr lang="zh-TW" altLang="en-US" dirty="0"/>
              <a:t>的計算必須夠快速。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7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D5 vs SHA-1 vs SHA-2 - Which is the Most Secure Encryption Hash and How">
            <a:extLst>
              <a:ext uri="{FF2B5EF4-FFF2-40B4-BE49-F238E27FC236}">
                <a16:creationId xmlns:a16="http://schemas.microsoft.com/office/drawing/2014/main" id="{CADA4669-4B3D-4B38-8983-8A00756C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63" y="1690688"/>
            <a:ext cx="5810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5E243-7EBC-4B23-BD3C-00FBCD0F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r>
              <a:rPr lang="zh-TW" altLang="en-US" dirty="0"/>
              <a:t>值不能重複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1D7-87CC-49EF-BD30-7671CEE5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252" cy="466725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/>
              <a:t>理論上</a:t>
            </a:r>
            <a:r>
              <a:rPr lang="en-US" altLang="zh-TW" dirty="0"/>
              <a:t>Hash function</a:t>
            </a:r>
            <a:r>
              <a:rPr lang="zh-TW" altLang="en-US" dirty="0"/>
              <a:t>算出來的數字是不能重複的。這是因為</a:t>
            </a:r>
            <a:r>
              <a:rPr lang="en-US" altLang="zh-TW" dirty="0"/>
              <a:t>hash</a:t>
            </a:r>
            <a:r>
              <a:rPr lang="zh-TW" altLang="en-US" dirty="0"/>
              <a:t>最佳狀況就是一個蘿蔔一個坑，每一個數字算出來都是獨一無二的。這能夠確保資料儲存的排他性以及獨特性。</a:t>
            </a:r>
            <a:endParaRPr lang="en-US" altLang="zh-TW" dirty="0"/>
          </a:p>
          <a:p>
            <a:r>
              <a:rPr lang="zh-TW" altLang="en-US" dirty="0"/>
              <a:t>舉例來說，確保檔案正確性的</a:t>
            </a:r>
            <a:r>
              <a:rPr lang="en-US" altLang="zh-TW" dirty="0"/>
              <a:t>MD5</a:t>
            </a:r>
            <a:r>
              <a:rPr lang="zh-TW" altLang="en-US" dirty="0"/>
              <a:t>加密就是有著相當獨特性的</a:t>
            </a:r>
            <a:r>
              <a:rPr lang="en-US" altLang="zh-TW" dirty="0"/>
              <a:t>hash 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下載檔案後同時下載</a:t>
            </a:r>
            <a:r>
              <a:rPr lang="en-US" altLang="zh-TW" dirty="0"/>
              <a:t>MD5</a:t>
            </a:r>
            <a:r>
              <a:rPr lang="zh-TW" altLang="en-US" dirty="0"/>
              <a:t>檔，並比對下載下來的檔案算出來的</a:t>
            </a:r>
            <a:r>
              <a:rPr lang="en-US" altLang="zh-TW" dirty="0"/>
              <a:t>MD5</a:t>
            </a:r>
            <a:r>
              <a:rPr lang="zh-TW" altLang="en-US" dirty="0"/>
              <a:t>碼是否與下載的</a:t>
            </a:r>
            <a:r>
              <a:rPr lang="en-US" altLang="zh-TW" dirty="0"/>
              <a:t>MD5</a:t>
            </a:r>
            <a:r>
              <a:rPr lang="zh-TW" altLang="en-US" dirty="0"/>
              <a:t>一致。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5073E4-8BA3-479D-8954-AB30DB487CDB}"/>
              </a:ext>
            </a:extLst>
          </p:cNvPr>
          <p:cNvSpPr/>
          <p:nvPr/>
        </p:nvSpPr>
        <p:spPr>
          <a:xfrm>
            <a:off x="3275985" y="6581001"/>
            <a:ext cx="8916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https://www.freecodecamp.org/news/md5-vs-sha-1-vs-sha-2-which-is-the-most-secure-encryption-hash-and-how-to-check-them/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EAE50-94B0-41DF-ACB9-6B3AAF2949BF}"/>
              </a:ext>
            </a:extLst>
          </p:cNvPr>
          <p:cNvSpPr txBox="1"/>
          <p:nvPr/>
        </p:nvSpPr>
        <p:spPr>
          <a:xfrm>
            <a:off x="7703574" y="5405438"/>
            <a:ext cx="32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當然</a:t>
            </a:r>
            <a:r>
              <a:rPr lang="en-US" altLang="zh-TW" dirty="0"/>
              <a:t>MD5</a:t>
            </a:r>
            <a:r>
              <a:rPr lang="zh-TW" altLang="en-US" dirty="0"/>
              <a:t>不是用來做資料儲存的。這裡只是舉個例子說明。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EC57-CD18-45B5-825B-B1A3B45A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</a:t>
            </a:r>
            <a:r>
              <a:rPr lang="en-US" altLang="zh-TW" dirty="0"/>
              <a:t>MD5</a:t>
            </a:r>
            <a:r>
              <a:rPr lang="zh-TW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DE4B-495C-44A2-A0E3-B2B78D59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MD5</a:t>
            </a:r>
            <a:r>
              <a:rPr lang="zh-TW" altLang="en-US" dirty="0"/>
              <a:t>是一種破壞性加密演算法。</a:t>
            </a:r>
            <a:endParaRPr lang="en-US" altLang="zh-TW" dirty="0"/>
          </a:p>
          <a:p>
            <a:r>
              <a:rPr lang="zh-TW" altLang="en-US" dirty="0"/>
              <a:t>這個演算法可以把任意長度的字串進行加密後，生成一串</a:t>
            </a:r>
            <a:r>
              <a:rPr lang="en-US" altLang="zh-TW" dirty="0"/>
              <a:t>16</a:t>
            </a:r>
            <a:r>
              <a:rPr lang="zh-TW" altLang="en-US" dirty="0"/>
              <a:t>進位碼。</a:t>
            </a:r>
            <a:endParaRPr lang="en-US" altLang="zh-TW" dirty="0"/>
          </a:p>
          <a:p>
            <a:r>
              <a:rPr lang="zh-TW" altLang="en-US" dirty="0"/>
              <a:t>這個加密過程是不可逆的，也就是無法從加密後的</a:t>
            </a:r>
            <a:r>
              <a:rPr lang="en-US" altLang="zh-TW" dirty="0"/>
              <a:t>16</a:t>
            </a:r>
            <a:r>
              <a:rPr lang="zh-TW" altLang="en-US" dirty="0"/>
              <a:t>進位碼反推回原本的字串。</a:t>
            </a:r>
            <a:endParaRPr lang="en-US" dirty="0"/>
          </a:p>
        </p:txBody>
      </p:sp>
      <p:pic>
        <p:nvPicPr>
          <p:cNvPr id="2050" name="Picture 2" descr="md5_1-MD5_Algorithm">
            <a:extLst>
              <a:ext uri="{FF2B5EF4-FFF2-40B4-BE49-F238E27FC236}">
                <a16:creationId xmlns:a16="http://schemas.microsoft.com/office/drawing/2014/main" id="{1996AABC-0C97-4EC7-8E69-F65C426C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18" y="4146850"/>
            <a:ext cx="6786563" cy="203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14C089-F5F4-4F83-B91B-1E1BE0D6B2CA}"/>
              </a:ext>
            </a:extLst>
          </p:cNvPr>
          <p:cNvSpPr/>
          <p:nvPr/>
        </p:nvSpPr>
        <p:spPr>
          <a:xfrm>
            <a:off x="2702718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https://www.simplilearn.com/tutorials/cyber-security-tutorial/md5-algorithm</a:t>
            </a:r>
          </a:p>
        </p:txBody>
      </p:sp>
    </p:spTree>
    <p:extLst>
      <p:ext uri="{BB962C8B-B14F-4D97-AF65-F5344CB8AC3E}">
        <p14:creationId xmlns:p14="http://schemas.microsoft.com/office/powerpoint/2010/main" val="383797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5080</Words>
  <Application>Microsoft Office PowerPoint</Application>
  <PresentationFormat>Widescreen</PresentationFormat>
  <Paragraphs>389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微軟正黑體</vt:lpstr>
      <vt:lpstr>Arial</vt:lpstr>
      <vt:lpstr>Cambria Math</vt:lpstr>
      <vt:lpstr>Courier New</vt:lpstr>
      <vt:lpstr>Office Theme</vt:lpstr>
      <vt:lpstr>雜湊 hash</vt:lpstr>
      <vt:lpstr>陣列一定是以數字做為編號</vt:lpstr>
      <vt:lpstr>不以編號進行存取的「陣列」</vt:lpstr>
      <vt:lpstr>雜湊 hash</vt:lpstr>
      <vt:lpstr>先來定義Hash</vt:lpstr>
      <vt:lpstr>Hash與陣列有甚麼根本上的不同？</vt:lpstr>
      <vt:lpstr>Hash的幾項基本理論要求</vt:lpstr>
      <vt:lpstr>Hash值不能重複</vt:lpstr>
      <vt:lpstr>甚麼是MD5？</vt:lpstr>
      <vt:lpstr>MD5演算法</vt:lpstr>
      <vt:lpstr>MD5加密字串無法反推的原因</vt:lpstr>
      <vt:lpstr>MD5檢查檔案完整性</vt:lpstr>
      <vt:lpstr>如何運用MD5檢查檔案完整性？</vt:lpstr>
      <vt:lpstr>Windows與Mac的MD5檢查指令</vt:lpstr>
      <vt:lpstr>MD5另一個應用：密碼驗證</vt:lpstr>
      <vt:lpstr>另一個錯誤示範</vt:lpstr>
      <vt:lpstr>正確的伺服器驗證密碼方法</vt:lpstr>
      <vt:lpstr>MD5漏洞</vt:lpstr>
      <vt:lpstr>SHA (Secure Hash Standard)</vt:lpstr>
      <vt:lpstr>Hash與加密釐清</vt:lpstr>
      <vt:lpstr>區塊鏈也用到Hash技術</vt:lpstr>
      <vt:lpstr>Hash值不能重複…嗎？</vt:lpstr>
      <vt:lpstr>Hash「碰撞（Collision）」</vt:lpstr>
      <vt:lpstr>Hash「碰撞」實例</vt:lpstr>
      <vt:lpstr>那hash「碰撞」怎麼辦？</vt:lpstr>
      <vt:lpstr>如何尋找資料？</vt:lpstr>
      <vt:lpstr>採用其他資料結構處理碰撞的優缺點</vt:lpstr>
      <vt:lpstr>Hash of hash (double hashing)</vt:lpstr>
      <vt:lpstr>Open addressing</vt:lpstr>
      <vt:lpstr>Open addressing搜尋資料</vt:lpstr>
      <vt:lpstr>Open addressing優缺點</vt:lpstr>
      <vt:lpstr>hash table的容量</vt:lpstr>
      <vt:lpstr>Hash function的選擇</vt:lpstr>
      <vt:lpstr>好的hash function？</vt:lpstr>
      <vt:lpstr>好的hash function？-2</vt:lpstr>
      <vt:lpstr>好的hash function？-3</vt:lpstr>
      <vt:lpstr>好的hash function？-4</vt:lpstr>
      <vt:lpstr>質數?</vt:lpstr>
      <vt:lpstr>Hash功能</vt:lpstr>
      <vt:lpstr>Python hash (dictionary)</vt:lpstr>
      <vt:lpstr>Hash “key”與”value”</vt:lpstr>
      <vt:lpstr>為什麼使用hash？</vt:lpstr>
      <vt:lpstr>Hash的唯一限制</vt:lpstr>
      <vt:lpstr>移除某個hash key</vt:lpstr>
      <vt:lpstr>Hash照數字或字母排序印出</vt:lpstr>
      <vt:lpstr>Hash與陣列，again</vt:lpstr>
      <vt:lpstr>作業說明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雜湊 hash</dc:title>
  <dc:creator>Yu-Wei Wu</dc:creator>
  <cp:lastModifiedBy>Yu-Wei Wu</cp:lastModifiedBy>
  <cp:revision>102</cp:revision>
  <dcterms:created xsi:type="dcterms:W3CDTF">2023-03-15T16:26:29Z</dcterms:created>
  <dcterms:modified xsi:type="dcterms:W3CDTF">2024-03-21T13:19:36Z</dcterms:modified>
</cp:coreProperties>
</file>