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68" r:id="rId16"/>
    <p:sldId id="273" r:id="rId17"/>
    <p:sldId id="274" r:id="rId18"/>
    <p:sldId id="275" r:id="rId19"/>
    <p:sldId id="276" r:id="rId20"/>
    <p:sldId id="277" r:id="rId21"/>
    <p:sldId id="272" r:id="rId22"/>
    <p:sldId id="282" r:id="rId23"/>
    <p:sldId id="283" r:id="rId24"/>
    <p:sldId id="278" r:id="rId25"/>
    <p:sldId id="279" r:id="rId26"/>
    <p:sldId id="288" r:id="rId27"/>
    <p:sldId id="280" r:id="rId28"/>
    <p:sldId id="289" r:id="rId29"/>
    <p:sldId id="290" r:id="rId30"/>
    <p:sldId id="284" r:id="rId31"/>
    <p:sldId id="285" r:id="rId32"/>
    <p:sldId id="291" r:id="rId33"/>
    <p:sldId id="286" r:id="rId34"/>
    <p:sldId id="292" r:id="rId35"/>
    <p:sldId id="287" r:id="rId36"/>
    <p:sldId id="281" r:id="rId37"/>
    <p:sldId id="294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6A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4799" autoAdjust="0"/>
  </p:normalViewPr>
  <p:slideViewPr>
    <p:cSldViewPr snapToGrid="0">
      <p:cViewPr varScale="1">
        <p:scale>
          <a:sx n="72" d="100"/>
          <a:sy n="72" d="100"/>
        </p:scale>
        <p:origin x="3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05-May-17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2160" y="223315"/>
            <a:ext cx="528010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TRƯỜNG ĐẠI HỌC CẦN THƠ</a:t>
            </a:r>
          </a:p>
          <a:p>
            <a:pPr algn="ctr"/>
            <a:r>
              <a:rPr lang="en-US" sz="3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KHOA CNTT &amp; TT</a:t>
            </a:r>
          </a:p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45965" y="1515978"/>
            <a:ext cx="60524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noProof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BÁO </a:t>
            </a:r>
            <a:r>
              <a:rPr lang="en-US" sz="2200" noProof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CÁO </a:t>
            </a:r>
            <a:r>
              <a:rPr lang="en-US" sz="2200" noProof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LUẬN VĂN </a:t>
            </a:r>
            <a:r>
              <a:rPr lang="en-US" sz="2200" noProof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KỸ THUẬT PHẦN MỀM</a:t>
            </a:r>
            <a:endParaRPr lang="en-US" sz="22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0503" y="2262564"/>
            <a:ext cx="12234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</a:t>
            </a:r>
            <a:endParaRPr lang="en-US" sz="300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927222" y="2616803"/>
            <a:ext cx="8689976" cy="1896978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XÂY DỰNG HỆ THỐNG QUẢN LÝ THÔNG TIN DU LỊCH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814510" y="4791146"/>
            <a:ext cx="8915399" cy="1233054"/>
          </a:xfrm>
        </p:spPr>
        <p:txBody>
          <a:bodyPr>
            <a:noAutofit/>
          </a:bodyPr>
          <a:lstStyle/>
          <a:p>
            <a:pPr algn="l"/>
            <a:r>
              <a:rPr lang="en-US" sz="1900" u="sng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dẫn:</a:t>
            </a:r>
            <a:r>
              <a:rPr lang="en-US" sz="19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1900" u="sng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</a:t>
            </a:r>
          </a:p>
          <a:p>
            <a:pPr algn="l"/>
            <a:r>
              <a:rPr lang="en-US" sz="19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 </a:t>
            </a:r>
            <a:r>
              <a:rPr lang="en-US" sz="19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 Huỳnh Trâm</a:t>
            </a:r>
            <a:r>
              <a:rPr lang="en-US" sz="19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19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Lê Quế Ngọc</a:t>
            </a:r>
            <a:r>
              <a:rPr lang="en-US" sz="19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B1304707</a:t>
            </a:r>
          </a:p>
          <a:p>
            <a:pPr algn="l"/>
            <a:r>
              <a:rPr lang="en-US" sz="19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MSCB: 1069                                                              </a:t>
            </a:r>
            <a:r>
              <a:rPr lang="en-US" sz="19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 Như Ý</a:t>
            </a:r>
            <a:r>
              <a:rPr lang="en-US" sz="19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B1304751</a:t>
            </a:r>
            <a:endParaRPr lang="en-US" sz="1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17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126958" y="1718263"/>
            <a:ext cx="822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Công cụ cài đặt chương trình</a:t>
            </a:r>
          </a:p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 hình thiết kế phát triển chương trình</a:t>
            </a:r>
          </a:p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Công nghệ kỹ thuật</a:t>
            </a:r>
            <a:endParaRPr lang="en-US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  <a:defRPr/>
            </a:pP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329182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CỤ CÀI ĐẶT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251285" y="1731421"/>
            <a:ext cx="984183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Eclipse JEE Neon:</a:t>
            </a:r>
            <a:endParaRPr lang="vi-VN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hiểu 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Spring MVC Framework, Hibernate và Maven.</a:t>
            </a:r>
            <a:endParaRPr lang="vi-VN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Khảo sát thực tế quy trình, tham khảo ý kiến giáo viên hướng dẫn.</a:t>
            </a: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Xây dựng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thống.</a:t>
            </a:r>
            <a:endParaRPr lang="en-US" sz="2800" kern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 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 sở dữ liệu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 các ràng buộc toàn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vẹn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01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CỤ CÀI ĐẶT (tt)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251285" y="1731421"/>
            <a:ext cx="984183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 quản trị cơ sở dữ liệu MySQL:</a:t>
            </a:r>
            <a:endParaRPr lang="vi-VN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 quản trị một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 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 sở dữ liệu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lớn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với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 phí thấp.</a:t>
            </a: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Tốc độ xử lý dữ liệu nhanh.</a:t>
            </a: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 phép nhiều người cùng khai thác trong một thời điểm.</a:t>
            </a: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 mã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nguồn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ở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 phép kết nối với nhiều ngôn ngữ lập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kern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 phần mềm hỗ trợ:</a:t>
            </a: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Power 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Designer.</a:t>
            </a:r>
            <a:endParaRPr lang="en-US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StarUML.</a:t>
            </a: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endParaRPr lang="en-US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86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THIẾT KẾ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620" y="1731421"/>
            <a:ext cx="8951495" cy="413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51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2" y="204674"/>
            <a:ext cx="7952467" cy="944563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VÀ KỸ THUẬT ÁP DỤNG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3" name="Text Box 55"/>
          <p:cNvSpPr txBox="1">
            <a:spLocks noChangeArrowheads="1"/>
          </p:cNvSpPr>
          <p:nvPr/>
        </p:nvSpPr>
        <p:spPr bwMode="auto">
          <a:xfrm>
            <a:off x="2141620" y="1551357"/>
            <a:ext cx="443422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defRPr/>
            </a:pPr>
            <a:r>
              <a:rPr lang="en-US" sz="2800" b="1" smtClean="0">
                <a:latin typeface="Times New Roman" panose="02020603050405020304" pitchFamily="18" charset="0"/>
                <a:cs typeface="Times New Roman" pitchFamily="18" charset="0"/>
              </a:rPr>
              <a:t>1. </a:t>
            </a: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Spring MVC Framework</a:t>
            </a:r>
            <a:endParaRPr 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61"/>
          <p:cNvSpPr txBox="1">
            <a:spLocks noChangeArrowheads="1"/>
          </p:cNvSpPr>
          <p:nvPr/>
        </p:nvSpPr>
        <p:spPr bwMode="auto">
          <a:xfrm>
            <a:off x="2141620" y="2521903"/>
            <a:ext cx="2098651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defRPr/>
            </a:pP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. </a:t>
            </a:r>
            <a:r>
              <a:rPr lang="en-US" sz="2800" b="1" smtClean="0">
                <a:latin typeface="Times New Roman" panose="02020603050405020304" pitchFamily="18" charset="0"/>
                <a:cs typeface="Times New Roman" pitchFamily="18" charset="0"/>
              </a:rPr>
              <a:t>Hibernate</a:t>
            </a:r>
            <a:endParaRPr lang="en-US" sz="2800" b="1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5" name="Text Box 67"/>
          <p:cNvSpPr txBox="1">
            <a:spLocks noChangeArrowheads="1"/>
          </p:cNvSpPr>
          <p:nvPr/>
        </p:nvSpPr>
        <p:spPr bwMode="auto">
          <a:xfrm>
            <a:off x="2141620" y="3525902"/>
            <a:ext cx="1600118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defRPr/>
            </a:pP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. </a:t>
            </a:r>
            <a:r>
              <a:rPr lang="en-US" sz="2800" b="1" smtClean="0">
                <a:latin typeface="Times New Roman" panose="02020603050405020304" pitchFamily="18" charset="0"/>
                <a:cs typeface="Times New Roman" pitchFamily="18" charset="0"/>
              </a:rPr>
              <a:t>Maven</a:t>
            </a:r>
            <a:endParaRPr lang="en-US" sz="2800" b="1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6" name="Text Box 73"/>
          <p:cNvSpPr txBox="1">
            <a:spLocks noChangeArrowheads="1"/>
          </p:cNvSpPr>
          <p:nvPr/>
        </p:nvSpPr>
        <p:spPr bwMode="auto">
          <a:xfrm>
            <a:off x="2141620" y="4529866"/>
            <a:ext cx="1779654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defRPr/>
            </a:pP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. </a:t>
            </a:r>
            <a:r>
              <a:rPr lang="en-US" sz="2800" b="1" smtClean="0">
                <a:latin typeface="Times New Roman" panose="02020603050405020304" pitchFamily="18" charset="0"/>
                <a:cs typeface="Times New Roman" pitchFamily="18" charset="0"/>
              </a:rPr>
              <a:t>MySQL</a:t>
            </a:r>
            <a:endParaRPr lang="en-US" sz="2800" b="1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7" name="Text Box 73"/>
          <p:cNvSpPr txBox="1">
            <a:spLocks noChangeArrowheads="1"/>
          </p:cNvSpPr>
          <p:nvPr/>
        </p:nvSpPr>
        <p:spPr bwMode="auto">
          <a:xfrm>
            <a:off x="2141620" y="5500448"/>
            <a:ext cx="7207422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defRPr/>
            </a:pP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5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. 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HTML, CSS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, </a:t>
            </a:r>
            <a:r>
              <a:rPr lang="en-US" sz="2800" b="1" smtClean="0">
                <a:latin typeface="Times New Roman" panose="02020603050405020304" pitchFamily="18" charset="0"/>
                <a:cs typeface="Times New Roman" pitchFamily="18" charset="0"/>
              </a:rPr>
              <a:t>Javascript 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kết 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hợp </a:t>
            </a:r>
            <a:r>
              <a:rPr lang="en-US" sz="2800" b="1" smtClean="0">
                <a:latin typeface="Times New Roman" panose="02020603050405020304" pitchFamily="18" charset="0"/>
                <a:cs typeface="Times New Roman" pitchFamily="18" charset="0"/>
              </a:rPr>
              <a:t>Bootstrap </a:t>
            </a:r>
            <a:endParaRPr lang="en-US" sz="2800" b="1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66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MVC FRAMEWORK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21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8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524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0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2" y="204674"/>
            <a:ext cx="8358867" cy="944563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JAVASCRIPT, BOOTSTRAP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3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Text Box 55"/>
          <p:cNvSpPr txBox="1">
            <a:spLocks noChangeArrowheads="1"/>
          </p:cNvSpPr>
          <p:nvPr/>
        </p:nvSpPr>
        <p:spPr bwMode="auto">
          <a:xfrm>
            <a:off x="2141620" y="1551357"/>
            <a:ext cx="2205989" cy="661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defRPr/>
            </a:pPr>
            <a:r>
              <a:rPr lang="en-US" sz="2800" b="1" smtClean="0">
                <a:latin typeface="Times New Roman" panose="02020603050405020304" pitchFamily="18" charset="0"/>
                <a:cs typeface="Times New Roman" pitchFamily="18" charset="0"/>
              </a:rPr>
              <a:t>1. </a:t>
            </a:r>
            <a:r>
              <a:rPr lang="en-US" sz="2800" b="1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err="1">
                <a:latin typeface="Times New Roman" pitchFamily="18" charset="0"/>
                <a:cs typeface="Times New Roman" pitchFamily="18" charset="0"/>
              </a:rPr>
              <a:t>quan</a:t>
            </a:r>
            <a:endParaRPr 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61"/>
          <p:cNvSpPr txBox="1">
            <a:spLocks noChangeArrowheads="1"/>
          </p:cNvSpPr>
          <p:nvPr/>
        </p:nvSpPr>
        <p:spPr bwMode="auto">
          <a:xfrm>
            <a:off x="2141620" y="2521903"/>
            <a:ext cx="2868093" cy="661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defRPr/>
            </a:pP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2.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Cơ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sở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lý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thuyết</a:t>
            </a:r>
            <a:endParaRPr lang="en-US" sz="2800" b="1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3" name="Text Box 67"/>
          <p:cNvSpPr txBox="1">
            <a:spLocks noChangeArrowheads="1"/>
          </p:cNvSpPr>
          <p:nvPr/>
        </p:nvSpPr>
        <p:spPr bwMode="auto">
          <a:xfrm>
            <a:off x="2141620" y="3525902"/>
            <a:ext cx="5432898" cy="661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defRPr/>
            </a:pP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3.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Nội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 dung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và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kết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quả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nghiên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cứu</a:t>
            </a:r>
            <a:endParaRPr lang="en-US" sz="2800" b="1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4" name="Text Box 73"/>
          <p:cNvSpPr txBox="1">
            <a:spLocks noChangeArrowheads="1"/>
          </p:cNvSpPr>
          <p:nvPr/>
        </p:nvSpPr>
        <p:spPr bwMode="auto">
          <a:xfrm>
            <a:off x="2141620" y="4529866"/>
            <a:ext cx="5020926" cy="661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defRPr/>
            </a:pP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4.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Kết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luận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và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hướng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phát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triển</a:t>
            </a:r>
            <a:endParaRPr lang="en-US" sz="2800" b="1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5" name="Text Box 73"/>
          <p:cNvSpPr txBox="1">
            <a:spLocks noChangeArrowheads="1"/>
          </p:cNvSpPr>
          <p:nvPr/>
        </p:nvSpPr>
        <p:spPr bwMode="auto">
          <a:xfrm>
            <a:off x="2141620" y="5500448"/>
            <a:ext cx="3552576" cy="661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defRPr/>
            </a:pP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5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. 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Demo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chương</a:t>
            </a:r>
            <a:r>
              <a:rPr lang="en-US" sz="2800" b="1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itchFamily="18" charset="0"/>
              </a:rPr>
              <a:t>trình</a:t>
            </a:r>
            <a:endParaRPr lang="en-US" sz="2800" b="1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35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2" y="204674"/>
            <a:ext cx="8587467" cy="944563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</a:t>
            </a:r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 VÀ KẾT QUẢ NGHIÊN CỨU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126958" y="1718263"/>
            <a:ext cx="822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Đặc tả yêu cầu</a:t>
            </a:r>
            <a:endParaRPr lang="en-US" sz="2800" kern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 kế</a:t>
            </a:r>
          </a:p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Kiểm thử 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254941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 tả yêu cầu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94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 tả yêu cầu chức năng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27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2" y="204674"/>
            <a:ext cx="8663667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 tả yêu cầu phi chức năng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295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937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dữ liệu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126958" y="1718263"/>
            <a:ext cx="8229600" cy="235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Sơ</a:t>
            </a:r>
          </a:p>
          <a:p>
            <a:pPr marL="909638" lvl="1" indent="0" eaLnBrk="1" hangingPunct="1">
              <a:spcBef>
                <a:spcPts val="600"/>
              </a:spcBef>
              <a:buClr>
                <a:schemeClr val="accent6"/>
              </a:buClr>
              <a:buNone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đồ</a:t>
            </a:r>
          </a:p>
          <a:p>
            <a:pPr marL="909638" lvl="1" indent="0" eaLnBrk="1" hangingPunct="1">
              <a:spcBef>
                <a:spcPts val="600"/>
              </a:spcBef>
              <a:buClr>
                <a:schemeClr val="accent6"/>
              </a:buClr>
              <a:buNone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CDM:</a:t>
            </a:r>
            <a:endParaRPr lang="en-US" ker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1267455"/>
            <a:ext cx="7905415" cy="553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4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dữ liệu (tt)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126958" y="1718263"/>
            <a:ext cx="8229600" cy="235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Sơ</a:t>
            </a:r>
          </a:p>
          <a:p>
            <a:pPr marL="909638" lvl="1" indent="0" eaLnBrk="1" hangingPunct="1">
              <a:spcBef>
                <a:spcPts val="600"/>
              </a:spcBef>
              <a:buClr>
                <a:schemeClr val="accent6"/>
              </a:buClr>
              <a:buNone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đồ</a:t>
            </a:r>
          </a:p>
          <a:p>
            <a:pPr marL="909638" lvl="1" indent="0" eaLnBrk="1" hangingPunct="1">
              <a:spcBef>
                <a:spcPts val="600"/>
              </a:spcBef>
              <a:buClr>
                <a:schemeClr val="accent6"/>
              </a:buClr>
              <a:buNone/>
              <a:defRPr/>
            </a:pP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DM:</a:t>
            </a:r>
            <a:endParaRPr lang="en-US" ker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842" y="1267455"/>
            <a:ext cx="7882273" cy="553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9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chức năng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474285" y="3465443"/>
            <a:ext cx="3962400" cy="762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 nhập</a:t>
            </a:r>
            <a:endParaRPr lang="en-US" sz="2400" b="1"/>
          </a:p>
        </p:txBody>
      </p:sp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116" y="1267455"/>
            <a:ext cx="3920929" cy="55036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739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chức năng (tt)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474285" y="3465443"/>
            <a:ext cx="3962400" cy="762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 ký</a:t>
            </a:r>
            <a:endParaRPr lang="en-US" sz="2400" b="1"/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17" y="1324141"/>
            <a:ext cx="3289551" cy="54959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771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chức năng (tt)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474285" y="3465443"/>
            <a:ext cx="3962400" cy="762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tìm kiếm</a:t>
            </a:r>
            <a:endParaRPr lang="en-US" sz="2400" b="1"/>
          </a:p>
        </p:txBody>
      </p:sp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367" y="1267455"/>
            <a:ext cx="3432313" cy="55338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392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126958" y="1718263"/>
            <a:ext cx="822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kern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kern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vi</a:t>
            </a:r>
          </a:p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và </a:t>
            </a:r>
            <a:r>
              <a:rPr lang="en-US" sz="2800" kern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endParaRPr lang="en-US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  <a:defRPr/>
            </a:pP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222519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THỬ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251285" y="1731421"/>
            <a:ext cx="984183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Môi trường kiểm thử:</a:t>
            </a:r>
            <a:endParaRPr lang="en-US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Bộ vi xử lý: Intel Core i5 3217U.</a:t>
            </a: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Ram: 4Gb.</a:t>
            </a: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Đĩa cứng: 500Gb.</a:t>
            </a: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 điều hành Windows 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 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64 bit.</a:t>
            </a: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MySQL Workbench 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6.3 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CE.</a:t>
            </a:r>
            <a:endParaRPr lang="en-US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 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duyệt: 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Chrome.</a:t>
            </a:r>
          </a:p>
          <a:p>
            <a:pPr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 thức kiểm thử: Hộp đen.</a:t>
            </a:r>
            <a:endParaRPr lang="en-US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trường hợp kiểm thử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2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2" y="204674"/>
            <a:ext cx="7724419" cy="944563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trường hợp kiểm thử (tt)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43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9050682" cy="944563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 và hướng phát triển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251285" y="1731421"/>
            <a:ext cx="984183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 quả đạt được:</a:t>
            </a:r>
            <a:endParaRPr lang="en-US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 thuyết:</a:t>
            </a:r>
          </a:p>
          <a:p>
            <a:pPr marL="13779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Nắm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vững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 hệ quản trị cơ sở dữ liệu MySQL.</a:t>
            </a:r>
          </a:p>
          <a:p>
            <a:pPr marL="13779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Biết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 sử dụng Spring MVC Framework, Hibernate và Maven để xây dựng và thiết kế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website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kern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 trình:</a:t>
            </a:r>
          </a:p>
          <a:p>
            <a:pPr marL="13779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Đáp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ứng được hầu hết các yêu cầu về chức năng đã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ra.</a:t>
            </a:r>
            <a:endParaRPr lang="vi-VN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79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Giao diện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thân thiện,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thích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ứng với nhiều thiết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bị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nhau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en-US" sz="2800" kern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41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9050682" cy="944563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 và hướng phát triển (tt)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251285" y="1731421"/>
            <a:ext cx="984183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30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Hướng phát triển:</a:t>
            </a:r>
            <a:endParaRPr lang="en-US" sz="30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vi-VN" sz="30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vi-VN" sz="30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 người dùng tùy biến giao diện cho website. Ví dụ: tùy biến màu sắc, font chữ,… cho website.</a:t>
            </a: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vi-VN" sz="30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vi-VN" sz="30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 lựa chọn ngôn ngữ cho website.</a:t>
            </a: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vi-VN" sz="30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 </a:t>
            </a:r>
            <a:r>
              <a:rPr lang="vi-VN" sz="30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 tài khoản Facebook, Google+ để tiết kiệm thời gian đăng ký và giúp khách hàng dễ quản lý tài khoản.</a:t>
            </a:r>
          </a:p>
          <a:p>
            <a:pPr marL="463550" indent="0">
              <a:spcBef>
                <a:spcPts val="600"/>
              </a:spcBef>
              <a:buClr>
                <a:schemeClr val="accent6">
                  <a:lumMod val="75000"/>
                </a:schemeClr>
              </a:buClr>
              <a:buNone/>
              <a:defRPr/>
            </a:pPr>
            <a:endParaRPr lang="en-US" sz="2800" kern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6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chương trình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126958" y="1718262"/>
            <a:ext cx="8229600" cy="51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Đăng ký, đăng nhập, tìm kiếm, đặt vé.</a:t>
            </a:r>
            <a:endParaRPr lang="en-US" sz="2800" kern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Quản lý thông tin đăng ký.</a:t>
            </a:r>
          </a:p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Quản lý tài khoản cá nhân.</a:t>
            </a:r>
          </a:p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Quản lý tour.</a:t>
            </a:r>
          </a:p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Quản lý danh sách đăng ký.</a:t>
            </a:r>
          </a:p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Quản lý tài khoản.</a:t>
            </a:r>
          </a:p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Gửi email.</a:t>
            </a:r>
          </a:p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export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kern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66838" lvl="1" indent="-457200" eaLnBrk="1" hangingPunct="1"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 kê.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69560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0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48486" y="2397491"/>
            <a:ext cx="4174541" cy="1938992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4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 &amp; A</a:t>
            </a:r>
            <a:endParaRPr lang="en-US" sz="120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4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67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42360" y="3189061"/>
            <a:ext cx="8214107" cy="2246769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perspectiveBelow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8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cô và </a:t>
            </a:r>
          </a:p>
          <a:p>
            <a:pPr algn="ctr"/>
            <a:r>
              <a:rPr lang="en-US" sz="68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 bạn đã lắng nghe</a:t>
            </a:r>
            <a:endParaRPr lang="en-US" sz="68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80" y="405256"/>
            <a:ext cx="7816866" cy="228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251285" y="1731421"/>
            <a:ext cx="984183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800" b="1" kern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Bài toán: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Đất nước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nơi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nơi đều có cảnh đẹp làm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nao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lòng người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Để có thể tận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nguồn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tài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nguyên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ngày càng có nhiều công ty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 đời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ể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tăng sự cạnh tranh cũng như quảng bá dịch vụ đến với khách hàng gần hơn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xây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dựng, thiết kế và phát triển một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quản lý thông tin du lịch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mạnh mẽ, đầy đủ các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là một điều vô cùng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cần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kern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800" b="1" kern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Giải pháp:</a:t>
            </a:r>
            <a:r>
              <a:rPr lang="en-US" sz="2800" b="1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Xây dựng hệ thống thông tin du lịch” với các tính năng vượt trội, dễ sử dụng, thân thiện với người dùng,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tiết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kiệ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 thời gian và công sức.</a:t>
            </a:r>
            <a:endParaRPr lang="en-US" sz="2800" kern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1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 SỬ GIẢI QUYẾT VẤN ĐỀ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251285" y="1731421"/>
            <a:ext cx="984183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6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 nay, c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ó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rất nhiều trang web cũng như ứng dụng cho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quản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 những thông tin liên quan về các chuyến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Điển hình như:</a:t>
            </a: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Vietravel 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(https://www.vietravel.com/) </a:t>
            </a: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SaiGonTourist 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(http://www.saigon-tourist.com) </a:t>
            </a: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Việt 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 Travel (http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www.vietfuntravel.com.vn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kern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63550" indent="0">
              <a:spcBef>
                <a:spcPts val="600"/>
              </a:spcBef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800" b="1" i="1" kern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sz="2800" b="1" i="1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b="1" i="1" ker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Nhưng nhìn chung các trang web này vẫn chưa thực sự đáp ứng hết yêu cầu của người dùng, thao tác </a:t>
            </a:r>
            <a:r>
              <a:rPr lang="vi-VN" sz="2800" b="1" i="1" ker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phức </a:t>
            </a:r>
            <a:r>
              <a:rPr lang="vi-VN" sz="2800" b="1" i="1" kern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tạp, </a:t>
            </a:r>
            <a:r>
              <a:rPr lang="vi-VN" sz="2800" b="1" i="1" ker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giao diện quá nhiều thông tin gây </a:t>
            </a:r>
            <a:r>
              <a:rPr lang="vi-VN" sz="2800" b="1" i="1" ker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rối </a:t>
            </a:r>
            <a:r>
              <a:rPr lang="vi-VN" sz="2800" b="1" i="1" kern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mắt, </a:t>
            </a:r>
            <a:r>
              <a:rPr lang="vi-VN" sz="2800" b="1" i="1" ker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hiệu suất hoạt động chưa cao.</a:t>
            </a:r>
            <a:endParaRPr lang="en-US" sz="2800" b="1" i="1" kern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34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251285" y="1731421"/>
            <a:ext cx="984183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 marL="0" indent="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Xây dựng hệ thống quản lý thông tin du lịch đạt được những yêu cầu chính sau: </a:t>
            </a: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 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 một website kinh doanh các dịch vụ một công ty du lịch lữ hành với đầy đủ các tính năng cần thiết cần phải 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Thao tác dễ dàng, giao diện thân thiện, tiết kiệm chi phí tối đa. </a:t>
            </a:r>
          </a:p>
          <a:p>
            <a:pPr marL="920750" indent="-457200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 website được xây dựng trên nền Spring MVC Framework, được triển khai trên web application server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cụ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thể là Tomcat.</a:t>
            </a:r>
            <a:endParaRPr lang="en-US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33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 VI ĐỀ TÀI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251285" y="1731421"/>
            <a:ext cx="984183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 lý thuyết:</a:t>
            </a: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Ôn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lại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kiến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thức về ngôn ngữ lập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tích và thiết kế cơ sở dữ liệu.</a:t>
            </a: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hiểu và nắm vững cách sử dụng Spring MVC Framework, Hibernate và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Maven.</a:t>
            </a:r>
            <a:endParaRPr lang="en-US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kỹ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Sử dụng các công cụ:</a:t>
            </a: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Power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Designer để vẽ các mô hình CDM,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PDM.</a:t>
            </a:r>
            <a:endParaRPr lang="en-US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StarUML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 vẽ sơ đồ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Usecase.</a:t>
            </a:r>
            <a:endParaRPr lang="en-US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MySQL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 kết nối cơ sở dữ liệu.</a:t>
            </a:r>
          </a:p>
        </p:txBody>
      </p:sp>
    </p:spTree>
    <p:extLst>
      <p:ext uri="{BB962C8B-B14F-4D97-AF65-F5344CB8AC3E}">
        <p14:creationId xmlns:p14="http://schemas.microsoft.com/office/powerpoint/2010/main" val="545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THỰC HIỆN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251285" y="1731421"/>
            <a:ext cx="984183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 tích, thiết kế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hiểu </a:t>
            </a:r>
            <a:r>
              <a:rPr lang="en-US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Spring MVC Framework, Hibernate và Maven.</a:t>
            </a:r>
            <a:endParaRPr lang="vi-VN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Khảo sát thực tế quy trình, tham khảo ý kiến giáo viên hướng dẫn.</a:t>
            </a: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Xây dựng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thống.</a:t>
            </a:r>
            <a:endParaRPr lang="en-US" sz="2800" kern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 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 sở dữ liệu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 các ràng buộc toàn vẹn.</a:t>
            </a:r>
          </a:p>
          <a:p>
            <a:pPr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Cài đặt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 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 </a:t>
            </a: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 </a:t>
            </a:r>
            <a:r>
              <a:rPr lang="en-US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Eclipse JEE Neon</a:t>
            </a:r>
            <a:r>
              <a:rPr lang="vi-VN" sz="2800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800" ker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4863" indent="-341313"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vi-VN" sz="2800"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 dụng hệ quản trị MySQL để lưu dữ liệu.</a:t>
            </a:r>
          </a:p>
        </p:txBody>
      </p:sp>
    </p:spTree>
    <p:extLst>
      <p:ext uri="{BB962C8B-B14F-4D97-AF65-F5344CB8AC3E}">
        <p14:creationId xmlns:p14="http://schemas.microsoft.com/office/powerpoint/2010/main" val="202061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2433" y="204674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 HOẠCH THỰC HIỆN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1620" y="1107043"/>
            <a:ext cx="8951495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1620" y="1187249"/>
            <a:ext cx="8951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223315"/>
            <a:ext cx="1164889" cy="1100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300" y="1362089"/>
            <a:ext cx="1819922" cy="36933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CanTho University</a:t>
            </a:r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403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168</TotalTime>
  <Words>1169</Words>
  <Application>Microsoft Office PowerPoint</Application>
  <PresentationFormat>Widescreen</PresentationFormat>
  <Paragraphs>178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Tahoma</vt:lpstr>
      <vt:lpstr>Times New Roman</vt:lpstr>
      <vt:lpstr>Trebuchet MS</vt:lpstr>
      <vt:lpstr>Tw Cen MT</vt:lpstr>
      <vt:lpstr>Wingdings</vt:lpstr>
      <vt:lpstr>Circuit</vt:lpstr>
      <vt:lpstr>XÂY DỰNG HỆ THỐNG QUẢN LÝ THÔNG TIN DU LỊCH</vt:lpstr>
      <vt:lpstr>NỘI DUNG</vt:lpstr>
      <vt:lpstr>TỔNG QUAN</vt:lpstr>
      <vt:lpstr>ĐẶT VẤN ĐỀ</vt:lpstr>
      <vt:lpstr>LỊCH SỬ GIẢI QUYẾT VẤN ĐỀ</vt:lpstr>
      <vt:lpstr>MỤC TIÊU</vt:lpstr>
      <vt:lpstr>PHẠM VI ĐỀ TÀI</vt:lpstr>
      <vt:lpstr>PHƯƠNG PHÁP THỰC HIỆN</vt:lpstr>
      <vt:lpstr>KẾ HOẠCH THỰC HIỆN</vt:lpstr>
      <vt:lpstr>CƠ SỞ LÝ THUYẾT</vt:lpstr>
      <vt:lpstr>CÔNG CỤ CÀI ĐẶT</vt:lpstr>
      <vt:lpstr>CÔNG CỤ CÀI ĐẶT (tt)</vt:lpstr>
      <vt:lpstr>MÔ HÌNH THIẾT KẾ</vt:lpstr>
      <vt:lpstr>CÔNG NGHỆ VÀ KỸ THUẬT ÁP DỤNG</vt:lpstr>
      <vt:lpstr>SPRING MVC FRAMEWORK</vt:lpstr>
      <vt:lpstr>HIBERNATE</vt:lpstr>
      <vt:lpstr>MAVEN</vt:lpstr>
      <vt:lpstr>MYSQL</vt:lpstr>
      <vt:lpstr>HTML, CSS, JAVASCRIPT, BOOTSTRAP</vt:lpstr>
      <vt:lpstr>NỘI DUNG VÀ KẾT QUẢ NGHIÊN CỨU</vt:lpstr>
      <vt:lpstr>Đặc tả yêu cầu</vt:lpstr>
      <vt:lpstr>Đặc tả yêu cầu chức năng</vt:lpstr>
      <vt:lpstr>Đặc tả yêu cầu phi chức năng</vt:lpstr>
      <vt:lpstr>Thiết kế giao diện</vt:lpstr>
      <vt:lpstr>Thiết kế dữ liệu</vt:lpstr>
      <vt:lpstr>Thiết kế dữ liệu (tt)</vt:lpstr>
      <vt:lpstr>Thiết kế chức năng</vt:lpstr>
      <vt:lpstr>Thiết kế chức năng (tt)</vt:lpstr>
      <vt:lpstr>Thiết kế chức năng (tt)</vt:lpstr>
      <vt:lpstr>KIỂM THỬ</vt:lpstr>
      <vt:lpstr>Các trường hợp kiểm thử</vt:lpstr>
      <vt:lpstr>Các trường hợp kiểm thử (tt)</vt:lpstr>
      <vt:lpstr>Kết quả đạt được và hướng phát triển</vt:lpstr>
      <vt:lpstr>Kết quả đạt được và hướng phát triển (tt)</vt:lpstr>
      <vt:lpstr>Demo chương trình</vt:lpstr>
      <vt:lpstr>Q &amp; 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HỆ THỐNG QUẢN LÝ THÔNG TIN DU LỊCH</dc:title>
  <dc:creator>Trần Lê Quế Ngọc</dc:creator>
  <cp:lastModifiedBy>Trần Lê Quế Ngọc</cp:lastModifiedBy>
  <cp:revision>82</cp:revision>
  <dcterms:created xsi:type="dcterms:W3CDTF">2017-05-05T02:45:28Z</dcterms:created>
  <dcterms:modified xsi:type="dcterms:W3CDTF">2017-05-05T05:33:34Z</dcterms:modified>
</cp:coreProperties>
</file>