
<file path=[Content_Types].xml><?xml version="1.0" encoding="utf-8"?>
<Types xmlns="http://schemas.openxmlformats.org/package/2006/content-types">
  <Default Extension="pn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media/image8.png" ContentType="image/png"/>
  <Override PartName="/ppt/tags/tag15.xml" ContentType="application/vnd.openxmlformats-officedocument.presentationml.tags+xml"/>
  <Override PartName="/ppt/media/image9.png" ContentType="image/png"/>
  <Override PartName="/ppt/media/image10.png" ContentType="image/png"/>
  <Override PartName="/ppt/media/image11.png" ContentType="image/png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272" r:id="rId4"/>
    <p:sldId id="259" r:id="rId5"/>
    <p:sldId id="260" r:id="rId6"/>
    <p:sldId id="283" r:id="rId7"/>
    <p:sldId id="273" r:id="rId8"/>
    <p:sldId id="262" r:id="rId9"/>
    <p:sldId id="263" r:id="rId10"/>
    <p:sldId id="274" r:id="rId11"/>
    <p:sldId id="276" r:id="rId12"/>
    <p:sldId id="277" r:id="rId13"/>
    <p:sldId id="278" r:id="rId14"/>
    <p:sldId id="264" r:id="rId15"/>
    <p:sldId id="265" r:id="rId16"/>
    <p:sldId id="266" r:id="rId17"/>
    <p:sldId id="284" r:id="rId18"/>
    <p:sldId id="285" r:id="rId19"/>
    <p:sldId id="286" r:id="rId20"/>
    <p:sldId id="287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81" r:id="rId33"/>
    <p:sldId id="282" r:id="rId34"/>
    <p:sldId id="267" r:id="rId35"/>
    <p:sldId id="275" r:id="rId36"/>
    <p:sldId id="279" r:id="rId37"/>
    <p:sldId id="280" r:id="rId38"/>
    <p:sldId id="289" r:id="rId39"/>
    <p:sldId id="288" r:id="rId40"/>
    <p:sldId id="301" r:id="rId41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  <p:embeddedFont>
      <p:font typeface="Arial Black" panose="020B0A04020102020204" pitchFamily="34" charset="0"/>
      <p:bold r:id="rId51"/>
    </p:embeddedFont>
    <p:embeddedFont>
      <p:font typeface="Titillium Web" panose="020B0604020202020204" charset="0"/>
      <p:regular r:id="rId52"/>
      <p:bold r:id="rId53"/>
    </p:embeddedFont>
    <p:embeddedFont>
      <p:font typeface="Comic Sans MS" panose="030F0702030302020204" pitchFamily="66" charset="0"/>
      <p:regular r:id="rId54"/>
      <p:bold r:id="rId55"/>
      <p:italic r:id="rId56"/>
      <p:boldItalic r:id="rId57"/>
    </p:embeddedFont>
    <p:embeddedFont>
      <p:font typeface="Calibri Light" panose="020F0302020204030204" pitchFamily="34" charset="0"/>
      <p:regular r:id="rId58"/>
      <p:italic r:id="rId59"/>
    </p:embeddedFont>
    <p:embeddedFont>
      <p:font typeface="Roboto" panose="020B0604020202020204" charset="0"/>
      <p:regular r:id="rId60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D00"/>
    <a:srgbClr val="E88651"/>
    <a:srgbClr val="6BB76D"/>
    <a:srgbClr val="5A6378"/>
    <a:srgbClr val="60B5CC"/>
    <a:srgbClr val="E66C7D"/>
    <a:srgbClr val="EF8199"/>
    <a:srgbClr val="8C8C8C"/>
    <a:srgbClr val="2E95C0"/>
    <a:srgbClr val="A6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1" autoAdjust="0"/>
  </p:normalViewPr>
  <p:slideViewPr>
    <p:cSldViewPr>
      <p:cViewPr varScale="1">
        <p:scale>
          <a:sx n="92" d="100"/>
          <a:sy n="92" d="100"/>
        </p:scale>
        <p:origin x="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5D1B2-5BBF-4BD1-8E4E-A628BFE07797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23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1659D-156F-4711-8CB8-4F8A9C3A0F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46" y="2387892"/>
            <a:ext cx="4660298" cy="168215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752" y="4148366"/>
            <a:ext cx="4660296" cy="4045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2000" b="1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Oval 8"/>
          <p:cNvSpPr/>
          <p:nvPr/>
        </p:nvSpPr>
        <p:spPr>
          <a:xfrm>
            <a:off x="4858655" y="502253"/>
            <a:ext cx="459317" cy="459317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Oval 9"/>
          <p:cNvSpPr/>
          <p:nvPr/>
        </p:nvSpPr>
        <p:spPr>
          <a:xfrm>
            <a:off x="5172820" y="2243668"/>
            <a:ext cx="991815" cy="991809"/>
          </a:xfrm>
          <a:prstGeom prst="ellipse">
            <a:avLst/>
          </a:prstGeom>
          <a:noFill/>
          <a:ln w="76200">
            <a:solidFill>
              <a:schemeClr val="accent1">
                <a:alpha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Arc 10"/>
          <p:cNvSpPr/>
          <p:nvPr/>
        </p:nvSpPr>
        <p:spPr>
          <a:xfrm>
            <a:off x="7781792" y="312964"/>
            <a:ext cx="1682753" cy="1682741"/>
          </a:xfrm>
          <a:prstGeom prst="arc">
            <a:avLst>
              <a:gd name="adj1" fmla="val 2576641"/>
              <a:gd name="adj2" fmla="val 19130638"/>
            </a:avLst>
          </a:prstGeom>
          <a:noFill/>
          <a:ln w="254000">
            <a:solidFill>
              <a:schemeClr val="accent2">
                <a:alpha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Arc 11"/>
          <p:cNvSpPr/>
          <p:nvPr/>
        </p:nvSpPr>
        <p:spPr>
          <a:xfrm>
            <a:off x="6603942" y="4547810"/>
            <a:ext cx="2686143" cy="2686118"/>
          </a:xfrm>
          <a:prstGeom prst="arc">
            <a:avLst>
              <a:gd name="adj1" fmla="val 12746482"/>
              <a:gd name="adj2" fmla="val 19649400"/>
            </a:avLst>
          </a:prstGeom>
          <a:noFill/>
          <a:ln w="508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Arc 12"/>
          <p:cNvSpPr/>
          <p:nvPr/>
        </p:nvSpPr>
        <p:spPr>
          <a:xfrm>
            <a:off x="5655423" y="4016570"/>
            <a:ext cx="1801279" cy="1801262"/>
          </a:xfrm>
          <a:prstGeom prst="arc">
            <a:avLst>
              <a:gd name="adj1" fmla="val 9718591"/>
              <a:gd name="adj2" fmla="val 113413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Oval 14"/>
          <p:cNvSpPr/>
          <p:nvPr/>
        </p:nvSpPr>
        <p:spPr>
          <a:xfrm>
            <a:off x="7904223" y="3205238"/>
            <a:ext cx="796800" cy="796792"/>
          </a:xfrm>
          <a:prstGeom prst="ellipse">
            <a:avLst/>
          </a:prstGeom>
          <a:noFill/>
          <a:ln w="304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1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"/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Arc 25"/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name="adj1" fmla="val 10934534"/>
              <a:gd name="adj2" fmla="val 17186360"/>
            </a:avLst>
          </a:prstGeom>
          <a:noFill/>
          <a:ln w="1524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Oval 26"/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11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77596"/>
              <a:gd name="adj2" fmla="val 11149111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2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572922"/>
              <a:gd name="adj2" fmla="val 12898409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Oval 13"/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type="body" idx="1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type="body" idx="3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7"/>
          <p:cNvSpPr>
            <a:spLocks noGrp="1"/>
          </p:cNvSpPr>
          <p:nvPr>
            <p:ph type="pic" idx="4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7"/>
          <p:cNvSpPr>
            <a:spLocks noGrp="1"/>
          </p:cNvSpPr>
          <p:nvPr>
            <p:ph type="pic" idx="6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5" name="Date Placeholder 13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Oval 22"/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Arc 27"/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name="adj1" fmla="val 5507982"/>
              <a:gd name="adj2" fmla="val 1107134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28"/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name="adj1" fmla="val 5009814"/>
              <a:gd name="adj2" fmla="val 16614095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Oval 29"/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17"/>
          <p:cNvSpPr>
            <a:spLocks noGrp="1"/>
          </p:cNvSpPr>
          <p:nvPr>
            <p:ph type="pic" idx="1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9" name="Picture Placeholder 17"/>
          <p:cNvSpPr>
            <a:spLocks noGrp="1"/>
          </p:cNvSpPr>
          <p:nvPr>
            <p:ph type="pic" idx="2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0" name="Picture Placeholder 17"/>
          <p:cNvSpPr>
            <a:spLocks noGrp="1"/>
          </p:cNvSpPr>
          <p:nvPr>
            <p:ph type="pic" idx="3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1" name="Picture Placeholder 17"/>
          <p:cNvSpPr>
            <a:spLocks noGrp="1"/>
          </p:cNvSpPr>
          <p:nvPr>
            <p:ph type="pic" idx="4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3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63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62" y="1777999"/>
            <a:ext cx="6769705" cy="289681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>
              <a:defRPr lang="en-US" dirty="0">
                <a:latin typeface="Titillium Web"/>
              </a:defRPr>
            </a:lvl1pPr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Titillium Web"/>
              <a:buChar char="o"/>
            </a:pPr>
            <a:r>
              <a:rPr lang="en-US" dirty="0"/>
              <a:t>Second level</a:t>
            </a:r>
          </a:p>
          <a:p>
            <a:pPr lvl="2">
              <a:buFont typeface="Titillium Web"/>
              <a:buChar char="o"/>
            </a:pPr>
            <a:r>
              <a:rPr lang="en-US" dirty="0"/>
              <a:t>Third level</a:t>
            </a:r>
          </a:p>
          <a:p>
            <a:pPr lvl="3">
              <a:buFont typeface="Titillium Web"/>
              <a:buChar char="o"/>
            </a:pPr>
            <a:r>
              <a:rPr lang="en-US" dirty="0"/>
              <a:t>Fourth level</a:t>
            </a:r>
          </a:p>
          <a:p>
            <a:pPr lvl="4">
              <a:buFont typeface="Titillium Web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4" name="Arc 8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01003"/>
              <a:gd name="adj2" fmla="val 11166498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9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0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698826"/>
              <a:gd name="adj2" fmla="val 12889151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74" y="595835"/>
            <a:ext cx="6063116" cy="291782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200" i="0" cap="none" dirty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980" y="3540742"/>
            <a:ext cx="6063114" cy="535345"/>
          </a:xfrm>
          <a:prstGeom prst="rect">
            <a:avLst/>
          </a:prstGeom>
        </p:spPr>
        <p:txBody>
          <a:bodyPr vert="horz" rtlCol="0" anchor="t"/>
          <a:lstStyle>
            <a:lvl1pPr marL="0" lvl="0" indent="0">
              <a:lnSpc>
                <a:spcPct val="100000"/>
              </a:lnSpc>
              <a:spcBef>
                <a:spcPts val="0"/>
              </a:spcBef>
              <a:buNone/>
              <a:defRPr lang="en-US" sz="2000" b="1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Arc 8"/>
          <p:cNvSpPr/>
          <p:nvPr/>
        </p:nvSpPr>
        <p:spPr>
          <a:xfrm>
            <a:off x="8211149" y="-106742"/>
            <a:ext cx="648613" cy="648612"/>
          </a:xfrm>
          <a:prstGeom prst="arc">
            <a:avLst>
              <a:gd name="adj1" fmla="val 17981568"/>
              <a:gd name="adj2" fmla="val 14115217"/>
            </a:avLst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9"/>
          <p:cNvSpPr/>
          <p:nvPr/>
        </p:nvSpPr>
        <p:spPr>
          <a:xfrm>
            <a:off x="7595745" y="1239764"/>
            <a:ext cx="4960072" cy="4960024"/>
          </a:xfrm>
          <a:prstGeom prst="arc">
            <a:avLst>
              <a:gd name="adj1" fmla="val 8564242"/>
              <a:gd name="adj2" fmla="val 1499766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0"/>
          <p:cNvSpPr/>
          <p:nvPr/>
        </p:nvSpPr>
        <p:spPr>
          <a:xfrm>
            <a:off x="6966812" y="266092"/>
            <a:ext cx="2528904" cy="2528877"/>
          </a:xfrm>
          <a:prstGeom prst="arc">
            <a:avLst>
              <a:gd name="adj1" fmla="val 2303716"/>
              <a:gd name="adj2" fmla="val 1927393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Oval 11"/>
          <p:cNvSpPr/>
          <p:nvPr/>
        </p:nvSpPr>
        <p:spPr>
          <a:xfrm>
            <a:off x="7249583" y="4104833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2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16652"/>
              <a:gd name="adj2" fmla="val 11074055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Arc 13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56260"/>
              <a:gd name="adj2" fmla="val 13111335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962" y="599079"/>
            <a:ext cx="4338562" cy="110030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Oval 19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29874" y="2114550"/>
            <a:ext cx="4065926" cy="2133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2"/>
          </p:nvPr>
        </p:nvSpPr>
        <p:spPr>
          <a:xfrm>
            <a:off x="4724400" y="2114550"/>
            <a:ext cx="4065926" cy="2133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426960" y="1774278"/>
            <a:ext cx="3230640" cy="49267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Titillium Web"/>
              </a:defRPr>
            </a:lvl2pPr>
            <a:lvl3pPr marL="914400" lvl="2" indent="0">
              <a:buNone/>
              <a:defRPr lang="en-US" sz="1800" b="1" dirty="0">
                <a:latin typeface="Titillium Web"/>
              </a:defRPr>
            </a:lvl3pPr>
            <a:lvl4pPr marL="1371600" lvl="3" indent="0">
              <a:buNone/>
              <a:defRPr lang="en-US" sz="1600" b="1" dirty="0">
                <a:latin typeface="Titillium Web"/>
              </a:defRPr>
            </a:lvl4pPr>
            <a:lvl5pPr marL="1828800" lvl="4" indent="0">
              <a:buNone/>
              <a:defRPr lang="en-US" sz="1600" b="1" dirty="0">
                <a:latin typeface="Titillium Web"/>
              </a:defRPr>
            </a:lvl5pPr>
            <a:lvl6pPr marL="2286000" lvl="5" indent="0">
              <a:buNone/>
              <a:defRPr lang="en-US" sz="1600" b="1" dirty="0">
                <a:latin typeface="Titillium Web"/>
              </a:defRPr>
            </a:lvl6pPr>
            <a:lvl7pPr marL="2743200" lvl="6" indent="0">
              <a:buNone/>
              <a:defRPr lang="en-US" sz="1600" b="1" dirty="0">
                <a:latin typeface="Titillium Web"/>
              </a:defRPr>
            </a:lvl7pPr>
            <a:lvl8pPr marL="3200400" lvl="7" indent="0">
              <a:buNone/>
              <a:defRPr lang="en-US" sz="1600" b="1" dirty="0">
                <a:latin typeface="Titillium Web"/>
              </a:defRPr>
            </a:lvl8pPr>
            <a:lvl9pPr marL="3657600" lvl="8" indent="0">
              <a:buNone/>
              <a:defRPr lang="en-US" sz="1600" b="1" dirty="0">
                <a:latin typeface="Titillium Web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Arc 11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07087"/>
              <a:gd name="adj2" fmla="val 11088393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Arc 12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92636"/>
              <a:gd name="adj2" fmla="val 12829183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13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idx="1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/>
          </p:nvPr>
        </p:nvSpPr>
        <p:spPr>
          <a:xfrm>
            <a:off x="3962400" y="1774278"/>
            <a:ext cx="3234266" cy="49267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Titillium Web"/>
              </a:defRPr>
            </a:lvl2pPr>
            <a:lvl3pPr marL="914400" lvl="2" indent="0">
              <a:buNone/>
              <a:defRPr lang="en-US" sz="1800" b="1" dirty="0">
                <a:latin typeface="Titillium Web"/>
              </a:defRPr>
            </a:lvl3pPr>
            <a:lvl4pPr marL="1371600" lvl="3" indent="0">
              <a:buNone/>
              <a:defRPr lang="en-US" sz="1600" b="1" dirty="0">
                <a:latin typeface="Titillium Web"/>
              </a:defRPr>
            </a:lvl4pPr>
            <a:lvl5pPr marL="1828800" lvl="4" indent="0">
              <a:buNone/>
              <a:defRPr lang="en-US" sz="1600" b="1" dirty="0">
                <a:latin typeface="Titillium Web"/>
              </a:defRPr>
            </a:lvl5pPr>
            <a:lvl6pPr marL="2286000" lvl="5" indent="0">
              <a:buNone/>
              <a:defRPr lang="en-US" sz="1600" b="1" dirty="0">
                <a:latin typeface="Titillium Web"/>
              </a:defRPr>
            </a:lvl6pPr>
            <a:lvl7pPr marL="2743200" lvl="6" indent="0">
              <a:buNone/>
              <a:defRPr lang="en-US" sz="1600" b="1" dirty="0">
                <a:latin typeface="Titillium Web"/>
              </a:defRPr>
            </a:lvl7pPr>
            <a:lvl8pPr marL="3200400" lvl="7" indent="0">
              <a:buNone/>
              <a:defRPr lang="en-US" sz="1600" b="1" dirty="0">
                <a:latin typeface="Titillium Web"/>
              </a:defRPr>
            </a:lvl8pPr>
            <a:lvl9pPr marL="3657600" lvl="8" indent="0">
              <a:buNone/>
              <a:defRPr lang="en-US" sz="1600" b="1" dirty="0">
                <a:latin typeface="Titillium Web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3"/>
          </p:nvPr>
        </p:nvSpPr>
        <p:spPr>
          <a:xfrm>
            <a:off x="426962" y="2343150"/>
            <a:ext cx="3230638" cy="24384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4"/>
          </p:nvPr>
        </p:nvSpPr>
        <p:spPr>
          <a:xfrm>
            <a:off x="3966027" y="2343150"/>
            <a:ext cx="3230638" cy="2438400"/>
          </a:xfrm>
          <a:prstGeom prst="rect">
            <a:avLst/>
          </a:prstGeom>
        </p:spPr>
        <p:txBody>
          <a:bodyPr vert="horz" tIns="93600" rtlCol="0"/>
          <a:lstStyle>
            <a:lvl1pPr marL="342900" lvl="0" indent="-342900">
              <a:buSzPct val="125000"/>
              <a:buFont typeface="Arial"/>
              <a:buChar char="•"/>
              <a:defRPr lang="en-US" sz="20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742950" lvl="1" indent="-285750">
              <a:buFont typeface="Courier New"/>
              <a:buChar char="o"/>
              <a:defRPr lang="en-US" sz="18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1143000" lvl="2" indent="-228600">
              <a:buFont typeface="Courier New"/>
              <a:buChar char="o"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600200" lvl="3" indent="-228600">
              <a:buFont typeface="Courier New"/>
              <a:buChar char="o"/>
              <a:defRPr lang="en-US" sz="14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2057400" lvl="4" indent="-228600">
              <a:buFont typeface="Courier New"/>
              <a:buChar char="o"/>
              <a:defRPr lang="en-US" sz="12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5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8329990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Arc 9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054149"/>
              <a:gd name="adj2" fmla="val 15007134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Arc 10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6898"/>
              <a:gd name="adj2" fmla="val 18525276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Oval 11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3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100022"/>
              <a:gd name="adj2" fmla="val 15123986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/>
          </p:nvPr>
        </p:nvSpPr>
        <p:spPr>
          <a:xfrm>
            <a:off x="426964" y="1590524"/>
            <a:ext cx="3038322" cy="2211861"/>
          </a:xfrm>
          <a:prstGeom prst="rect">
            <a:avLst/>
          </a:prstGeom>
        </p:spPr>
        <p:txBody>
          <a:bodyPr vert="horz" tIns="93600" rtlCol="0">
            <a:normAutofit/>
          </a:bodyPr>
          <a:lstStyle>
            <a:lvl1pPr marL="0" lvl="0" indent="0">
              <a:buNone/>
              <a:def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Arc 16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8274"/>
              <a:gd name="adj2" fmla="val 18493132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17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426962" y="599079"/>
            <a:ext cx="3038324" cy="94306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0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3567426" y="590550"/>
            <a:ext cx="5135097" cy="32004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7"/>
          <p:cNvSpPr/>
          <p:nvPr/>
        </p:nvSpPr>
        <p:spPr>
          <a:xfrm>
            <a:off x="-388559" y="264603"/>
            <a:ext cx="1350130" cy="1350103"/>
          </a:xfrm>
          <a:prstGeom prst="arc">
            <a:avLst>
              <a:gd name="adj1" fmla="val 14284001"/>
              <a:gd name="adj2" fmla="val 7245957"/>
            </a:avLst>
          </a:prstGeom>
          <a:noFill/>
          <a:ln w="177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55408" y="593725"/>
            <a:ext cx="3940640" cy="3264656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400" i="0" dirty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4" name="Text Placeholder 17"/>
          <p:cNvSpPr>
            <a:spLocks noGrp="1"/>
          </p:cNvSpPr>
          <p:nvPr>
            <p:ph type="body" idx="1"/>
          </p:nvPr>
        </p:nvSpPr>
        <p:spPr>
          <a:xfrm>
            <a:off x="4953525" y="3943350"/>
            <a:ext cx="3942232" cy="368598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4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17"/>
          <p:cNvSpPr>
            <a:spLocks noGrp="1"/>
          </p:cNvSpPr>
          <p:nvPr>
            <p:ph type="pic" idx="2"/>
          </p:nvPr>
        </p:nvSpPr>
        <p:spPr>
          <a:xfrm>
            <a:off x="152400" y="326976"/>
            <a:ext cx="4505514" cy="45055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6" name="Oval 12"/>
          <p:cNvSpPr/>
          <p:nvPr/>
        </p:nvSpPr>
        <p:spPr>
          <a:xfrm>
            <a:off x="3719310" y="4215185"/>
            <a:ext cx="489832" cy="489829"/>
          </a:xfrm>
          <a:prstGeom prst="ellipse">
            <a:avLst/>
          </a:prstGeom>
          <a:noFill/>
          <a:ln w="2286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7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6"/>
          <p:cNvSpPr>
            <a:spLocks noGrp="1"/>
          </p:cNvSpPr>
          <p:nvPr>
            <p:ph type="dt" sz="half" idx="2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ctr" rtl="0">
        <a:spcBef>
          <a:spcPct val="0"/>
        </a:spcBef>
        <a:buNone/>
        <a:defRPr lang="en-US" sz="36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1pPr>
    </p:titleStyle>
    <p:bodyStyle>
      <a:lvl1pPr marL="342900" lvl="0" indent="-342900" algn="l" rtl="0">
        <a:spcBef>
          <a:spcPct val="20000"/>
        </a:spcBef>
        <a:buFont typeface="Arial"/>
        <a:buChar char="•"/>
        <a:defRPr lang="en-US" sz="2000" i="0" dirty="0">
          <a:solidFill>
            <a:schemeClr val="bg1">
              <a:lumMod val="65000"/>
            </a:schemeClr>
          </a:solidFill>
          <a:latin typeface="+mn-lt"/>
        </a:defRPr>
      </a:lvl1pPr>
      <a:lvl2pPr marL="742950" lvl="1" indent="-285750" algn="l" rtl="0">
        <a:spcBef>
          <a:spcPct val="20000"/>
        </a:spcBef>
        <a:buFont typeface="Arial"/>
        <a:buChar char="–"/>
        <a:defRPr lang="en-US" sz="1800" i="0" dirty="0">
          <a:solidFill>
            <a:schemeClr val="bg1">
              <a:lumMod val="65000"/>
            </a:schemeClr>
          </a:solidFill>
          <a:latin typeface="+mn-lt"/>
        </a:defRPr>
      </a:lvl2pPr>
      <a:lvl3pPr marL="1143000" lvl="2" indent="-228600" algn="l" rtl="0">
        <a:spcBef>
          <a:spcPct val="20000"/>
        </a:spcBef>
        <a:buFont typeface="Arial"/>
        <a:buChar char="•"/>
        <a:defRPr lang="en-US" sz="1600" i="0" dirty="0">
          <a:solidFill>
            <a:schemeClr val="bg1">
              <a:lumMod val="65000"/>
            </a:schemeClr>
          </a:solidFill>
          <a:latin typeface="+mn-lt"/>
        </a:defRPr>
      </a:lvl3pPr>
      <a:lvl4pPr marL="1600200" lvl="3" indent="-228600" algn="l" rtl="0">
        <a:spcBef>
          <a:spcPct val="20000"/>
        </a:spcBef>
        <a:buFont typeface="Arial"/>
        <a:buChar char="–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4pPr>
      <a:lvl5pPr marL="2057400" lvl="4" indent="-228600" algn="l" rtl="0">
        <a:spcBef>
          <a:spcPct val="20000"/>
        </a:spcBef>
        <a:buFont typeface="Arial"/>
        <a:buChar char="»"/>
        <a:defRPr lang="en-US" sz="1200" i="0" dirty="0">
          <a:solidFill>
            <a:schemeClr val="bg1">
              <a:lumMod val="65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42" y="2125094"/>
            <a:ext cx="6063116" cy="1236164"/>
          </a:xfrm>
          <a:ln w="19050">
            <a:noFill/>
            <a:prstDash val="solid"/>
          </a:ln>
          <a:effectLst>
            <a:outerShdw dist="38100" dir="2700000">
              <a:srgbClr val="000000">
                <a:alpha val="39999"/>
              </a:srgbClr>
            </a:outerShdw>
          </a:effectLst>
        </p:spPr>
        <p:txBody>
          <a:bodyPr vert="horz" rtlCol="0"/>
          <a:lstStyle/>
          <a:p>
            <a:pPr algn="ctr"/>
            <a:r>
              <a:rPr lang="en-US" sz="3200" dirty="0">
                <a:solidFill>
                  <a:srgbClr val="C20483"/>
                </a:solidFill>
                <a:latin typeface="Roboto"/>
              </a:rPr>
              <a:t>XÂY DỰNG HỆ THỐNG QUẢN LÝ THÔNG TIN DU LỊCH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40442" y="3570808"/>
            <a:ext cx="6063114" cy="829209"/>
          </a:xfrm>
        </p:spPr>
        <p:txBody>
          <a:bodyPr vert="horz" rtlCol="0"/>
          <a:lstStyle/>
          <a:p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Giáo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viên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hướng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dẫn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:</a:t>
            </a:r>
            <a:r>
              <a:rPr lang="en-US" sz="1300" u="none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                                  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Sinh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viên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: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</a:p>
          <a:p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ThS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Võ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Huỳnh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Trâm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                                   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Trần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Lê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Quế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Ngọc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         B1304707 </a:t>
            </a:r>
          </a:p>
          <a:p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MSCB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: 1069                                                   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Lê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Như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Ý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                        B1304751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71173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TRƯỜNG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ĐẠI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HỌC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CẦN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THƠ</a:t>
            </a:r>
          </a:p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KHOA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CNTT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&amp; TT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337" y="1478412"/>
            <a:ext cx="4753325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BÁO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CÁO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LUẬN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VĂN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KỸ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THUẬT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PHẦN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MỀM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rot="21250921" flipH="1">
            <a:off x="3412638" y="2552553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 rot="349079">
            <a:off x="2514601" y="3206899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 rot="349079">
            <a:off x="2514600" y="1711105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45719" y="1442193"/>
            <a:ext cx="388144" cy="1203722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FF658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2411611" y="1210617"/>
            <a:ext cx="796529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21" name="Group 7"/>
          <p:cNvGrpSpPr>
            <a:grpSpLocks/>
          </p:cNvGrpSpPr>
          <p:nvPr/>
        </p:nvGrpSpPr>
        <p:grpSpPr bwMode="auto">
          <a:xfrm flipH="1">
            <a:off x="5018485" y="2247056"/>
            <a:ext cx="2459831" cy="1203722"/>
            <a:chOff x="5187951" y="1304132"/>
            <a:chExt cx="3278980" cy="1604168"/>
          </a:xfrm>
        </p:grpSpPr>
        <p:sp>
          <p:nvSpPr>
            <p:cNvPr id="22" name="Freeform 21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3D3D3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3" name="Round Same Side Corner Rectangle 22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3845719" y="3049538"/>
            <a:ext cx="388144" cy="1202531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53C5F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" name="Round Same Side Corner Rectangle 27"/>
          <p:cNvSpPr/>
          <p:nvPr/>
        </p:nvSpPr>
        <p:spPr>
          <a:xfrm rot="16200000">
            <a:off x="2411016" y="2817366"/>
            <a:ext cx="797719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" name="Round Single Corner Rectangle 28"/>
          <p:cNvSpPr/>
          <p:nvPr/>
        </p:nvSpPr>
        <p:spPr>
          <a:xfrm>
            <a:off x="4229100" y="1443384"/>
            <a:ext cx="804863" cy="804863"/>
          </a:xfrm>
          <a:prstGeom prst="round1Rect">
            <a:avLst>
              <a:gd name="adj" fmla="val 5000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>
            <a:off x="4229100" y="2248247"/>
            <a:ext cx="804863" cy="807244"/>
          </a:xfrm>
          <a:prstGeom prst="rect">
            <a:avLst/>
          </a:pr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" name="TextBox 24"/>
          <p:cNvSpPr txBox="1">
            <a:spLocks noChangeArrowheads="1"/>
          </p:cNvSpPr>
          <p:nvPr/>
        </p:nvSpPr>
        <p:spPr bwMode="auto">
          <a:xfrm>
            <a:off x="4307682" y="1601738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01</a:t>
            </a: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4307682" y="2398266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02</a:t>
            </a:r>
          </a:p>
        </p:txBody>
      </p:sp>
      <p:sp>
        <p:nvSpPr>
          <p:cNvPr id="35" name="TextBox 26"/>
          <p:cNvSpPr txBox="1">
            <a:spLocks noChangeArrowheads="1"/>
          </p:cNvSpPr>
          <p:nvPr/>
        </p:nvSpPr>
        <p:spPr bwMode="auto">
          <a:xfrm>
            <a:off x="4307682" y="3213844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43538" y="2743547"/>
            <a:ext cx="2000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vi-VN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Mô hình thiết kế phát triển chương trình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45469" y="1955353"/>
            <a:ext cx="2000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Công cụ cài đặt chương trình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53801" y="3673294"/>
            <a:ext cx="200025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 Single Corner Rectangle 40"/>
          <p:cNvSpPr/>
          <p:nvPr/>
        </p:nvSpPr>
        <p:spPr>
          <a:xfrm rot="16200000" flipH="1" flipV="1">
            <a:off x="4227313" y="3055843"/>
            <a:ext cx="806054" cy="804863"/>
          </a:xfrm>
          <a:prstGeom prst="round1Rect">
            <a:avLst>
              <a:gd name="adj" fmla="val 50000"/>
            </a:avLst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4307682" y="3176369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 dirty="0">
                <a:solidFill>
                  <a:schemeClr val="bg1"/>
                </a:solidFill>
                <a:latin typeface="Verdana" panose="020B0604030504040204" pitchFamily="34" charset="0"/>
              </a:rPr>
              <a:t>03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CƠ SỞ LÝ THUYẾT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7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17294" y="2461620"/>
            <a:ext cx="5326506" cy="951210"/>
          </a:xfrm>
          <a:prstGeom prst="roundRect">
            <a:avLst/>
          </a:prstGeom>
          <a:solidFill>
            <a:srgbClr val="EF81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17294" y="3407432"/>
            <a:ext cx="5326506" cy="964770"/>
          </a:xfrm>
          <a:prstGeom prst="roundRect">
            <a:avLst/>
          </a:prstGeom>
          <a:solidFill>
            <a:srgbClr val="A6C63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00200" y="1523508"/>
            <a:ext cx="5372100" cy="938112"/>
          </a:xfrm>
          <a:prstGeom prst="roundRect">
            <a:avLst/>
          </a:prstGeom>
          <a:solidFill>
            <a:srgbClr val="B265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90688" y="1835401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289747" y="2769345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2289746" y="3715157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76525" y="1059615"/>
            <a:ext cx="4143375" cy="3724275"/>
          </a:xfrm>
          <a:prstGeom prst="roundRect">
            <a:avLst>
              <a:gd name="adj" fmla="val 2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2668786" y="1963683"/>
            <a:ext cx="110728" cy="95250"/>
          </a:xfrm>
          <a:prstGeom prst="triangle">
            <a:avLst/>
          </a:prstGeom>
          <a:solidFill>
            <a:srgbClr val="B26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8717" y="1253688"/>
            <a:ext cx="3374231" cy="788194"/>
          </a:xfrm>
          <a:prstGeom prst="roundRect">
            <a:avLst>
              <a:gd name="adj" fmla="val 8380"/>
            </a:avLst>
          </a:prstGeom>
          <a:solidFill>
            <a:srgbClr val="B26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46835" y="1375131"/>
            <a:ext cx="531019" cy="5310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4423" y="2434073"/>
            <a:ext cx="3520678" cy="16004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Tìm hiểu Spring MVC Framework, Hibernate và Maven.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Khảo sát thực tế quy trình, tham khảo ý kiến giáo viên hướng dẫn.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Xây dựng các mô hình hệ thống.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Thiết kế cơ sở dữ liệu và các ràng buộc toàn </a:t>
            </a:r>
            <a:r>
              <a:rPr lang="vi-VN" sz="1400" dirty="0" smtClean="0">
                <a:latin typeface="+mj-lt"/>
              </a:rPr>
              <a:t>vẹn</a:t>
            </a:r>
            <a:r>
              <a:rPr lang="en-US" sz="1400" dirty="0" smtClean="0">
                <a:latin typeface="+mj-lt"/>
              </a:rPr>
              <a:t>.</a:t>
            </a:r>
            <a:endParaRPr lang="en-US" sz="1400" dirty="0">
              <a:latin typeface="+mj-lt"/>
            </a:endParaRPr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3886200" y="1463714"/>
            <a:ext cx="240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Eclipse JEE Neon</a:t>
            </a: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2" name="TextBox 22"/>
          <p:cNvSpPr txBox="1">
            <a:spLocks noChangeArrowheads="1"/>
          </p:cNvSpPr>
          <p:nvPr/>
        </p:nvSpPr>
        <p:spPr bwMode="auto">
          <a:xfrm>
            <a:off x="2046332" y="1866139"/>
            <a:ext cx="6226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Eclipse</a:t>
            </a:r>
            <a:endParaRPr lang="en-US" altLang="en-US" sz="10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8" name="TextBox 27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CÔNG CỤ CÀI ĐẶT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46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00200" y="2461620"/>
            <a:ext cx="5372100" cy="951210"/>
          </a:xfrm>
          <a:prstGeom prst="roundRect">
            <a:avLst/>
          </a:prstGeom>
          <a:solidFill>
            <a:srgbClr val="EF81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17294" y="3407432"/>
            <a:ext cx="5326506" cy="964770"/>
          </a:xfrm>
          <a:prstGeom prst="roundRect">
            <a:avLst/>
          </a:prstGeom>
          <a:solidFill>
            <a:srgbClr val="A6C63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7294" y="1523508"/>
            <a:ext cx="5326506" cy="938112"/>
          </a:xfrm>
          <a:prstGeom prst="roundRect">
            <a:avLst/>
          </a:prstGeom>
          <a:solidFill>
            <a:srgbClr val="B265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9746" y="1838969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690687" y="2754658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2289746" y="3715157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76525" y="1059615"/>
            <a:ext cx="4143375" cy="3724275"/>
          </a:xfrm>
          <a:prstGeom prst="roundRect">
            <a:avLst>
              <a:gd name="adj" fmla="val 2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2668786" y="2867690"/>
            <a:ext cx="110728" cy="95250"/>
          </a:xfrm>
          <a:prstGeom prst="triangle">
            <a:avLst/>
          </a:prstGeom>
          <a:solidFill>
            <a:srgbClr val="EF8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8717" y="1253688"/>
            <a:ext cx="3374231" cy="788194"/>
          </a:xfrm>
          <a:prstGeom prst="roundRect">
            <a:avLst>
              <a:gd name="adj" fmla="val 8380"/>
            </a:avLst>
          </a:prstGeom>
          <a:solidFill>
            <a:srgbClr val="EF8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46835" y="1375131"/>
            <a:ext cx="531019" cy="5310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4423" y="2434073"/>
            <a:ext cx="3520678" cy="16004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Cho phép quản trị một hệ cơ sở dữ liệu lớn với chi phí thấp.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Tốc độ xử lý dữ liệu nhanh.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Cho phép nhiều người cùng khai thác trong một thời điểm.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Là mã nguồn mở cho phép kết nối với nhiều ngôn ngữ lập trình.</a:t>
            </a:r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3886200" y="1325215"/>
            <a:ext cx="2405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 quản trị cơ sở dữ liệu </a:t>
            </a:r>
            <a:r>
              <a:rPr lang="vi-V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endParaRPr lang="vi-VN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62" name="TextBox 22"/>
          <p:cNvSpPr txBox="1">
            <a:spLocks noChangeArrowheads="1"/>
          </p:cNvSpPr>
          <p:nvPr/>
        </p:nvSpPr>
        <p:spPr bwMode="auto">
          <a:xfrm>
            <a:off x="2008867" y="2794794"/>
            <a:ext cx="63019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MySQL</a:t>
            </a:r>
            <a:endParaRPr lang="en-US" altLang="en-US" sz="10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8" name="TextBox 27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CÔNG CỤ CÀI ĐẶT (TT)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24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17294" y="2461620"/>
            <a:ext cx="5326506" cy="951210"/>
          </a:xfrm>
          <a:prstGeom prst="roundRect">
            <a:avLst/>
          </a:prstGeom>
          <a:solidFill>
            <a:srgbClr val="EF81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3407432"/>
            <a:ext cx="5372100" cy="964770"/>
          </a:xfrm>
          <a:prstGeom prst="roundRect">
            <a:avLst/>
          </a:prstGeom>
          <a:solidFill>
            <a:srgbClr val="A6C63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7294" y="1523508"/>
            <a:ext cx="5326506" cy="938112"/>
          </a:xfrm>
          <a:prstGeom prst="roundRect">
            <a:avLst/>
          </a:prstGeom>
          <a:solidFill>
            <a:srgbClr val="B265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9747" y="1839939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289747" y="2769345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1685145" y="3720186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76525" y="1059615"/>
            <a:ext cx="4143375" cy="3724275"/>
          </a:xfrm>
          <a:prstGeom prst="roundRect">
            <a:avLst>
              <a:gd name="adj" fmla="val 2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2668786" y="3844436"/>
            <a:ext cx="110728" cy="95250"/>
          </a:xfrm>
          <a:prstGeom prst="triangle">
            <a:avLst/>
          </a:prstGeom>
          <a:solidFill>
            <a:srgbClr val="A6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8717" y="1253688"/>
            <a:ext cx="3374231" cy="788194"/>
          </a:xfrm>
          <a:prstGeom prst="roundRect">
            <a:avLst>
              <a:gd name="adj" fmla="val 8380"/>
            </a:avLst>
          </a:prstGeom>
          <a:solidFill>
            <a:srgbClr val="A6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46835" y="1375131"/>
            <a:ext cx="531019" cy="5310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4423" y="2972682"/>
            <a:ext cx="3520678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Power Designer.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StarUML</a:t>
            </a:r>
            <a:r>
              <a:rPr lang="vi-VN" sz="1400" dirty="0" smtClean="0">
                <a:latin typeface="+mj-lt"/>
              </a:rPr>
              <a:t>.</a:t>
            </a:r>
            <a:endParaRPr lang="en-US" sz="1400" dirty="0" smtClean="0">
              <a:latin typeface="+mj-lt"/>
            </a:endParaRPr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3886200" y="1463714"/>
            <a:ext cx="240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2" name="TextBox 22"/>
          <p:cNvSpPr txBox="1">
            <a:spLocks noChangeArrowheads="1"/>
          </p:cNvSpPr>
          <p:nvPr/>
        </p:nvSpPr>
        <p:spPr bwMode="auto">
          <a:xfrm>
            <a:off x="2046332" y="3754900"/>
            <a:ext cx="6226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dirty="0" err="1" smtClean="0">
                <a:latin typeface="Arial" panose="020B0604020202020204" pitchFamily="34" charset="0"/>
              </a:rPr>
              <a:t>Khác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8" name="TextBox 27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CÔNG CỤ CÀI ĐẶT (TT)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37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MÔ HÌNH THIẾT KẾ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01" y="1181355"/>
            <a:ext cx="7078500" cy="34805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z="2800" dirty="0" smtClean="0">
                <a:solidFill>
                  <a:srgbClr val="C20483"/>
                </a:solidFill>
                <a:latin typeface="Times New Roman"/>
              </a:rPr>
              <a:t>CÔNG NGHỆ &amp; KỸ THUẬT ÁP DỤNG</a:t>
            </a:r>
            <a:endParaRPr lang="en-US" sz="2800" dirty="0">
              <a:solidFill>
                <a:srgbClr val="C20483"/>
              </a:solidFill>
              <a:latin typeface="Times New Roman"/>
            </a:endParaRPr>
          </a:p>
        </p:txBody>
      </p:sp>
      <p:grpSp>
        <p:nvGrpSpPr>
          <p:cNvPr id="21" name="Group 138"/>
          <p:cNvGrpSpPr>
            <a:grpSpLocks/>
          </p:cNvGrpSpPr>
          <p:nvPr/>
        </p:nvGrpSpPr>
        <p:grpSpPr bwMode="auto">
          <a:xfrm>
            <a:off x="1543314" y="1148130"/>
            <a:ext cx="6044609" cy="3785820"/>
            <a:chOff x="336150" y="1183465"/>
            <a:chExt cx="8512351" cy="5491452"/>
          </a:xfrm>
        </p:grpSpPr>
        <p:sp>
          <p:nvSpPr>
            <p:cNvPr id="22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3558716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endParaRPr lang="en-US" sz="525" b="1" kern="10" dirty="0">
                <a:solidFill>
                  <a:srgbClr val="8C8C8C"/>
                </a:solidFill>
                <a:ea typeface="+mn-lt"/>
                <a:cs typeface="+mn-lt"/>
              </a:endParaRPr>
            </a:p>
          </p:txBody>
        </p:sp>
        <p:sp>
          <p:nvSpPr>
            <p:cNvPr id="23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812148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endParaRPr lang="en-US" sz="100" b="1" kern="10" dirty="0">
                <a:solidFill>
                  <a:srgbClr val="8C8C8C"/>
                </a:solidFill>
                <a:ea typeface="+mn-lt"/>
                <a:cs typeface="+mn-lt"/>
              </a:endParaRPr>
            </a:p>
          </p:txBody>
        </p:sp>
        <p:grpSp>
          <p:nvGrpSpPr>
            <p:cNvPr id="24" name="Group 40"/>
            <p:cNvGrpSpPr>
              <a:grpSpLocks/>
            </p:cNvGrpSpPr>
            <p:nvPr/>
          </p:nvGrpSpPr>
          <p:grpSpPr bwMode="auto">
            <a:xfrm>
              <a:off x="336150" y="3681211"/>
              <a:ext cx="8512351" cy="508660"/>
              <a:chOff x="336150" y="3613976"/>
              <a:chExt cx="8512351" cy="50866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36150" y="3833388"/>
                <a:ext cx="8512351" cy="63485"/>
              </a:xfrm>
              <a:prstGeom prst="rect">
                <a:avLst/>
              </a:prstGeom>
              <a:solidFill>
                <a:srgbClr val="8C8C8C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36150" y="3614365"/>
                <a:ext cx="90489" cy="507880"/>
              </a:xfrm>
              <a:prstGeom prst="rect">
                <a:avLst/>
              </a:prstGeom>
              <a:solidFill>
                <a:srgbClr val="8C8C8C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758011" y="3614365"/>
                <a:ext cx="90490" cy="507880"/>
              </a:xfrm>
              <a:prstGeom prst="rect">
                <a:avLst/>
              </a:prstGeom>
              <a:solidFill>
                <a:srgbClr val="8C8C8C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945625" y="1183465"/>
              <a:ext cx="1735367" cy="1735367"/>
              <a:chOff x="1816987" y="1098550"/>
              <a:chExt cx="1602488" cy="1602488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817114" y="1098550"/>
                <a:ext cx="1602309" cy="1601898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3" name="Donut 72"/>
              <p:cNvSpPr/>
              <p:nvPr/>
            </p:nvSpPr>
            <p:spPr>
              <a:xfrm>
                <a:off x="1864026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753816" y="2908670"/>
              <a:ext cx="127003" cy="896725"/>
            </a:xfrm>
            <a:prstGeom prst="rect">
              <a:avLst/>
            </a:prstGeom>
            <a:solidFill>
              <a:srgbClr val="2E95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3706911" y="1183465"/>
              <a:ext cx="1735367" cy="1735367"/>
              <a:chOff x="3748986" y="1098550"/>
              <a:chExt cx="1602488" cy="160248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748590" y="1098550"/>
                <a:ext cx="1602310" cy="1601898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1" name="Donut 70"/>
              <p:cNvSpPr/>
              <p:nvPr/>
            </p:nvSpPr>
            <p:spPr>
              <a:xfrm>
                <a:off x="3795501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514536" y="2908670"/>
              <a:ext cx="127003" cy="896725"/>
            </a:xfrm>
            <a:prstGeom prst="rect">
              <a:avLst/>
            </a:prstGeom>
            <a:solidFill>
              <a:srgbClr val="2E95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6408256" y="1183465"/>
              <a:ext cx="1735367" cy="1735367"/>
              <a:chOff x="5715000" y="1098550"/>
              <a:chExt cx="1602488" cy="160248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715191" y="1098550"/>
                <a:ext cx="1602310" cy="1601898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9" name="Donut 68"/>
              <p:cNvSpPr/>
              <p:nvPr/>
            </p:nvSpPr>
            <p:spPr>
              <a:xfrm>
                <a:off x="5762102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216517" y="2908670"/>
              <a:ext cx="127003" cy="896725"/>
            </a:xfrm>
            <a:prstGeom prst="rect">
              <a:avLst/>
            </a:prstGeom>
            <a:solidFill>
              <a:srgbClr val="2E95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31" name="Group 112"/>
            <p:cNvGrpSpPr>
              <a:grpSpLocks/>
            </p:cNvGrpSpPr>
            <p:nvPr/>
          </p:nvGrpSpPr>
          <p:grpSpPr bwMode="auto">
            <a:xfrm flipV="1">
              <a:off x="2330672" y="4939550"/>
              <a:ext cx="1735367" cy="1735367"/>
              <a:chOff x="1816987" y="1098550"/>
              <a:chExt cx="1602488" cy="160248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816450" y="1098550"/>
                <a:ext cx="1602309" cy="1601897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7" name="Donut 66"/>
              <p:cNvSpPr/>
              <p:nvPr/>
            </p:nvSpPr>
            <p:spPr>
              <a:xfrm>
                <a:off x="1863362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 flipV="1">
              <a:off x="3139733" y="4056161"/>
              <a:ext cx="125415" cy="893552"/>
            </a:xfrm>
            <a:prstGeom prst="rect">
              <a:avLst/>
            </a:prstGeom>
            <a:solidFill>
              <a:srgbClr val="2E95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33" name="Group 120"/>
            <p:cNvGrpSpPr>
              <a:grpSpLocks/>
            </p:cNvGrpSpPr>
            <p:nvPr/>
          </p:nvGrpSpPr>
          <p:grpSpPr bwMode="auto">
            <a:xfrm flipV="1">
              <a:off x="5092398" y="4940190"/>
              <a:ext cx="1735174" cy="1734727"/>
              <a:chOff x="3749393" y="1098550"/>
              <a:chExt cx="1602310" cy="1601897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749393" y="1098550"/>
                <a:ext cx="1602310" cy="1601897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5" name="Donut 64"/>
              <p:cNvSpPr/>
              <p:nvPr/>
            </p:nvSpPr>
            <p:spPr>
              <a:xfrm>
                <a:off x="3796303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4" name="Group 84"/>
            <p:cNvGrpSpPr>
              <a:grpSpLocks/>
            </p:cNvGrpSpPr>
            <p:nvPr/>
          </p:nvGrpSpPr>
          <p:grpSpPr bwMode="auto">
            <a:xfrm>
              <a:off x="1671340" y="3777620"/>
              <a:ext cx="5754405" cy="303143"/>
              <a:chOff x="1671340" y="3710385"/>
              <a:chExt cx="5754405" cy="303143"/>
            </a:xfrm>
          </p:grpSpPr>
          <p:grpSp>
            <p:nvGrpSpPr>
              <p:cNvPr id="49" name="Group 44"/>
              <p:cNvGrpSpPr>
                <a:grpSpLocks/>
              </p:cNvGrpSpPr>
              <p:nvPr/>
            </p:nvGrpSpPr>
            <p:grpSpPr bwMode="auto">
              <a:xfrm>
                <a:off x="1671340" y="3721756"/>
                <a:ext cx="291774" cy="291772"/>
                <a:chOff x="1574932" y="3625347"/>
                <a:chExt cx="484590" cy="484589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574807" y="3605144"/>
                  <a:ext cx="485141" cy="524559"/>
                </a:xfrm>
                <a:prstGeom prst="ellipse">
                  <a:avLst/>
                </a:prstGeom>
                <a:solidFill>
                  <a:srgbClr val="2E95C0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667091" y="3715855"/>
                  <a:ext cx="300577" cy="30313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50" name="Group 47"/>
              <p:cNvGrpSpPr>
                <a:grpSpLocks/>
              </p:cNvGrpSpPr>
              <p:nvPr/>
            </p:nvGrpSpPr>
            <p:grpSpPr bwMode="auto">
              <a:xfrm>
                <a:off x="4432626" y="3721756"/>
                <a:ext cx="291774" cy="291772"/>
                <a:chOff x="4336218" y="3625347"/>
                <a:chExt cx="484590" cy="48458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335153" y="3605144"/>
                  <a:ext cx="485141" cy="524559"/>
                </a:xfrm>
                <a:prstGeom prst="ellipse">
                  <a:avLst/>
                </a:prstGeom>
                <a:solidFill>
                  <a:srgbClr val="2E95C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4427435" y="3715855"/>
                  <a:ext cx="300577" cy="30313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51" name="Group 83"/>
              <p:cNvGrpSpPr>
                <a:grpSpLocks/>
              </p:cNvGrpSpPr>
              <p:nvPr/>
            </p:nvGrpSpPr>
            <p:grpSpPr bwMode="auto">
              <a:xfrm>
                <a:off x="7133971" y="3721756"/>
                <a:ext cx="291774" cy="291772"/>
                <a:chOff x="7037563" y="3625347"/>
                <a:chExt cx="484590" cy="484589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7037555" y="3605144"/>
                  <a:ext cx="485141" cy="524559"/>
                </a:xfrm>
                <a:prstGeom prst="ellipse">
                  <a:avLst/>
                </a:prstGeom>
                <a:solidFill>
                  <a:srgbClr val="2E95C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129836" y="3715855"/>
                  <a:ext cx="300577" cy="30313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52" name="Group 45"/>
              <p:cNvGrpSpPr>
                <a:grpSpLocks/>
              </p:cNvGrpSpPr>
              <p:nvPr/>
            </p:nvGrpSpPr>
            <p:grpSpPr bwMode="auto">
              <a:xfrm>
                <a:off x="3056387" y="3710385"/>
                <a:ext cx="291774" cy="291772"/>
                <a:chOff x="2959979" y="3613976"/>
                <a:chExt cx="484590" cy="484589"/>
              </a:xfrm>
            </p:grpSpPr>
            <p:sp>
              <p:nvSpPr>
                <p:cNvPr id="56" name="Oval 55"/>
                <p:cNvSpPr/>
                <p:nvPr/>
              </p:nvSpPr>
              <p:spPr>
                <a:xfrm flipV="1">
                  <a:off x="2961299" y="3594208"/>
                  <a:ext cx="482504" cy="524558"/>
                </a:xfrm>
                <a:prstGeom prst="ellipse">
                  <a:avLst/>
                </a:prstGeom>
                <a:solidFill>
                  <a:srgbClr val="2E95C0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flipV="1">
                  <a:off x="3050945" y="3704919"/>
                  <a:ext cx="303213" cy="30313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53" name="Group 81"/>
              <p:cNvGrpSpPr>
                <a:grpSpLocks/>
              </p:cNvGrpSpPr>
              <p:nvPr/>
            </p:nvGrpSpPr>
            <p:grpSpPr bwMode="auto">
              <a:xfrm>
                <a:off x="5817673" y="3710385"/>
                <a:ext cx="291774" cy="291772"/>
                <a:chOff x="5721265" y="3613976"/>
                <a:chExt cx="484590" cy="484589"/>
              </a:xfrm>
            </p:grpSpPr>
            <p:sp>
              <p:nvSpPr>
                <p:cNvPr id="54" name="Oval 53"/>
                <p:cNvSpPr/>
                <p:nvPr/>
              </p:nvSpPr>
              <p:spPr>
                <a:xfrm flipV="1">
                  <a:off x="5721644" y="3594208"/>
                  <a:ext cx="485141" cy="524558"/>
                </a:xfrm>
                <a:prstGeom prst="ellipse">
                  <a:avLst/>
                </a:prstGeom>
                <a:solidFill>
                  <a:srgbClr val="2E95C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flipV="1">
                  <a:off x="5813927" y="3704919"/>
                  <a:ext cx="300577" cy="30313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</p:grpSp>
        <p:sp>
          <p:nvSpPr>
            <p:cNvPr id="35" name="Rectangle 34"/>
            <p:cNvSpPr/>
            <p:nvPr/>
          </p:nvSpPr>
          <p:spPr>
            <a:xfrm flipV="1">
              <a:off x="5900452" y="4056161"/>
              <a:ext cx="127003" cy="893552"/>
            </a:xfrm>
            <a:prstGeom prst="rect">
              <a:avLst/>
            </a:prstGeom>
            <a:solidFill>
              <a:srgbClr val="2E95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sp>
          <p:nvSpPr>
            <p:cNvPr id="36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6283550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endParaRPr lang="en-US" sz="525" b="1" kern="10" dirty="0">
                <a:solidFill>
                  <a:srgbClr val="8C8C8C"/>
                </a:solidFill>
                <a:ea typeface="+mn-lt"/>
                <a:cs typeface="+mn-lt"/>
              </a:endParaRPr>
            </a:p>
          </p:txBody>
        </p:sp>
        <p:sp>
          <p:nvSpPr>
            <p:cNvPr id="37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2164866" y="4942669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endParaRPr lang="en-US" sz="525" b="1" kern="10" dirty="0">
                <a:solidFill>
                  <a:srgbClr val="8C8C8C"/>
                </a:solidFill>
                <a:ea typeface="+mn-lt"/>
                <a:cs typeface="+mn-lt"/>
              </a:endParaRPr>
            </a:p>
          </p:txBody>
        </p:sp>
        <p:sp>
          <p:nvSpPr>
            <p:cNvPr id="38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4985947" y="4942669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endParaRPr lang="en-US" sz="525" b="1" kern="10" dirty="0">
                <a:solidFill>
                  <a:srgbClr val="8C8C8C"/>
                </a:solidFill>
                <a:ea typeface="+mn-lt"/>
                <a:cs typeface="+mn-lt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12556" y="2882477"/>
              <a:ext cx="4761" cy="9760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574862" y="2867405"/>
              <a:ext cx="3176" cy="9760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260622" y="2867405"/>
              <a:ext cx="4763" cy="9760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198471" y="4014896"/>
              <a:ext cx="3176" cy="9760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944558" y="4014896"/>
              <a:ext cx="4761" cy="9760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140"/>
            <p:cNvSpPr txBox="1">
              <a:spLocks noChangeArrowheads="1"/>
            </p:cNvSpPr>
            <p:nvPr/>
          </p:nvSpPr>
          <p:spPr bwMode="auto">
            <a:xfrm>
              <a:off x="1088712" y="1463122"/>
              <a:ext cx="1436593" cy="100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Spring MVC Framework</a:t>
              </a:r>
              <a:endParaRPr lang="en-US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141"/>
            <p:cNvSpPr txBox="1">
              <a:spLocks noChangeArrowheads="1"/>
            </p:cNvSpPr>
            <p:nvPr/>
          </p:nvSpPr>
          <p:spPr bwMode="auto">
            <a:xfrm>
              <a:off x="3920335" y="1753192"/>
              <a:ext cx="1364729" cy="42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Hibernate</a:t>
              </a:r>
              <a:endParaRPr lang="en-US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142"/>
            <p:cNvSpPr txBox="1">
              <a:spLocks noChangeArrowheads="1"/>
            </p:cNvSpPr>
            <p:nvPr/>
          </p:nvSpPr>
          <p:spPr bwMode="auto">
            <a:xfrm>
              <a:off x="6683933" y="1730091"/>
              <a:ext cx="1132395" cy="42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Maven</a:t>
              </a:r>
              <a:endParaRPr lang="en-US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143"/>
            <p:cNvSpPr txBox="1">
              <a:spLocks noChangeArrowheads="1"/>
            </p:cNvSpPr>
            <p:nvPr/>
          </p:nvSpPr>
          <p:spPr bwMode="auto">
            <a:xfrm>
              <a:off x="5122964" y="5304986"/>
              <a:ext cx="1659686" cy="100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HTML, CSS, </a:t>
              </a:r>
              <a:r>
                <a:rPr lang="en-US" sz="13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Javascript</a:t>
              </a: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1300" b="1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và</a:t>
              </a:r>
              <a:r>
                <a:rPr lang="en-US" sz="13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Bootstrap</a:t>
              </a:r>
              <a:endParaRPr lang="en-US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144"/>
            <p:cNvSpPr txBox="1">
              <a:spLocks noChangeArrowheads="1"/>
            </p:cNvSpPr>
            <p:nvPr/>
          </p:nvSpPr>
          <p:spPr bwMode="auto">
            <a:xfrm>
              <a:off x="2636075" y="5595172"/>
              <a:ext cx="1132395" cy="42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MySQL</a:t>
              </a:r>
              <a:endParaRPr lang="en-US" altLang="en-US" sz="1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SPRING MVC FRAMEWORK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HIBERNATE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4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16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MAVEN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9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MYSQL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5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nip Single Corner Rectangle 26"/>
          <p:cNvSpPr/>
          <p:nvPr/>
        </p:nvSpPr>
        <p:spPr>
          <a:xfrm flipV="1">
            <a:off x="1818085" y="1092310"/>
            <a:ext cx="2475309" cy="653653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rgbClr val="7789D7"/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46" name="Picture 345" descr="shadow_1_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1"/>
          <a:stretch>
            <a:fillRect/>
          </a:stretch>
        </p:blipFill>
        <p:spPr bwMode="gray">
          <a:xfrm>
            <a:off x="1818085" y="740784"/>
            <a:ext cx="44053" cy="118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Pentagon 27"/>
          <p:cNvSpPr/>
          <p:nvPr/>
        </p:nvSpPr>
        <p:spPr>
          <a:xfrm rot="5400000" flipV="1">
            <a:off x="3158133" y="1487002"/>
            <a:ext cx="1537097" cy="74295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8" name="Isosceles Triangle 47"/>
          <p:cNvSpPr/>
          <p:nvPr/>
        </p:nvSpPr>
        <p:spPr>
          <a:xfrm rot="16200000" flipV="1">
            <a:off x="3583782" y="1307813"/>
            <a:ext cx="194072" cy="15359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71662" y="1684050"/>
            <a:ext cx="1681163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628900" y="2773472"/>
            <a:ext cx="3739754" cy="4143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1" name="Snip Single Corner Rectangle 26"/>
          <p:cNvSpPr/>
          <p:nvPr/>
        </p:nvSpPr>
        <p:spPr>
          <a:xfrm flipH="1" flipV="1">
            <a:off x="4839891" y="1092310"/>
            <a:ext cx="2475309" cy="653653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rgbClr val="DA8282"/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52" name="Picture 345" descr="shadow_1_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1"/>
          <a:stretch>
            <a:fillRect/>
          </a:stretch>
        </p:blipFill>
        <p:spPr bwMode="gray">
          <a:xfrm>
            <a:off x="7271148" y="740784"/>
            <a:ext cx="44053" cy="118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Pentagon 27"/>
          <p:cNvSpPr/>
          <p:nvPr/>
        </p:nvSpPr>
        <p:spPr>
          <a:xfrm rot="16200000" flipH="1" flipV="1">
            <a:off x="4438055" y="1487002"/>
            <a:ext cx="1537097" cy="74295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4" name="Isosceles Triangle 53"/>
          <p:cNvSpPr/>
          <p:nvPr/>
        </p:nvSpPr>
        <p:spPr>
          <a:xfrm rot="5400000" flipH="1" flipV="1">
            <a:off x="5355432" y="1307813"/>
            <a:ext cx="194072" cy="15359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580460" y="1684050"/>
            <a:ext cx="1677590" cy="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ingle Corner Rectangle 26"/>
          <p:cNvSpPr/>
          <p:nvPr/>
        </p:nvSpPr>
        <p:spPr>
          <a:xfrm>
            <a:off x="1818085" y="4228416"/>
            <a:ext cx="2475309" cy="654844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rgbClr val="55CBAC"/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57" name="Picture 345" descr="shadow_1_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1818085" y="3962907"/>
            <a:ext cx="44053" cy="118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Pentagon 27"/>
          <p:cNvSpPr/>
          <p:nvPr/>
        </p:nvSpPr>
        <p:spPr>
          <a:xfrm rot="16200000">
            <a:off x="3158133" y="3744427"/>
            <a:ext cx="1537097" cy="74295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9" name="Isosceles Triangle 58"/>
          <p:cNvSpPr/>
          <p:nvPr/>
        </p:nvSpPr>
        <p:spPr>
          <a:xfrm rot="5400000">
            <a:off x="3584377" y="4513571"/>
            <a:ext cx="192881" cy="15359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0" name="Snip Single Corner Rectangle 26"/>
          <p:cNvSpPr/>
          <p:nvPr/>
        </p:nvSpPr>
        <p:spPr>
          <a:xfrm flipH="1">
            <a:off x="4839891" y="4228416"/>
            <a:ext cx="2475309" cy="654844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rgbClr val="F5BB17"/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61" name="Picture 345" descr="shadow_1_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7271148" y="3962907"/>
            <a:ext cx="44053" cy="118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Pentagon 27"/>
          <p:cNvSpPr/>
          <p:nvPr/>
        </p:nvSpPr>
        <p:spPr>
          <a:xfrm rot="5400000" flipH="1">
            <a:off x="4438055" y="3744427"/>
            <a:ext cx="1537097" cy="74295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3" name="Isosceles Triangle 62"/>
          <p:cNvSpPr/>
          <p:nvPr/>
        </p:nvSpPr>
        <p:spPr>
          <a:xfrm rot="16200000" flipH="1">
            <a:off x="5356027" y="4513571"/>
            <a:ext cx="192881" cy="15359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64" name="Group 107"/>
          <p:cNvGrpSpPr>
            <a:grpSpLocks/>
          </p:cNvGrpSpPr>
          <p:nvPr/>
        </p:nvGrpSpPr>
        <p:grpSpPr bwMode="auto">
          <a:xfrm>
            <a:off x="2805112" y="3140185"/>
            <a:ext cx="623888" cy="115490"/>
            <a:chOff x="2122604" y="3966591"/>
            <a:chExt cx="595196" cy="109537"/>
          </a:xfrm>
        </p:grpSpPr>
        <p:sp>
          <p:nvSpPr>
            <p:cNvPr id="65" name="Oval 64"/>
            <p:cNvSpPr/>
            <p:nvPr/>
          </p:nvSpPr>
          <p:spPr>
            <a:xfrm>
              <a:off x="2122604" y="3966591"/>
              <a:ext cx="109044" cy="1095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6" name="Oval 65"/>
            <p:cNvSpPr/>
            <p:nvPr/>
          </p:nvSpPr>
          <p:spPr>
            <a:xfrm>
              <a:off x="2286169" y="3966591"/>
              <a:ext cx="109044" cy="109537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7" name="Oval 66"/>
            <p:cNvSpPr/>
            <p:nvPr/>
          </p:nvSpPr>
          <p:spPr>
            <a:xfrm>
              <a:off x="2445191" y="3966591"/>
              <a:ext cx="104500" cy="1095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8" name="Oval 67"/>
            <p:cNvSpPr/>
            <p:nvPr/>
          </p:nvSpPr>
          <p:spPr>
            <a:xfrm>
              <a:off x="2608756" y="3966591"/>
              <a:ext cx="109044" cy="109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1871662" y="4293900"/>
            <a:ext cx="1681163" cy="0"/>
          </a:xfrm>
          <a:prstGeom prst="lin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580460" y="4293900"/>
            <a:ext cx="1677590" cy="0"/>
          </a:xfrm>
          <a:prstGeom prst="line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3"/>
          <p:cNvSpPr txBox="1">
            <a:spLocks noChangeArrowheads="1"/>
          </p:cNvSpPr>
          <p:nvPr/>
        </p:nvSpPr>
        <p:spPr bwMode="ltGray">
          <a:xfrm>
            <a:off x="2831307" y="2863960"/>
            <a:ext cx="3427810" cy="28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Aft>
                <a:spcPts val="600"/>
              </a:spcAft>
              <a:defRPr/>
            </a:pPr>
            <a:r>
              <a:rPr 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 CHƯƠNG TRÌNH</a:t>
            </a:r>
            <a:endParaRPr lang="en-US" sz="13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ltGray">
          <a:xfrm>
            <a:off x="1897856" y="1204518"/>
            <a:ext cx="1691879" cy="2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Tổng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quan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ltGray">
          <a:xfrm>
            <a:off x="1885950" y="4379625"/>
            <a:ext cx="169187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Nội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dung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kết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quả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nghiên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cứu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ltGray">
          <a:xfrm>
            <a:off x="5568446" y="1245999"/>
            <a:ext cx="1693069" cy="2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95000"/>
              </a:lnSpc>
              <a:spcAft>
                <a:spcPts val="600"/>
              </a:spcAft>
            </a:pP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Cơ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sở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lý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thuyết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ltGray">
          <a:xfrm>
            <a:off x="5557838" y="4379625"/>
            <a:ext cx="169306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95000"/>
              </a:lnSpc>
              <a:spcAft>
                <a:spcPts val="600"/>
              </a:spcAft>
            </a:pP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Kết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luận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hướng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phát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triển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Box 1"/>
          <p:cNvSpPr txBox="1">
            <a:spLocks noChangeArrowheads="1"/>
          </p:cNvSpPr>
          <p:nvPr/>
        </p:nvSpPr>
        <p:spPr bwMode="auto">
          <a:xfrm>
            <a:off x="3681195" y="1766204"/>
            <a:ext cx="46358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950" b="1" u="sng">
                <a:solidFill>
                  <a:schemeClr val="accent2"/>
                </a:solidFill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75404" y="1766204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u="sng" dirty="0">
                <a:solidFill>
                  <a:schemeClr val="accent3"/>
                </a:solidFill>
                <a:latin typeface="Arial" pitchFamily="34" charset="0"/>
              </a:rPr>
              <a:t>02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81195" y="3778360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u="sng" dirty="0">
                <a:solidFill>
                  <a:schemeClr val="accent5"/>
                </a:solidFill>
                <a:latin typeface="Arial" pitchFamily="34" charset="0"/>
              </a:rPr>
              <a:t>03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75404" y="3778360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u="sng" dirty="0">
                <a:solidFill>
                  <a:schemeClr val="accent4"/>
                </a:solidFill>
                <a:latin typeface="Arial" pitchFamily="34" charset="0"/>
              </a:rPr>
              <a:t>04</a:t>
            </a:r>
          </a:p>
        </p:txBody>
      </p:sp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z="3400" dirty="0" err="1">
                <a:solidFill>
                  <a:srgbClr val="C20483"/>
                </a:solidFill>
                <a:latin typeface="Times New Roman"/>
              </a:rPr>
              <a:t>NỘI</a:t>
            </a:r>
            <a:r>
              <a:rPr lang="en-US" sz="3400" dirty="0">
                <a:solidFill>
                  <a:srgbClr val="C20483"/>
                </a:solidFill>
                <a:latin typeface="Times New Roman"/>
              </a:rPr>
              <a:t> DUNG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82" name="TextBox 81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85" name="Straight Connector 8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87" name="TextBox 86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18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z="2600" smtClean="0">
                <a:solidFill>
                  <a:srgbClr val="C20483"/>
                </a:solidFill>
                <a:latin typeface="Times New Roman"/>
              </a:rPr>
              <a:t>HTML, CSS, JAVASCRIPT, BOOTSTRAP</a:t>
            </a:r>
            <a:endParaRPr lang="en-US" sz="2600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1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19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810430" y="2611154"/>
            <a:ext cx="2143125" cy="1067990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rgbClr val="60B5CC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600" smtClean="0"/>
          </a:p>
          <a:p>
            <a:pPr algn="ctr">
              <a:defRPr/>
            </a:pPr>
            <a:r>
              <a:rPr lang="en-US" sz="2600" smtClean="0"/>
              <a:t>Thiết kế</a:t>
            </a:r>
            <a:endParaRPr lang="en-US" sz="2600"/>
          </a:p>
        </p:txBody>
      </p:sp>
      <p:sp>
        <p:nvSpPr>
          <p:cNvPr id="14" name="Freeform 13"/>
          <p:cNvSpPr/>
          <p:nvPr/>
        </p:nvSpPr>
        <p:spPr>
          <a:xfrm>
            <a:off x="2047922" y="1317159"/>
            <a:ext cx="2689622" cy="1210865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rgbClr val="E66C7D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smtClean="0"/>
              <a:t>Đặc tả yêu cầu</a:t>
            </a:r>
            <a:endParaRPr lang="en-US" sz="2600"/>
          </a:p>
        </p:txBody>
      </p:sp>
      <p:sp>
        <p:nvSpPr>
          <p:cNvPr id="15" name="Freeform 14"/>
          <p:cNvSpPr/>
          <p:nvPr/>
        </p:nvSpPr>
        <p:spPr>
          <a:xfrm>
            <a:off x="1393898" y="3489511"/>
            <a:ext cx="2555081" cy="1284684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rgbClr val="5A6378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smtClean="0"/>
              <a:t>Kiểm thử</a:t>
            </a:r>
            <a:endParaRPr lang="en-US" sz="2600"/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6953555" y="3193369"/>
            <a:ext cx="277416" cy="485775"/>
            <a:chOff x="2057400" y="2332412"/>
            <a:chExt cx="324766" cy="568896"/>
          </a:xfrm>
          <a:solidFill>
            <a:srgbClr val="60B5CC"/>
          </a:solidFill>
        </p:grpSpPr>
        <p:sp>
          <p:nvSpPr>
            <p:cNvPr id="18" name="Oval 17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1" name="Group 20"/>
          <p:cNvGrpSpPr/>
          <p:nvPr/>
        </p:nvGrpSpPr>
        <p:grpSpPr>
          <a:xfrm rot="20620448">
            <a:off x="4767769" y="2042396"/>
            <a:ext cx="277352" cy="485839"/>
            <a:chOff x="2057400" y="2332412"/>
            <a:chExt cx="324766" cy="568896"/>
          </a:xfrm>
          <a:solidFill>
            <a:srgbClr val="E66C7D"/>
          </a:solidFill>
        </p:grpSpPr>
        <p:sp>
          <p:nvSpPr>
            <p:cNvPr id="22" name="Oval 21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3" name="Oval 22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4" name="Oval 23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5" name="Group 24"/>
          <p:cNvGrpSpPr/>
          <p:nvPr/>
        </p:nvGrpSpPr>
        <p:grpSpPr>
          <a:xfrm rot="21164505">
            <a:off x="3989779" y="4300037"/>
            <a:ext cx="277352" cy="485839"/>
            <a:chOff x="2057400" y="2332412"/>
            <a:chExt cx="324766" cy="568896"/>
          </a:xfrm>
          <a:solidFill>
            <a:srgbClr val="5A6378"/>
          </a:solidFill>
        </p:grpSpPr>
        <p:sp>
          <p:nvSpPr>
            <p:cNvPr id="26" name="Oval 25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z="2800" smtClean="0">
                <a:solidFill>
                  <a:srgbClr val="C20483"/>
                </a:solidFill>
                <a:latin typeface="Times New Roman"/>
              </a:rPr>
              <a:t>NỘI DUNG &amp; KẾT QUẢ NGHIÊN CỨU</a:t>
            </a:r>
            <a:endParaRPr lang="en-US" sz="2800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7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ĐẶC TẢ YÊU CẦU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6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21</a:t>
            </a:r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 fontScale="90000"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ĐẶC TẢ YÊU CẦU CHỨC NĂNG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1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22</a:t>
            </a:r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Autofit/>
          </a:bodyPr>
          <a:lstStyle/>
          <a:p>
            <a:r>
              <a:rPr lang="en-US" sz="2800" smtClean="0">
                <a:solidFill>
                  <a:srgbClr val="C20483"/>
                </a:solidFill>
                <a:latin typeface="Times New Roman"/>
              </a:rPr>
              <a:t>ĐẶC TẢ YÊU CẦU PHI CHỨC NĂNG</a:t>
            </a:r>
            <a:endParaRPr lang="en-US" sz="2800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9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23</a:t>
            </a:r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GIAO DIỆN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2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24</a:t>
            </a:r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DỮ LIỆU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6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25</a:t>
            </a:r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DỮ LIỆU (TT)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85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26</a:t>
            </a:r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CHỨC NĂNG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27</a:t>
            </a:r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CHỨC NĂNG (TT)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6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z="3400" dirty="0" smtClean="0">
                <a:solidFill>
                  <a:srgbClr val="C20483"/>
                </a:solidFill>
                <a:latin typeface="Times New Roman"/>
              </a:rPr>
              <a:t>TỔNG QUAN</a:t>
            </a:r>
            <a:endParaRPr lang="en-US" sz="3400" dirty="0">
              <a:solidFill>
                <a:srgbClr val="C20483"/>
              </a:solidFill>
              <a:latin typeface="Times New Roman"/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9" name="Rectangle 98"/>
          <p:cNvSpPr/>
          <p:nvPr/>
        </p:nvSpPr>
        <p:spPr>
          <a:xfrm>
            <a:off x="1631949" y="1414678"/>
            <a:ext cx="7420309" cy="1351740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541" y="3310037"/>
            <a:ext cx="9036718" cy="1351740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5959475" y="3112773"/>
            <a:ext cx="1712913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D78000"/>
              </a:gs>
              <a:gs pos="100000">
                <a:srgbClr val="D78500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V="1">
            <a:off x="5959475" y="4662173"/>
            <a:ext cx="1712913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D78000"/>
              </a:gs>
              <a:gs pos="100000">
                <a:srgbClr val="D78500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5957888" y="3112773"/>
            <a:ext cx="1652587" cy="1747837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EB9912"/>
              </a:gs>
              <a:gs pos="7100">
                <a:srgbClr val="E69105"/>
              </a:gs>
              <a:gs pos="0">
                <a:srgbClr val="F5A51E"/>
              </a:gs>
              <a:gs pos="70434">
                <a:srgbClr val="FAAC25"/>
              </a:gs>
              <a:gs pos="89600">
                <a:srgbClr val="FCCE82"/>
              </a:gs>
              <a:gs pos="100000">
                <a:srgbClr val="FAAA2D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TextBox 13"/>
          <p:cNvSpPr txBox="1">
            <a:spLocks noChangeArrowheads="1"/>
          </p:cNvSpPr>
          <p:nvPr/>
        </p:nvSpPr>
        <p:spPr bwMode="auto">
          <a:xfrm>
            <a:off x="5959475" y="3428685"/>
            <a:ext cx="14843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 err="1">
                <a:solidFill>
                  <a:srgbClr val="FFFFFF"/>
                </a:solidFill>
                <a:latin typeface="Arial" panose="020B0604020202020204" pitchFamily="34" charset="0"/>
              </a:rPr>
              <a:t>Nội</a:t>
            </a: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dung </a:t>
            </a:r>
            <a:r>
              <a:rPr lang="en-US" altLang="en-US" sz="3600" b="1" dirty="0">
                <a:solidFill>
                  <a:srgbClr val="FFFFFF"/>
                </a:solidFill>
                <a:latin typeface="Arial" panose="020B0604020202020204" pitchFamily="34" charset="0"/>
              </a:rPr>
              <a:t>02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1633538" y="1217298"/>
            <a:ext cx="1711325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5A5A5A"/>
              </a:gs>
              <a:gs pos="100000">
                <a:srgbClr val="6E6E6E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 flipV="1">
            <a:off x="1633538" y="2766698"/>
            <a:ext cx="1711325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5A5A5A"/>
              </a:gs>
              <a:gs pos="100000">
                <a:srgbClr val="6E6E6E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631950" y="1218885"/>
            <a:ext cx="1651000" cy="1746250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696969"/>
              </a:gs>
              <a:gs pos="7100">
                <a:srgbClr val="5D5D5D"/>
              </a:gs>
              <a:gs pos="0">
                <a:srgbClr val="787878"/>
              </a:gs>
              <a:gs pos="70434">
                <a:srgbClr val="787878"/>
              </a:gs>
              <a:gs pos="89600">
                <a:srgbClr val="A0A0A0">
                  <a:lumMod val="95000"/>
                  <a:lumOff val="5000"/>
                </a:srgbClr>
              </a:gs>
              <a:gs pos="100000">
                <a:srgbClr val="8C8C8C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1670050" y="1533210"/>
            <a:ext cx="14827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 err="1">
                <a:solidFill>
                  <a:srgbClr val="FFFFFF"/>
                </a:solidFill>
                <a:latin typeface="Arial" panose="020B0604020202020204" pitchFamily="34" charset="0"/>
              </a:rPr>
              <a:t>Nội</a:t>
            </a: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dung </a:t>
            </a:r>
            <a:r>
              <a:rPr lang="en-US" altLang="en-US" sz="3600" b="1" dirty="0">
                <a:solidFill>
                  <a:srgbClr val="FFFFFF"/>
                </a:solidFill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116" name="Rectangle 34"/>
          <p:cNvSpPr>
            <a:spLocks noChangeArrowheads="1"/>
          </p:cNvSpPr>
          <p:nvPr/>
        </p:nvSpPr>
        <p:spPr bwMode="auto">
          <a:xfrm>
            <a:off x="3450256" y="1905882"/>
            <a:ext cx="4364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/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Đặt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vấn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đề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mục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tiêu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phạm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 vi</a:t>
            </a:r>
            <a:endParaRPr lang="en-US" altLang="en-US" b="1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118" name="Rectangle 36"/>
          <p:cNvSpPr>
            <a:spLocks noChangeArrowheads="1"/>
          </p:cNvSpPr>
          <p:nvPr/>
        </p:nvSpPr>
        <p:spPr bwMode="auto">
          <a:xfrm>
            <a:off x="1371600" y="3801241"/>
            <a:ext cx="4364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 algn="r" eaLnBrk="1" hangingPunct="1"/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Phương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pháp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và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kế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hoạch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thực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hiện</a:t>
            </a:r>
            <a:endParaRPr lang="en-US" altLang="en-US" b="1" dirty="0">
              <a:solidFill>
                <a:srgbClr val="935F0B"/>
              </a:solidFill>
              <a:latin typeface="Arial" panose="020B0604020202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3" name="TextBox 122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28</a:t>
            </a:r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CHỨC NĂNG (TT)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2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28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900488" y="1115292"/>
            <a:ext cx="1193006" cy="194786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E66C7D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9" name="Freeform 8"/>
          <p:cNvSpPr/>
          <p:nvPr/>
        </p:nvSpPr>
        <p:spPr>
          <a:xfrm rot="151980" flipH="1" flipV="1">
            <a:off x="3952876" y="3054604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E8865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Freeform 12"/>
          <p:cNvSpPr/>
          <p:nvPr/>
        </p:nvSpPr>
        <p:spPr>
          <a:xfrm rot="14441698" flipH="1" flipV="1">
            <a:off x="4764286" y="1580231"/>
            <a:ext cx="1193006" cy="1949054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60B5CC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4" name="Freeform 13"/>
          <p:cNvSpPr/>
          <p:nvPr/>
        </p:nvSpPr>
        <p:spPr>
          <a:xfrm rot="18011665" flipH="1" flipV="1">
            <a:off x="4765477" y="2577975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6BB76D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5" name="Freeform 14"/>
          <p:cNvSpPr/>
          <p:nvPr/>
        </p:nvSpPr>
        <p:spPr>
          <a:xfrm rot="17884962">
            <a:off x="3017640" y="1630238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F0AD00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6" name="Freeform 15"/>
          <p:cNvSpPr/>
          <p:nvPr/>
        </p:nvSpPr>
        <p:spPr>
          <a:xfrm rot="14422133">
            <a:off x="3112890" y="2620838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5A6378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7" name="TG_Oval 58"/>
          <p:cNvSpPr/>
          <p:nvPr/>
        </p:nvSpPr>
        <p:spPr bwMode="gray">
          <a:xfrm>
            <a:off x="4358148" y="2888496"/>
            <a:ext cx="343233" cy="343233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61223" y="1241708"/>
            <a:ext cx="94416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Bộ vi xử lý: Intel Core i5 3217U</a:t>
            </a:r>
            <a:endParaRPr lang="en-US" sz="13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3978095" y="3780645"/>
            <a:ext cx="94416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endParaRPr lang="en-US" sz="13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điều </a:t>
            </a:r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 Windows 10 Pro 64 bit</a:t>
            </a:r>
            <a:endParaRPr 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5130404" y="3469396"/>
            <a:ext cx="9441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Đĩa cứng: 500Gb</a:t>
            </a:r>
            <a:endParaRPr 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199460" y="2237710"/>
            <a:ext cx="94416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Ram: 4Gb</a:t>
            </a:r>
            <a:endParaRPr 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2913784" y="3377703"/>
            <a:ext cx="95608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 Workbench 6.3 CE</a:t>
            </a:r>
            <a:endParaRPr 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2819400" y="2053133"/>
            <a:ext cx="104656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 duyệt: Google Chrome</a:t>
            </a:r>
            <a:endParaRPr lang="en-US" sz="13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660956"/>
          </a:xfrm>
        </p:spPr>
        <p:txBody>
          <a:bodyPr vert="horz" rtlCol="0">
            <a:normAutofit/>
          </a:bodyPr>
          <a:lstStyle/>
          <a:p>
            <a:r>
              <a:rPr lang="en-US" sz="3600" smtClean="0">
                <a:solidFill>
                  <a:srgbClr val="C20483"/>
                </a:solidFill>
                <a:latin typeface="Times New Roman"/>
              </a:rPr>
              <a:t>KIỂM THỬ</a:t>
            </a:r>
            <a:endParaRPr lang="en-US" sz="3600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84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TỔNG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QUAN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9011" y="2213698"/>
            <a:ext cx="2719213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idx="6"/>
          </p:nvPr>
        </p:nvSpPr>
        <p:spPr>
          <a:xfrm>
            <a:off x="5099970" y="2531020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8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type="body" idx="3"/>
          </p:nvPr>
        </p:nvSpPr>
        <p:spPr>
          <a:xfrm>
            <a:off x="4308561" y="2213698"/>
            <a:ext cx="3726131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hoạch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8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TỔNG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QUAN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9011" y="2213698"/>
            <a:ext cx="2719213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idx="6"/>
          </p:nvPr>
        </p:nvSpPr>
        <p:spPr>
          <a:xfrm>
            <a:off x="5099970" y="2531020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8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type="body" idx="3"/>
          </p:nvPr>
        </p:nvSpPr>
        <p:spPr>
          <a:xfrm>
            <a:off x="4308561" y="2213698"/>
            <a:ext cx="3726131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hoạch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6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TỔNG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QUAN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9011" y="2213698"/>
            <a:ext cx="2719213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idx="6"/>
          </p:nvPr>
        </p:nvSpPr>
        <p:spPr>
          <a:xfrm>
            <a:off x="5099970" y="2531020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8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type="body" idx="3"/>
          </p:nvPr>
        </p:nvSpPr>
        <p:spPr>
          <a:xfrm>
            <a:off x="4308561" y="2213698"/>
            <a:ext cx="3726131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hoạch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 rot="21250921" flipH="1">
            <a:off x="3412638" y="3661933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 rot="21250921" flipH="1">
            <a:off x="3412638" y="2087863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 rot="349079">
            <a:off x="2514601" y="2847139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349079">
            <a:off x="2514600" y="1246415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8206" name="TextBox 3"/>
          <p:cNvSpPr txBox="1">
            <a:spLocks noChangeArrowheads="1"/>
          </p:cNvSpPr>
          <p:nvPr/>
        </p:nvSpPr>
        <p:spPr bwMode="auto">
          <a:xfrm>
            <a:off x="3872930" y="192882"/>
            <a:ext cx="1398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404040"/>
                </a:solidFill>
                <a:latin typeface="Arial" panose="020B0604020202020204" pitchFamily="34" charset="0"/>
              </a:rPr>
              <a:t>TIÊU ĐỀ</a:t>
            </a:r>
          </a:p>
        </p:txBody>
      </p:sp>
      <p:sp>
        <p:nvSpPr>
          <p:cNvPr id="6" name="Freeform 5"/>
          <p:cNvSpPr/>
          <p:nvPr/>
        </p:nvSpPr>
        <p:spPr>
          <a:xfrm>
            <a:off x="3845719" y="977503"/>
            <a:ext cx="388144" cy="1203722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FF658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2411611" y="745927"/>
            <a:ext cx="796529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8209" name="Group 7"/>
          <p:cNvGrpSpPr>
            <a:grpSpLocks/>
          </p:cNvGrpSpPr>
          <p:nvPr/>
        </p:nvGrpSpPr>
        <p:grpSpPr bwMode="auto">
          <a:xfrm flipH="1">
            <a:off x="5018485" y="1782366"/>
            <a:ext cx="2459831" cy="1203722"/>
            <a:chOff x="5187951" y="1304132"/>
            <a:chExt cx="3278980" cy="1604168"/>
          </a:xfrm>
        </p:grpSpPr>
        <p:sp>
          <p:nvSpPr>
            <p:cNvPr id="9" name="Freeform 8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3D3D3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5018962" y="3378110"/>
            <a:ext cx="2459235" cy="1203126"/>
            <a:chOff x="5187951" y="1304132"/>
            <a:chExt cx="3278980" cy="1604168"/>
          </a:xfrm>
          <a:solidFill>
            <a:srgbClr val="FFB236"/>
          </a:solidFill>
        </p:grpSpPr>
        <p:sp>
          <p:nvSpPr>
            <p:cNvPr id="14" name="Freeform 13"/>
            <p:cNvSpPr/>
            <p:nvPr/>
          </p:nvSpPr>
          <p:spPr>
            <a:xfrm>
              <a:off x="7950200" y="1304132"/>
              <a:ext cx="516731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EE93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16200000">
              <a:off x="6037285" y="994589"/>
              <a:ext cx="1063581" cy="276225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3845719" y="2584848"/>
            <a:ext cx="388144" cy="1202531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53C5F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2411016" y="2352676"/>
            <a:ext cx="797719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Round Single Corner Rectangle 4"/>
          <p:cNvSpPr/>
          <p:nvPr/>
        </p:nvSpPr>
        <p:spPr>
          <a:xfrm>
            <a:off x="4229100" y="978694"/>
            <a:ext cx="804863" cy="804863"/>
          </a:xfrm>
          <a:prstGeom prst="round1Rect">
            <a:avLst>
              <a:gd name="adj" fmla="val 5000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4229100" y="1783557"/>
            <a:ext cx="804863" cy="807244"/>
          </a:xfrm>
          <a:prstGeom prst="rect">
            <a:avLst/>
          </a:pr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6" name="Round Single Corner Rectangle 15"/>
          <p:cNvSpPr/>
          <p:nvPr/>
        </p:nvSpPr>
        <p:spPr>
          <a:xfrm flipH="1" flipV="1">
            <a:off x="4226719" y="3380185"/>
            <a:ext cx="806054" cy="804863"/>
          </a:xfrm>
          <a:prstGeom prst="round1Rect">
            <a:avLst>
              <a:gd name="adj" fmla="val 50000"/>
            </a:avLst>
          </a:pr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4229100" y="2587229"/>
            <a:ext cx="804863" cy="807244"/>
          </a:xfrm>
          <a:prstGeom prst="rect">
            <a:avLst/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8217" name="TextBox 24"/>
          <p:cNvSpPr txBox="1">
            <a:spLocks noChangeArrowheads="1"/>
          </p:cNvSpPr>
          <p:nvPr/>
        </p:nvSpPr>
        <p:spPr bwMode="auto">
          <a:xfrm>
            <a:off x="4307682" y="1137048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01</a:t>
            </a:r>
          </a:p>
        </p:txBody>
      </p:sp>
      <p:sp>
        <p:nvSpPr>
          <p:cNvPr id="8218" name="TextBox 25"/>
          <p:cNvSpPr txBox="1">
            <a:spLocks noChangeArrowheads="1"/>
          </p:cNvSpPr>
          <p:nvPr/>
        </p:nvSpPr>
        <p:spPr bwMode="auto">
          <a:xfrm>
            <a:off x="4307682" y="1933576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02</a:t>
            </a:r>
          </a:p>
        </p:txBody>
      </p:sp>
      <p:sp>
        <p:nvSpPr>
          <p:cNvPr id="8219" name="TextBox 26"/>
          <p:cNvSpPr txBox="1">
            <a:spLocks noChangeArrowheads="1"/>
          </p:cNvSpPr>
          <p:nvPr/>
        </p:nvSpPr>
        <p:spPr bwMode="auto">
          <a:xfrm>
            <a:off x="4307682" y="2749154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 dirty="0">
                <a:solidFill>
                  <a:schemeClr val="bg1"/>
                </a:solidFill>
                <a:latin typeface="Verdana" panose="020B0604030504040204" pitchFamily="34" charset="0"/>
              </a:rPr>
              <a:t>03</a:t>
            </a:r>
          </a:p>
        </p:txBody>
      </p:sp>
      <p:sp>
        <p:nvSpPr>
          <p:cNvPr id="8220" name="TextBox 27"/>
          <p:cNvSpPr txBox="1">
            <a:spLocks noChangeArrowheads="1"/>
          </p:cNvSpPr>
          <p:nvPr/>
        </p:nvSpPr>
        <p:spPr bwMode="auto">
          <a:xfrm>
            <a:off x="4307682" y="3492104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43538" y="2278857"/>
            <a:ext cx="200025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PowerPointDep.net - website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cung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cấp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các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mẫu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thiết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kế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hàng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đầu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về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PowerPoint.</a:t>
            </a:r>
          </a:p>
        </p:txBody>
      </p:sp>
      <p:sp>
        <p:nvSpPr>
          <p:cNvPr id="8222" name="Rectangle 29"/>
          <p:cNvSpPr>
            <a:spLocks noChangeArrowheads="1"/>
          </p:cNvSpPr>
          <p:nvPr/>
        </p:nvSpPr>
        <p:spPr bwMode="auto">
          <a:xfrm>
            <a:off x="5443538" y="3905250"/>
            <a:ext cx="200025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4C2F00"/>
                </a:solidFill>
                <a:latin typeface="Arial" panose="020B0604020202020204" pitchFamily="34" charset="0"/>
              </a:rPr>
              <a:t>PowerPointDep.net - website cung cấp các mẫu thiết kế hàng đầu về PowerPoint.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45469" y="1490663"/>
            <a:ext cx="200025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PowerPointDep.net - website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cung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cấp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các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mẫu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thiết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kế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hàng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đầu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về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PowerPoint.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45469" y="3089673"/>
            <a:ext cx="200025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PowerPointDep.net - website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cung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cấp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các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mẫu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thiết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kế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hàng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đầu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về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PowerPoint.</a:t>
            </a:r>
          </a:p>
        </p:txBody>
      </p:sp>
    </p:spTree>
    <p:extLst>
      <p:ext uri="{BB962C8B-B14F-4D97-AF65-F5344CB8AC3E}">
        <p14:creationId xmlns:p14="http://schemas.microsoft.com/office/powerpoint/2010/main" val="21458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38"/>
          <p:cNvGrpSpPr>
            <a:grpSpLocks/>
          </p:cNvGrpSpPr>
          <p:nvPr/>
        </p:nvGrpSpPr>
        <p:grpSpPr bwMode="auto">
          <a:xfrm>
            <a:off x="1384698" y="876300"/>
            <a:ext cx="6384131" cy="4119563"/>
            <a:chOff x="336150" y="1183465"/>
            <a:chExt cx="8512351" cy="5491452"/>
          </a:xfrm>
        </p:grpSpPr>
        <p:sp>
          <p:nvSpPr>
            <p:cNvPr id="10244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3558716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 dirty="0">
                  <a:solidFill>
                    <a:srgbClr val="8C8C8C"/>
                  </a:solidFill>
                  <a:ea typeface="+mn-lt"/>
                  <a:cs typeface="+mn-lt"/>
                </a:rPr>
                <a:t>2014</a:t>
              </a:r>
            </a:p>
          </p:txBody>
        </p:sp>
        <p:sp>
          <p:nvSpPr>
            <p:cNvPr id="10245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812148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 dirty="0">
                  <a:solidFill>
                    <a:srgbClr val="8C8C8C"/>
                  </a:solidFill>
                  <a:ea typeface="+mn-lt"/>
                  <a:cs typeface="+mn-lt"/>
                </a:rPr>
                <a:t>2012</a:t>
              </a:r>
            </a:p>
          </p:txBody>
        </p:sp>
        <p:grpSp>
          <p:nvGrpSpPr>
            <p:cNvPr id="10246" name="Group 40"/>
            <p:cNvGrpSpPr>
              <a:grpSpLocks/>
            </p:cNvGrpSpPr>
            <p:nvPr/>
          </p:nvGrpSpPr>
          <p:grpSpPr bwMode="auto">
            <a:xfrm>
              <a:off x="336150" y="3681211"/>
              <a:ext cx="8512351" cy="508660"/>
              <a:chOff x="336150" y="3613976"/>
              <a:chExt cx="8512351" cy="50866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36150" y="3833388"/>
                <a:ext cx="8512351" cy="6348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6150" y="3614365"/>
                <a:ext cx="90489" cy="50788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758011" y="3614365"/>
                <a:ext cx="90490" cy="50788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grpSp>
          <p:nvGrpSpPr>
            <p:cNvPr id="10247" name="Group 22"/>
            <p:cNvGrpSpPr>
              <a:grpSpLocks/>
            </p:cNvGrpSpPr>
            <p:nvPr/>
          </p:nvGrpSpPr>
          <p:grpSpPr bwMode="auto">
            <a:xfrm>
              <a:off x="945625" y="1183465"/>
              <a:ext cx="1735367" cy="1735367"/>
              <a:chOff x="1816987" y="1098550"/>
              <a:chExt cx="1602488" cy="160248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817114" y="1098550"/>
                <a:ext cx="1602309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1864026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1753816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49" name="Group 24"/>
            <p:cNvGrpSpPr>
              <a:grpSpLocks/>
            </p:cNvGrpSpPr>
            <p:nvPr/>
          </p:nvGrpSpPr>
          <p:grpSpPr bwMode="auto">
            <a:xfrm>
              <a:off x="3706911" y="1183465"/>
              <a:ext cx="1735367" cy="1735367"/>
              <a:chOff x="3748986" y="1098550"/>
              <a:chExt cx="1602488" cy="1602488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748590" y="1098550"/>
                <a:ext cx="1602310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53" name="Donut 52"/>
              <p:cNvSpPr/>
              <p:nvPr/>
            </p:nvSpPr>
            <p:spPr>
              <a:xfrm>
                <a:off x="3795501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514536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51" name="Group 25"/>
            <p:cNvGrpSpPr>
              <a:grpSpLocks/>
            </p:cNvGrpSpPr>
            <p:nvPr/>
          </p:nvGrpSpPr>
          <p:grpSpPr bwMode="auto">
            <a:xfrm>
              <a:off x="6408256" y="1183465"/>
              <a:ext cx="1735367" cy="1735367"/>
              <a:chOff x="5715000" y="1098550"/>
              <a:chExt cx="1602488" cy="160248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715191" y="1098550"/>
                <a:ext cx="1602310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0" name="Donut 59"/>
              <p:cNvSpPr/>
              <p:nvPr/>
            </p:nvSpPr>
            <p:spPr>
              <a:xfrm>
                <a:off x="5762102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7216517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53" name="Group 112"/>
            <p:cNvGrpSpPr>
              <a:grpSpLocks/>
            </p:cNvGrpSpPr>
            <p:nvPr/>
          </p:nvGrpSpPr>
          <p:grpSpPr bwMode="auto">
            <a:xfrm flipV="1">
              <a:off x="2330672" y="4939550"/>
              <a:ext cx="1735367" cy="1735367"/>
              <a:chOff x="1816987" y="1098550"/>
              <a:chExt cx="1602488" cy="1602488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1816450" y="1098550"/>
                <a:ext cx="1602309" cy="1601897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19" name="Donut 118"/>
              <p:cNvSpPr/>
              <p:nvPr/>
            </p:nvSpPr>
            <p:spPr>
              <a:xfrm>
                <a:off x="1863362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 flipV="1">
              <a:off x="3139733" y="4056161"/>
              <a:ext cx="125415" cy="893552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55" name="Group 120"/>
            <p:cNvGrpSpPr>
              <a:grpSpLocks/>
            </p:cNvGrpSpPr>
            <p:nvPr/>
          </p:nvGrpSpPr>
          <p:grpSpPr bwMode="auto">
            <a:xfrm flipV="1">
              <a:off x="5091958" y="4939550"/>
              <a:ext cx="1735367" cy="1735367"/>
              <a:chOff x="3748986" y="1098550"/>
              <a:chExt cx="1602488" cy="1602488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749392" y="1098550"/>
                <a:ext cx="1602309" cy="1601897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27" name="Donut 126"/>
              <p:cNvSpPr/>
              <p:nvPr/>
            </p:nvSpPr>
            <p:spPr>
              <a:xfrm>
                <a:off x="3796303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56" name="Group 84"/>
            <p:cNvGrpSpPr>
              <a:grpSpLocks/>
            </p:cNvGrpSpPr>
            <p:nvPr/>
          </p:nvGrpSpPr>
          <p:grpSpPr bwMode="auto">
            <a:xfrm>
              <a:off x="1671340" y="3777620"/>
              <a:ext cx="5754405" cy="303143"/>
              <a:chOff x="1671340" y="3710385"/>
              <a:chExt cx="5754405" cy="303143"/>
            </a:xfrm>
          </p:grpSpPr>
          <p:grpSp>
            <p:nvGrpSpPr>
              <p:cNvPr id="10271" name="Group 44"/>
              <p:cNvGrpSpPr>
                <a:grpSpLocks/>
              </p:cNvGrpSpPr>
              <p:nvPr/>
            </p:nvGrpSpPr>
            <p:grpSpPr bwMode="auto">
              <a:xfrm>
                <a:off x="1671340" y="3721756"/>
                <a:ext cx="291774" cy="291772"/>
                <a:chOff x="1574932" y="3625347"/>
                <a:chExt cx="484590" cy="48458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574807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667091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2" name="Group 47"/>
              <p:cNvGrpSpPr>
                <a:grpSpLocks/>
              </p:cNvGrpSpPr>
              <p:nvPr/>
            </p:nvGrpSpPr>
            <p:grpSpPr bwMode="auto">
              <a:xfrm>
                <a:off x="4432626" y="3721756"/>
                <a:ext cx="291774" cy="291772"/>
                <a:chOff x="4336218" y="3625347"/>
                <a:chExt cx="484590" cy="484589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4335153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427435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3" name="Group 83"/>
              <p:cNvGrpSpPr>
                <a:grpSpLocks/>
              </p:cNvGrpSpPr>
              <p:nvPr/>
            </p:nvGrpSpPr>
            <p:grpSpPr bwMode="auto">
              <a:xfrm>
                <a:off x="7133971" y="3721756"/>
                <a:ext cx="291774" cy="291772"/>
                <a:chOff x="7037563" y="3625347"/>
                <a:chExt cx="484590" cy="484589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7037555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7129836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4" name="Group 45"/>
              <p:cNvGrpSpPr>
                <a:grpSpLocks/>
              </p:cNvGrpSpPr>
              <p:nvPr/>
            </p:nvGrpSpPr>
            <p:grpSpPr bwMode="auto">
              <a:xfrm>
                <a:off x="3056387" y="3710385"/>
                <a:ext cx="291774" cy="291772"/>
                <a:chOff x="2959979" y="3613976"/>
                <a:chExt cx="484590" cy="484589"/>
              </a:xfrm>
            </p:grpSpPr>
            <p:sp>
              <p:nvSpPr>
                <p:cNvPr id="114" name="Oval 113"/>
                <p:cNvSpPr/>
                <p:nvPr/>
              </p:nvSpPr>
              <p:spPr>
                <a:xfrm flipV="1">
                  <a:off x="2961299" y="3594208"/>
                  <a:ext cx="482504" cy="524558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 flipV="1">
                  <a:off x="3050945" y="3704919"/>
                  <a:ext cx="303213" cy="30313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5" name="Group 81"/>
              <p:cNvGrpSpPr>
                <a:grpSpLocks/>
              </p:cNvGrpSpPr>
              <p:nvPr/>
            </p:nvGrpSpPr>
            <p:grpSpPr bwMode="auto">
              <a:xfrm>
                <a:off x="5817673" y="3710385"/>
                <a:ext cx="291774" cy="291772"/>
                <a:chOff x="5721265" y="3613976"/>
                <a:chExt cx="484590" cy="484589"/>
              </a:xfrm>
            </p:grpSpPr>
            <p:sp>
              <p:nvSpPr>
                <p:cNvPr id="122" name="Oval 121"/>
                <p:cNvSpPr/>
                <p:nvPr/>
              </p:nvSpPr>
              <p:spPr>
                <a:xfrm flipV="1">
                  <a:off x="5721644" y="3594208"/>
                  <a:ext cx="485141" cy="524558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 flipV="1">
                  <a:off x="5813927" y="3704919"/>
                  <a:ext cx="300577" cy="30313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</p:grpSp>
        <p:sp>
          <p:nvSpPr>
            <p:cNvPr id="124" name="Rectangle 123"/>
            <p:cNvSpPr/>
            <p:nvPr/>
          </p:nvSpPr>
          <p:spPr>
            <a:xfrm flipV="1">
              <a:off x="5900452" y="4056161"/>
              <a:ext cx="127003" cy="893552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sp>
          <p:nvSpPr>
            <p:cNvPr id="10258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6283550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 dirty="0">
                  <a:solidFill>
                    <a:srgbClr val="8C8C8C"/>
                  </a:solidFill>
                  <a:ea typeface="+mn-lt"/>
                  <a:cs typeface="+mn-lt"/>
                </a:rPr>
                <a:t>2016</a:t>
              </a:r>
            </a:p>
          </p:txBody>
        </p:sp>
        <p:sp>
          <p:nvSpPr>
            <p:cNvPr id="10259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2164866" y="4942669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 dirty="0">
                  <a:solidFill>
                    <a:srgbClr val="8C8C8C"/>
                  </a:solidFill>
                  <a:ea typeface="+mn-lt"/>
                  <a:cs typeface="+mn-lt"/>
                </a:rPr>
                <a:t>2013</a:t>
              </a:r>
            </a:p>
          </p:txBody>
        </p:sp>
        <p:sp>
          <p:nvSpPr>
            <p:cNvPr id="10260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4985947" y="4942669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>
                  <a:solidFill>
                    <a:srgbClr val="8C8C8C"/>
                  </a:solidFill>
                  <a:ea typeface="+mn-lt"/>
                  <a:cs typeface="+mn-lt"/>
                </a:rPr>
                <a:t>2015</a:t>
              </a:r>
            </a:p>
          </p:txBody>
        </p:sp>
        <p:cxnSp>
          <p:nvCxnSpPr>
            <p:cNvPr id="10" name="Straight Connector 9"/>
            <p:cNvCxnSpPr>
              <a:stCxn id="13" idx="4"/>
              <a:endCxn id="39" idx="0"/>
            </p:cNvCxnSpPr>
            <p:nvPr/>
          </p:nvCxnSpPr>
          <p:spPr>
            <a:xfrm>
              <a:off x="1812556" y="2867405"/>
              <a:ext cx="4762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3" idx="4"/>
              <a:endCxn id="51" idx="0"/>
            </p:cNvCxnSpPr>
            <p:nvPr/>
          </p:nvCxnSpPr>
          <p:spPr>
            <a:xfrm>
              <a:off x="4574863" y="2867405"/>
              <a:ext cx="3175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4"/>
              <a:endCxn id="58" idx="0"/>
            </p:cNvCxnSpPr>
            <p:nvPr/>
          </p:nvCxnSpPr>
          <p:spPr>
            <a:xfrm>
              <a:off x="7275255" y="2867405"/>
              <a:ext cx="4763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9" idx="4"/>
              <a:endCxn id="115" idx="0"/>
            </p:cNvCxnSpPr>
            <p:nvPr/>
          </p:nvCxnSpPr>
          <p:spPr>
            <a:xfrm flipV="1">
              <a:off x="3198471" y="4014896"/>
              <a:ext cx="3175" cy="976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7" idx="4"/>
              <a:endCxn id="123" idx="0"/>
            </p:cNvCxnSpPr>
            <p:nvPr/>
          </p:nvCxnSpPr>
          <p:spPr>
            <a:xfrm flipV="1">
              <a:off x="5959191" y="4014896"/>
              <a:ext cx="4762" cy="976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6" name="TextBox 140"/>
            <p:cNvSpPr txBox="1">
              <a:spLocks noChangeArrowheads="1"/>
            </p:cNvSpPr>
            <p:nvPr/>
          </p:nvSpPr>
          <p:spPr bwMode="auto">
            <a:xfrm>
              <a:off x="1247109" y="1451124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67" name="TextBox 141"/>
            <p:cNvSpPr txBox="1">
              <a:spLocks noChangeArrowheads="1"/>
            </p:cNvSpPr>
            <p:nvPr/>
          </p:nvSpPr>
          <p:spPr bwMode="auto">
            <a:xfrm>
              <a:off x="4026126" y="1451124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68" name="TextBox 142"/>
            <p:cNvSpPr txBox="1">
              <a:spLocks noChangeArrowheads="1"/>
            </p:cNvSpPr>
            <p:nvPr/>
          </p:nvSpPr>
          <p:spPr bwMode="auto">
            <a:xfrm>
              <a:off x="6713659" y="1451124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69" name="TextBox 143"/>
            <p:cNvSpPr txBox="1">
              <a:spLocks noChangeArrowheads="1"/>
            </p:cNvSpPr>
            <p:nvPr/>
          </p:nvSpPr>
          <p:spPr bwMode="auto">
            <a:xfrm>
              <a:off x="5397362" y="5207209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70" name="TextBox 144"/>
            <p:cNvSpPr txBox="1">
              <a:spLocks noChangeArrowheads="1"/>
            </p:cNvSpPr>
            <p:nvPr/>
          </p:nvSpPr>
          <p:spPr bwMode="auto">
            <a:xfrm>
              <a:off x="2636076" y="5207209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</p:grpSp>
      <p:sp>
        <p:nvSpPr>
          <p:cNvPr id="10243" name="TextBox 146"/>
          <p:cNvSpPr txBox="1">
            <a:spLocks noChangeArrowheads="1"/>
          </p:cNvSpPr>
          <p:nvPr/>
        </p:nvSpPr>
        <p:spPr bwMode="auto">
          <a:xfrm>
            <a:off x="3468931" y="160154"/>
            <a:ext cx="21739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2100" b="1">
                <a:solidFill>
                  <a:srgbClr val="6B7073"/>
                </a:solidFill>
              </a:rPr>
              <a:t>TIÊU ĐỀ CHÍNH</a:t>
            </a:r>
            <a:endParaRPr lang="en-US" altLang="en-US" sz="2100" b="1">
              <a:solidFill>
                <a:srgbClr val="6B7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39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19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1537616" y="1602465"/>
            <a:ext cx="3820716" cy="823942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>
          <a:xfrm>
            <a:off x="1537616" y="2668825"/>
            <a:ext cx="4629150" cy="82345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>
          <a:xfrm>
            <a:off x="1537616" y="3762256"/>
            <a:ext cx="5405438" cy="833946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4916128" y="1339740"/>
            <a:ext cx="496490" cy="1034169"/>
            <a:chOff x="4476750" y="1056604"/>
            <a:chExt cx="661988" cy="1815184"/>
          </a:xfrm>
        </p:grpSpPr>
        <p:sp>
          <p:nvSpPr>
            <p:cNvPr id="21" name="Freeform 20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3" name="Group 79"/>
          <p:cNvGrpSpPr>
            <a:grpSpLocks/>
          </p:cNvGrpSpPr>
          <p:nvPr/>
        </p:nvGrpSpPr>
        <p:grpSpPr bwMode="auto">
          <a:xfrm>
            <a:off x="5767365" y="2437842"/>
            <a:ext cx="416719" cy="981851"/>
            <a:chOff x="4476750" y="1056604"/>
            <a:chExt cx="661988" cy="1815184"/>
          </a:xfrm>
        </p:grpSpPr>
        <p:sp>
          <p:nvSpPr>
            <p:cNvPr id="24" name="Freeform 23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6" name="Group 83"/>
          <p:cNvGrpSpPr>
            <a:grpSpLocks/>
          </p:cNvGrpSpPr>
          <p:nvPr/>
        </p:nvGrpSpPr>
        <p:grpSpPr bwMode="auto">
          <a:xfrm>
            <a:off x="6665097" y="3555088"/>
            <a:ext cx="297656" cy="989159"/>
            <a:chOff x="4453640" y="1056604"/>
            <a:chExt cx="661988" cy="1724601"/>
          </a:xfrm>
        </p:grpSpPr>
        <p:sp>
          <p:nvSpPr>
            <p:cNvPr id="27" name="Freeform 26"/>
            <p:cNvSpPr/>
            <p:nvPr/>
          </p:nvSpPr>
          <p:spPr>
            <a:xfrm>
              <a:off x="4453640" y="1075598"/>
              <a:ext cx="661988" cy="1705607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29" name="TextBox 86"/>
          <p:cNvSpPr txBox="1">
            <a:spLocks noChangeArrowheads="1"/>
          </p:cNvSpPr>
          <p:nvPr/>
        </p:nvSpPr>
        <p:spPr bwMode="auto">
          <a:xfrm>
            <a:off x="1561861" y="1673770"/>
            <a:ext cx="81945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0" name="Rectangle 89"/>
          <p:cNvSpPr>
            <a:spLocks noChangeArrowheads="1"/>
          </p:cNvSpPr>
          <p:nvPr/>
        </p:nvSpPr>
        <p:spPr bwMode="auto">
          <a:xfrm>
            <a:off x="2466099" y="1768214"/>
            <a:ext cx="226167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86"/>
          <p:cNvSpPr txBox="1">
            <a:spLocks noChangeArrowheads="1"/>
          </p:cNvSpPr>
          <p:nvPr/>
        </p:nvSpPr>
        <p:spPr bwMode="auto">
          <a:xfrm>
            <a:off x="1561861" y="2721323"/>
            <a:ext cx="819456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 smtClean="0">
                <a:solidFill>
                  <a:schemeClr val="bg1"/>
                </a:solidFill>
                <a:latin typeface="Comic Sans MS" pitchFamily="66" charset="0"/>
              </a:rPr>
              <a:t>02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2" name="Rectangle 89"/>
          <p:cNvSpPr>
            <a:spLocks noChangeArrowheads="1"/>
          </p:cNvSpPr>
          <p:nvPr/>
        </p:nvSpPr>
        <p:spPr bwMode="auto">
          <a:xfrm>
            <a:off x="2466099" y="2815767"/>
            <a:ext cx="226167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/>
        </p:nvSpPr>
        <p:spPr bwMode="auto">
          <a:xfrm>
            <a:off x="1561861" y="3834841"/>
            <a:ext cx="81945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4" name="Rectangle 89"/>
          <p:cNvSpPr>
            <a:spLocks noChangeArrowheads="1"/>
          </p:cNvSpPr>
          <p:nvPr/>
        </p:nvSpPr>
        <p:spPr bwMode="auto">
          <a:xfrm>
            <a:off x="2466099" y="3929285"/>
            <a:ext cx="226167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6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3834235" y="216843"/>
            <a:ext cx="1398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2" name="Freeform 1"/>
          <p:cNvSpPr/>
          <p:nvPr/>
        </p:nvSpPr>
        <p:spPr>
          <a:xfrm>
            <a:off x="2047875" y="817960"/>
            <a:ext cx="2143125" cy="1067990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" name="Freeform 2"/>
          <p:cNvSpPr/>
          <p:nvPr/>
        </p:nvSpPr>
        <p:spPr>
          <a:xfrm>
            <a:off x="4087416" y="1858567"/>
            <a:ext cx="2689622" cy="1210865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" name="Freeform 5"/>
          <p:cNvSpPr/>
          <p:nvPr/>
        </p:nvSpPr>
        <p:spPr>
          <a:xfrm>
            <a:off x="1383507" y="2720579"/>
            <a:ext cx="2555081" cy="1284684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Freeform 6"/>
          <p:cNvSpPr/>
          <p:nvPr/>
        </p:nvSpPr>
        <p:spPr>
          <a:xfrm>
            <a:off x="4947047" y="3526632"/>
            <a:ext cx="2365772" cy="1216819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191000" y="1400175"/>
            <a:ext cx="277416" cy="485775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6807263" y="2583804"/>
            <a:ext cx="277352" cy="485839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7375205" y="4228425"/>
            <a:ext cx="277352" cy="485839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979388" y="3531105"/>
            <a:ext cx="277352" cy="485839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2500312" y="1246138"/>
            <a:ext cx="129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830366" y="2323654"/>
            <a:ext cx="12894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524500" y="4004817"/>
            <a:ext cx="129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2015728" y="3216623"/>
            <a:ext cx="129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</p:spTree>
    <p:extLst>
      <p:ext uri="{BB962C8B-B14F-4D97-AF65-F5344CB8AC3E}">
        <p14:creationId xmlns:p14="http://schemas.microsoft.com/office/powerpoint/2010/main" val="7546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4235" y="216843"/>
            <a:ext cx="1398140" cy="46166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sp>
        <p:nvSpPr>
          <p:cNvPr id="4" name="Freeform 3"/>
          <p:cNvSpPr/>
          <p:nvPr/>
        </p:nvSpPr>
        <p:spPr>
          <a:xfrm>
            <a:off x="1131094" y="1001316"/>
            <a:ext cx="3820716" cy="1226344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4496992" y="785813"/>
            <a:ext cx="496490" cy="1360885"/>
            <a:chOff x="4476750" y="1056604"/>
            <a:chExt cx="661988" cy="1815184"/>
          </a:xfrm>
        </p:grpSpPr>
        <p:sp>
          <p:nvSpPr>
            <p:cNvPr id="5" name="Freeform 4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79" name="Freeform 78"/>
          <p:cNvSpPr/>
          <p:nvPr/>
        </p:nvSpPr>
        <p:spPr>
          <a:xfrm>
            <a:off x="1131094" y="2302669"/>
            <a:ext cx="4629150" cy="122753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11270" name="Group 79"/>
          <p:cNvGrpSpPr>
            <a:grpSpLocks/>
          </p:cNvGrpSpPr>
          <p:nvPr/>
        </p:nvGrpSpPr>
        <p:grpSpPr bwMode="auto">
          <a:xfrm>
            <a:off x="5379244" y="2075260"/>
            <a:ext cx="416719" cy="1362075"/>
            <a:chOff x="4476750" y="1056604"/>
            <a:chExt cx="661988" cy="1815184"/>
          </a:xfrm>
        </p:grpSpPr>
        <p:sp>
          <p:nvSpPr>
            <p:cNvPr id="81" name="Freeform 80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83" name="Freeform 82"/>
          <p:cNvSpPr/>
          <p:nvPr/>
        </p:nvSpPr>
        <p:spPr>
          <a:xfrm>
            <a:off x="1131094" y="3609975"/>
            <a:ext cx="5405438" cy="122753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11272" name="Group 83"/>
          <p:cNvGrpSpPr>
            <a:grpSpLocks/>
          </p:cNvGrpSpPr>
          <p:nvPr/>
        </p:nvGrpSpPr>
        <p:grpSpPr bwMode="auto">
          <a:xfrm>
            <a:off x="6267451" y="3394472"/>
            <a:ext cx="297656" cy="1360884"/>
            <a:chOff x="4476750" y="1056604"/>
            <a:chExt cx="661988" cy="1815184"/>
          </a:xfrm>
        </p:grpSpPr>
        <p:sp>
          <p:nvSpPr>
            <p:cNvPr id="85" name="Freeform 84"/>
            <p:cNvSpPr/>
            <p:nvPr/>
          </p:nvSpPr>
          <p:spPr>
            <a:xfrm>
              <a:off x="4476750" y="1166182"/>
              <a:ext cx="661988" cy="1705606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11273" name="TextBox 86"/>
          <p:cNvSpPr txBox="1">
            <a:spLocks noChangeArrowheads="1"/>
          </p:cNvSpPr>
          <p:nvPr/>
        </p:nvSpPr>
        <p:spPr bwMode="auto">
          <a:xfrm>
            <a:off x="1248218" y="1256698"/>
            <a:ext cx="81945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4" name="TextBox 87"/>
          <p:cNvSpPr txBox="1">
            <a:spLocks noChangeArrowheads="1"/>
          </p:cNvSpPr>
          <p:nvPr/>
        </p:nvSpPr>
        <p:spPr bwMode="auto">
          <a:xfrm>
            <a:off x="1248218" y="2558647"/>
            <a:ext cx="81945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  <a:latin typeface="Comic Sans MS" pitchFamily="66" charset="0"/>
              </a:rPr>
              <a:t>02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5" name="TextBox 88"/>
          <p:cNvSpPr txBox="1">
            <a:spLocks noChangeArrowheads="1"/>
          </p:cNvSpPr>
          <p:nvPr/>
        </p:nvSpPr>
        <p:spPr bwMode="auto">
          <a:xfrm>
            <a:off x="1248218" y="3865953"/>
            <a:ext cx="81945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  <a:latin typeface="Comic Sans MS" pitchFamily="66" charset="0"/>
              </a:rPr>
              <a:t>03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6" name="Rectangle 89"/>
          <p:cNvSpPr>
            <a:spLocks noChangeArrowheads="1"/>
          </p:cNvSpPr>
          <p:nvPr/>
        </p:nvSpPr>
        <p:spPr bwMode="auto">
          <a:xfrm>
            <a:off x="2149078" y="1325948"/>
            <a:ext cx="1965722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7" name="Rectangle 90"/>
          <p:cNvSpPr>
            <a:spLocks noChangeArrowheads="1"/>
          </p:cNvSpPr>
          <p:nvPr/>
        </p:nvSpPr>
        <p:spPr bwMode="auto">
          <a:xfrm>
            <a:off x="2149078" y="2708687"/>
            <a:ext cx="306109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8" name="Rectangle 91"/>
          <p:cNvSpPr>
            <a:spLocks noChangeArrowheads="1"/>
          </p:cNvSpPr>
          <p:nvPr/>
        </p:nvSpPr>
        <p:spPr bwMode="auto">
          <a:xfrm>
            <a:off x="2149078" y="4015993"/>
            <a:ext cx="306109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5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pPr marL="0" indent="0" algn="l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Bài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toán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tăng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cạnh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tranh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giữa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ty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du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lịch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tin du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lịch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mạnh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mẽ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đầy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đủ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vô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cùng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cần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2"/>
          </p:nvPr>
        </p:nvSpPr>
        <p:spPr/>
        <p:txBody>
          <a:bodyPr vert="horz" rtlCol="0"/>
          <a:lstStyle/>
          <a:p>
            <a:pPr marL="0" indent="0" algn="l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Giải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pháp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“Xây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tin du lịch”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vượt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trội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thân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thiện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tiết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kiệm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sức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. 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itle 1"/>
          <p:cNvSpPr txBox="1">
            <a:spLocks noGrp="1"/>
          </p:cNvSpPr>
          <p:nvPr/>
        </p:nvSpPr>
        <p:spPr>
          <a:xfrm>
            <a:off x="1455900" y="193189"/>
            <a:ext cx="6769705" cy="11003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ĐẶT VẤN ĐỀ</a:t>
            </a:r>
          </a:p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3834235" y="216843"/>
            <a:ext cx="1398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9" name="Freeform 8"/>
          <p:cNvSpPr/>
          <p:nvPr/>
        </p:nvSpPr>
        <p:spPr>
          <a:xfrm>
            <a:off x="3900488" y="990600"/>
            <a:ext cx="1193006" cy="194786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" name="Freeform 28"/>
          <p:cNvSpPr/>
          <p:nvPr/>
        </p:nvSpPr>
        <p:spPr>
          <a:xfrm rot="151980" flipH="1" flipV="1">
            <a:off x="3952876" y="2961085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" name="Freeform 29"/>
          <p:cNvSpPr/>
          <p:nvPr/>
        </p:nvSpPr>
        <p:spPr>
          <a:xfrm rot="14441698" flipH="1" flipV="1">
            <a:off x="4764286" y="1455539"/>
            <a:ext cx="1193006" cy="1949054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" name="Freeform 30"/>
          <p:cNvSpPr/>
          <p:nvPr/>
        </p:nvSpPr>
        <p:spPr>
          <a:xfrm rot="18011665" flipH="1" flipV="1">
            <a:off x="4765477" y="2453283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" name="Freeform 31"/>
          <p:cNvSpPr/>
          <p:nvPr/>
        </p:nvSpPr>
        <p:spPr>
          <a:xfrm rot="17884962">
            <a:off x="3017640" y="1505546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" name="Freeform 32"/>
          <p:cNvSpPr/>
          <p:nvPr/>
        </p:nvSpPr>
        <p:spPr>
          <a:xfrm rot="14422133">
            <a:off x="3112890" y="2496146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" name="TG_Oval 58"/>
          <p:cNvSpPr/>
          <p:nvPr/>
        </p:nvSpPr>
        <p:spPr bwMode="gray">
          <a:xfrm>
            <a:off x="4358148" y="2763804"/>
            <a:ext cx="343233" cy="343233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4061223" y="1332459"/>
            <a:ext cx="9441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4061223" y="4064943"/>
            <a:ext cx="9441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0" name="Rectangle 38"/>
          <p:cNvSpPr>
            <a:spLocks noChangeArrowheads="1"/>
          </p:cNvSpPr>
          <p:nvPr/>
        </p:nvSpPr>
        <p:spPr bwMode="auto">
          <a:xfrm>
            <a:off x="5130404" y="3360093"/>
            <a:ext cx="9441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1" name="Rectangle 39"/>
          <p:cNvSpPr>
            <a:spLocks noChangeArrowheads="1"/>
          </p:cNvSpPr>
          <p:nvPr/>
        </p:nvSpPr>
        <p:spPr bwMode="auto">
          <a:xfrm>
            <a:off x="5199460" y="2028379"/>
            <a:ext cx="9441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2" name="Rectangle 40"/>
          <p:cNvSpPr>
            <a:spLocks noChangeArrowheads="1"/>
          </p:cNvSpPr>
          <p:nvPr/>
        </p:nvSpPr>
        <p:spPr bwMode="auto">
          <a:xfrm>
            <a:off x="2924175" y="3368427"/>
            <a:ext cx="944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2921794" y="2043857"/>
            <a:ext cx="944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body"/>
          </p:nvPr>
        </p:nvSpPr>
        <p:spPr>
          <a:xfrm>
            <a:off x="231809" y="1462356"/>
            <a:ext cx="2600103" cy="797471"/>
          </a:xfrm>
          <a:prstGeom prst="rect">
            <a:avLst/>
          </a:prstGeom>
        </p:spPr>
        <p:txBody>
          <a:bodyPr vert="horz" rtlCol="0"/>
          <a:lstStyle/>
          <a:p>
            <a:pPr marL="0" indent="0" algn="ctr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Vietravel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https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://www.</a:t>
            </a: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vietravel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.com)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pic>
        <p:nvPicPr>
          <p:cNvPr id="6" name="Picture Placeholder 17"/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13324" r="13324"/>
          <a:stretch>
            <a:fillRect/>
          </a:stretch>
        </p:blipFill>
        <p:spPr>
          <a:xfrm>
            <a:off x="3054559" y="2447375"/>
            <a:ext cx="2663170" cy="2071354"/>
          </a:xfrm>
        </p:spPr>
      </p:pic>
      <p:sp>
        <p:nvSpPr>
          <p:cNvPr id="7" name="Content Placeholder 2"/>
          <p:cNvSpPr>
            <a:spLocks noGrp="1"/>
          </p:cNvSpPr>
          <p:nvPr>
            <p:ph type="body"/>
          </p:nvPr>
        </p:nvSpPr>
        <p:spPr>
          <a:xfrm>
            <a:off x="2831913" y="1462356"/>
            <a:ext cx="3035487" cy="797471"/>
          </a:xfrm>
          <a:prstGeom prst="rect">
            <a:avLst/>
          </a:prstGeom>
        </p:spPr>
        <p:txBody>
          <a:bodyPr vert="horz" rtlCol="0"/>
          <a:lstStyle/>
          <a:p>
            <a:pPr marL="0" indent="0" algn="ctr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Việt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 Fun Travel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</a:rPr>
              <a:t>(http://www.</a:t>
            </a: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vietfuntravel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.com.</a:t>
            </a: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vn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0" name="TextBox 9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1" name="Picture Placeholder 17"/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l="790" r="790"/>
          <a:stretch>
            <a:fillRect/>
          </a:stretch>
        </p:blipFill>
        <p:spPr>
          <a:xfrm>
            <a:off x="160261" y="2117164"/>
            <a:ext cx="2743200" cy="2699872"/>
          </a:xfrm>
        </p:spPr>
      </p:pic>
      <p:sp>
        <p:nvSpPr>
          <p:cNvPr id="12" name="Title 1"/>
          <p:cNvSpPr txBox="1">
            <a:spLocks noGrp="1"/>
          </p:cNvSpPr>
          <p:nvPr/>
        </p:nvSpPr>
        <p:spPr>
          <a:xfrm>
            <a:off x="1455900" y="193189"/>
            <a:ext cx="6769705" cy="11003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LỊCH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SỬ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GIẢI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QUYẾT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VẤN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ĐỀ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</a:p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sp>
        <p:nvSpPr>
          <p:cNvPr id="13" name="Picture Placeholder 17"/>
          <p:cNvSpPr>
            <a:spLocks noGrp="1"/>
          </p:cNvSpPr>
          <p:nvPr>
            <p:ph type="pic" idx="4"/>
          </p:nvPr>
        </p:nvSpPr>
        <p:spPr>
          <a:xfrm>
            <a:off x="5867400" y="1962150"/>
            <a:ext cx="2743200" cy="2743200"/>
          </a:xfrm>
        </p:spPr>
        <p:txBody>
          <a:bodyPr vert="horz" rtlCol="0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068528" y="1047750"/>
            <a:ext cx="6519395" cy="4024313"/>
            <a:chOff x="1365362" y="1190172"/>
            <a:chExt cx="8692213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8692213" cy="1748660"/>
              <a:chOff x="1728357" y="1304449"/>
              <a:chExt cx="7545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4696"/>
                <a:ext cx="7470581" cy="1367820"/>
                <a:chOff x="1803761" y="1454696"/>
                <a:chExt cx="7470581" cy="1367820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0" y="1454696"/>
                  <a:ext cx="6987852" cy="1250223"/>
                </a:xfrm>
                <a:prstGeom prst="rect">
                  <a:avLst/>
                </a:prstGeom>
                <a:solidFill>
                  <a:srgbClr val="E66C7D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5" y="1560834"/>
                  <a:ext cx="6742467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8692212" cy="1748660"/>
              <a:chOff x="1728357" y="1304449"/>
              <a:chExt cx="7545984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304"/>
                <a:ext cx="7470580" cy="1367212"/>
                <a:chOff x="1803761" y="1455304"/>
                <a:chExt cx="7470580" cy="1367212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1" y="1455304"/>
                  <a:ext cx="6987850" cy="1250224"/>
                </a:xfrm>
                <a:prstGeom prst="rect">
                  <a:avLst/>
                </a:prstGeom>
                <a:solidFill>
                  <a:srgbClr val="60B5CC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6742466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8692212" cy="1748660"/>
              <a:chOff x="1728357" y="1304449"/>
              <a:chExt cx="7545984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127"/>
                <a:ext cx="7470580" cy="1367389"/>
                <a:chOff x="1803761" y="1455127"/>
                <a:chExt cx="7470580" cy="1367389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6987849" cy="1250224"/>
                </a:xfrm>
                <a:prstGeom prst="rect">
                  <a:avLst/>
                </a:prstGeom>
                <a:solidFill>
                  <a:srgbClr val="5A6378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6742466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845455" y="2833852"/>
            <a:ext cx="421481" cy="426244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rgbClr val="60B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89" name="Group 88"/>
          <p:cNvGrpSpPr/>
          <p:nvPr/>
        </p:nvGrpSpPr>
        <p:grpSpPr>
          <a:xfrm>
            <a:off x="6864466" y="4256655"/>
            <a:ext cx="462952" cy="341368"/>
            <a:chOff x="5210175" y="2278856"/>
            <a:chExt cx="235744" cy="173831"/>
          </a:xfrm>
          <a:solidFill>
            <a:srgbClr val="5A6378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16653" y="1433839"/>
            <a:ext cx="479084" cy="538721"/>
            <a:chOff x="4290008" y="4767262"/>
            <a:chExt cx="902113" cy="1014412"/>
          </a:xfrm>
          <a:solidFill>
            <a:srgbClr val="E66C7D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294664" y="1281912"/>
            <a:ext cx="453107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một website kinh doanh các dịch vụ một công ty du lịch lữ hành với đầy đủ các tính năng cần thiết cần phải có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294665" y="2788641"/>
            <a:ext cx="451746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Thao tác dễ dàng, giao diện thân thiện, tiết kiệm chi phí tối đa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36003" y="3992012"/>
            <a:ext cx="460945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vi-VN" sz="1600">
                <a:latin typeface="Times New Roman" pitchFamily="18" charset="0"/>
                <a:cs typeface="Times New Roman" pitchFamily="18" charset="0"/>
              </a:rPr>
              <a:t>Hệ thống website được xây dựng trên nền Spring MVC Framework, được triển khai trên web application server, cụ thể là Tomcat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270880" y="1315887"/>
            <a:ext cx="1371600" cy="27699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Mục tiêu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250838" y="2666614"/>
            <a:ext cx="1371600" cy="27699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Mục tiêu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240790" y="4032856"/>
            <a:ext cx="1371600" cy="27699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Mục tiêu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51" name="Title 1"/>
          <p:cNvSpPr txBox="1">
            <a:spLocks noGrp="1"/>
          </p:cNvSpPr>
          <p:nvPr/>
        </p:nvSpPr>
        <p:spPr>
          <a:xfrm>
            <a:off x="1455900" y="193189"/>
            <a:ext cx="6769705" cy="11003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MỤC TIÊU</a:t>
            </a:r>
          </a:p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56" name="Straight Connector 5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57" name="TextBox 56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0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7" name="TextBox 6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itle 1"/>
          <p:cNvSpPr txBox="1">
            <a:spLocks noGrp="1"/>
          </p:cNvSpPr>
          <p:nvPr/>
        </p:nvSpPr>
        <p:spPr>
          <a:xfrm>
            <a:off x="1455900" y="193189"/>
            <a:ext cx="6769705" cy="11003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dirty="0" smtClean="0">
                <a:solidFill>
                  <a:srgbClr val="C20483"/>
                </a:solidFill>
                <a:latin typeface="Times New Roman"/>
              </a:rPr>
              <a:t>PHẠM VI ĐỀ TÀI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grpSp>
        <p:nvGrpSpPr>
          <p:cNvPr id="68" name="Group 79"/>
          <p:cNvGrpSpPr>
            <a:grpSpLocks/>
          </p:cNvGrpSpPr>
          <p:nvPr/>
        </p:nvGrpSpPr>
        <p:grpSpPr bwMode="auto">
          <a:xfrm flipH="1">
            <a:off x="4984092" y="1234031"/>
            <a:ext cx="2603831" cy="1803797"/>
            <a:chOff x="899887" y="4473207"/>
            <a:chExt cx="3306312" cy="2405655"/>
          </a:xfrm>
        </p:grpSpPr>
        <p:sp>
          <p:nvSpPr>
            <p:cNvPr id="69" name="Snip Single Corner Rectangle 26"/>
            <p:cNvSpPr/>
            <p:nvPr/>
          </p:nvSpPr>
          <p:spPr>
            <a:xfrm>
              <a:off x="899887" y="5646659"/>
              <a:ext cx="3299963" cy="873340"/>
            </a:xfrm>
            <a:custGeom>
              <a:avLst/>
              <a:gdLst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402430 h 804860"/>
                <a:gd name="connsiteX3" fmla="*/ 2324107 w 2324107"/>
                <a:gd name="connsiteY3" fmla="*/ 804860 h 804860"/>
                <a:gd name="connsiteX4" fmla="*/ 0 w 2324107"/>
                <a:gd name="connsiteY4" fmla="*/ 804860 h 804860"/>
                <a:gd name="connsiteX5" fmla="*/ 0 w 2324107"/>
                <a:gd name="connsiteY5" fmla="*/ 0 h 804860"/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804860 h 804860"/>
                <a:gd name="connsiteX3" fmla="*/ 0 w 2324107"/>
                <a:gd name="connsiteY3" fmla="*/ 804860 h 804860"/>
                <a:gd name="connsiteX4" fmla="*/ 0 w 2324107"/>
                <a:gd name="connsiteY4" fmla="*/ 0 h 804860"/>
                <a:gd name="connsiteX0" fmla="*/ 0 w 2324107"/>
                <a:gd name="connsiteY0" fmla="*/ 4762 h 809622"/>
                <a:gd name="connsiteX1" fmla="*/ 1321602 w 2324107"/>
                <a:gd name="connsiteY1" fmla="*/ 0 h 809622"/>
                <a:gd name="connsiteX2" fmla="*/ 2324107 w 2324107"/>
                <a:gd name="connsiteY2" fmla="*/ 809622 h 809622"/>
                <a:gd name="connsiteX3" fmla="*/ 0 w 2324107"/>
                <a:gd name="connsiteY3" fmla="*/ 809622 h 809622"/>
                <a:gd name="connsiteX4" fmla="*/ 0 w 2324107"/>
                <a:gd name="connsiteY4" fmla="*/ 4762 h 809622"/>
                <a:gd name="connsiteX0" fmla="*/ 0 w 2309819"/>
                <a:gd name="connsiteY0" fmla="*/ 4762 h 809622"/>
                <a:gd name="connsiteX1" fmla="*/ 1321602 w 2309819"/>
                <a:gd name="connsiteY1" fmla="*/ 0 h 809622"/>
                <a:gd name="connsiteX2" fmla="*/ 2309819 w 2309819"/>
                <a:gd name="connsiteY2" fmla="*/ 809622 h 809622"/>
                <a:gd name="connsiteX3" fmla="*/ 0 w 2309819"/>
                <a:gd name="connsiteY3" fmla="*/ 809622 h 809622"/>
                <a:gd name="connsiteX4" fmla="*/ 0 w 2309819"/>
                <a:gd name="connsiteY4" fmla="*/ 4762 h 809622"/>
                <a:gd name="connsiteX0" fmla="*/ 0 w 2309819"/>
                <a:gd name="connsiteY0" fmla="*/ 0 h 804860"/>
                <a:gd name="connsiteX1" fmla="*/ 1623842 w 2309819"/>
                <a:gd name="connsiteY1" fmla="*/ 1588 h 804860"/>
                <a:gd name="connsiteX2" fmla="*/ 2309819 w 2309819"/>
                <a:gd name="connsiteY2" fmla="*/ 804860 h 804860"/>
                <a:gd name="connsiteX3" fmla="*/ 0 w 2309819"/>
                <a:gd name="connsiteY3" fmla="*/ 804860 h 804860"/>
                <a:gd name="connsiteX4" fmla="*/ 0 w 2309819"/>
                <a:gd name="connsiteY4" fmla="*/ 0 h 80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9" h="804860">
                  <a:moveTo>
                    <a:pt x="0" y="0"/>
                  </a:moveTo>
                  <a:lnTo>
                    <a:pt x="1623842" y="1588"/>
                  </a:lnTo>
                  <a:lnTo>
                    <a:pt x="2309819" y="804860"/>
                  </a:lnTo>
                  <a:lnTo>
                    <a:pt x="0" y="80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CBAC"/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70" name="Picture 345" descr="shadow_1_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>
              <a:off x="136440" y="6056114"/>
              <a:ext cx="1586195" cy="59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Pentagon 27"/>
            <p:cNvSpPr/>
            <p:nvPr/>
          </p:nvSpPr>
          <p:spPr>
            <a:xfrm rot="16200000">
              <a:off x="2685983" y="5002959"/>
              <a:ext cx="2049967" cy="990465"/>
            </a:xfrm>
            <a:custGeom>
              <a:avLst/>
              <a:gdLst>
                <a:gd name="connsiteX0" fmla="*/ 0 w 1887538"/>
                <a:gd name="connsiteY0" fmla="*/ 0 h 990600"/>
                <a:gd name="connsiteX1" fmla="*/ 1392238 w 1887538"/>
                <a:gd name="connsiteY1" fmla="*/ 0 h 990600"/>
                <a:gd name="connsiteX2" fmla="*/ 1887538 w 1887538"/>
                <a:gd name="connsiteY2" fmla="*/ 495300 h 990600"/>
                <a:gd name="connsiteX3" fmla="*/ 1392238 w 1887538"/>
                <a:gd name="connsiteY3" fmla="*/ 990600 h 990600"/>
                <a:gd name="connsiteX4" fmla="*/ 0 w 1887538"/>
                <a:gd name="connsiteY4" fmla="*/ 990600 h 990600"/>
                <a:gd name="connsiteX5" fmla="*/ 0 w 1887538"/>
                <a:gd name="connsiteY5" fmla="*/ 0 h 990600"/>
                <a:gd name="connsiteX0" fmla="*/ 0 w 1887538"/>
                <a:gd name="connsiteY0" fmla="*/ 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6" fmla="*/ 0 w 1887538"/>
                <a:gd name="connsiteY6" fmla="*/ 0 h 990600"/>
                <a:gd name="connsiteX0" fmla="*/ 0 w 1887538"/>
                <a:gd name="connsiteY0" fmla="*/ 99060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0" fmla="*/ 0 w 1894682"/>
                <a:gd name="connsiteY0" fmla="*/ 992982 h 992982"/>
                <a:gd name="connsiteX1" fmla="*/ 814388 w 1894682"/>
                <a:gd name="connsiteY1" fmla="*/ 794 h 992982"/>
                <a:gd name="connsiteX2" fmla="*/ 1399382 w 1894682"/>
                <a:gd name="connsiteY2" fmla="*/ 0 h 992982"/>
                <a:gd name="connsiteX3" fmla="*/ 1894682 w 1894682"/>
                <a:gd name="connsiteY3" fmla="*/ 495300 h 992982"/>
                <a:gd name="connsiteX4" fmla="*/ 1399382 w 1894682"/>
                <a:gd name="connsiteY4" fmla="*/ 990600 h 992982"/>
                <a:gd name="connsiteX5" fmla="*/ 0 w 1894682"/>
                <a:gd name="connsiteY5" fmla="*/ 992982 h 992982"/>
                <a:gd name="connsiteX0" fmla="*/ 0 w 1889920"/>
                <a:gd name="connsiteY0" fmla="*/ 990601 h 990601"/>
                <a:gd name="connsiteX1" fmla="*/ 809626 w 1889920"/>
                <a:gd name="connsiteY1" fmla="*/ 794 h 990601"/>
                <a:gd name="connsiteX2" fmla="*/ 1394620 w 1889920"/>
                <a:gd name="connsiteY2" fmla="*/ 0 h 990601"/>
                <a:gd name="connsiteX3" fmla="*/ 1889920 w 1889920"/>
                <a:gd name="connsiteY3" fmla="*/ 495300 h 990601"/>
                <a:gd name="connsiteX4" fmla="*/ 1394620 w 1889920"/>
                <a:gd name="connsiteY4" fmla="*/ 990600 h 990601"/>
                <a:gd name="connsiteX5" fmla="*/ 0 w 1889920"/>
                <a:gd name="connsiteY5" fmla="*/ 990601 h 9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920" h="990601">
                  <a:moveTo>
                    <a:pt x="0" y="990601"/>
                  </a:moveTo>
                  <a:lnTo>
                    <a:pt x="809626" y="794"/>
                  </a:lnTo>
                  <a:lnTo>
                    <a:pt x="1394620" y="0"/>
                  </a:lnTo>
                  <a:lnTo>
                    <a:pt x="1889920" y="495300"/>
                  </a:lnTo>
                  <a:lnTo>
                    <a:pt x="1394620" y="990600"/>
                  </a:lnTo>
                  <a:lnTo>
                    <a:pt x="0" y="990601"/>
                  </a:lnTo>
                  <a:close/>
                </a:path>
              </a:pathLst>
            </a:custGeom>
            <a:solidFill>
              <a:srgbClr val="BBEADE"/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2" name="Isosceles Triangle 71"/>
            <p:cNvSpPr/>
            <p:nvPr/>
          </p:nvSpPr>
          <p:spPr>
            <a:xfrm rot="5400000">
              <a:off x="3254573" y="6026997"/>
              <a:ext cx="257238" cy="204759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971314" y="5733992"/>
              <a:ext cx="2241245" cy="0"/>
            </a:xfrm>
            <a:prstGeom prst="line">
              <a:avLst/>
            </a:prstGeom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80"/>
          <p:cNvGrpSpPr>
            <a:grpSpLocks/>
          </p:cNvGrpSpPr>
          <p:nvPr/>
        </p:nvGrpSpPr>
        <p:grpSpPr bwMode="auto">
          <a:xfrm>
            <a:off x="4984092" y="3418827"/>
            <a:ext cx="2603831" cy="1804988"/>
            <a:chOff x="4923289" y="4416057"/>
            <a:chExt cx="3306312" cy="2405655"/>
          </a:xfrm>
        </p:grpSpPr>
        <p:sp>
          <p:nvSpPr>
            <p:cNvPr id="75" name="Snip Single Corner Rectangle 26"/>
            <p:cNvSpPr/>
            <p:nvPr/>
          </p:nvSpPr>
          <p:spPr>
            <a:xfrm flipH="1">
              <a:off x="4929638" y="5590321"/>
              <a:ext cx="3299963" cy="872764"/>
            </a:xfrm>
            <a:custGeom>
              <a:avLst/>
              <a:gdLst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402430 h 804860"/>
                <a:gd name="connsiteX3" fmla="*/ 2324107 w 2324107"/>
                <a:gd name="connsiteY3" fmla="*/ 804860 h 804860"/>
                <a:gd name="connsiteX4" fmla="*/ 0 w 2324107"/>
                <a:gd name="connsiteY4" fmla="*/ 804860 h 804860"/>
                <a:gd name="connsiteX5" fmla="*/ 0 w 2324107"/>
                <a:gd name="connsiteY5" fmla="*/ 0 h 804860"/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804860 h 804860"/>
                <a:gd name="connsiteX3" fmla="*/ 0 w 2324107"/>
                <a:gd name="connsiteY3" fmla="*/ 804860 h 804860"/>
                <a:gd name="connsiteX4" fmla="*/ 0 w 2324107"/>
                <a:gd name="connsiteY4" fmla="*/ 0 h 804860"/>
                <a:gd name="connsiteX0" fmla="*/ 0 w 2324107"/>
                <a:gd name="connsiteY0" fmla="*/ 4762 h 809622"/>
                <a:gd name="connsiteX1" fmla="*/ 1321602 w 2324107"/>
                <a:gd name="connsiteY1" fmla="*/ 0 h 809622"/>
                <a:gd name="connsiteX2" fmla="*/ 2324107 w 2324107"/>
                <a:gd name="connsiteY2" fmla="*/ 809622 h 809622"/>
                <a:gd name="connsiteX3" fmla="*/ 0 w 2324107"/>
                <a:gd name="connsiteY3" fmla="*/ 809622 h 809622"/>
                <a:gd name="connsiteX4" fmla="*/ 0 w 2324107"/>
                <a:gd name="connsiteY4" fmla="*/ 4762 h 809622"/>
                <a:gd name="connsiteX0" fmla="*/ 0 w 2309819"/>
                <a:gd name="connsiteY0" fmla="*/ 4762 h 809622"/>
                <a:gd name="connsiteX1" fmla="*/ 1321602 w 2309819"/>
                <a:gd name="connsiteY1" fmla="*/ 0 h 809622"/>
                <a:gd name="connsiteX2" fmla="*/ 2309819 w 2309819"/>
                <a:gd name="connsiteY2" fmla="*/ 809622 h 809622"/>
                <a:gd name="connsiteX3" fmla="*/ 0 w 2309819"/>
                <a:gd name="connsiteY3" fmla="*/ 809622 h 809622"/>
                <a:gd name="connsiteX4" fmla="*/ 0 w 2309819"/>
                <a:gd name="connsiteY4" fmla="*/ 4762 h 809622"/>
                <a:gd name="connsiteX0" fmla="*/ 0 w 2309819"/>
                <a:gd name="connsiteY0" fmla="*/ 0 h 804860"/>
                <a:gd name="connsiteX1" fmla="*/ 1623842 w 2309819"/>
                <a:gd name="connsiteY1" fmla="*/ 1588 h 804860"/>
                <a:gd name="connsiteX2" fmla="*/ 2309819 w 2309819"/>
                <a:gd name="connsiteY2" fmla="*/ 804860 h 804860"/>
                <a:gd name="connsiteX3" fmla="*/ 0 w 2309819"/>
                <a:gd name="connsiteY3" fmla="*/ 804860 h 804860"/>
                <a:gd name="connsiteX4" fmla="*/ 0 w 2309819"/>
                <a:gd name="connsiteY4" fmla="*/ 0 h 80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9" h="804860">
                  <a:moveTo>
                    <a:pt x="0" y="0"/>
                  </a:moveTo>
                  <a:lnTo>
                    <a:pt x="1623842" y="1588"/>
                  </a:lnTo>
                  <a:lnTo>
                    <a:pt x="2309819" y="804860"/>
                  </a:lnTo>
                  <a:lnTo>
                    <a:pt x="0" y="80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B17"/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76" name="Picture 345" descr="shadow_1_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H="1">
              <a:off x="7406852" y="5998964"/>
              <a:ext cx="1586195" cy="59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Pentagon 27"/>
            <p:cNvSpPr/>
            <p:nvPr/>
          </p:nvSpPr>
          <p:spPr>
            <a:xfrm rot="5400000" flipH="1">
              <a:off x="4393421" y="4945925"/>
              <a:ext cx="2050202" cy="990465"/>
            </a:xfrm>
            <a:custGeom>
              <a:avLst/>
              <a:gdLst>
                <a:gd name="connsiteX0" fmla="*/ 0 w 1887538"/>
                <a:gd name="connsiteY0" fmla="*/ 0 h 990600"/>
                <a:gd name="connsiteX1" fmla="*/ 1392238 w 1887538"/>
                <a:gd name="connsiteY1" fmla="*/ 0 h 990600"/>
                <a:gd name="connsiteX2" fmla="*/ 1887538 w 1887538"/>
                <a:gd name="connsiteY2" fmla="*/ 495300 h 990600"/>
                <a:gd name="connsiteX3" fmla="*/ 1392238 w 1887538"/>
                <a:gd name="connsiteY3" fmla="*/ 990600 h 990600"/>
                <a:gd name="connsiteX4" fmla="*/ 0 w 1887538"/>
                <a:gd name="connsiteY4" fmla="*/ 990600 h 990600"/>
                <a:gd name="connsiteX5" fmla="*/ 0 w 1887538"/>
                <a:gd name="connsiteY5" fmla="*/ 0 h 990600"/>
                <a:gd name="connsiteX0" fmla="*/ 0 w 1887538"/>
                <a:gd name="connsiteY0" fmla="*/ 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6" fmla="*/ 0 w 1887538"/>
                <a:gd name="connsiteY6" fmla="*/ 0 h 990600"/>
                <a:gd name="connsiteX0" fmla="*/ 0 w 1887538"/>
                <a:gd name="connsiteY0" fmla="*/ 99060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0" fmla="*/ 0 w 1894682"/>
                <a:gd name="connsiteY0" fmla="*/ 992982 h 992982"/>
                <a:gd name="connsiteX1" fmla="*/ 814388 w 1894682"/>
                <a:gd name="connsiteY1" fmla="*/ 794 h 992982"/>
                <a:gd name="connsiteX2" fmla="*/ 1399382 w 1894682"/>
                <a:gd name="connsiteY2" fmla="*/ 0 h 992982"/>
                <a:gd name="connsiteX3" fmla="*/ 1894682 w 1894682"/>
                <a:gd name="connsiteY3" fmla="*/ 495300 h 992982"/>
                <a:gd name="connsiteX4" fmla="*/ 1399382 w 1894682"/>
                <a:gd name="connsiteY4" fmla="*/ 990600 h 992982"/>
                <a:gd name="connsiteX5" fmla="*/ 0 w 1894682"/>
                <a:gd name="connsiteY5" fmla="*/ 992982 h 992982"/>
                <a:gd name="connsiteX0" fmla="*/ 0 w 1889920"/>
                <a:gd name="connsiteY0" fmla="*/ 990601 h 990601"/>
                <a:gd name="connsiteX1" fmla="*/ 809626 w 1889920"/>
                <a:gd name="connsiteY1" fmla="*/ 794 h 990601"/>
                <a:gd name="connsiteX2" fmla="*/ 1394620 w 1889920"/>
                <a:gd name="connsiteY2" fmla="*/ 0 h 990601"/>
                <a:gd name="connsiteX3" fmla="*/ 1889920 w 1889920"/>
                <a:gd name="connsiteY3" fmla="*/ 495300 h 990601"/>
                <a:gd name="connsiteX4" fmla="*/ 1394620 w 1889920"/>
                <a:gd name="connsiteY4" fmla="*/ 990600 h 990601"/>
                <a:gd name="connsiteX5" fmla="*/ 0 w 1889920"/>
                <a:gd name="connsiteY5" fmla="*/ 990601 h 9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920" h="990601">
                  <a:moveTo>
                    <a:pt x="0" y="990601"/>
                  </a:moveTo>
                  <a:lnTo>
                    <a:pt x="809626" y="794"/>
                  </a:lnTo>
                  <a:lnTo>
                    <a:pt x="1394620" y="0"/>
                  </a:lnTo>
                  <a:lnTo>
                    <a:pt x="1889920" y="495300"/>
                  </a:lnTo>
                  <a:lnTo>
                    <a:pt x="1394620" y="990600"/>
                  </a:lnTo>
                  <a:lnTo>
                    <a:pt x="0" y="99060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8" name="Isosceles Triangle 77"/>
            <p:cNvSpPr/>
            <p:nvPr/>
          </p:nvSpPr>
          <p:spPr>
            <a:xfrm rot="16200000" flipH="1">
              <a:off x="5617761" y="5970342"/>
              <a:ext cx="257069" cy="204759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5916929" y="5677597"/>
              <a:ext cx="2236483" cy="0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104"/>
          <p:cNvGrpSpPr>
            <a:grpSpLocks/>
          </p:cNvGrpSpPr>
          <p:nvPr/>
        </p:nvGrpSpPr>
        <p:grpSpPr bwMode="auto">
          <a:xfrm>
            <a:off x="1543316" y="1159021"/>
            <a:ext cx="2727594" cy="1098947"/>
            <a:chOff x="899886" y="870946"/>
            <a:chExt cx="3299963" cy="1586196"/>
          </a:xfrm>
        </p:grpSpPr>
        <p:sp>
          <p:nvSpPr>
            <p:cNvPr id="81" name="Rectangle 80"/>
            <p:cNvSpPr/>
            <p:nvPr/>
          </p:nvSpPr>
          <p:spPr>
            <a:xfrm>
              <a:off x="899886" y="1257613"/>
              <a:ext cx="3299963" cy="805988"/>
            </a:xfrm>
            <a:prstGeom prst="rect">
              <a:avLst/>
            </a:prstGeom>
            <a:solidFill>
              <a:srgbClr val="7789D7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82" name="Picture 345" descr="shadow_1_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V="1">
              <a:off x="146193" y="1624639"/>
              <a:ext cx="1586195" cy="7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45" descr="shadow_1_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 flipH="1" flipV="1">
              <a:off x="3361846" y="1619139"/>
              <a:ext cx="1586195" cy="8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103"/>
          <p:cNvGrpSpPr>
            <a:grpSpLocks/>
          </p:cNvGrpSpPr>
          <p:nvPr/>
        </p:nvGrpSpPr>
        <p:grpSpPr bwMode="auto">
          <a:xfrm>
            <a:off x="1543316" y="2111521"/>
            <a:ext cx="2727594" cy="1098947"/>
            <a:chOff x="899885" y="2202229"/>
            <a:chExt cx="3299964" cy="1586196"/>
          </a:xfrm>
        </p:grpSpPr>
        <p:sp>
          <p:nvSpPr>
            <p:cNvPr id="85" name="Rectangle 84"/>
            <p:cNvSpPr/>
            <p:nvPr/>
          </p:nvSpPr>
          <p:spPr>
            <a:xfrm>
              <a:off x="899885" y="2588896"/>
              <a:ext cx="3299964" cy="805988"/>
            </a:xfrm>
            <a:prstGeom prst="rect">
              <a:avLst/>
            </a:prstGeom>
            <a:solidFill>
              <a:srgbClr val="DA828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86" name="Picture 345" descr="shadow_1_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V="1">
              <a:off x="146193" y="2955921"/>
              <a:ext cx="1586195" cy="78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45" descr="shadow_1_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 flipH="1" flipV="1">
              <a:off x="3361846" y="2950422"/>
              <a:ext cx="1586195" cy="8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8" name="Group 102"/>
          <p:cNvGrpSpPr>
            <a:grpSpLocks/>
          </p:cNvGrpSpPr>
          <p:nvPr/>
        </p:nvGrpSpPr>
        <p:grpSpPr bwMode="auto">
          <a:xfrm>
            <a:off x="1543316" y="3067593"/>
            <a:ext cx="2727594" cy="1098947"/>
            <a:chOff x="899886" y="3534311"/>
            <a:chExt cx="3299963" cy="1586196"/>
          </a:xfrm>
        </p:grpSpPr>
        <p:sp>
          <p:nvSpPr>
            <p:cNvPr id="89" name="Rectangle 88"/>
            <p:cNvSpPr/>
            <p:nvPr/>
          </p:nvSpPr>
          <p:spPr>
            <a:xfrm>
              <a:off x="899886" y="3920979"/>
              <a:ext cx="3299963" cy="805986"/>
            </a:xfrm>
            <a:prstGeom prst="rect">
              <a:avLst/>
            </a:prstGeom>
            <a:solidFill>
              <a:srgbClr val="7789D7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90" name="Picture 345" descr="shadow_1_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V="1">
              <a:off x="146194" y="4288003"/>
              <a:ext cx="1586195" cy="7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345" descr="shadow_1_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 flipH="1" flipV="1">
              <a:off x="3361846" y="4282504"/>
              <a:ext cx="1586195" cy="8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" name="Group 101"/>
          <p:cNvGrpSpPr>
            <a:grpSpLocks/>
          </p:cNvGrpSpPr>
          <p:nvPr/>
        </p:nvGrpSpPr>
        <p:grpSpPr bwMode="auto">
          <a:xfrm>
            <a:off x="1543316" y="4068908"/>
            <a:ext cx="2727594" cy="1098947"/>
            <a:chOff x="899886" y="4865594"/>
            <a:chExt cx="3299963" cy="1586196"/>
          </a:xfrm>
        </p:grpSpPr>
        <p:sp>
          <p:nvSpPr>
            <p:cNvPr id="93" name="Rectangle 92"/>
            <p:cNvSpPr/>
            <p:nvPr/>
          </p:nvSpPr>
          <p:spPr>
            <a:xfrm>
              <a:off x="899886" y="5252261"/>
              <a:ext cx="3299963" cy="805988"/>
            </a:xfrm>
            <a:prstGeom prst="rect">
              <a:avLst/>
            </a:prstGeom>
            <a:solidFill>
              <a:srgbClr val="DA828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94" name="Picture 345" descr="shadow_1_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V="1">
              <a:off x="146194" y="5619286"/>
              <a:ext cx="1586195" cy="7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45" descr="shadow_1_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 flipH="1" flipV="1">
              <a:off x="3361846" y="5613787"/>
              <a:ext cx="1586195" cy="8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6" name="Text Box 3"/>
          <p:cNvSpPr txBox="1">
            <a:spLocks noChangeArrowheads="1"/>
          </p:cNvSpPr>
          <p:nvPr/>
        </p:nvSpPr>
        <p:spPr bwMode="ltGray">
          <a:xfrm>
            <a:off x="1548584" y="1502390"/>
            <a:ext cx="2730066" cy="47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gôn </a:t>
            </a:r>
            <a:r>
              <a:rPr lang="vi-VN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 lập </a:t>
            </a:r>
            <a:r>
              <a:rPr lang="vi-VN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vi-VN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Web, phân tích và thiết kế cơ sở dữ </a:t>
            </a:r>
            <a:r>
              <a:rPr lang="vi-VN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3"/>
          <p:cNvSpPr txBox="1">
            <a:spLocks noChangeArrowheads="1"/>
          </p:cNvSpPr>
          <p:nvPr/>
        </p:nvSpPr>
        <p:spPr bwMode="ltGray">
          <a:xfrm>
            <a:off x="1548557" y="2454180"/>
            <a:ext cx="2730093" cy="47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Framework, Hibernate </a:t>
            </a:r>
            <a:r>
              <a:rPr lang="en-US" altLang="en-US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en-US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ltGray">
          <a:xfrm>
            <a:off x="1869700" y="3489222"/>
            <a:ext cx="2065734" cy="28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endParaRPr lang="en-US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 Box 3"/>
          <p:cNvSpPr txBox="1">
            <a:spLocks noChangeArrowheads="1"/>
          </p:cNvSpPr>
          <p:nvPr/>
        </p:nvSpPr>
        <p:spPr bwMode="ltGray">
          <a:xfrm>
            <a:off x="1877194" y="4493081"/>
            <a:ext cx="2065734" cy="28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100" name="Text Box 3"/>
          <p:cNvSpPr txBox="1">
            <a:spLocks noChangeArrowheads="1"/>
          </p:cNvSpPr>
          <p:nvPr/>
        </p:nvSpPr>
        <p:spPr bwMode="ltGray">
          <a:xfrm>
            <a:off x="5563568" y="4466560"/>
            <a:ext cx="1693069" cy="32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95000"/>
              </a:lnSpc>
              <a:spcAft>
                <a:spcPts val="600"/>
              </a:spcAft>
            </a:pP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 Box 3"/>
          <p:cNvSpPr txBox="1">
            <a:spLocks noChangeArrowheads="1"/>
          </p:cNvSpPr>
          <p:nvPr/>
        </p:nvSpPr>
        <p:spPr bwMode="ltGray">
          <a:xfrm>
            <a:off x="5644213" y="2278203"/>
            <a:ext cx="1693069" cy="32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95000"/>
              </a:lnSpc>
              <a:spcAft>
                <a:spcPts val="600"/>
              </a:spcAft>
            </a:pP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3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PHƯƠNG PHÁP THỰC HIỆN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535820" y="1039462"/>
            <a:ext cx="6052104" cy="3677145"/>
            <a:chOff x="1668843" y="935486"/>
            <a:chExt cx="5799133" cy="4902860"/>
          </a:xfrm>
          <a:effectLst>
            <a:outerShdw blurRad="177800" dist="76200" dir="24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Freeform 41"/>
            <p:cNvSpPr/>
            <p:nvPr/>
          </p:nvSpPr>
          <p:spPr>
            <a:xfrm>
              <a:off x="1676025" y="1438339"/>
              <a:ext cx="5791951" cy="664688"/>
            </a:xfrm>
            <a:custGeom>
              <a:avLst/>
              <a:gdLst>
                <a:gd name="connsiteX0" fmla="*/ 682164 w 5791951"/>
                <a:gd name="connsiteY0" fmla="*/ 0 h 1100681"/>
                <a:gd name="connsiteX1" fmla="*/ 1972355 w 5791951"/>
                <a:gd name="connsiteY1" fmla="*/ 0 h 1100681"/>
                <a:gd name="connsiteX2" fmla="*/ 197235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85592 h 1100681"/>
                <a:gd name="connsiteX8" fmla="*/ 893380 w 5791951"/>
                <a:gd name="connsiteY8" fmla="*/ 1085592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82164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82164" y="0"/>
                  </a:moveTo>
                  <a:lnTo>
                    <a:pt x="1972355" y="0"/>
                  </a:lnTo>
                  <a:lnTo>
                    <a:pt x="197235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85592"/>
                  </a:lnTo>
                  <a:lnTo>
                    <a:pt x="893380" y="1085592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82164" y="575"/>
                  </a:lnTo>
                  <a:close/>
                </a:path>
              </a:pathLst>
            </a:custGeom>
            <a:solidFill>
              <a:srgbClr val="E39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668843" y="2105313"/>
              <a:ext cx="5791951" cy="651611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1DD0B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" name="Isosceles Triangle 11"/>
            <p:cNvSpPr/>
            <p:nvPr/>
          </p:nvSpPr>
          <p:spPr>
            <a:xfrm>
              <a:off x="2569405" y="935487"/>
              <a:ext cx="502698" cy="641850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559435">
                  <a:moveTo>
                    <a:pt x="41275" y="556260"/>
                  </a:moveTo>
                  <a:lnTo>
                    <a:pt x="0" y="438785"/>
                  </a:lnTo>
                  <a:lnTo>
                    <a:pt x="219075" y="0"/>
                  </a:lnTo>
                  <a:lnTo>
                    <a:pt x="438150" y="438785"/>
                  </a:lnTo>
                  <a:lnTo>
                    <a:pt x="361950" y="559435"/>
                  </a:lnTo>
                  <a:lnTo>
                    <a:pt x="41275" y="55626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ED8B1"/>
                </a:gs>
                <a:gs pos="50000">
                  <a:srgbClr val="B88954"/>
                </a:gs>
                <a:gs pos="80000">
                  <a:srgbClr val="E1C9AF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569405" y="1438913"/>
              <a:ext cx="502698" cy="645499"/>
            </a:xfrm>
            <a:custGeom>
              <a:avLst/>
              <a:gdLst>
                <a:gd name="connsiteX0" fmla="*/ 0 w 438150"/>
                <a:gd name="connsiteY0" fmla="*/ 0 h 958850"/>
                <a:gd name="connsiteX1" fmla="*/ 438150 w 438150"/>
                <a:gd name="connsiteY1" fmla="*/ 0 h 958850"/>
                <a:gd name="connsiteX2" fmla="*/ 438150 w 438150"/>
                <a:gd name="connsiteY2" fmla="*/ 958850 h 958850"/>
                <a:gd name="connsiteX3" fmla="*/ 0 w 438150"/>
                <a:gd name="connsiteY3" fmla="*/ 958850 h 958850"/>
                <a:gd name="connsiteX0" fmla="*/ 0 w 438150"/>
                <a:gd name="connsiteY0" fmla="*/ 0 h 958850"/>
                <a:gd name="connsiteX1" fmla="*/ 326232 w 438150"/>
                <a:gd name="connsiteY1" fmla="*/ 1588 h 958850"/>
                <a:gd name="connsiteX2" fmla="*/ 438150 w 438150"/>
                <a:gd name="connsiteY2" fmla="*/ 0 h 958850"/>
                <a:gd name="connsiteX3" fmla="*/ 438150 w 438150"/>
                <a:gd name="connsiteY3" fmla="*/ 958850 h 958850"/>
                <a:gd name="connsiteX4" fmla="*/ 0 w 438150"/>
                <a:gd name="connsiteY4" fmla="*/ 958850 h 958850"/>
                <a:gd name="connsiteX5" fmla="*/ 0 w 438150"/>
                <a:gd name="connsiteY5" fmla="*/ 0 h 958850"/>
                <a:gd name="connsiteX0" fmla="*/ 0 w 438150"/>
                <a:gd name="connsiteY0" fmla="*/ 3175 h 962025"/>
                <a:gd name="connsiteX1" fmla="*/ 102394 w 438150"/>
                <a:gd name="connsiteY1" fmla="*/ 0 h 962025"/>
                <a:gd name="connsiteX2" fmla="*/ 326232 w 438150"/>
                <a:gd name="connsiteY2" fmla="*/ 4763 h 962025"/>
                <a:gd name="connsiteX3" fmla="*/ 438150 w 438150"/>
                <a:gd name="connsiteY3" fmla="*/ 3175 h 962025"/>
                <a:gd name="connsiteX4" fmla="*/ 438150 w 438150"/>
                <a:gd name="connsiteY4" fmla="*/ 962025 h 962025"/>
                <a:gd name="connsiteX5" fmla="*/ 0 w 438150"/>
                <a:gd name="connsiteY5" fmla="*/ 962025 h 962025"/>
                <a:gd name="connsiteX6" fmla="*/ 0 w 438150"/>
                <a:gd name="connsiteY6" fmla="*/ 3175 h 962025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26232 w 438150"/>
                <a:gd name="connsiteY3" fmla="*/ 9524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100013 w 438150"/>
                <a:gd name="connsiteY6" fmla="*/ 962025 h 962025"/>
                <a:gd name="connsiteX7" fmla="*/ 0 w 438150"/>
                <a:gd name="connsiteY7" fmla="*/ 962024 h 962025"/>
                <a:gd name="connsiteX8" fmla="*/ 0 w 438150"/>
                <a:gd name="connsiteY8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62025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12019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330994 w 438150"/>
                <a:gd name="connsiteY6" fmla="*/ 912019 h 962024"/>
                <a:gd name="connsiteX7" fmla="*/ 109538 w 438150"/>
                <a:gd name="connsiteY7" fmla="*/ 912019 h 962024"/>
                <a:gd name="connsiteX8" fmla="*/ 0 w 438150"/>
                <a:gd name="connsiteY8" fmla="*/ 962024 h 962024"/>
                <a:gd name="connsiteX9" fmla="*/ 0 w 438150"/>
                <a:gd name="connsiteY9" fmla="*/ 3174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962024">
                  <a:moveTo>
                    <a:pt x="0" y="3174"/>
                  </a:moveTo>
                  <a:cubicBezTo>
                    <a:pt x="94456" y="21960"/>
                    <a:pt x="96045" y="62176"/>
                    <a:pt x="111919" y="88106"/>
                  </a:cubicBezTo>
                  <a:cubicBezTo>
                    <a:pt x="148431" y="38100"/>
                    <a:pt x="144463" y="19049"/>
                    <a:pt x="223837" y="0"/>
                  </a:cubicBezTo>
                  <a:cubicBezTo>
                    <a:pt x="304007" y="18256"/>
                    <a:pt x="305595" y="48418"/>
                    <a:pt x="330995" y="80962"/>
                  </a:cubicBezTo>
                  <a:cubicBezTo>
                    <a:pt x="371475" y="16933"/>
                    <a:pt x="388145" y="19578"/>
                    <a:pt x="438150" y="3174"/>
                  </a:cubicBezTo>
                  <a:lnTo>
                    <a:pt x="438150" y="962024"/>
                  </a:lnTo>
                  <a:lnTo>
                    <a:pt x="330994" y="912019"/>
                  </a:lnTo>
                  <a:lnTo>
                    <a:pt x="109538" y="912019"/>
                  </a:lnTo>
                  <a:lnTo>
                    <a:pt x="0" y="962024"/>
                  </a:lnTo>
                  <a:lnTo>
                    <a:pt x="0" y="31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0000"/>
                  </a:schemeClr>
                </a:gs>
                <a:gs pos="27000">
                  <a:schemeClr val="accent1">
                    <a:lumMod val="90000"/>
                  </a:schemeClr>
                </a:gs>
                <a:gs pos="77000">
                  <a:schemeClr val="accent1"/>
                </a:gs>
                <a:gs pos="74000">
                  <a:schemeClr val="accent1">
                    <a:lumMod val="90000"/>
                  </a:schemeClr>
                </a:gs>
                <a:gs pos="24000">
                  <a:schemeClr val="accent1">
                    <a:lumMod val="7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569405" y="2047029"/>
              <a:ext cx="502698" cy="709895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0000"/>
                  </a:schemeClr>
                </a:gs>
                <a:gs pos="27000">
                  <a:schemeClr val="accent2">
                    <a:lumMod val="90000"/>
                  </a:schemeClr>
                </a:gs>
                <a:gs pos="77000">
                  <a:schemeClr val="accent2"/>
                </a:gs>
                <a:gs pos="74000">
                  <a:schemeClr val="accent2">
                    <a:lumMod val="90000"/>
                  </a:schemeClr>
                </a:gs>
                <a:gs pos="24000">
                  <a:schemeClr val="accent2">
                    <a:lumMod val="7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59833" y="5374135"/>
              <a:ext cx="502698" cy="26227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73000">
                  <a:schemeClr val="bg1">
                    <a:lumMod val="84000"/>
                  </a:schemeClr>
                </a:gs>
                <a:gs pos="88000">
                  <a:srgbClr val="808286"/>
                </a:gs>
                <a:gs pos="17000">
                  <a:srgbClr val="494A4C"/>
                </a:gs>
                <a:gs pos="100000">
                  <a:schemeClr val="bg1">
                    <a:shade val="30000"/>
                    <a:satMod val="200000"/>
                    <a:lumMod val="32000"/>
                    <a:lumOff val="6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562224" y="5494326"/>
              <a:ext cx="502920" cy="0"/>
            </a:xfrm>
            <a:prstGeom prst="line">
              <a:avLst/>
            </a:prstGeom>
            <a:ln w="12700">
              <a:solidFill>
                <a:srgbClr val="414244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562224" y="5435011"/>
              <a:ext cx="502920" cy="0"/>
            </a:xfrm>
            <a:prstGeom prst="line">
              <a:avLst/>
            </a:prstGeom>
            <a:ln w="28575">
              <a:solidFill>
                <a:srgbClr val="656567">
                  <a:alpha val="92000"/>
                </a:srgb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2561589" y="5632986"/>
              <a:ext cx="502698" cy="205360"/>
            </a:xfrm>
            <a:custGeom>
              <a:avLst/>
              <a:gdLst>
                <a:gd name="connsiteX0" fmla="*/ 0 w 437462"/>
                <a:gd name="connsiteY0" fmla="*/ 0 h 178991"/>
                <a:gd name="connsiteX1" fmla="*/ 437462 w 437462"/>
                <a:gd name="connsiteY1" fmla="*/ 0 h 178991"/>
                <a:gd name="connsiteX2" fmla="*/ 424042 w 437462"/>
                <a:gd name="connsiteY2" fmla="*/ 59998 h 178991"/>
                <a:gd name="connsiteX3" fmla="*/ 216139 w 437462"/>
                <a:gd name="connsiteY3" fmla="*/ 178991 h 178991"/>
                <a:gd name="connsiteX4" fmla="*/ 9945 w 437462"/>
                <a:gd name="connsiteY4" fmla="*/ 53365 h 1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462" h="178991">
                  <a:moveTo>
                    <a:pt x="0" y="0"/>
                  </a:moveTo>
                  <a:lnTo>
                    <a:pt x="437462" y="0"/>
                  </a:lnTo>
                  <a:lnTo>
                    <a:pt x="424042" y="59998"/>
                  </a:lnTo>
                  <a:cubicBezTo>
                    <a:pt x="384215" y="182281"/>
                    <a:pt x="290455" y="177255"/>
                    <a:pt x="216139" y="178991"/>
                  </a:cubicBezTo>
                  <a:cubicBezTo>
                    <a:pt x="141825" y="176561"/>
                    <a:pt x="44112" y="168761"/>
                    <a:pt x="9945" y="53365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rgbClr val="BD4F6A"/>
                </a:gs>
                <a:gs pos="21000">
                  <a:srgbClr val="B24349"/>
                </a:gs>
                <a:gs pos="58000">
                  <a:srgbClr val="FFB3C7">
                    <a:lumMod val="100000"/>
                  </a:srgbClr>
                </a:gs>
                <a:gs pos="100000">
                  <a:srgbClr val="CC7190">
                    <a:lumMod val="84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52" name="Isosceles Triangle 11"/>
            <p:cNvSpPr/>
            <p:nvPr/>
          </p:nvSpPr>
          <p:spPr>
            <a:xfrm>
              <a:off x="2732780" y="935486"/>
              <a:ext cx="175483" cy="201759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41275 w 438150"/>
                <a:gd name="connsiteY6" fmla="*/ 556260 h 559435"/>
                <a:gd name="connsiteX0" fmla="*/ 82822 w 438150"/>
                <a:gd name="connsiteY0" fmla="*/ 43855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82822 w 438150"/>
                <a:gd name="connsiteY6" fmla="*/ 438550 h 559435"/>
                <a:gd name="connsiteX0" fmla="*/ 82822 w 438150"/>
                <a:gd name="connsiteY0" fmla="*/ 438550 h 560656"/>
                <a:gd name="connsiteX1" fmla="*/ 0 w 438150"/>
                <a:gd name="connsiteY1" fmla="*/ 438785 h 560656"/>
                <a:gd name="connsiteX2" fmla="*/ 219075 w 438150"/>
                <a:gd name="connsiteY2" fmla="*/ 0 h 560656"/>
                <a:gd name="connsiteX3" fmla="*/ 438150 w 438150"/>
                <a:gd name="connsiteY3" fmla="*/ 438785 h 560656"/>
                <a:gd name="connsiteX4" fmla="*/ 361950 w 438150"/>
                <a:gd name="connsiteY4" fmla="*/ 559435 h 560656"/>
                <a:gd name="connsiteX5" fmla="*/ 246772 w 438150"/>
                <a:gd name="connsiteY5" fmla="*/ 463458 h 560656"/>
                <a:gd name="connsiteX6" fmla="*/ 149835 w 438150"/>
                <a:gd name="connsiteY6" fmla="*/ 505004 h 560656"/>
                <a:gd name="connsiteX7" fmla="*/ 82822 w 438150"/>
                <a:gd name="connsiteY7" fmla="*/ 438550 h 560656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13482 w 438150"/>
                <a:gd name="connsiteY4" fmla="*/ 504041 h 506853"/>
                <a:gd name="connsiteX5" fmla="*/ 246772 w 438150"/>
                <a:gd name="connsiteY5" fmla="*/ 463458 h 506853"/>
                <a:gd name="connsiteX6" fmla="*/ 149835 w 438150"/>
                <a:gd name="connsiteY6" fmla="*/ 505004 h 506853"/>
                <a:gd name="connsiteX7" fmla="*/ 82822 w 438150"/>
                <a:gd name="connsiteY7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9220"/>
                <a:gd name="connsiteX1" fmla="*/ 0 w 438150"/>
                <a:gd name="connsiteY1" fmla="*/ 438785 h 509220"/>
                <a:gd name="connsiteX2" fmla="*/ 219075 w 438150"/>
                <a:gd name="connsiteY2" fmla="*/ 0 h 509220"/>
                <a:gd name="connsiteX3" fmla="*/ 438150 w 438150"/>
                <a:gd name="connsiteY3" fmla="*/ 438785 h 509220"/>
                <a:gd name="connsiteX4" fmla="*/ 343711 w 438150"/>
                <a:gd name="connsiteY4" fmla="*/ 414990 h 509220"/>
                <a:gd name="connsiteX5" fmla="*/ 313482 w 438150"/>
                <a:gd name="connsiteY5" fmla="*/ 504041 h 509220"/>
                <a:gd name="connsiteX6" fmla="*/ 246772 w 438150"/>
                <a:gd name="connsiteY6" fmla="*/ 463458 h 509220"/>
                <a:gd name="connsiteX7" fmla="*/ 149835 w 438150"/>
                <a:gd name="connsiteY7" fmla="*/ 505004 h 509220"/>
                <a:gd name="connsiteX8" fmla="*/ 82822 w 438150"/>
                <a:gd name="connsiteY8" fmla="*/ 438550 h 509220"/>
                <a:gd name="connsiteX0" fmla="*/ 82822 w 438150"/>
                <a:gd name="connsiteY0" fmla="*/ 438550 h 511341"/>
                <a:gd name="connsiteX1" fmla="*/ 0 w 438150"/>
                <a:gd name="connsiteY1" fmla="*/ 438785 h 511341"/>
                <a:gd name="connsiteX2" fmla="*/ 219075 w 438150"/>
                <a:gd name="connsiteY2" fmla="*/ 0 h 511341"/>
                <a:gd name="connsiteX3" fmla="*/ 438150 w 438150"/>
                <a:gd name="connsiteY3" fmla="*/ 438785 h 511341"/>
                <a:gd name="connsiteX4" fmla="*/ 343711 w 438150"/>
                <a:gd name="connsiteY4" fmla="*/ 414990 h 511341"/>
                <a:gd name="connsiteX5" fmla="*/ 313482 w 438150"/>
                <a:gd name="connsiteY5" fmla="*/ 504041 h 511341"/>
                <a:gd name="connsiteX6" fmla="*/ 246772 w 438150"/>
                <a:gd name="connsiteY6" fmla="*/ 463458 h 511341"/>
                <a:gd name="connsiteX7" fmla="*/ 149835 w 438150"/>
                <a:gd name="connsiteY7" fmla="*/ 505004 h 511341"/>
                <a:gd name="connsiteX8" fmla="*/ 82822 w 438150"/>
                <a:gd name="connsiteY8" fmla="*/ 438550 h 511341"/>
                <a:gd name="connsiteX0" fmla="*/ 82822 w 440859"/>
                <a:gd name="connsiteY0" fmla="*/ 438550 h 511341"/>
                <a:gd name="connsiteX1" fmla="*/ 0 w 440859"/>
                <a:gd name="connsiteY1" fmla="*/ 438785 h 511341"/>
                <a:gd name="connsiteX2" fmla="*/ 219075 w 440859"/>
                <a:gd name="connsiteY2" fmla="*/ 0 h 511341"/>
                <a:gd name="connsiteX3" fmla="*/ 438150 w 440859"/>
                <a:gd name="connsiteY3" fmla="*/ 438785 h 511341"/>
                <a:gd name="connsiteX4" fmla="*/ 343711 w 440859"/>
                <a:gd name="connsiteY4" fmla="*/ 414990 h 511341"/>
                <a:gd name="connsiteX5" fmla="*/ 313482 w 440859"/>
                <a:gd name="connsiteY5" fmla="*/ 504041 h 511341"/>
                <a:gd name="connsiteX6" fmla="*/ 246772 w 440859"/>
                <a:gd name="connsiteY6" fmla="*/ 463458 h 511341"/>
                <a:gd name="connsiteX7" fmla="*/ 149835 w 440859"/>
                <a:gd name="connsiteY7" fmla="*/ 505004 h 511341"/>
                <a:gd name="connsiteX8" fmla="*/ 82822 w 440859"/>
                <a:gd name="connsiteY8" fmla="*/ 438550 h 511341"/>
                <a:gd name="connsiteX0" fmla="*/ 86710 w 444747"/>
                <a:gd name="connsiteY0" fmla="*/ 438550 h 511341"/>
                <a:gd name="connsiteX1" fmla="*/ 3888 w 444747"/>
                <a:gd name="connsiteY1" fmla="*/ 438785 h 511341"/>
                <a:gd name="connsiteX2" fmla="*/ 222963 w 444747"/>
                <a:gd name="connsiteY2" fmla="*/ 0 h 511341"/>
                <a:gd name="connsiteX3" fmla="*/ 442038 w 444747"/>
                <a:gd name="connsiteY3" fmla="*/ 438785 h 511341"/>
                <a:gd name="connsiteX4" fmla="*/ 347599 w 444747"/>
                <a:gd name="connsiteY4" fmla="*/ 414990 h 511341"/>
                <a:gd name="connsiteX5" fmla="*/ 317370 w 444747"/>
                <a:gd name="connsiteY5" fmla="*/ 504041 h 511341"/>
                <a:gd name="connsiteX6" fmla="*/ 250660 w 444747"/>
                <a:gd name="connsiteY6" fmla="*/ 463458 h 511341"/>
                <a:gd name="connsiteX7" fmla="*/ 153723 w 444747"/>
                <a:gd name="connsiteY7" fmla="*/ 505004 h 511341"/>
                <a:gd name="connsiteX8" fmla="*/ 86710 w 444747"/>
                <a:gd name="connsiteY8" fmla="*/ 438550 h 51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747" h="511341">
                  <a:moveTo>
                    <a:pt x="86710" y="438550"/>
                  </a:moveTo>
                  <a:cubicBezTo>
                    <a:pt x="64372" y="416399"/>
                    <a:pt x="-18821" y="511877"/>
                    <a:pt x="3888" y="438785"/>
                  </a:cubicBezTo>
                  <a:lnTo>
                    <a:pt x="222963" y="0"/>
                  </a:lnTo>
                  <a:lnTo>
                    <a:pt x="442038" y="438785"/>
                  </a:lnTo>
                  <a:cubicBezTo>
                    <a:pt x="462811" y="507950"/>
                    <a:pt x="357675" y="385306"/>
                    <a:pt x="347599" y="414990"/>
                  </a:cubicBezTo>
                  <a:lnTo>
                    <a:pt x="317370" y="504041"/>
                  </a:lnTo>
                  <a:cubicBezTo>
                    <a:pt x="307294" y="533725"/>
                    <a:pt x="277935" y="463298"/>
                    <a:pt x="250660" y="463458"/>
                  </a:cubicBezTo>
                  <a:cubicBezTo>
                    <a:pt x="215308" y="454386"/>
                    <a:pt x="176061" y="527155"/>
                    <a:pt x="153723" y="505004"/>
                  </a:cubicBezTo>
                  <a:lnTo>
                    <a:pt x="86710" y="43855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676025" y="2760659"/>
              <a:ext cx="5791951" cy="653457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74747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2569405" y="2699296"/>
              <a:ext cx="502698" cy="714821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0000"/>
                  </a:schemeClr>
                </a:gs>
                <a:gs pos="27000">
                  <a:schemeClr val="accent3">
                    <a:lumMod val="90000"/>
                  </a:schemeClr>
                </a:gs>
                <a:gs pos="77000">
                  <a:schemeClr val="accent3"/>
                </a:gs>
                <a:gs pos="74000">
                  <a:schemeClr val="accent3">
                    <a:lumMod val="90000"/>
                  </a:schemeClr>
                </a:gs>
                <a:gs pos="24000">
                  <a:schemeClr val="accent3">
                    <a:lumMod val="7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595412" y="5546376"/>
              <a:ext cx="421958" cy="45720"/>
              <a:chOff x="2593268" y="5539233"/>
              <a:chExt cx="421958" cy="45720"/>
            </a:xfrm>
            <a:solidFill>
              <a:srgbClr val="4E4D4B">
                <a:alpha val="76000"/>
              </a:srgbClr>
            </a:solidFill>
          </p:grpSpPr>
          <p:sp>
            <p:nvSpPr>
              <p:cNvPr id="65" name="Oval 64"/>
              <p:cNvSpPr/>
              <p:nvPr/>
            </p:nvSpPr>
            <p:spPr>
              <a:xfrm>
                <a:off x="2969507" y="5539233"/>
                <a:ext cx="45719" cy="45720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593268" y="5539233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003443" y="1492889"/>
              <a:ext cx="485603" cy="55399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100" b="1" dirty="0">
                  <a:solidFill>
                    <a:srgbClr val="B070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83117" y="2168419"/>
              <a:ext cx="485603" cy="55399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100" b="1" dirty="0">
                  <a:solidFill>
                    <a:srgbClr val="16A28B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71040" y="2855479"/>
              <a:ext cx="485603" cy="55399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100" b="1" dirty="0">
                  <a:solidFill>
                    <a:srgbClr val="5A5A5A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62531" y="1558803"/>
              <a:ext cx="4395872" cy="410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50"/>
                </a:spcAft>
                <a:defRPr/>
              </a:pPr>
              <a:r>
                <a:rPr lang="vi-VN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Tìm hiểu </a:t>
              </a:r>
              <a:r>
                <a:rPr lang="en-US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Spring MVC Framework, Hibernate </a:t>
              </a:r>
              <a:r>
                <a:rPr lang="en-US" sz="14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Maven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Freeform 79"/>
          <p:cNvSpPr/>
          <p:nvPr/>
        </p:nvSpPr>
        <p:spPr>
          <a:xfrm>
            <a:off x="1538320" y="2908679"/>
            <a:ext cx="6044609" cy="488708"/>
          </a:xfrm>
          <a:custGeom>
            <a:avLst/>
            <a:gdLst>
              <a:gd name="connsiteX0" fmla="*/ 0 w 5791951"/>
              <a:gd name="connsiteY0" fmla="*/ 0 h 1100106"/>
              <a:gd name="connsiteX1" fmla="*/ 849221 w 5791951"/>
              <a:gd name="connsiteY1" fmla="*/ 0 h 1100106"/>
              <a:gd name="connsiteX2" fmla="*/ 893380 w 5791951"/>
              <a:gd name="connsiteY2" fmla="*/ 0 h 1100106"/>
              <a:gd name="connsiteX3" fmla="*/ 1396078 w 5791951"/>
              <a:gd name="connsiteY3" fmla="*/ 0 h 1100106"/>
              <a:gd name="connsiteX4" fmla="*/ 1439771 w 5791951"/>
              <a:gd name="connsiteY4" fmla="*/ 0 h 1100106"/>
              <a:gd name="connsiteX5" fmla="*/ 5546694 w 5791951"/>
              <a:gd name="connsiteY5" fmla="*/ 0 h 1100106"/>
              <a:gd name="connsiteX6" fmla="*/ 5791951 w 5791951"/>
              <a:gd name="connsiteY6" fmla="*/ 550053 h 1100106"/>
              <a:gd name="connsiteX7" fmla="*/ 5546694 w 5791951"/>
              <a:gd name="connsiteY7" fmla="*/ 1100106 h 1100106"/>
              <a:gd name="connsiteX8" fmla="*/ 1396078 w 5791951"/>
              <a:gd name="connsiteY8" fmla="*/ 1100106 h 1100106"/>
              <a:gd name="connsiteX9" fmla="*/ 1396078 w 5791951"/>
              <a:gd name="connsiteY9" fmla="*/ 1097280 h 1100106"/>
              <a:gd name="connsiteX10" fmla="*/ 893380 w 5791951"/>
              <a:gd name="connsiteY10" fmla="*/ 1097280 h 1100106"/>
              <a:gd name="connsiteX11" fmla="*/ 893380 w 5791951"/>
              <a:gd name="connsiteY11" fmla="*/ 1100106 h 1100106"/>
              <a:gd name="connsiteX12" fmla="*/ 0 w 5791951"/>
              <a:gd name="connsiteY12" fmla="*/ 1100106 h 1100106"/>
              <a:gd name="connsiteX13" fmla="*/ 245258 w 5791951"/>
              <a:gd name="connsiteY13" fmla="*/ 550053 h 110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91951" h="1100106">
                <a:moveTo>
                  <a:pt x="0" y="0"/>
                </a:moveTo>
                <a:lnTo>
                  <a:pt x="849221" y="0"/>
                </a:lnTo>
                <a:lnTo>
                  <a:pt x="893380" y="0"/>
                </a:lnTo>
                <a:lnTo>
                  <a:pt x="1396078" y="0"/>
                </a:lnTo>
                <a:lnTo>
                  <a:pt x="1439771" y="0"/>
                </a:lnTo>
                <a:lnTo>
                  <a:pt x="5546694" y="0"/>
                </a:lnTo>
                <a:lnTo>
                  <a:pt x="5791951" y="550053"/>
                </a:lnTo>
                <a:lnTo>
                  <a:pt x="5546694" y="1100106"/>
                </a:lnTo>
                <a:lnTo>
                  <a:pt x="1396078" y="1100106"/>
                </a:lnTo>
                <a:lnTo>
                  <a:pt x="1396078" y="1097280"/>
                </a:lnTo>
                <a:lnTo>
                  <a:pt x="893380" y="1097280"/>
                </a:lnTo>
                <a:lnTo>
                  <a:pt x="893380" y="1100106"/>
                </a:lnTo>
                <a:lnTo>
                  <a:pt x="0" y="1100106"/>
                </a:lnTo>
                <a:lnTo>
                  <a:pt x="245258" y="550053"/>
                </a:lnTo>
                <a:close/>
              </a:path>
            </a:pathLst>
          </a:custGeom>
          <a:solidFill>
            <a:srgbClr val="1DD0B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470672" y="2879956"/>
            <a:ext cx="524627" cy="532421"/>
          </a:xfrm>
          <a:custGeom>
            <a:avLst/>
            <a:gdLst>
              <a:gd name="connsiteX0" fmla="*/ 109538 w 438150"/>
              <a:gd name="connsiteY0" fmla="*/ 0 h 1002507"/>
              <a:gd name="connsiteX1" fmla="*/ 330994 w 438150"/>
              <a:gd name="connsiteY1" fmla="*/ 0 h 1002507"/>
              <a:gd name="connsiteX2" fmla="*/ 438150 w 438150"/>
              <a:gd name="connsiteY2" fmla="*/ 50005 h 1002507"/>
              <a:gd name="connsiteX3" fmla="*/ 438150 w 438150"/>
              <a:gd name="connsiteY3" fmla="*/ 521495 h 1002507"/>
              <a:gd name="connsiteX4" fmla="*/ 438150 w 438150"/>
              <a:gd name="connsiteY4" fmla="*/ 1002507 h 1002507"/>
              <a:gd name="connsiteX5" fmla="*/ 330994 w 438150"/>
              <a:gd name="connsiteY5" fmla="*/ 952502 h 1002507"/>
              <a:gd name="connsiteX6" fmla="*/ 109538 w 438150"/>
              <a:gd name="connsiteY6" fmla="*/ 952502 h 1002507"/>
              <a:gd name="connsiteX7" fmla="*/ 0 w 438150"/>
              <a:gd name="connsiteY7" fmla="*/ 1002507 h 1002507"/>
              <a:gd name="connsiteX8" fmla="*/ 0 w 438150"/>
              <a:gd name="connsiteY8" fmla="*/ 521495 h 1002507"/>
              <a:gd name="connsiteX9" fmla="*/ 0 w 438150"/>
              <a:gd name="connsiteY9" fmla="*/ 50005 h 1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150" h="1002507">
                <a:moveTo>
                  <a:pt x="109538" y="0"/>
                </a:moveTo>
                <a:lnTo>
                  <a:pt x="330994" y="0"/>
                </a:lnTo>
                <a:lnTo>
                  <a:pt x="438150" y="50005"/>
                </a:lnTo>
                <a:lnTo>
                  <a:pt x="438150" y="521495"/>
                </a:lnTo>
                <a:lnTo>
                  <a:pt x="438150" y="1002507"/>
                </a:lnTo>
                <a:lnTo>
                  <a:pt x="330994" y="952502"/>
                </a:lnTo>
                <a:lnTo>
                  <a:pt x="109538" y="952502"/>
                </a:lnTo>
                <a:lnTo>
                  <a:pt x="0" y="1002507"/>
                </a:lnTo>
                <a:lnTo>
                  <a:pt x="0" y="521495"/>
                </a:lnTo>
                <a:lnTo>
                  <a:pt x="0" y="50005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0000"/>
                </a:schemeClr>
              </a:gs>
              <a:gs pos="27000">
                <a:schemeClr val="accent2">
                  <a:lumMod val="90000"/>
                </a:schemeClr>
              </a:gs>
              <a:gs pos="77000">
                <a:schemeClr val="accent2"/>
              </a:gs>
              <a:gs pos="74000">
                <a:schemeClr val="accent2">
                  <a:lumMod val="90000"/>
                </a:schemeClr>
              </a:gs>
              <a:gs pos="24000">
                <a:schemeClr val="accent2">
                  <a:lumMod val="7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33113" y="2948247"/>
            <a:ext cx="364203" cy="4154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100" b="1" dirty="0">
                <a:solidFill>
                  <a:srgbClr val="16A28B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00294" y="2019908"/>
            <a:ext cx="458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Khảo sát thực </a:t>
            </a:r>
            <a:r>
              <a:rPr lang="vi-V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tế, </a:t>
            </a: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tham khảo ý kiến giáo viên hướng dẫn.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89392" y="2499499"/>
            <a:ext cx="458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 dựng các mô hình hệ thống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97797" y="2985958"/>
            <a:ext cx="458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 kế cơ sở dữ liệu và các ràng buộc toàn vẹn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530825" y="3392692"/>
            <a:ext cx="6044609" cy="490093"/>
          </a:xfrm>
          <a:custGeom>
            <a:avLst/>
            <a:gdLst>
              <a:gd name="connsiteX0" fmla="*/ 0 w 5791951"/>
              <a:gd name="connsiteY0" fmla="*/ 0 h 1100106"/>
              <a:gd name="connsiteX1" fmla="*/ 849221 w 5791951"/>
              <a:gd name="connsiteY1" fmla="*/ 0 h 1100106"/>
              <a:gd name="connsiteX2" fmla="*/ 893380 w 5791951"/>
              <a:gd name="connsiteY2" fmla="*/ 0 h 1100106"/>
              <a:gd name="connsiteX3" fmla="*/ 1396078 w 5791951"/>
              <a:gd name="connsiteY3" fmla="*/ 0 h 1100106"/>
              <a:gd name="connsiteX4" fmla="*/ 1439771 w 5791951"/>
              <a:gd name="connsiteY4" fmla="*/ 0 h 1100106"/>
              <a:gd name="connsiteX5" fmla="*/ 5546694 w 5791951"/>
              <a:gd name="connsiteY5" fmla="*/ 0 h 1100106"/>
              <a:gd name="connsiteX6" fmla="*/ 5791951 w 5791951"/>
              <a:gd name="connsiteY6" fmla="*/ 550053 h 1100106"/>
              <a:gd name="connsiteX7" fmla="*/ 5546694 w 5791951"/>
              <a:gd name="connsiteY7" fmla="*/ 1100106 h 1100106"/>
              <a:gd name="connsiteX8" fmla="*/ 1396078 w 5791951"/>
              <a:gd name="connsiteY8" fmla="*/ 1100106 h 1100106"/>
              <a:gd name="connsiteX9" fmla="*/ 1396078 w 5791951"/>
              <a:gd name="connsiteY9" fmla="*/ 1097280 h 1100106"/>
              <a:gd name="connsiteX10" fmla="*/ 893380 w 5791951"/>
              <a:gd name="connsiteY10" fmla="*/ 1097280 h 1100106"/>
              <a:gd name="connsiteX11" fmla="*/ 893380 w 5791951"/>
              <a:gd name="connsiteY11" fmla="*/ 1100106 h 1100106"/>
              <a:gd name="connsiteX12" fmla="*/ 0 w 5791951"/>
              <a:gd name="connsiteY12" fmla="*/ 1100106 h 1100106"/>
              <a:gd name="connsiteX13" fmla="*/ 245258 w 5791951"/>
              <a:gd name="connsiteY13" fmla="*/ 550053 h 110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91951" h="1100106">
                <a:moveTo>
                  <a:pt x="0" y="0"/>
                </a:moveTo>
                <a:lnTo>
                  <a:pt x="849221" y="0"/>
                </a:lnTo>
                <a:lnTo>
                  <a:pt x="893380" y="0"/>
                </a:lnTo>
                <a:lnTo>
                  <a:pt x="1396078" y="0"/>
                </a:lnTo>
                <a:lnTo>
                  <a:pt x="1439771" y="0"/>
                </a:lnTo>
                <a:lnTo>
                  <a:pt x="5546694" y="0"/>
                </a:lnTo>
                <a:lnTo>
                  <a:pt x="5791951" y="550053"/>
                </a:lnTo>
                <a:lnTo>
                  <a:pt x="5546694" y="1100106"/>
                </a:lnTo>
                <a:lnTo>
                  <a:pt x="1396078" y="1100106"/>
                </a:lnTo>
                <a:lnTo>
                  <a:pt x="1396078" y="1097280"/>
                </a:lnTo>
                <a:lnTo>
                  <a:pt x="893380" y="1097280"/>
                </a:lnTo>
                <a:lnTo>
                  <a:pt x="893380" y="1100106"/>
                </a:lnTo>
                <a:lnTo>
                  <a:pt x="0" y="1100106"/>
                </a:lnTo>
                <a:lnTo>
                  <a:pt x="245258" y="550053"/>
                </a:lnTo>
                <a:close/>
              </a:path>
            </a:pathLst>
          </a:custGeom>
          <a:solidFill>
            <a:srgbClr val="74747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2463177" y="3361660"/>
            <a:ext cx="524627" cy="536116"/>
          </a:xfrm>
          <a:custGeom>
            <a:avLst/>
            <a:gdLst>
              <a:gd name="connsiteX0" fmla="*/ 109538 w 438150"/>
              <a:gd name="connsiteY0" fmla="*/ 0 h 1002507"/>
              <a:gd name="connsiteX1" fmla="*/ 330994 w 438150"/>
              <a:gd name="connsiteY1" fmla="*/ 0 h 1002507"/>
              <a:gd name="connsiteX2" fmla="*/ 438150 w 438150"/>
              <a:gd name="connsiteY2" fmla="*/ 50005 h 1002507"/>
              <a:gd name="connsiteX3" fmla="*/ 438150 w 438150"/>
              <a:gd name="connsiteY3" fmla="*/ 521495 h 1002507"/>
              <a:gd name="connsiteX4" fmla="*/ 438150 w 438150"/>
              <a:gd name="connsiteY4" fmla="*/ 1002507 h 1002507"/>
              <a:gd name="connsiteX5" fmla="*/ 330994 w 438150"/>
              <a:gd name="connsiteY5" fmla="*/ 952502 h 1002507"/>
              <a:gd name="connsiteX6" fmla="*/ 109538 w 438150"/>
              <a:gd name="connsiteY6" fmla="*/ 952502 h 1002507"/>
              <a:gd name="connsiteX7" fmla="*/ 0 w 438150"/>
              <a:gd name="connsiteY7" fmla="*/ 1002507 h 1002507"/>
              <a:gd name="connsiteX8" fmla="*/ 0 w 438150"/>
              <a:gd name="connsiteY8" fmla="*/ 521495 h 1002507"/>
              <a:gd name="connsiteX9" fmla="*/ 0 w 438150"/>
              <a:gd name="connsiteY9" fmla="*/ 50005 h 1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150" h="1002507">
                <a:moveTo>
                  <a:pt x="109538" y="0"/>
                </a:moveTo>
                <a:lnTo>
                  <a:pt x="330994" y="0"/>
                </a:lnTo>
                <a:lnTo>
                  <a:pt x="438150" y="50005"/>
                </a:lnTo>
                <a:lnTo>
                  <a:pt x="438150" y="521495"/>
                </a:lnTo>
                <a:lnTo>
                  <a:pt x="438150" y="1002507"/>
                </a:lnTo>
                <a:lnTo>
                  <a:pt x="330994" y="952502"/>
                </a:lnTo>
                <a:lnTo>
                  <a:pt x="109538" y="952502"/>
                </a:lnTo>
                <a:lnTo>
                  <a:pt x="0" y="1002507"/>
                </a:lnTo>
                <a:lnTo>
                  <a:pt x="0" y="521495"/>
                </a:lnTo>
                <a:lnTo>
                  <a:pt x="0" y="5000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0000"/>
                </a:schemeClr>
              </a:gs>
              <a:gs pos="27000">
                <a:schemeClr val="accent3">
                  <a:lumMod val="90000"/>
                </a:schemeClr>
              </a:gs>
              <a:gs pos="77000">
                <a:schemeClr val="accent3"/>
              </a:gs>
              <a:gs pos="74000">
                <a:schemeClr val="accent3">
                  <a:lumMod val="90000"/>
                </a:schemeClr>
              </a:gs>
              <a:gs pos="24000">
                <a:schemeClr val="accent3">
                  <a:lumMod val="7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38710" y="3463807"/>
            <a:ext cx="506786" cy="4154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100" b="1" dirty="0">
                <a:solidFill>
                  <a:srgbClr val="5A5A5A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1525830" y="3879167"/>
            <a:ext cx="6044609" cy="484348"/>
          </a:xfrm>
          <a:custGeom>
            <a:avLst/>
            <a:gdLst>
              <a:gd name="connsiteX0" fmla="*/ 679825 w 5791951"/>
              <a:gd name="connsiteY0" fmla="*/ 0 h 1100681"/>
              <a:gd name="connsiteX1" fmla="*/ 1867275 w 5791951"/>
              <a:gd name="connsiteY1" fmla="*/ 0 h 1100681"/>
              <a:gd name="connsiteX2" fmla="*/ 1867275 w 5791951"/>
              <a:gd name="connsiteY2" fmla="*/ 575 h 1100681"/>
              <a:gd name="connsiteX3" fmla="*/ 5546694 w 5791951"/>
              <a:gd name="connsiteY3" fmla="*/ 575 h 1100681"/>
              <a:gd name="connsiteX4" fmla="*/ 5791951 w 5791951"/>
              <a:gd name="connsiteY4" fmla="*/ 550628 h 1100681"/>
              <a:gd name="connsiteX5" fmla="*/ 5546694 w 5791951"/>
              <a:gd name="connsiteY5" fmla="*/ 1100681 h 1100681"/>
              <a:gd name="connsiteX6" fmla="*/ 1396078 w 5791951"/>
              <a:gd name="connsiteY6" fmla="*/ 1100681 h 1100681"/>
              <a:gd name="connsiteX7" fmla="*/ 1396078 w 5791951"/>
              <a:gd name="connsiteY7" fmla="*/ 1099467 h 1100681"/>
              <a:gd name="connsiteX8" fmla="*/ 893380 w 5791951"/>
              <a:gd name="connsiteY8" fmla="*/ 1099467 h 1100681"/>
              <a:gd name="connsiteX9" fmla="*/ 893380 w 5791951"/>
              <a:gd name="connsiteY9" fmla="*/ 1100681 h 1100681"/>
              <a:gd name="connsiteX10" fmla="*/ 0 w 5791951"/>
              <a:gd name="connsiteY10" fmla="*/ 1100681 h 1100681"/>
              <a:gd name="connsiteX11" fmla="*/ 245258 w 5791951"/>
              <a:gd name="connsiteY11" fmla="*/ 550628 h 1100681"/>
              <a:gd name="connsiteX12" fmla="*/ 0 w 5791951"/>
              <a:gd name="connsiteY12" fmla="*/ 575 h 1100681"/>
              <a:gd name="connsiteX13" fmla="*/ 679825 w 5791951"/>
              <a:gd name="connsiteY13" fmla="*/ 575 h 110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91951" h="1100681">
                <a:moveTo>
                  <a:pt x="679825" y="0"/>
                </a:moveTo>
                <a:lnTo>
                  <a:pt x="1867275" y="0"/>
                </a:lnTo>
                <a:lnTo>
                  <a:pt x="1867275" y="575"/>
                </a:lnTo>
                <a:lnTo>
                  <a:pt x="5546694" y="575"/>
                </a:lnTo>
                <a:lnTo>
                  <a:pt x="5791951" y="550628"/>
                </a:lnTo>
                <a:lnTo>
                  <a:pt x="5546694" y="1100681"/>
                </a:lnTo>
                <a:lnTo>
                  <a:pt x="1396078" y="1100681"/>
                </a:lnTo>
                <a:lnTo>
                  <a:pt x="1396078" y="1099467"/>
                </a:lnTo>
                <a:lnTo>
                  <a:pt x="893380" y="1099467"/>
                </a:lnTo>
                <a:lnTo>
                  <a:pt x="893380" y="1100681"/>
                </a:lnTo>
                <a:lnTo>
                  <a:pt x="0" y="1100681"/>
                </a:lnTo>
                <a:lnTo>
                  <a:pt x="245258" y="550628"/>
                </a:lnTo>
                <a:lnTo>
                  <a:pt x="0" y="575"/>
                </a:lnTo>
                <a:lnTo>
                  <a:pt x="679825" y="575"/>
                </a:lnTo>
                <a:close/>
              </a:path>
            </a:pathLst>
          </a:custGeom>
          <a:solidFill>
            <a:srgbClr val="2F93D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2463177" y="3842014"/>
            <a:ext cx="524627" cy="528375"/>
          </a:xfrm>
          <a:custGeom>
            <a:avLst/>
            <a:gdLst>
              <a:gd name="connsiteX0" fmla="*/ 109538 w 438150"/>
              <a:gd name="connsiteY0" fmla="*/ 0 h 1002507"/>
              <a:gd name="connsiteX1" fmla="*/ 330994 w 438150"/>
              <a:gd name="connsiteY1" fmla="*/ 0 h 1002507"/>
              <a:gd name="connsiteX2" fmla="*/ 438150 w 438150"/>
              <a:gd name="connsiteY2" fmla="*/ 50005 h 1002507"/>
              <a:gd name="connsiteX3" fmla="*/ 438150 w 438150"/>
              <a:gd name="connsiteY3" fmla="*/ 437357 h 1002507"/>
              <a:gd name="connsiteX4" fmla="*/ 438150 w 438150"/>
              <a:gd name="connsiteY4" fmla="*/ 521495 h 1002507"/>
              <a:gd name="connsiteX5" fmla="*/ 438150 w 438150"/>
              <a:gd name="connsiteY5" fmla="*/ 1002507 h 1002507"/>
              <a:gd name="connsiteX6" fmla="*/ 0 w 438150"/>
              <a:gd name="connsiteY6" fmla="*/ 1002507 h 1002507"/>
              <a:gd name="connsiteX7" fmla="*/ 0 w 438150"/>
              <a:gd name="connsiteY7" fmla="*/ 521495 h 1002507"/>
              <a:gd name="connsiteX8" fmla="*/ 0 w 438150"/>
              <a:gd name="connsiteY8" fmla="*/ 437357 h 1002507"/>
              <a:gd name="connsiteX9" fmla="*/ 0 w 438150"/>
              <a:gd name="connsiteY9" fmla="*/ 50005 h 1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150" h="1002507">
                <a:moveTo>
                  <a:pt x="109538" y="0"/>
                </a:moveTo>
                <a:lnTo>
                  <a:pt x="330994" y="0"/>
                </a:lnTo>
                <a:lnTo>
                  <a:pt x="438150" y="50005"/>
                </a:lnTo>
                <a:lnTo>
                  <a:pt x="438150" y="437357"/>
                </a:lnTo>
                <a:lnTo>
                  <a:pt x="438150" y="521495"/>
                </a:lnTo>
                <a:lnTo>
                  <a:pt x="438150" y="1002507"/>
                </a:lnTo>
                <a:lnTo>
                  <a:pt x="0" y="1002507"/>
                </a:lnTo>
                <a:lnTo>
                  <a:pt x="0" y="521495"/>
                </a:lnTo>
                <a:lnTo>
                  <a:pt x="0" y="437357"/>
                </a:lnTo>
                <a:lnTo>
                  <a:pt x="0" y="50005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0000"/>
                </a:schemeClr>
              </a:gs>
              <a:gs pos="27000">
                <a:schemeClr val="accent4">
                  <a:lumMod val="90000"/>
                </a:schemeClr>
              </a:gs>
              <a:gs pos="77000">
                <a:schemeClr val="accent4"/>
              </a:gs>
              <a:gs pos="74000">
                <a:schemeClr val="accent4">
                  <a:lumMod val="90000"/>
                </a:schemeClr>
              </a:gs>
              <a:gs pos="24000">
                <a:schemeClr val="accent4">
                  <a:lumMod val="70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27600" y="3941927"/>
            <a:ext cx="364203" cy="4154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100" b="1" dirty="0">
                <a:solidFill>
                  <a:srgbClr val="1F73B0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05289" y="3973126"/>
            <a:ext cx="458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 dụng hệ quản trị MySQL để lưu dữ liệu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985307" y="3480212"/>
            <a:ext cx="458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 dụng Eclipse JEE Neon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KẾ HOẠCH THỰC HIỆN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:8:0" val="4"/>
  <p:tag name="FONTWEIGHT:1:6:0" val="4"/>
  <p:tag name="FONTWEIGHT:1:7:0" val="4"/>
  <p:tag name="FONTWEIGHT:1:0:0" val="4"/>
  <p:tag name="FONTWEIGHT:1:1:0" val="4"/>
  <p:tag name="FONTWEIGHT:1:4:0" val="4"/>
  <p:tag name="FONTWEIGHT:0:0:0" val="4"/>
  <p:tag name="FONTWEIGHT:1:5:0" val="4"/>
  <p:tag name="FONTWEIGHT:1:2:0" val="4"/>
  <p:tag name="FONTWEIGHT:1:3:0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1:0" val="4"/>
  <p:tag name="FONTWEIGHT:9:0:0" val="4"/>
  <p:tag name="FONTWEIGHT:9:4:0" val="4"/>
  <p:tag name="FONTWEIGHT:9:3:0" val="4"/>
  <p:tag name="LAYOUT" val="threePicAndTx"/>
  <p:tag name="FONTWEIGHT:9:2:0" val="4"/>
  <p:tag name="FONTWEIGHT:11:0:0" val="4"/>
  <p:tag name="FONTWEIGHT:13:1:0" val="4"/>
  <p:tag name="FONTWEIGHT:13:2:0" val="4"/>
  <p:tag name="FONTWEIGHT:13:0:0" val="4"/>
  <p:tag name="FONTWEIGHT:8:0:0" val="4"/>
  <p:tag name="FONTWEIGHT:11:2:0" val="4"/>
  <p:tag name="FONTWEIGHT:11:1:0" val="4"/>
  <p:tag name="FONTWEIGHT:11:4:0" val="4"/>
  <p:tag name="FONTWEIGHT:13:3:0" val="4"/>
  <p:tag name="FONTWEIGHT:11:3:0" val="4"/>
  <p:tag name="FONTWEIGHT:13:4:0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  <p:tag name="FONTWEIGHT:7:0:0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7:0:7" val="4"/>
  <p:tag name="FONTWEIGHT:7:0:6" val="4"/>
  <p:tag name="FONTWEIGHT:7:0:5" val="4"/>
  <p:tag name="FONTWEIGHT:7:0:4" val="4"/>
  <p:tag name="FONTWEIGHT:7:0:3" val="4"/>
  <p:tag name="FONTWEIGHT:7:0:2" val="4"/>
  <p:tag name="FONTWEIGHT:6:0:0" val="4"/>
  <p:tag name="FONTWEIGHT:7:0:1" val="4"/>
  <p:tag name="FONTWEIGHT:7:0:0" val="4"/>
  <p:tag name="FONTWEIGHT:3:1:9" val="4"/>
  <p:tag name="FONTWEIGHT:7:0:15" val="4"/>
  <p:tag name="FONTWEIGHT:3:1:7" val="4"/>
  <p:tag name="FONTWEIGHT:3:1:8" val="4"/>
  <p:tag name="FONTWEIGHT:3:1:5" val="4"/>
  <p:tag name="FONTWEIGHT:7:0:12" val="4"/>
  <p:tag name="FONTWEIGHT:3:1:6" val="4"/>
  <p:tag name="FONTWEIGHT:7:0:11" val="4"/>
  <p:tag name="FONTWEIGHT:3:1:3" val="4"/>
  <p:tag name="FONTWEIGHT:7:0:9" val="4"/>
  <p:tag name="FONTWEIGHT:7:0:14" val="4"/>
  <p:tag name="FONTWEIGHT:3:1:4" val="4"/>
  <p:tag name="FONTWEIGHT:7:0:8" val="4"/>
  <p:tag name="FONTWEIGHT:7:0:13" val="4"/>
  <p:tag name="FONTWEIGHT:3:1:1" val="4"/>
  <p:tag name="FONTWEIGHT:3:1:2" val="4"/>
  <p:tag name="FONTWEIGHT:3:1:0" val="4"/>
  <p:tag name="FONTWEIGHT:6:0:2" val="4"/>
  <p:tag name="FONTWEIGHT:6:0:1" val="4"/>
  <p:tag name="FONTWEIGHT:6:0:4" val="4"/>
  <p:tag name="FONTWEIGHT:6:0:3" val="4"/>
  <p:tag name="FONTWEIGHT:6:0:6" val="4"/>
  <p:tag name="FONTWEIGHT:6:0:5" val="4"/>
  <p:tag name="FONTWEIGHT:6:0:8" val="4"/>
  <p:tag name="FONTWEIGHT:6:0:7" val="4"/>
  <p:tag name="FONTWEIGHT:3:0:16" val="4"/>
  <p:tag name="FONTWEIGHT:3:0:15" val="4"/>
  <p:tag name="FONTWEIGHT:3:0:17" val="4"/>
  <p:tag name="FONTWEIGHT:3:0:10" val="4"/>
  <p:tag name="FONTWEIGHT:3:0:12" val="4"/>
  <p:tag name="FONTWEIGHT:3:0:11" val="4"/>
  <p:tag name="FONTWEIGHT:3:0:14" val="4"/>
  <p:tag name="FONTWEIGHT:3:0:13" val="4"/>
  <p:tag name="FONTWEIGHT:2:0:5" val="4"/>
  <p:tag name="FONTWEIGHT:2:0:6" val="4"/>
  <p:tag name="FONTWEIGHT:2:0:7" val="4"/>
  <p:tag name="FONTWEIGHT:2:0:8" val="4"/>
  <p:tag name="FONTWEIGHT:2:0:9" val="4"/>
  <p:tag name="FONTWEIGHT:3:0:8" val="4"/>
  <p:tag name="FONTWEIGHT:3:2:6" val="4"/>
  <p:tag name="FONTWEIGHT:3:0:9" val="4"/>
  <p:tag name="FONTWEIGHT:3:2:7" val="4"/>
  <p:tag name="FONTWEIGHT:3:0:6" val="4"/>
  <p:tag name="FONTWEIGHT:3:2:4" val="4"/>
  <p:tag name="FONTWEIGHT:3:0:7" val="4"/>
  <p:tag name="FONTWEIGHT:3:2:5" val="4"/>
  <p:tag name="FONTWEIGHT:3:0:4" val="4"/>
  <p:tag name="FONTWEIGHT:3:2:2" val="4"/>
  <p:tag name="FONTWEIGHT:3:0:5" val="4"/>
  <p:tag name="FONTWEIGHT:3:2:3" val="4"/>
  <p:tag name="FONTWEIGHT:3:0:2" val="4"/>
  <p:tag name="FONTWEIGHT:3:2:0" val="4"/>
  <p:tag name="FONTWEIGHT:3:0:3" val="4"/>
  <p:tag name="FONTWEIGHT:3:2:1" val="4"/>
  <p:tag name="FONTWEIGHT:3:0:0" val="4"/>
  <p:tag name="FONTWEIGHT:3:0:1" val="4"/>
  <p:tag name="FONTWEIGHT:3:1:10" val="4"/>
  <p:tag name="FONTWEIGHT:6:1:1" val="4"/>
  <p:tag name="FONTWEIGHT:3:1:11" val="4"/>
  <p:tag name="FONTWEIGHT:6:1:0" val="4"/>
  <p:tag name="FONTWEIGHT:6:1:3" val="4"/>
  <p:tag name="FONTWEIGHT:2:0:0" val="4"/>
  <p:tag name="FONTWEIGHT:6:1:2" val="4"/>
  <p:tag name="FONTWEIGHT:2:0:1" val="4"/>
  <p:tag name="FONTWEIGHT:3:1:14" val="4"/>
  <p:tag name="FONTWEIGHT:2:0:2" val="4"/>
  <p:tag name="FONTWEIGHT:3:1:15" val="4"/>
  <p:tag name="FONTWEIGHT:2:0:3" val="4"/>
  <p:tag name="FONTWEIGHT:3:1:12" val="4"/>
  <p:tag name="FONTWEIGHT:2:0:4" val="4"/>
  <p:tag name="FONTWEIGHT:3:1:13" val="4"/>
  <p:tag name="FONTWEIGHT:2:0:11" val="4"/>
  <p:tag name="FONTWEIGHT:2:0:10" val="4"/>
  <p:tag name="FONTWEIGHT:2:0:13" val="4"/>
  <p:tag name="FONTWEIGHT:2:0:12" val="4"/>
  <p:tag name="FONTWEIGHT:2:0:14" val="4"/>
  <p:tag name="FONTWEIGHT:7:0:10" val="4"/>
  <p:tag name="FONTWEIGHT:5:0:0" val="4"/>
  <p:tag name="FONTWEIGHT:5:0:1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22" val="4"/>
  <p:tag name="FONTWEIGHT:2:0:21" val="4"/>
  <p:tag name="FONTWEIGHT:2:0:24" val="4"/>
  <p:tag name="FONTWEIGHT:2:0:23" val="4"/>
  <p:tag name="FONTWEIGHT:6:0:50" val="4"/>
  <p:tag name="FONTWEIGHT:6:0:51" val="4"/>
  <p:tag name="FONTWEIGHT:2:0:20" val="4"/>
  <p:tag name="FONTWEIGHT:6:0:52" val="4"/>
  <p:tag name="FONTWEIGHT:6:0:53" val="4"/>
  <p:tag name="FONTWEIGHT:2:0:29" val="4"/>
  <p:tag name="FONTWEIGHT:2:0:26" val="4"/>
  <p:tag name="FONTWEIGHT:2:0:25" val="4"/>
  <p:tag name="FONTWEIGHT:2:0:28" val="4"/>
  <p:tag name="FONTWEIGHT:2:0:27" val="4"/>
  <p:tag name="FONTWEIGHT:6:0:43" val="4"/>
  <p:tag name="FONTWEIGHT:6:0:44" val="4"/>
  <p:tag name="FONTWEIGHT:6:0:45" val="4"/>
  <p:tag name="FONTWEIGHT:6:0:46" val="4"/>
  <p:tag name="FONTWEIGHT:6:0:47" val="4"/>
  <p:tag name="FONTWEIGHT:6:0:48" val="4"/>
  <p:tag name="FONTWEIGHT:6:0:49" val="4"/>
  <p:tag name="FONTWEIGHT:2:0:33" val="4"/>
  <p:tag name="FONTWEIGHT:2:0:32" val="4"/>
  <p:tag name="FONTWEIGHT:2:0:35" val="4"/>
  <p:tag name="FONTWEIGHT:2:0:34" val="4"/>
  <p:tag name="FONTWEIGHT:2:0:31" val="4"/>
  <p:tag name="FONTWEIGHT:2:0:30" val="4"/>
  <p:tag name="FONTWEIGHT:2:0:37" val="4"/>
  <p:tag name="FONTWEIGHT:2:0:36" val="4"/>
  <p:tag name="FONTWEIGHT:2:0:39" val="4"/>
  <p:tag name="FONTWEIGHT:2:0:38" val="4"/>
  <p:tag name="FONTWEIGHT:6:0:54" val="4"/>
  <p:tag name="FONTWEIGHT:2:0:5" val="4"/>
  <p:tag name="FONTWEIGHT:2:0:6" val="4"/>
  <p:tag name="FONTWEIGHT:2:0:7" val="4"/>
  <p:tag name="FONTWEIGHT:2:0:8" val="4"/>
  <p:tag name="FONTWEIGHT:2:0:9" val="4"/>
  <p:tag name="FONTWEIGHT:2:0:0" val="4"/>
  <p:tag name="FONTWEIGHT:2:0:1" val="4"/>
  <p:tag name="FONTWEIGHT:2:0:2" val="4"/>
  <p:tag name="FONTWEIGHT:2:0:3" val="4"/>
  <p:tag name="FONTWEIGHT:2:0:4" val="4"/>
  <p:tag name="FONTWEIGHT:2:0:11" val="4"/>
  <p:tag name="FONTWEIGHT:2:0:10" val="4"/>
  <p:tag name="FONTWEIGHT:4:0:0" val="4"/>
  <p:tag name="FONTWEIGHT:2:0:13" val="4"/>
  <p:tag name="FONTWEIGHT:4:0:1" val="4"/>
  <p:tag name="FONTWEIGHT:2:0:12" val="4"/>
  <p:tag name="FONTWEIGHT:2:0:19" val="4"/>
  <p:tag name="FONTWEIGHT:2:0:18" val="4"/>
  <p:tag name="FONTWEIGHT:2:0:15" val="4"/>
  <p:tag name="FONTWEIGHT:2:0:14" val="4"/>
  <p:tag name="FONTWEIGHT:2:0:17" val="4"/>
  <p:tag name="FONTWEIGHT:2:0:16" val="4"/>
  <p:tag name="FONTWEIGHT:10:1:0" val="4"/>
  <p:tag name="FONTWEIGHT:2:0:66" val="4"/>
  <p:tag name="FONTWEIGHT:2:0:65" val="4"/>
  <p:tag name="FONTWEIGHT:2:0:68" val="4"/>
  <p:tag name="FONTWEIGHT:2:0:67" val="4"/>
  <p:tag name="FONTWEIGHT:2:0:62" val="4"/>
  <p:tag name="FONTWEIGHT:2:0:61" val="4"/>
  <p:tag name="FONTWEIGHT:2:0:64" val="4"/>
  <p:tag name="FONTWEIGHT:6:0:0" val="4"/>
  <p:tag name="FONTWEIGHT:2:0:63" val="4"/>
  <p:tag name="FONTWEIGHT:2:0:69" val="4"/>
  <p:tag name="FONTWEIGHT:6:0:9" val="4"/>
  <p:tag name="FONTWEIGHT:6:0:2" val="4"/>
  <p:tag name="FONTWEIGHT:6:0:1" val="4"/>
  <p:tag name="FONTWEIGHT:2:0:71" val="4"/>
  <p:tag name="FONTWEIGHT:6:0:4" val="4"/>
  <p:tag name="FONTWEIGHT:2:0:70" val="4"/>
  <p:tag name="FONTWEIGHT:6:0:3" val="4"/>
  <p:tag name="FONTWEIGHT:6:0:6" val="4"/>
  <p:tag name="FONTWEIGHT:6:0:5" val="4"/>
  <p:tag name="FONTWEIGHT:6:0:8" val="4"/>
  <p:tag name="FONTWEIGHT:6:0:7" val="4"/>
  <p:tag name="FONTWEIGHT:2:0:72" val="4"/>
  <p:tag name="FONTWEIGHT:6:0:20" val="4"/>
  <p:tag name="FONTWEIGHT:6:0:18" val="4"/>
  <p:tag name="FONTWEIGHT:6:0:19" val="4"/>
  <p:tag name="FONTWEIGHT:6:0:10" val="4"/>
  <p:tag name="FONTWEIGHT:6:0:11" val="4"/>
  <p:tag name="FONTWEIGHT:10:0:0" val="4"/>
  <p:tag name="FONTWEIGHT:6:0:12" val="4"/>
  <p:tag name="FONTWEIGHT:6:0:13" val="4"/>
  <p:tag name="FONTWEIGHT:6:0:14" val="4"/>
  <p:tag name="FONTWEIGHT:6:0:15" val="4"/>
  <p:tag name="FONTWEIGHT:6:0:16" val="4"/>
  <p:tag name="FONTWEIGHT:6:0:17" val="4"/>
  <p:tag name="FONTWEIGHT:2:0:44" val="4"/>
  <p:tag name="FONTWEIGHT:2:0:43" val="4"/>
  <p:tag name="FONTWEIGHT:2:0:46" val="4"/>
  <p:tag name="FONTWEIGHT:2:0:45" val="4"/>
  <p:tag name="FONTWEIGHT:2:0:40" val="4"/>
  <p:tag name="FONTWEIGHT:2:0:42" val="4"/>
  <p:tag name="FONTWEIGHT:6:0:30" val="4"/>
  <p:tag name="FONTWEIGHT:2:0:41" val="4"/>
  <p:tag name="FONTWEIGHT:6:0:31" val="4"/>
  <p:tag name="FONTWEIGHT:2:0:48" val="4"/>
  <p:tag name="FONTWEIGHT:2:0:47" val="4"/>
  <p:tag name="FONTWEIGHT:2:0:49" val="4"/>
  <p:tag name="FONTWEIGHT:6:0:29" val="4"/>
  <p:tag name="FONTWEIGHT:6:0:21" val="4"/>
  <p:tag name="FONTWEIGHT:6:0:22" val="4"/>
  <p:tag name="FONTWEIGHT:6:0:23" val="4"/>
  <p:tag name="FONTWEIGHT:6:0:24" val="4"/>
  <p:tag name="FONTWEIGHT:6:0:25" val="4"/>
  <p:tag name="FONTWEIGHT:6:0:26" val="4"/>
  <p:tag name="FONTWEIGHT:6:0:27" val="4"/>
  <p:tag name="FONTWEIGHT:6:0:28" val="4"/>
  <p:tag name="FONTWEIGHT:2:0:55" val="4"/>
  <p:tag name="FONTWEIGHT:2:0:54" val="4"/>
  <p:tag name="FONTWEIGHT:2:0:57" val="4"/>
  <p:tag name="FONTWEIGHT:2:0:56" val="4"/>
  <p:tag name="FONTWEIGHT:2:0:51" val="4"/>
  <p:tag name="FONTWEIGHT:2:0:50" val="4"/>
  <p:tag name="FONTWEIGHT:6:0:40" val="4"/>
  <p:tag name="FONTWEIGHT:2:0:53" val="4"/>
  <p:tag name="FONTWEIGHT:6:0:41" val="4"/>
  <p:tag name="FONTWEIGHT:2:0:52" val="4"/>
  <p:tag name="FONTWEIGHT:6:0:42" val="4"/>
  <p:tag name="FONTWEIGHT:2:0:59" val="4"/>
  <p:tag name="FONTWEIGHT:2:0:58" val="4"/>
  <p:tag name="FONTWEIGHT:5:0:0" val="4"/>
  <p:tag name="FONTWEIGHT:6:0:32" val="4"/>
  <p:tag name="FONTWEIGHT:6:0:33" val="4"/>
  <p:tag name="FONTWEIGHT:2:0:60" val="4"/>
  <p:tag name="FONTWEIGHT:6:0:34" val="4"/>
  <p:tag name="FONTWEIGHT:6:0:35" val="4"/>
  <p:tag name="FONTWEIGHT:6:0:36" val="4"/>
  <p:tag name="FONTWEIGHT:6:0:37" val="4"/>
  <p:tag name="FONTWEIGHT:6:0:38" val="4"/>
  <p:tag name="FONTWEIGHT:6:0:39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1:4" val="4"/>
  <p:tag name="FONTWEIGHT:7:1:4" val="4"/>
  <p:tag name="FONTWEIGHT:7:1:3" val="4"/>
  <p:tag name="FONTWEIGHT:7:1:2" val="4"/>
  <p:tag name="FONTWEIGHT:7:1:1" val="4"/>
  <p:tag name="FONTWEIGHT:7:0:1" val="4"/>
  <p:tag name="FONTWEIGHT:7:1:0" val="4"/>
  <p:tag name="FONTWEIGHT:7:0:0" val="4"/>
  <p:tag name="FONTWEIGHT:12:0:11" val="4"/>
  <p:tag name="FONTWEIGHT:12:0:10" val="4"/>
  <p:tag name="FONTWEIGHT:2:0:0" val="4"/>
  <p:tag name="FONTWEIGHT:2:1:0" val="4"/>
  <p:tag name="FONTWEIGHT:2:1:1" val="4"/>
  <p:tag name="FONTWEIGHT:2:1:2" val="4"/>
  <p:tag name="FONTWEIGHT:2:1:3" val="4"/>
  <p:tag name="FONTWEIGHT:12:0:3" val="4"/>
  <p:tag name="FONTWEIGHT:4:0:0" val="4"/>
  <p:tag name="FONTWEIGHT:12:0:2" val="4"/>
  <p:tag name="FONTWEIGHT:4:0:1" val="4"/>
  <p:tag name="FONTWEIGHT:12:0:1" val="4"/>
  <p:tag name="FONTWEIGHT:12:1:0" val="4"/>
  <p:tag name="FONTWEIGHT:12:0:0" val="4"/>
  <p:tag name="FONTWEIGHT:12:0:7" val="4"/>
  <p:tag name="FONTWEIGHT:12:0:6" val="4"/>
  <p:tag name="FONTWEIGHT:12:0:5" val="4"/>
  <p:tag name="FONTWEIGHT:12:0:4" val="4"/>
  <p:tag name="FONTWEIGHT:12:0:9" val="4"/>
  <p:tag name="FONTWEIGHT:12:0:8" val="4"/>
  <p:tag name="FONTWEIGHT:5:0:0" val="4"/>
  <p:tag name="FONTWEIGHT:12:1:11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11:0:0" val="4"/>
  <p:tag name="FONTWEIGHT:9:0:6" val="4"/>
  <p:tag name="FONTWEIGHT:9:0:12" val="4"/>
  <p:tag name="FONTWEIGHT:9:0:11" val="4"/>
  <p:tag name="FONTWEIGHT:9:0:10" val="4"/>
  <p:tag name="FONTWEIGHT:11:0:6" val="4"/>
  <p:tag name="FONTWEIGHT:11:0:15" val="4"/>
  <p:tag name="FONTWEIGHT:11:0:5" val="4"/>
  <p:tag name="FONTWEIGHT:11:0:14" val="4"/>
  <p:tag name="FONTWEIGHT:11:0:8" val="4"/>
  <p:tag name="FONTWEIGHT:11:0:17" val="4"/>
  <p:tag name="FONTWEIGHT:11:0:7" val="4"/>
  <p:tag name="FONTWEIGHT:11:0:16" val="4"/>
  <p:tag name="FONTWEIGHT:11:0:2" val="4"/>
  <p:tag name="FONTWEIGHT:11:0:11" val="4"/>
  <p:tag name="FONTWEIGHT:11:0:1" val="4"/>
  <p:tag name="FONTWEIGHT:11:0:10" val="4"/>
  <p:tag name="FONTWEIGHT:11:0:4" val="4"/>
  <p:tag name="FONTWEIGHT:11:0:13" val="4"/>
  <p:tag name="FONTWEIGHT:11:0:3" val="4"/>
  <p:tag name="FONTWEIGHT:11:0:12" val="4"/>
  <p:tag name="FONTWEIGHT:11:0:19" val="4"/>
  <p:tag name="FONTWEIGHT:11:0:9" val="4"/>
  <p:tag name="FONTWEIGHT:11:0:18" val="4"/>
  <p:tag name="FONTWEIGHT:4:0:0" val="4"/>
  <p:tag name="FONTWEIGHT:8:1:0" val="4"/>
  <p:tag name="FONTWEIGHT:10:0:30" val="4"/>
  <p:tag name="FONTWEIGHT:10:0:21" val="4"/>
  <p:tag name="FONTWEIGHT:10:0:20" val="4"/>
  <p:tag name="FONTWEIGHT:10:0:23" val="4"/>
  <p:tag name="FONTWEIGHT:10:0:22" val="4"/>
  <p:tag name="FONTWEIGHT:10:0:25" val="4"/>
  <p:tag name="FONTWEIGHT:10:0:24" val="4"/>
  <p:tag name="FONTWEIGHT:10:0:27" val="4"/>
  <p:tag name="FONTWEIGHT:10:0:26" val="4"/>
  <p:tag name="FONTWEIGHT:9:0:34" val="4"/>
  <p:tag name="FONTWEIGHT:10:0:29" val="4"/>
  <p:tag name="FONTWEIGHT:9:0:33" val="4"/>
  <p:tag name="FONTWEIGHT:10:0:28" val="4"/>
  <p:tag name="FONTWEIGHT:9:0:32" val="4"/>
  <p:tag name="FONTWEIGHT:9:0:31" val="4"/>
  <p:tag name="FONTWEIGHT:9:0:30" val="4"/>
  <p:tag name="FONTWEIGHT:9:0:29" val="4"/>
  <p:tag name="FONTWEIGHT:9:0:28" val="4"/>
  <p:tag name="FONTWEIGHT:9:0:27" val="4"/>
  <p:tag name="FONTWEIGHT:9:0:26" val="4"/>
  <p:tag name="FONTWEIGHT:9:0:25" val="4"/>
  <p:tag name="FONTWEIGHT:9:0:24" val="4"/>
  <p:tag name="FONTWEIGHT:10:0:10" val="4"/>
  <p:tag name="FONTWEIGHT:10:0:12" val="4"/>
  <p:tag name="FONTWEIGHT:10:0:11" val="4"/>
  <p:tag name="FONTWEIGHT:10:0:14" val="4"/>
  <p:tag name="FONTWEIGHT:10:0:13" val="4"/>
  <p:tag name="FONTWEIGHT:10:0:16" val="4"/>
  <p:tag name="FONTWEIGHT:10:0:15" val="4"/>
  <p:tag name="FONTWEIGHT:9:0:23" val="4"/>
  <p:tag name="FONTWEIGHT:10:0:18" val="4"/>
  <p:tag name="FONTWEIGHT:9:0:22" val="4"/>
  <p:tag name="FONTWEIGHT:10:0:17" val="4"/>
  <p:tag name="FONTWEIGHT:9:0:21" val="4"/>
  <p:tag name="FONTWEIGHT:11:0:20" val="4"/>
  <p:tag name="FONTWEIGHT:9:0:20" val="4"/>
  <p:tag name="FONTWEIGHT:10:0:19" val="4"/>
  <p:tag name="FONTWEIGHT:11:0:26" val="4"/>
  <p:tag name="FONTWEIGHT:9:0:19" val="4"/>
  <p:tag name="FONTWEIGHT:11:0:25" val="4"/>
  <p:tag name="FONTWEIGHT:9:0:18" val="4"/>
  <p:tag name="FONTWEIGHT:9:0:17" val="4"/>
  <p:tag name="FONTWEIGHT:8:0:0" val="4"/>
  <p:tag name="FONTWEIGHT:9:0:16" val="4"/>
  <p:tag name="FONTWEIGHT:11:0:22" val="4"/>
  <p:tag name="FONTWEIGHT:9:0:15" val="4"/>
  <p:tag name="FONTWEIGHT:11:0:21" val="4"/>
  <p:tag name="FONTWEIGHT:9:0:14" val="4"/>
  <p:tag name="FONTWEIGHT:11:0:24" val="4"/>
  <p:tag name="FONTWEIGHT:9:0:13" val="4"/>
  <p:tag name="FONTWEIGHT:11:0:23" val="4"/>
  <p:tag name="FONTWEIGHT:10:0:1" val="4"/>
  <p:tag name="FONTWEIGHT:10:0:0" val="4"/>
  <p:tag name="FONTWEIGHT:10:0:9" val="4"/>
  <p:tag name="FONTWEIGHT:10:0:8" val="4"/>
  <p:tag name="FONTWEIGHT:10:0:7" val="4"/>
  <p:tag name="FONTWEIGHT:10:0:6" val="4"/>
  <p:tag name="FONTWEIGHT:10:0:5" val="4"/>
  <p:tag name="FONTWEIGHT:10:0:4" val="4"/>
  <p:tag name="FONTWEIGHT:10:0:3" val="4"/>
  <p:tag name="FONTWEIGHT:10:0:2" val="4"/>
  <p:tag name="FONTWEIGHT:3:0:0" val="4"/>
  <p:tag name="FONTWEIGHT:3:0:1" val="4"/>
  <p:tag name="FONTWEIGHT:9:0:49" val="4"/>
  <p:tag name="FONTWEIGHT:9:0:48" val="4"/>
  <p:tag name="FONTWEIGHT:9:0:47" val="4"/>
  <p:tag name="FONTWEIGHT:9:0:46" val="4"/>
  <p:tag name="FONTWEIGHT:9:0:45" val="4"/>
  <p:tag name="FONTWEIGHT:9:0:44" val="4"/>
  <p:tag name="FONTWEIGHT:9:0:43" val="4"/>
  <p:tag name="FONTWEIGHT:9:0:42" val="4"/>
  <p:tag name="FONTWEIGHT:9:0:41" val="4"/>
  <p:tag name="FONTWEIGHT:9:0:40" val="4"/>
  <p:tag name="FONTWEIGHT:9:0:39" val="4"/>
  <p:tag name="FONTWEIGHT:9:0:38" val="4"/>
  <p:tag name="FONTWEIGHT:9:0:37" val="4"/>
  <p:tag name="FONTWEIGHT:9:0:36" val="4"/>
  <p:tag name="FONTWEIGHT:9:0:35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2:4:0" val="4"/>
  <p:tag name="FONTWEIGHT:9:0:0" val="4"/>
  <p:tag name="FONTWEIGHT:12:2:0" val="4"/>
  <p:tag name="FONTWEIGHT:12:1:0" val="4"/>
  <p:tag name="FONTWEIGHT:12:0:0" val="4"/>
  <p:tag name="FONTWEIGHT:12:3:0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5:0:0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6:0:0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3:0:0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1101</Words>
  <Application>Microsoft Office PowerPoint</Application>
  <PresentationFormat>On-screen Show (16:9)</PresentationFormat>
  <Paragraphs>256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Calibri</vt:lpstr>
      <vt:lpstr>Courier New</vt:lpstr>
      <vt:lpstr>Verdana</vt:lpstr>
      <vt:lpstr>Arial Black</vt:lpstr>
      <vt:lpstr>Times New Roman</vt:lpstr>
      <vt:lpstr>Titillium Web</vt:lpstr>
      <vt:lpstr>Wingdings</vt:lpstr>
      <vt:lpstr>Comic Sans MS</vt:lpstr>
      <vt:lpstr>Arial</vt:lpstr>
      <vt:lpstr>Calibri Light</vt:lpstr>
      <vt:lpstr>Roboto</vt:lpstr>
      <vt:lpstr>Office Theme</vt:lpstr>
      <vt:lpstr>XÂY DỰNG HỆ THỐNG QUẢN LÝ THÔNG TIN DU LỊCH</vt:lpstr>
      <vt:lpstr>NỘI DUNG </vt:lpstr>
      <vt:lpstr>TỔNG QUAN </vt:lpstr>
      <vt:lpstr>PowerPoint Presentation</vt:lpstr>
      <vt:lpstr>PowerPoint Presentation</vt:lpstr>
      <vt:lpstr>PowerPoint Presentation</vt:lpstr>
      <vt:lpstr>PowerPoint Presentation</vt:lpstr>
      <vt:lpstr>PHƯƠNG PHÁP THỰC HIỆN</vt:lpstr>
      <vt:lpstr>KẾ HOẠCH THỰC HIỆN</vt:lpstr>
      <vt:lpstr>CƠ SỞ LÝ THUYẾT</vt:lpstr>
      <vt:lpstr>CÔNG CỤ CÀI ĐẶT</vt:lpstr>
      <vt:lpstr>CÔNG CỤ CÀI ĐẶT (TT)</vt:lpstr>
      <vt:lpstr>CÔNG CỤ CÀI ĐẶT (TT)</vt:lpstr>
      <vt:lpstr>MÔ HÌNH THIẾT KẾ</vt:lpstr>
      <vt:lpstr>CÔNG NGHỆ &amp; KỸ THUẬT ÁP DỤNG</vt:lpstr>
      <vt:lpstr>SPRING MVC FRAMEWORK</vt:lpstr>
      <vt:lpstr>HIBERNATE</vt:lpstr>
      <vt:lpstr>MAVEN</vt:lpstr>
      <vt:lpstr>MYSQL</vt:lpstr>
      <vt:lpstr>HTML, CSS, JAVASCRIPT, BOOTSTRAP</vt:lpstr>
      <vt:lpstr>NỘI DUNG &amp; KẾT QUẢ NGHIÊN CỨU</vt:lpstr>
      <vt:lpstr>ĐẶC TẢ YÊU CẦU</vt:lpstr>
      <vt:lpstr>ĐẶC TẢ YÊU CẦU CHỨC NĂNG</vt:lpstr>
      <vt:lpstr>ĐẶC TẢ YÊU CẦU PHI CHỨC NĂNG</vt:lpstr>
      <vt:lpstr>THIẾT KẾ GIAO DIỆN</vt:lpstr>
      <vt:lpstr>THIẾT KẾ DỮ LIỆU</vt:lpstr>
      <vt:lpstr>THIẾT KẾ DỮ LIỆU (TT)</vt:lpstr>
      <vt:lpstr>THIẾT KẾ CHỨC NĂNG</vt:lpstr>
      <vt:lpstr>THIẾT KẾ CHỨC NĂNG (TT)</vt:lpstr>
      <vt:lpstr>THIẾT KẾ CHỨC NĂNG (TT)</vt:lpstr>
      <vt:lpstr>KIỂM THỬ</vt:lpstr>
      <vt:lpstr>TỔNG QUAN </vt:lpstr>
      <vt:lpstr>TỔNG QUAN </vt:lpstr>
      <vt:lpstr>TỔNG QUAN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tlqngoc12</dc:creator>
  <cp:lastModifiedBy>Trần Lê Quế Ngọc</cp:lastModifiedBy>
  <cp:revision>91</cp:revision>
  <dcterms:created xsi:type="dcterms:W3CDTF">2010-03-09T10:03:29Z</dcterms:created>
  <dcterms:modified xsi:type="dcterms:W3CDTF">2017-05-08T16:40:49Z</dcterms:modified>
</cp:coreProperties>
</file>