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9144000" cy="5143500" type="screen16x9"/>
  <p:notesSz cx="6858000" cy="9144000"/>
  <p:embeddedFontLst>
    <p:embeddedFont>
      <p:font typeface="Calibri" pitchFamily="34" charset="0"/>
      <p:regular r:id="rId12"/>
      <p:bold r:id="rId13"/>
      <p:italic r:id="rId14"/>
      <p:boldItalic r:id="rId15"/>
    </p:embeddedFont>
    <p:embeddedFont>
      <p:font typeface="Nunito"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57" d="100"/>
          <a:sy n="157" d="100"/>
        </p:scale>
        <p:origin x="-294" y="3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401734657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120d7040847_0_3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120d7040847_0_3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120d7040847_0_4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120d7040847_0_4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120d7040847_0_4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120d7040847_0_4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120d7040847_0_50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120d7040847_0_5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120d7040847_0_50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120d7040847_0_5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1239085611a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1239085611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1239085611a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1239085611a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1239085611a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1239085611a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6"/>
        </a:solidFill>
        <a:effectLst/>
      </p:bgPr>
    </p:bg>
    <p:spTree>
      <p:nvGrpSpPr>
        <p:cNvPr id="1"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09632"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55200"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159826"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905395"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279439"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917201"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2"/>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35" name="Google Shape;35;p2"/>
          <p:cNvSpPr txBox="1">
            <a:spLocks noGrp="1"/>
          </p:cNvSpPr>
          <p:nvPr>
            <p:ph type="subTitle" idx="1"/>
          </p:nvPr>
        </p:nvSpPr>
        <p:spPr>
          <a:xfrm>
            <a:off x="1858700" y="3413158"/>
            <a:ext cx="5361300" cy="52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36" name="Google Shape;36;p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 name="Google Shape;119;p11"/>
          <p:cNvSpPr txBox="1">
            <a:spLocks noGrp="1"/>
          </p:cNvSpPr>
          <p:nvPr>
            <p:ph type="title" hasCustomPrompt="1"/>
          </p:nvPr>
        </p:nvSpPr>
        <p:spPr>
          <a:xfrm>
            <a:off x="1385850" y="1383850"/>
            <a:ext cx="6372300" cy="13797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a:spLocks noGrp="1"/>
          </p:cNvSpPr>
          <p:nvPr>
            <p:ph type="body" idx="1"/>
          </p:nvPr>
        </p:nvSpPr>
        <p:spPr>
          <a:xfrm>
            <a:off x="1385850" y="2863850"/>
            <a:ext cx="6372300" cy="6411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SzPts val="1300"/>
              <a:buChar char="●"/>
              <a:defRPr/>
            </a:lvl1pPr>
            <a:lvl2pPr marL="914400" lvl="1" indent="-298450" algn="ctr">
              <a:spcBef>
                <a:spcPts val="0"/>
              </a:spcBef>
              <a:spcAft>
                <a:spcPts val="0"/>
              </a:spcAft>
              <a:buSzPts val="1100"/>
              <a:buChar char="○"/>
              <a:defRPr/>
            </a:lvl2pPr>
            <a:lvl3pPr marL="1371600" lvl="2" indent="-298450" algn="ctr">
              <a:spcBef>
                <a:spcPts val="0"/>
              </a:spcBef>
              <a:spcAft>
                <a:spcPts val="0"/>
              </a:spcAft>
              <a:buSzPts val="1100"/>
              <a:buChar char="■"/>
              <a:defRPr/>
            </a:lvl3pPr>
            <a:lvl4pPr marL="1828800" lvl="3" indent="-298450" algn="ctr">
              <a:spcBef>
                <a:spcPts val="0"/>
              </a:spcBef>
              <a:spcAft>
                <a:spcPts val="0"/>
              </a:spcAft>
              <a:buSzPts val="1100"/>
              <a:buChar char="●"/>
              <a:defRPr/>
            </a:lvl4pPr>
            <a:lvl5pPr marL="2286000" lvl="4" indent="-298450" algn="ctr">
              <a:spcBef>
                <a:spcPts val="0"/>
              </a:spcBef>
              <a:spcAft>
                <a:spcPts val="0"/>
              </a:spcAft>
              <a:buSzPts val="1100"/>
              <a:buChar char="○"/>
              <a:defRPr/>
            </a:lvl5pPr>
            <a:lvl6pPr marL="2743200" lvl="5" indent="-298450" algn="ctr">
              <a:spcBef>
                <a:spcPts val="0"/>
              </a:spcBef>
              <a:spcAft>
                <a:spcPts val="0"/>
              </a:spcAft>
              <a:buSzPts val="1100"/>
              <a:buChar char="■"/>
              <a:defRPr/>
            </a:lvl6pPr>
            <a:lvl7pPr marL="3200400" lvl="6" indent="-298450" algn="ctr">
              <a:spcBef>
                <a:spcPts val="0"/>
              </a:spcBef>
              <a:spcAft>
                <a:spcPts val="0"/>
              </a:spcAft>
              <a:buSzPts val="1100"/>
              <a:buChar char="●"/>
              <a:defRPr/>
            </a:lvl7pPr>
            <a:lvl8pPr marL="3657600" lvl="7" indent="-298450" algn="ctr">
              <a:spcBef>
                <a:spcPts val="0"/>
              </a:spcBef>
              <a:spcAft>
                <a:spcPts val="0"/>
              </a:spcAft>
              <a:buSzPts val="1100"/>
              <a:buChar char="○"/>
              <a:defRPr/>
            </a:lvl8pPr>
            <a:lvl9pPr marL="4114800" lvl="8" indent="-298450" algn="ctr">
              <a:spcBef>
                <a:spcPts val="0"/>
              </a:spcBef>
              <a:spcAft>
                <a:spcPts val="0"/>
              </a:spcAft>
              <a:buSzPts val="1100"/>
              <a:buChar char="■"/>
              <a:defRPr/>
            </a:lvl9pPr>
          </a:lstStyle>
          <a:p>
            <a:endParaRPr/>
          </a:p>
        </p:txBody>
      </p:sp>
      <p:sp>
        <p:nvSpPr>
          <p:cNvPr id="121" name="Google Shape;121;p11"/>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2"/>
        <p:cNvGrpSpPr/>
        <p:nvPr/>
      </p:nvGrpSpPr>
      <p:grpSpPr>
        <a:xfrm>
          <a:off x="0" y="0"/>
          <a:ext cx="0" cy="0"/>
          <a:chOff x="0" y="0"/>
          <a:chExt cx="0" cy="0"/>
        </a:xfrm>
      </p:grpSpPr>
      <p:sp>
        <p:nvSpPr>
          <p:cNvPr id="123" name="Google Shape;123;p1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3"/>
          <p:cNvSpPr txBox="1">
            <a:spLocks noGrp="1"/>
          </p:cNvSpPr>
          <p:nvPr>
            <p:ph type="title"/>
          </p:nvPr>
        </p:nvSpPr>
        <p:spPr>
          <a:xfrm>
            <a:off x="1888684" y="1746100"/>
            <a:ext cx="5377500" cy="16461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a:endParaRPr/>
          </a:p>
        </p:txBody>
      </p:sp>
      <p:sp>
        <p:nvSpPr>
          <p:cNvPr id="48" name="Google Shape;48;p3"/>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2"/>
        </a:solidFill>
        <a:effectLst/>
      </p:bgPr>
    </p:bg>
    <p:spTree>
      <p:nvGrpSpPr>
        <p:cNvPr id="1"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54" name="Google Shape;54;p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2"/>
        </a:solidFill>
        <a:effectLst/>
      </p:bgPr>
    </p:bg>
    <p:spTree>
      <p:nvGrpSpPr>
        <p:cNvPr id="1"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1" name="Google Shape;61;p5"/>
          <p:cNvSpPr txBox="1">
            <a:spLocks noGrp="1"/>
          </p:cNvSpPr>
          <p:nvPr>
            <p:ph type="body" idx="1"/>
          </p:nvPr>
        </p:nvSpPr>
        <p:spPr>
          <a:xfrm>
            <a:off x="819150"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2" name="Google Shape;62;p5"/>
          <p:cNvSpPr txBox="1">
            <a:spLocks noGrp="1"/>
          </p:cNvSpPr>
          <p:nvPr>
            <p:ph type="body" idx="2"/>
          </p:nvPr>
        </p:nvSpPr>
        <p:spPr>
          <a:xfrm>
            <a:off x="4638675"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3" name="Google Shape;63;p5"/>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2"/>
        </a:solidFill>
        <a:effectLst/>
      </p:bgPr>
    </p:bg>
    <p:spTree>
      <p:nvGrpSpPr>
        <p:cNvPr id="1"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9" name="Google Shape;69;p6"/>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accent3"/>
        </a:solidFill>
        <a:effectLst/>
      </p:bgPr>
    </p:bg>
    <p:spTree>
      <p:nvGrpSpPr>
        <p:cNvPr id="1"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7"/>
          <p:cNvSpPr/>
          <p:nvPr/>
        </p:nvSpPr>
        <p:spPr>
          <a:xfrm>
            <a:off x="31" y="2824500"/>
            <a:ext cx="7370400" cy="23190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7"/>
          <p:cNvSpPr txBox="1">
            <a:spLocks noGrp="1"/>
          </p:cNvSpPr>
          <p:nvPr>
            <p:ph type="title"/>
          </p:nvPr>
        </p:nvSpPr>
        <p:spPr>
          <a:xfrm>
            <a:off x="819150" y="845600"/>
            <a:ext cx="3709200" cy="1383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75" name="Google Shape;75;p7"/>
          <p:cNvSpPr txBox="1">
            <a:spLocks noGrp="1"/>
          </p:cNvSpPr>
          <p:nvPr>
            <p:ph type="body" idx="1"/>
          </p:nvPr>
        </p:nvSpPr>
        <p:spPr>
          <a:xfrm>
            <a:off x="830700" y="2319050"/>
            <a:ext cx="3709200" cy="2119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76" name="Google Shape;76;p7"/>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1"/>
        </a:solidFill>
        <a:effectLst/>
      </p:bgPr>
    </p:bg>
    <p:spTree>
      <p:nvGrpSpPr>
        <p:cNvPr id="1"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a:off x="4093430"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a:off x="3961956"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a:off x="7279439"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a:off x="6917201"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8"/>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8"/>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 name="Google Shape;93;p8"/>
          <p:cNvSpPr txBox="1">
            <a:spLocks noGrp="1"/>
          </p:cNvSpPr>
          <p:nvPr>
            <p:ph type="title"/>
          </p:nvPr>
        </p:nvSpPr>
        <p:spPr>
          <a:xfrm>
            <a:off x="1393929" y="1301146"/>
            <a:ext cx="6366900" cy="25392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a:endParaRPr/>
          </a:p>
        </p:txBody>
      </p:sp>
      <p:sp>
        <p:nvSpPr>
          <p:cNvPr id="94" name="Google Shape;94;p8"/>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1"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9"/>
          <p:cNvSpPr txBox="1">
            <a:spLocks noGrp="1"/>
          </p:cNvSpPr>
          <p:nvPr>
            <p:ph type="title"/>
          </p:nvPr>
        </p:nvSpPr>
        <p:spPr>
          <a:xfrm>
            <a:off x="819150" y="845600"/>
            <a:ext cx="6424200" cy="705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100" name="Google Shape;100;p9"/>
          <p:cNvSpPr txBox="1">
            <a:spLocks noGrp="1"/>
          </p:cNvSpPr>
          <p:nvPr>
            <p:ph type="subTitle" idx="1"/>
          </p:nvPr>
        </p:nvSpPr>
        <p:spPr>
          <a:xfrm>
            <a:off x="819150" y="1550700"/>
            <a:ext cx="5859900" cy="3936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101" name="Google Shape;101;p9"/>
          <p:cNvSpPr txBox="1">
            <a:spLocks noGrp="1"/>
          </p:cNvSpPr>
          <p:nvPr>
            <p:ph type="body" idx="2"/>
          </p:nvPr>
        </p:nvSpPr>
        <p:spPr>
          <a:xfrm>
            <a:off x="819150" y="2467050"/>
            <a:ext cx="5859900" cy="209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02" name="Google Shape;102;p9"/>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accent1"/>
        </a:solidFill>
        <a:effectLst/>
      </p:bgPr>
    </p:bg>
    <p:spTree>
      <p:nvGrpSpPr>
        <p:cNvPr id="1"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0"/>
          <p:cNvSpPr txBox="1">
            <a:spLocks noGrp="1"/>
          </p:cNvSpPr>
          <p:nvPr>
            <p:ph type="body" idx="1"/>
          </p:nvPr>
        </p:nvSpPr>
        <p:spPr>
          <a:xfrm>
            <a:off x="328025" y="4163500"/>
            <a:ext cx="7415100" cy="605100"/>
          </a:xfrm>
          <a:prstGeom prst="rect">
            <a:avLst/>
          </a:prstGeom>
        </p:spPr>
        <p:txBody>
          <a:bodyPr spcFirstLastPara="1" wrap="square" lIns="91425" tIns="91425" rIns="91425" bIns="91425" anchor="b" anchorCtr="0">
            <a:normAutofit/>
          </a:bodyPr>
          <a:lstStyle>
            <a:lvl1pPr marL="457200" lvl="0" indent="-228600">
              <a:lnSpc>
                <a:spcPct val="100000"/>
              </a:lnSpc>
              <a:spcBef>
                <a:spcPts val="0"/>
              </a:spcBef>
              <a:spcAft>
                <a:spcPts val="0"/>
              </a:spcAft>
              <a:buSzPts val="1300"/>
              <a:buNone/>
              <a:defRPr/>
            </a:lvl1pPr>
          </a:lstStyle>
          <a:p>
            <a:endParaRPr/>
          </a:p>
        </p:txBody>
      </p:sp>
      <p:sp>
        <p:nvSpPr>
          <p:cNvPr id="108" name="Google Shape;108;p10"/>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hift">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a:endParaRPr/>
          </a:p>
        </p:txBody>
      </p:sp>
      <p:sp>
        <p:nvSpPr>
          <p:cNvPr id="7" name="Google Shape;7;p1"/>
          <p:cNvSpPr txBox="1">
            <a:spLocks noGrp="1"/>
          </p:cNvSpPr>
          <p:nvPr>
            <p:ph type="body" idx="1"/>
          </p:nvPr>
        </p:nvSpPr>
        <p:spPr>
          <a:xfrm>
            <a:off x="311700" y="1152475"/>
            <a:ext cx="8520600" cy="33912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marL="914400" lvl="1"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marL="1371600" lvl="2"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marL="1828800" lvl="3"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marL="2286000" lvl="4"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marL="2743200" lvl="5"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marL="3200400" lvl="6"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marL="3657600" lvl="7"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marL="4114800" lvl="8"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a:endParaRPr/>
          </a:p>
        </p:txBody>
      </p:sp>
      <p:sp>
        <p:nvSpPr>
          <p:cNvPr id="8" name="Google Shape;8;p1"/>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3"/>
          <p:cNvSpPr txBox="1">
            <a:spLocks noGrp="1"/>
          </p:cNvSpPr>
          <p:nvPr>
            <p:ph type="ctrTitle"/>
          </p:nvPr>
        </p:nvSpPr>
        <p:spPr>
          <a:xfrm>
            <a:off x="1517525" y="1363525"/>
            <a:ext cx="6701400" cy="2047500"/>
          </a:xfrm>
          <a:prstGeom prst="rect">
            <a:avLst/>
          </a:prstGeom>
        </p:spPr>
        <p:txBody>
          <a:bodyPr spcFirstLastPara="1" wrap="square" lIns="91425" tIns="91425" rIns="91425" bIns="91425" anchor="ctr" anchorCtr="0">
            <a:normAutofit fontScale="90000"/>
          </a:bodyPr>
          <a:lstStyle/>
          <a:p>
            <a:pPr marL="0" lvl="0" indent="0" algn="ctr" rtl="0">
              <a:spcBef>
                <a:spcPts val="0"/>
              </a:spcBef>
              <a:spcAft>
                <a:spcPts val="0"/>
              </a:spcAft>
              <a:buNone/>
            </a:pPr>
            <a:r>
              <a:rPr lang="en" sz="3900" b="1">
                <a:solidFill>
                  <a:srgbClr val="CC0000"/>
                </a:solidFill>
              </a:rPr>
              <a:t>MINI PROJECT</a:t>
            </a:r>
            <a:r>
              <a:rPr lang="en"/>
              <a:t> </a:t>
            </a:r>
            <a:r>
              <a:rPr lang="en">
                <a:solidFill>
                  <a:srgbClr val="000000"/>
                </a:solidFill>
              </a:rPr>
              <a:t>on </a:t>
            </a:r>
            <a:endParaRPr>
              <a:solidFill>
                <a:srgbClr val="000000"/>
              </a:solidFill>
            </a:endParaRPr>
          </a:p>
          <a:p>
            <a:pPr marL="0" lvl="0" indent="0" algn="ctr" rtl="0">
              <a:spcBef>
                <a:spcPts val="0"/>
              </a:spcBef>
              <a:spcAft>
                <a:spcPts val="0"/>
              </a:spcAft>
              <a:buNone/>
            </a:pPr>
            <a:r>
              <a:rPr lang="en" b="1">
                <a:solidFill>
                  <a:srgbClr val="274E13"/>
                </a:solidFill>
              </a:rPr>
              <a:t>WOMEN’S CRIME REPORTING AND ANALYSIS SYSTEM</a:t>
            </a:r>
            <a:endParaRPr b="1">
              <a:solidFill>
                <a:srgbClr val="274E13"/>
              </a:solidFill>
            </a:endParaRPr>
          </a:p>
        </p:txBody>
      </p:sp>
      <p:sp>
        <p:nvSpPr>
          <p:cNvPr id="129" name="Google Shape;129;p13"/>
          <p:cNvSpPr txBox="1">
            <a:spLocks noGrp="1"/>
          </p:cNvSpPr>
          <p:nvPr>
            <p:ph type="subTitle" idx="1"/>
          </p:nvPr>
        </p:nvSpPr>
        <p:spPr>
          <a:xfrm>
            <a:off x="5083950" y="3924925"/>
            <a:ext cx="3470700" cy="9903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1801" smtClean="0">
                <a:solidFill>
                  <a:srgbClr val="980000"/>
                </a:solidFill>
              </a:rPr>
              <a:t>S.SOWMIYASREE 211419104263</a:t>
            </a:r>
            <a:endParaRPr sz="1801" dirty="0">
              <a:solidFill>
                <a:srgbClr val="980000"/>
              </a:solidFill>
            </a:endParaRPr>
          </a:p>
          <a:p>
            <a:pPr marL="0" lvl="0" indent="0" algn="ctr" rtl="0">
              <a:spcBef>
                <a:spcPts val="0"/>
              </a:spcBef>
              <a:spcAft>
                <a:spcPts val="0"/>
              </a:spcAft>
              <a:buNone/>
            </a:pPr>
            <a:r>
              <a:rPr lang="en" sz="1801" dirty="0">
                <a:solidFill>
                  <a:srgbClr val="980000"/>
                </a:solidFill>
              </a:rPr>
              <a:t>P.PRIYADHARSINI 21141910203</a:t>
            </a:r>
            <a:endParaRPr sz="1801" dirty="0">
              <a:solidFill>
                <a:srgbClr val="980000"/>
              </a:solidFill>
            </a:endParaRPr>
          </a:p>
          <a:p>
            <a:pPr marL="0" lvl="0" indent="0" algn="ctr" rtl="0">
              <a:spcBef>
                <a:spcPts val="0"/>
              </a:spcBef>
              <a:spcAft>
                <a:spcPts val="0"/>
              </a:spcAft>
              <a:buNone/>
            </a:pP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4"/>
          <p:cNvSpPr txBox="1">
            <a:spLocks noGrp="1"/>
          </p:cNvSpPr>
          <p:nvPr>
            <p:ph type="title"/>
          </p:nvPr>
        </p:nvSpPr>
        <p:spPr>
          <a:xfrm>
            <a:off x="819150" y="81875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solidFill>
                  <a:srgbClr val="990000"/>
                </a:solidFill>
              </a:rPr>
              <a:t>Introduction to the Domain</a:t>
            </a:r>
            <a:endParaRPr b="1">
              <a:solidFill>
                <a:srgbClr val="990000"/>
              </a:solidFill>
            </a:endParaRPr>
          </a:p>
        </p:txBody>
      </p:sp>
      <p:sp>
        <p:nvSpPr>
          <p:cNvPr id="135" name="Google Shape;135;p14"/>
          <p:cNvSpPr txBox="1">
            <a:spLocks noGrp="1"/>
          </p:cNvSpPr>
          <p:nvPr>
            <p:ph type="body" idx="1"/>
          </p:nvPr>
        </p:nvSpPr>
        <p:spPr>
          <a:xfrm>
            <a:off x="819150" y="1990725"/>
            <a:ext cx="8057700" cy="2448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900"/>
              <a:t>WEB DEVELOPMENT is the building and maintenance of websites.It is the work </a:t>
            </a:r>
            <a:endParaRPr sz="1900"/>
          </a:p>
          <a:p>
            <a:pPr marL="0" lvl="0" indent="0" algn="l" rtl="0">
              <a:spcBef>
                <a:spcPts val="1200"/>
              </a:spcBef>
              <a:spcAft>
                <a:spcPts val="0"/>
              </a:spcAft>
              <a:buNone/>
            </a:pPr>
            <a:r>
              <a:rPr lang="en" sz="1900"/>
              <a:t>that happens behind the scenes to make a website look great,work fast and </a:t>
            </a:r>
            <a:endParaRPr sz="1900"/>
          </a:p>
          <a:p>
            <a:pPr marL="0" lvl="0" indent="0" algn="l" rtl="0">
              <a:spcBef>
                <a:spcPts val="1200"/>
              </a:spcBef>
              <a:spcAft>
                <a:spcPts val="1200"/>
              </a:spcAft>
              <a:buNone/>
            </a:pPr>
            <a:r>
              <a:rPr lang="en" sz="1900"/>
              <a:t>perform well with a user.</a:t>
            </a:r>
            <a:endParaRPr sz="2200" baseline="300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solidFill>
                  <a:srgbClr val="741B47"/>
                </a:solidFill>
              </a:rPr>
              <a:t>OBJECTIVE</a:t>
            </a:r>
            <a:endParaRPr b="1">
              <a:solidFill>
                <a:srgbClr val="741B47"/>
              </a:solidFill>
            </a:endParaRPr>
          </a:p>
        </p:txBody>
      </p:sp>
      <p:sp>
        <p:nvSpPr>
          <p:cNvPr id="141" name="Google Shape;141;p15"/>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2000">
                <a:solidFill>
                  <a:srgbClr val="000000"/>
                </a:solidFill>
              </a:rPr>
              <a:t>The women’s crime reporting and analysing  system is used to develop a website  using which women can report crime online.It provides the facility of  video conferencing so that women no need to go to the police station for enquiry.They can attend enquiry through video conferencing  so that the police can take action immediately.It also provides  safety tips for the awareness of the women.</a:t>
            </a:r>
            <a:endParaRPr sz="2000">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solidFill>
                  <a:srgbClr val="660000"/>
                </a:solidFill>
              </a:rPr>
              <a:t>EXISTING SYSTEM</a:t>
            </a:r>
            <a:endParaRPr b="1">
              <a:solidFill>
                <a:srgbClr val="660000"/>
              </a:solidFill>
            </a:endParaRPr>
          </a:p>
        </p:txBody>
      </p:sp>
      <p:sp>
        <p:nvSpPr>
          <p:cNvPr id="147" name="Google Shape;147;p16"/>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fontScale="92500" lnSpcReduction="10000"/>
          </a:bodyPr>
          <a:lstStyle/>
          <a:p>
            <a:pPr marL="457200" lvl="0" indent="-351948" algn="l" rtl="0">
              <a:spcBef>
                <a:spcPts val="0"/>
              </a:spcBef>
              <a:spcAft>
                <a:spcPts val="0"/>
              </a:spcAft>
              <a:buSzPct val="100000"/>
              <a:buChar char="➔"/>
            </a:pPr>
            <a:r>
              <a:rPr lang="en" sz="2100"/>
              <a:t>In Current system there is no website  available for women for reporting their problems.</a:t>
            </a:r>
            <a:endParaRPr sz="2100"/>
          </a:p>
          <a:p>
            <a:pPr marL="457200" lvl="0" indent="-351948" algn="l" rtl="0">
              <a:spcBef>
                <a:spcPts val="0"/>
              </a:spcBef>
              <a:spcAft>
                <a:spcPts val="0"/>
              </a:spcAft>
              <a:buSzPct val="100000"/>
              <a:buChar char="➔"/>
            </a:pPr>
            <a:r>
              <a:rPr lang="en" sz="2100"/>
              <a:t>There is a common website through which the public can register their complaints the people don’t need to visit the police station for filing any complaints ,they can do this by online.</a:t>
            </a:r>
            <a:endParaRPr sz="2100"/>
          </a:p>
          <a:p>
            <a:pPr marL="457200" lvl="0" indent="-351948" algn="l" rtl="0">
              <a:spcBef>
                <a:spcPts val="0"/>
              </a:spcBef>
              <a:spcAft>
                <a:spcPts val="0"/>
              </a:spcAft>
              <a:buSzPct val="100000"/>
              <a:buChar char="➔"/>
            </a:pPr>
            <a:r>
              <a:rPr lang="en" sz="2100"/>
              <a:t>If they want to know the status of the complaint they have to visit the police station.</a:t>
            </a:r>
            <a:endParaRPr sz="21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7"/>
          <p:cNvSpPr txBox="1">
            <a:spLocks noGrp="1"/>
          </p:cNvSpPr>
          <p:nvPr>
            <p:ph type="title"/>
          </p:nvPr>
        </p:nvSpPr>
        <p:spPr>
          <a:xfrm>
            <a:off x="322325" y="389025"/>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solidFill>
                  <a:srgbClr val="990000"/>
                </a:solidFill>
              </a:rPr>
              <a:t>PROPOSED SYSTEM</a:t>
            </a:r>
            <a:endParaRPr b="1">
              <a:solidFill>
                <a:srgbClr val="990000"/>
              </a:solidFill>
            </a:endParaRPr>
          </a:p>
        </p:txBody>
      </p:sp>
      <p:sp>
        <p:nvSpPr>
          <p:cNvPr id="153" name="Google Shape;153;p17"/>
          <p:cNvSpPr txBox="1">
            <a:spLocks noGrp="1"/>
          </p:cNvSpPr>
          <p:nvPr>
            <p:ph type="body" idx="1"/>
          </p:nvPr>
        </p:nvSpPr>
        <p:spPr>
          <a:xfrm>
            <a:off x="657975" y="1225250"/>
            <a:ext cx="7505700" cy="37035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Clr>
                <a:srgbClr val="000000"/>
              </a:buClr>
              <a:buSzPts val="2000"/>
              <a:buChar char="➔"/>
            </a:pPr>
            <a:r>
              <a:rPr lang="en" sz="2000">
                <a:solidFill>
                  <a:srgbClr val="000000"/>
                </a:solidFill>
              </a:rPr>
              <a:t>In this system women can report any complaints related with crime using this website.This website also allows us to check the status of the complaint.</a:t>
            </a:r>
            <a:endParaRPr sz="2000">
              <a:solidFill>
                <a:srgbClr val="000000"/>
              </a:solidFill>
            </a:endParaRPr>
          </a:p>
          <a:p>
            <a:pPr marL="457200" lvl="0" indent="-355600" algn="l" rtl="0">
              <a:spcBef>
                <a:spcPts val="0"/>
              </a:spcBef>
              <a:spcAft>
                <a:spcPts val="0"/>
              </a:spcAft>
              <a:buClr>
                <a:srgbClr val="000000"/>
              </a:buClr>
              <a:buSzPts val="2000"/>
              <a:buChar char="➔"/>
            </a:pPr>
            <a:r>
              <a:rPr lang="en" sz="2000">
                <a:solidFill>
                  <a:srgbClr val="000000"/>
                </a:solidFill>
              </a:rPr>
              <a:t>And if an emergency enquiry is needed they no need to visit the police station they can attend the enquiry through video conferencing.</a:t>
            </a:r>
            <a:endParaRPr sz="2000">
              <a:solidFill>
                <a:srgbClr val="000000"/>
              </a:solidFill>
            </a:endParaRPr>
          </a:p>
          <a:p>
            <a:pPr marL="457200" lvl="0" indent="-355600" algn="l" rtl="0">
              <a:spcBef>
                <a:spcPts val="0"/>
              </a:spcBef>
              <a:spcAft>
                <a:spcPts val="0"/>
              </a:spcAft>
              <a:buClr>
                <a:srgbClr val="000000"/>
              </a:buClr>
              <a:buSzPts val="2000"/>
              <a:buChar char="➔"/>
            </a:pPr>
            <a:r>
              <a:rPr lang="en" sz="2000">
                <a:solidFill>
                  <a:srgbClr val="000000"/>
                </a:solidFill>
              </a:rPr>
              <a:t>The use of this website is women can freely report their problems without  fear because the case will be investigated by woman police officer.This system is time saving and requires less man power.We also provide the analysis of crime.</a:t>
            </a:r>
            <a:endParaRPr sz="2000">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8"/>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solidFill>
                  <a:srgbClr val="660000"/>
                </a:solidFill>
              </a:rPr>
              <a:t>SOCIAL RELEVANCE</a:t>
            </a:r>
            <a:endParaRPr b="1">
              <a:solidFill>
                <a:srgbClr val="990000"/>
              </a:solidFill>
            </a:endParaRPr>
          </a:p>
        </p:txBody>
      </p:sp>
      <p:sp>
        <p:nvSpPr>
          <p:cNvPr id="159" name="Google Shape;159;p18"/>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p>
            <a:pPr marL="457200" lvl="0" indent="-361950" algn="l" rtl="0">
              <a:spcBef>
                <a:spcPts val="0"/>
              </a:spcBef>
              <a:spcAft>
                <a:spcPts val="0"/>
              </a:spcAft>
              <a:buSzPts val="2100"/>
              <a:buChar char="➔"/>
            </a:pPr>
            <a:r>
              <a:rPr lang="en" sz="2100"/>
              <a:t>In general women  are afraid to give a complaint in police station because they are filled with a false fear about the police department.</a:t>
            </a:r>
            <a:endParaRPr sz="2100"/>
          </a:p>
          <a:p>
            <a:pPr marL="457200" lvl="0" indent="-361950" algn="l" rtl="0">
              <a:spcBef>
                <a:spcPts val="0"/>
              </a:spcBef>
              <a:spcAft>
                <a:spcPts val="0"/>
              </a:spcAft>
              <a:buSzPts val="2100"/>
              <a:buChar char="➔"/>
            </a:pPr>
            <a:r>
              <a:rPr lang="en" sz="2100"/>
              <a:t>Women’s crime reporting and analysing system will solve the fear of the women and which also helps police department catching criminals and taking appropriate action.</a:t>
            </a:r>
            <a:endParaRPr sz="21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9"/>
          <p:cNvSpPr txBox="1">
            <a:spLocks noGrp="1"/>
          </p:cNvSpPr>
          <p:nvPr>
            <p:ph type="title"/>
          </p:nvPr>
        </p:nvSpPr>
        <p:spPr>
          <a:xfrm>
            <a:off x="819150" y="308875"/>
            <a:ext cx="7505700" cy="765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solidFill>
                  <a:srgbClr val="990000"/>
                </a:solidFill>
              </a:rPr>
              <a:t>MODULES</a:t>
            </a:r>
            <a:endParaRPr b="1">
              <a:solidFill>
                <a:srgbClr val="990000"/>
              </a:solidFill>
            </a:endParaRPr>
          </a:p>
        </p:txBody>
      </p:sp>
      <p:sp>
        <p:nvSpPr>
          <p:cNvPr id="165" name="Google Shape;165;p19"/>
          <p:cNvSpPr txBox="1">
            <a:spLocks noGrp="1"/>
          </p:cNvSpPr>
          <p:nvPr>
            <p:ph type="body" idx="1"/>
          </p:nvPr>
        </p:nvSpPr>
        <p:spPr>
          <a:xfrm>
            <a:off x="711725" y="993800"/>
            <a:ext cx="7505700" cy="3001800"/>
          </a:xfrm>
          <a:prstGeom prst="rect">
            <a:avLst/>
          </a:prstGeom>
        </p:spPr>
        <p:txBody>
          <a:bodyPr spcFirstLastPara="1" wrap="square" lIns="91425" tIns="91425" rIns="91425" bIns="91425" anchor="t" anchorCtr="0">
            <a:normAutofit/>
          </a:bodyPr>
          <a:lstStyle/>
          <a:p>
            <a:pPr marL="457200" lvl="0" indent="-349250" algn="l" rtl="0">
              <a:spcBef>
                <a:spcPts val="0"/>
              </a:spcBef>
              <a:spcAft>
                <a:spcPts val="0"/>
              </a:spcAft>
              <a:buSzPts val="1900"/>
              <a:buChar char="❖"/>
            </a:pPr>
            <a:r>
              <a:rPr lang="en" sz="1900"/>
              <a:t>ADMIN</a:t>
            </a:r>
            <a:endParaRPr sz="1900"/>
          </a:p>
          <a:p>
            <a:pPr marL="457200" lvl="0" indent="-349250" algn="l" rtl="0">
              <a:spcBef>
                <a:spcPts val="0"/>
              </a:spcBef>
              <a:spcAft>
                <a:spcPts val="0"/>
              </a:spcAft>
              <a:buSzPts val="1900"/>
              <a:buChar char="❖"/>
            </a:pPr>
            <a:r>
              <a:rPr lang="en" sz="1900"/>
              <a:t>POLICE OFFICER</a:t>
            </a:r>
            <a:endParaRPr sz="1900"/>
          </a:p>
          <a:p>
            <a:pPr marL="457200" lvl="0" indent="-349250" algn="l" rtl="0">
              <a:spcBef>
                <a:spcPts val="0"/>
              </a:spcBef>
              <a:spcAft>
                <a:spcPts val="0"/>
              </a:spcAft>
              <a:buSzPts val="1900"/>
              <a:buChar char="❖"/>
            </a:pPr>
            <a:r>
              <a:rPr lang="en" sz="1900"/>
              <a:t>PUBLIC USERS</a:t>
            </a:r>
            <a:endParaRPr sz="1900"/>
          </a:p>
          <a:p>
            <a:pPr marL="457200" lvl="0" indent="0" algn="l" rtl="0">
              <a:spcBef>
                <a:spcPts val="1200"/>
              </a:spcBef>
              <a:spcAft>
                <a:spcPts val="120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0"/>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p:txBody>
      </p:sp>
      <p:sp>
        <p:nvSpPr>
          <p:cNvPr id="171" name="Google Shape;171;p20"/>
          <p:cNvSpPr txBox="1">
            <a:spLocks noGrp="1"/>
          </p:cNvSpPr>
          <p:nvPr>
            <p:ph type="body" idx="1"/>
          </p:nvPr>
        </p:nvSpPr>
        <p:spPr>
          <a:xfrm>
            <a:off x="819150" y="362600"/>
            <a:ext cx="7505700" cy="4673400"/>
          </a:xfrm>
          <a:prstGeom prst="rect">
            <a:avLst/>
          </a:prstGeom>
        </p:spPr>
        <p:txBody>
          <a:bodyPr spcFirstLastPara="1" wrap="square" lIns="91425" tIns="91425" rIns="91425" bIns="91425" anchor="t" anchorCtr="0">
            <a:normAutofit lnSpcReduction="10000"/>
          </a:bodyPr>
          <a:lstStyle/>
          <a:p>
            <a:pPr marL="457200" lvl="0" indent="0" algn="l" rtl="0">
              <a:spcBef>
                <a:spcPts val="0"/>
              </a:spcBef>
              <a:spcAft>
                <a:spcPts val="0"/>
              </a:spcAft>
              <a:buNone/>
            </a:pPr>
            <a:r>
              <a:rPr lang="en" sz="1400" b="1">
                <a:solidFill>
                  <a:srgbClr val="990000"/>
                </a:solidFill>
              </a:rPr>
              <a:t>ADMIN </a:t>
            </a:r>
            <a:endParaRPr sz="1400" b="1">
              <a:solidFill>
                <a:srgbClr val="990000"/>
              </a:solidFill>
            </a:endParaRPr>
          </a:p>
          <a:p>
            <a:pPr marL="457200" lvl="0" indent="-317500" algn="l" rtl="0">
              <a:spcBef>
                <a:spcPts val="1200"/>
              </a:spcBef>
              <a:spcAft>
                <a:spcPts val="0"/>
              </a:spcAft>
              <a:buSzPts val="1400"/>
              <a:buChar char="●"/>
            </a:pPr>
            <a:r>
              <a:rPr lang="en" sz="1400"/>
              <a:t>Add/Update/Display/Delete Police Officer</a:t>
            </a:r>
            <a:endParaRPr sz="1400"/>
          </a:p>
          <a:p>
            <a:pPr marL="457200" lvl="0" indent="-317500" algn="l" rtl="0">
              <a:spcBef>
                <a:spcPts val="0"/>
              </a:spcBef>
              <a:spcAft>
                <a:spcPts val="0"/>
              </a:spcAft>
              <a:buSzPts val="1400"/>
              <a:buChar char="●"/>
            </a:pPr>
            <a:r>
              <a:rPr lang="en" sz="1400"/>
              <a:t>Update/Display/Delete Complaint</a:t>
            </a:r>
            <a:endParaRPr sz="1400"/>
          </a:p>
          <a:p>
            <a:pPr marL="457200" lvl="0" indent="-317500" algn="l" rtl="0">
              <a:spcBef>
                <a:spcPts val="0"/>
              </a:spcBef>
              <a:spcAft>
                <a:spcPts val="0"/>
              </a:spcAft>
              <a:buSzPts val="1400"/>
              <a:buChar char="●"/>
            </a:pPr>
            <a:r>
              <a:rPr lang="en" sz="1400"/>
              <a:t>View/Delete Complaints status</a:t>
            </a:r>
            <a:endParaRPr sz="1400"/>
          </a:p>
          <a:p>
            <a:pPr marL="457200" lvl="0" indent="-317500" algn="l" rtl="0">
              <a:spcBef>
                <a:spcPts val="0"/>
              </a:spcBef>
              <a:spcAft>
                <a:spcPts val="0"/>
              </a:spcAft>
              <a:buSzPts val="1400"/>
              <a:buChar char="●"/>
            </a:pPr>
            <a:r>
              <a:rPr lang="en" sz="1400"/>
              <a:t>View/Delete Emergency Complaints</a:t>
            </a:r>
            <a:endParaRPr sz="1400"/>
          </a:p>
          <a:p>
            <a:pPr marL="457200" lvl="0" indent="-317500" algn="l" rtl="0">
              <a:spcBef>
                <a:spcPts val="0"/>
              </a:spcBef>
              <a:spcAft>
                <a:spcPts val="0"/>
              </a:spcAft>
              <a:buSzPts val="1400"/>
              <a:buChar char="●"/>
            </a:pPr>
            <a:r>
              <a:rPr lang="en" sz="1400"/>
              <a:t>View Query</a:t>
            </a:r>
            <a:endParaRPr sz="1400"/>
          </a:p>
          <a:p>
            <a:pPr marL="457200" lvl="0" indent="-317500" algn="l" rtl="0">
              <a:spcBef>
                <a:spcPts val="0"/>
              </a:spcBef>
              <a:spcAft>
                <a:spcPts val="0"/>
              </a:spcAft>
              <a:buSzPts val="1400"/>
              <a:buChar char="●"/>
            </a:pPr>
            <a:r>
              <a:rPr lang="en" sz="1400"/>
              <a:t>View feedback</a:t>
            </a:r>
            <a:endParaRPr sz="1400"/>
          </a:p>
          <a:p>
            <a:pPr marL="457200" lvl="0" indent="0" algn="l" rtl="0">
              <a:spcBef>
                <a:spcPts val="1200"/>
              </a:spcBef>
              <a:spcAft>
                <a:spcPts val="0"/>
              </a:spcAft>
              <a:buNone/>
            </a:pPr>
            <a:r>
              <a:rPr lang="en" sz="1400" b="1">
                <a:solidFill>
                  <a:srgbClr val="990000"/>
                </a:solidFill>
              </a:rPr>
              <a:t>POLICE OFFICER</a:t>
            </a:r>
            <a:endParaRPr sz="1400" b="1">
              <a:solidFill>
                <a:srgbClr val="990000"/>
              </a:solidFill>
            </a:endParaRPr>
          </a:p>
          <a:p>
            <a:pPr marL="457200" lvl="0" indent="-317500" algn="l" rtl="0">
              <a:spcBef>
                <a:spcPts val="1200"/>
              </a:spcBef>
              <a:spcAft>
                <a:spcPts val="0"/>
              </a:spcAft>
              <a:buSzPts val="1400"/>
              <a:buChar char="●"/>
            </a:pPr>
            <a:r>
              <a:rPr lang="en" sz="1400"/>
              <a:t>View Complaint</a:t>
            </a:r>
            <a:endParaRPr sz="1400"/>
          </a:p>
          <a:p>
            <a:pPr marL="457200" lvl="0" indent="-317500" algn="l" rtl="0">
              <a:spcBef>
                <a:spcPts val="0"/>
              </a:spcBef>
              <a:spcAft>
                <a:spcPts val="0"/>
              </a:spcAft>
              <a:buSzPts val="1400"/>
              <a:buChar char="●"/>
            </a:pPr>
            <a:r>
              <a:rPr lang="en" sz="1400"/>
              <a:t>Update Complaint Status</a:t>
            </a:r>
            <a:endParaRPr sz="1400"/>
          </a:p>
          <a:p>
            <a:pPr marL="457200" lvl="0" indent="-317500" algn="l" rtl="0">
              <a:spcBef>
                <a:spcPts val="0"/>
              </a:spcBef>
              <a:spcAft>
                <a:spcPts val="0"/>
              </a:spcAft>
              <a:buSzPts val="1400"/>
              <a:buChar char="●"/>
            </a:pPr>
            <a:r>
              <a:rPr lang="en" sz="1400"/>
              <a:t>View Emergency Complaints</a:t>
            </a:r>
            <a:endParaRPr sz="1400"/>
          </a:p>
          <a:p>
            <a:pPr marL="457200" lvl="0" indent="0" algn="l" rtl="0">
              <a:spcBef>
                <a:spcPts val="1200"/>
              </a:spcBef>
              <a:spcAft>
                <a:spcPts val="0"/>
              </a:spcAft>
              <a:buNone/>
            </a:pPr>
            <a:r>
              <a:rPr lang="en" sz="1400" b="1">
                <a:solidFill>
                  <a:srgbClr val="990000"/>
                </a:solidFill>
              </a:rPr>
              <a:t>CITIZEN</a:t>
            </a:r>
            <a:endParaRPr sz="1400" b="1">
              <a:solidFill>
                <a:srgbClr val="990000"/>
              </a:solidFill>
            </a:endParaRPr>
          </a:p>
          <a:p>
            <a:pPr marL="457200" lvl="0" indent="-317500" algn="l" rtl="0">
              <a:spcBef>
                <a:spcPts val="1200"/>
              </a:spcBef>
              <a:spcAft>
                <a:spcPts val="0"/>
              </a:spcAft>
              <a:buSzPts val="1400"/>
              <a:buChar char="●"/>
            </a:pPr>
            <a:r>
              <a:rPr lang="en" sz="1400"/>
              <a:t>Register</a:t>
            </a:r>
            <a:endParaRPr sz="1400"/>
          </a:p>
          <a:p>
            <a:pPr marL="457200" lvl="0" indent="-317500" algn="l" rtl="0">
              <a:spcBef>
                <a:spcPts val="0"/>
              </a:spcBef>
              <a:spcAft>
                <a:spcPts val="0"/>
              </a:spcAft>
              <a:buSzPts val="1400"/>
              <a:buChar char="●"/>
            </a:pPr>
            <a:r>
              <a:rPr lang="en" sz="1400"/>
              <a:t>Login</a:t>
            </a:r>
            <a:endParaRPr sz="1400"/>
          </a:p>
          <a:p>
            <a:pPr marL="457200" lvl="0" indent="-317500" algn="l" rtl="0">
              <a:spcBef>
                <a:spcPts val="0"/>
              </a:spcBef>
              <a:spcAft>
                <a:spcPts val="0"/>
              </a:spcAft>
              <a:buSzPts val="1400"/>
              <a:buChar char="●"/>
            </a:pPr>
            <a:r>
              <a:rPr lang="en" sz="1400"/>
              <a:t>Add Complaint</a:t>
            </a:r>
            <a:endParaRPr sz="1400"/>
          </a:p>
          <a:p>
            <a:pPr marL="457200" lvl="0" indent="-317500" algn="l" rtl="0">
              <a:spcBef>
                <a:spcPts val="0"/>
              </a:spcBef>
              <a:spcAft>
                <a:spcPts val="0"/>
              </a:spcAft>
              <a:buSzPts val="1400"/>
              <a:buChar char="●"/>
            </a:pPr>
            <a:r>
              <a:rPr lang="en" sz="1400"/>
              <a:t>View Complaint Status</a:t>
            </a:r>
            <a:endParaRPr sz="14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1"/>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solidFill>
                  <a:srgbClr val="990000"/>
                </a:solidFill>
              </a:rPr>
              <a:t>TECHNOLOGY</a:t>
            </a:r>
            <a:endParaRPr b="1">
              <a:solidFill>
                <a:srgbClr val="990000"/>
              </a:solidFill>
            </a:endParaRPr>
          </a:p>
        </p:txBody>
      </p:sp>
      <p:sp>
        <p:nvSpPr>
          <p:cNvPr id="177" name="Google Shape;177;p21"/>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500" b="1">
                <a:solidFill>
                  <a:srgbClr val="CC0000"/>
                </a:solidFill>
              </a:rPr>
              <a:t>FRONT-END  </a:t>
            </a:r>
            <a:r>
              <a:rPr lang="en"/>
              <a:t>                                                                             </a:t>
            </a:r>
            <a:endParaRPr/>
          </a:p>
          <a:p>
            <a:pPr marL="457200" lvl="0" indent="-317500" algn="l" rtl="0">
              <a:spcBef>
                <a:spcPts val="1200"/>
              </a:spcBef>
              <a:spcAft>
                <a:spcPts val="0"/>
              </a:spcAft>
              <a:buSzPts val="1400"/>
              <a:buChar char="❏"/>
            </a:pPr>
            <a:r>
              <a:rPr lang="en" sz="1400"/>
              <a:t>HTML                                                                           </a:t>
            </a:r>
            <a:endParaRPr sz="1400"/>
          </a:p>
          <a:p>
            <a:pPr marL="457200" lvl="0" indent="-317500" algn="l" rtl="0">
              <a:spcBef>
                <a:spcPts val="0"/>
              </a:spcBef>
              <a:spcAft>
                <a:spcPts val="0"/>
              </a:spcAft>
              <a:buSzPts val="1400"/>
              <a:buChar char="❏"/>
            </a:pPr>
            <a:r>
              <a:rPr lang="en" sz="1400"/>
              <a:t>CSS</a:t>
            </a:r>
            <a:endParaRPr sz="1400"/>
          </a:p>
          <a:p>
            <a:pPr marL="457200" lvl="0" indent="-317500" algn="l" rtl="0">
              <a:spcBef>
                <a:spcPts val="0"/>
              </a:spcBef>
              <a:spcAft>
                <a:spcPts val="0"/>
              </a:spcAft>
              <a:buSzPts val="1400"/>
              <a:buChar char="❏"/>
            </a:pPr>
            <a:r>
              <a:rPr lang="en" sz="1400"/>
              <a:t>Javascript</a:t>
            </a:r>
            <a:endParaRPr sz="1400"/>
          </a:p>
          <a:p>
            <a:pPr marL="0" lvl="0" indent="0" algn="l" rtl="0">
              <a:spcBef>
                <a:spcPts val="1200"/>
              </a:spcBef>
              <a:spcAft>
                <a:spcPts val="0"/>
              </a:spcAft>
              <a:buNone/>
            </a:pPr>
            <a:r>
              <a:rPr lang="en" sz="1500" b="1">
                <a:solidFill>
                  <a:srgbClr val="CC0000"/>
                </a:solidFill>
              </a:rPr>
              <a:t>BACK-END</a:t>
            </a:r>
            <a:endParaRPr sz="1500" b="1">
              <a:solidFill>
                <a:srgbClr val="CC0000"/>
              </a:solidFill>
            </a:endParaRPr>
          </a:p>
          <a:p>
            <a:pPr marL="457200" lvl="0" indent="-317500" algn="l" rtl="0">
              <a:spcBef>
                <a:spcPts val="1200"/>
              </a:spcBef>
              <a:spcAft>
                <a:spcPts val="0"/>
              </a:spcAft>
              <a:buSzPts val="1400"/>
              <a:buChar char="❏"/>
            </a:pPr>
            <a:r>
              <a:rPr lang="en" sz="1400"/>
              <a:t>PHP</a:t>
            </a:r>
            <a:endParaRPr sz="1400"/>
          </a:p>
          <a:p>
            <a:pPr marL="457200" lvl="0" indent="-317500" algn="l" rtl="0">
              <a:spcBef>
                <a:spcPts val="0"/>
              </a:spcBef>
              <a:spcAft>
                <a:spcPts val="0"/>
              </a:spcAft>
              <a:buSzPts val="1400"/>
              <a:buChar char="❏"/>
            </a:pPr>
            <a:r>
              <a:rPr lang="en" sz="1400"/>
              <a:t>MySQL</a:t>
            </a:r>
            <a:endParaRPr sz="1400"/>
          </a:p>
        </p:txBody>
      </p:sp>
    </p:spTree>
  </p:cSld>
  <p:clrMapOvr>
    <a:masterClrMapping/>
  </p:clrMapOvr>
</p:sld>
</file>

<file path=ppt/theme/theme1.xml><?xml version="1.0" encoding="utf-8"?>
<a:theme xmlns:a="http://schemas.openxmlformats.org/drawingml/2006/main"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375</Words>
  <Application>Microsoft Office PowerPoint</Application>
  <PresentationFormat>On-screen Show (16:9)</PresentationFormat>
  <Paragraphs>49</Paragraphs>
  <Slides>9</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Nunito</vt:lpstr>
      <vt:lpstr>Shift</vt:lpstr>
      <vt:lpstr>MINI PROJECT on  WOMEN’S CRIME REPORTING AND ANALYSIS SYSTEM</vt:lpstr>
      <vt:lpstr>Introduction to the Domain</vt:lpstr>
      <vt:lpstr>OBJECTIVE</vt:lpstr>
      <vt:lpstr>EXISTING SYSTEM</vt:lpstr>
      <vt:lpstr>PROPOSED SYSTEM</vt:lpstr>
      <vt:lpstr>SOCIAL RELEVANCE</vt:lpstr>
      <vt:lpstr>MODULES</vt:lpstr>
      <vt:lpstr>PowerPoint Presentation</vt:lpstr>
      <vt:lpstr>TECHNOLOGY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 PROJECT on  WOMEN’S CRIME REPORTING AND ANALYSIS SYSTEM</dc:title>
  <cp:lastModifiedBy>2019PECCS166</cp:lastModifiedBy>
  <cp:revision>1</cp:revision>
  <dcterms:modified xsi:type="dcterms:W3CDTF">2022-04-08T07:34:35Z</dcterms:modified>
</cp:coreProperties>
</file>