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73" r:id="rId2"/>
    <p:sldId id="274" r:id="rId3"/>
    <p:sldId id="276" r:id="rId4"/>
    <p:sldId id="301" r:id="rId5"/>
    <p:sldId id="285" r:id="rId6"/>
    <p:sldId id="302" r:id="rId7"/>
    <p:sldId id="292" r:id="rId8"/>
    <p:sldId id="296" r:id="rId9"/>
    <p:sldId id="293" r:id="rId10"/>
    <p:sldId id="297" r:id="rId11"/>
    <p:sldId id="294" r:id="rId12"/>
    <p:sldId id="303" r:id="rId13"/>
    <p:sldId id="305" r:id="rId14"/>
    <p:sldId id="304" r:id="rId15"/>
    <p:sldId id="306" r:id="rId16"/>
    <p:sldId id="307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fael Fernando de Moraes Moreno" initials="RFdMM" lastIdx="1" clrIdx="0">
    <p:extLst>
      <p:ext uri="{19B8F6BF-5375-455C-9EA6-DF929625EA0E}">
        <p15:presenceInfo xmlns:p15="http://schemas.microsoft.com/office/powerpoint/2012/main" userId="S-1-5-21-1027814395-3883703060-1772114526-933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80437" autoAdjust="0"/>
  </p:normalViewPr>
  <p:slideViewPr>
    <p:cSldViewPr snapToGrid="0">
      <p:cViewPr varScale="1">
        <p:scale>
          <a:sx n="85" d="100"/>
          <a:sy n="85" d="100"/>
        </p:scale>
        <p:origin x="15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3425FB-0429-46A6-A8BA-DAA84B00FDFD}" type="datetimeFigureOut">
              <a:rPr lang="pt-BR" smtClean="0"/>
              <a:t>19/03/2023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A21F90-98B3-4E36-97A9-279CA351D7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46650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A21F90-98B3-4E36-97A9-279CA351D7F7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79872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A21F90-98B3-4E36-97A9-279CA351D7F7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71743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A21F90-98B3-4E36-97A9-279CA351D7F7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4586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F239F-F249-4346-866C-D1713C8F8D4D}" type="datetimeFigureOut">
              <a:rPr lang="pt-BR" smtClean="0"/>
              <a:t>19/03/2023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D51C4-0383-4538-8436-9B975AE629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2686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F239F-F249-4346-866C-D1713C8F8D4D}" type="datetimeFigureOut">
              <a:rPr lang="pt-BR" smtClean="0"/>
              <a:t>19/03/2023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D51C4-0383-4538-8436-9B975AE629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0911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F239F-F249-4346-866C-D1713C8F8D4D}" type="datetimeFigureOut">
              <a:rPr lang="pt-BR" smtClean="0"/>
              <a:t>19/03/2023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D51C4-0383-4538-8436-9B975AE629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1029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F239F-F249-4346-866C-D1713C8F8D4D}" type="datetimeFigureOut">
              <a:rPr lang="pt-BR" smtClean="0"/>
              <a:t>19/03/2023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D51C4-0383-4538-8436-9B975AE629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3754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F239F-F249-4346-866C-D1713C8F8D4D}" type="datetimeFigureOut">
              <a:rPr lang="pt-BR" smtClean="0"/>
              <a:t>19/03/2023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D51C4-0383-4538-8436-9B975AE629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5650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F239F-F249-4346-866C-D1713C8F8D4D}" type="datetimeFigureOut">
              <a:rPr lang="pt-BR" smtClean="0"/>
              <a:t>19/03/2023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D51C4-0383-4538-8436-9B975AE629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9133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F239F-F249-4346-866C-D1713C8F8D4D}" type="datetimeFigureOut">
              <a:rPr lang="pt-BR" smtClean="0"/>
              <a:t>19/03/2023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D51C4-0383-4538-8436-9B975AE629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3008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F239F-F249-4346-866C-D1713C8F8D4D}" type="datetimeFigureOut">
              <a:rPr lang="pt-BR" smtClean="0"/>
              <a:t>19/03/2023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D51C4-0383-4538-8436-9B975AE629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5563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F239F-F249-4346-866C-D1713C8F8D4D}" type="datetimeFigureOut">
              <a:rPr lang="pt-BR" smtClean="0"/>
              <a:t>19/03/2023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D51C4-0383-4538-8436-9B975AE629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453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F239F-F249-4346-866C-D1713C8F8D4D}" type="datetimeFigureOut">
              <a:rPr lang="pt-BR" smtClean="0"/>
              <a:t>19/03/2023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D51C4-0383-4538-8436-9B975AE629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9656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F239F-F249-4346-866C-D1713C8F8D4D}" type="datetimeFigureOut">
              <a:rPr lang="pt-BR" smtClean="0"/>
              <a:t>19/03/2023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D51C4-0383-4538-8436-9B975AE629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424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F239F-F249-4346-866C-D1713C8F8D4D}" type="datetimeFigureOut">
              <a:rPr lang="pt-BR" smtClean="0"/>
              <a:t>19/03/2023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D51C4-0383-4538-8436-9B975AE629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7867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biLevel thresh="5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9753" y="2185025"/>
            <a:ext cx="2447606" cy="2487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855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Diretiva *</a:t>
            </a:r>
            <a:r>
              <a:rPr lang="pt-BR" dirty="0" err="1"/>
              <a:t>ngFor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A diretiva *</a:t>
            </a:r>
            <a:r>
              <a:rPr lang="pt-BR" dirty="0" err="1"/>
              <a:t>ngFor</a:t>
            </a:r>
            <a:r>
              <a:rPr lang="pt-BR" dirty="0"/>
              <a:t> também suporta uma série de opções, como filtrar ou classificar os itens, usando a sintaxe completa:</a:t>
            </a:r>
          </a:p>
          <a:p>
            <a:pPr lvl="1"/>
            <a:r>
              <a:rPr lang="pt-BR" sz="2000" dirty="0"/>
              <a:t>index: </a:t>
            </a:r>
            <a:r>
              <a:rPr lang="pt-BR" sz="2000" dirty="0" err="1"/>
              <a:t>number</a:t>
            </a:r>
            <a:r>
              <a:rPr lang="pt-BR" sz="2000" dirty="0"/>
              <a:t>: O índice do item atual no iterável.</a:t>
            </a:r>
          </a:p>
          <a:p>
            <a:pPr lvl="1"/>
            <a:r>
              <a:rPr lang="pt-BR" sz="2000" dirty="0" err="1"/>
              <a:t>count</a:t>
            </a:r>
            <a:r>
              <a:rPr lang="pt-BR" sz="2000" dirty="0"/>
              <a:t>: </a:t>
            </a:r>
            <a:r>
              <a:rPr lang="pt-BR" sz="2000" dirty="0" err="1"/>
              <a:t>number</a:t>
            </a:r>
            <a:r>
              <a:rPr lang="pt-BR" sz="2000" dirty="0"/>
              <a:t>: O comprimento do iterável.</a:t>
            </a:r>
          </a:p>
          <a:p>
            <a:pPr lvl="1"/>
            <a:r>
              <a:rPr lang="pt-BR" sz="2000" dirty="0" err="1"/>
              <a:t>first</a:t>
            </a:r>
            <a:r>
              <a:rPr lang="pt-BR" sz="2000" dirty="0"/>
              <a:t>: </a:t>
            </a:r>
            <a:r>
              <a:rPr lang="pt-BR" sz="2000" dirty="0" err="1"/>
              <a:t>boolean</a:t>
            </a:r>
            <a:r>
              <a:rPr lang="pt-BR" sz="2000" dirty="0"/>
              <a:t>: Verdadeiro quando o item é o primeiro item no iterável.</a:t>
            </a:r>
          </a:p>
          <a:p>
            <a:pPr lvl="1"/>
            <a:r>
              <a:rPr lang="pt-BR" sz="2000" dirty="0" err="1"/>
              <a:t>last</a:t>
            </a:r>
            <a:r>
              <a:rPr lang="pt-BR" sz="2000" dirty="0"/>
              <a:t>: </a:t>
            </a:r>
            <a:r>
              <a:rPr lang="pt-BR" sz="2000" dirty="0" err="1"/>
              <a:t>boolean</a:t>
            </a:r>
            <a:r>
              <a:rPr lang="pt-BR" sz="2000" dirty="0"/>
              <a:t>: Verdadeiro quando o item é o último item no iterável.</a:t>
            </a:r>
          </a:p>
          <a:p>
            <a:pPr lvl="1"/>
            <a:r>
              <a:rPr lang="pt-BR" sz="2000" dirty="0" err="1"/>
              <a:t>even</a:t>
            </a:r>
            <a:r>
              <a:rPr lang="pt-BR" sz="2000" dirty="0"/>
              <a:t>: </a:t>
            </a:r>
            <a:r>
              <a:rPr lang="pt-BR" sz="2000" dirty="0" err="1"/>
              <a:t>boolean</a:t>
            </a:r>
            <a:r>
              <a:rPr lang="pt-BR" sz="2000" dirty="0"/>
              <a:t>: Verdadeiro quando o item tem um índice par no iterável.</a:t>
            </a:r>
          </a:p>
          <a:p>
            <a:pPr lvl="1"/>
            <a:r>
              <a:rPr lang="pt-BR" sz="2000" dirty="0" err="1"/>
              <a:t>odd</a:t>
            </a:r>
            <a:r>
              <a:rPr lang="pt-BR" sz="2000" dirty="0"/>
              <a:t>: </a:t>
            </a:r>
            <a:r>
              <a:rPr lang="pt-BR" sz="2000" dirty="0" err="1"/>
              <a:t>boolean</a:t>
            </a:r>
            <a:r>
              <a:rPr lang="pt-BR" sz="2000" dirty="0"/>
              <a:t>: Verdadeiro quando o item tem um índice ímpar no iterável.</a:t>
            </a:r>
          </a:p>
          <a:p>
            <a:pPr lvl="1"/>
            <a:endParaRPr lang="pt-BR" dirty="0"/>
          </a:p>
          <a:p>
            <a:r>
              <a:rPr lang="pt-BR" dirty="0"/>
              <a:t>Exemplo</a:t>
            </a:r>
          </a:p>
          <a:p>
            <a:pPr marL="457200" lvl="1" indent="0">
              <a:buNone/>
            </a:pPr>
            <a:r>
              <a:rPr lang="pt-BR" sz="2000" dirty="0"/>
              <a:t>&lt;li *ngFor="</a:t>
            </a:r>
            <a:r>
              <a:rPr lang="pt-BR" sz="2000" dirty="0" err="1"/>
              <a:t>let</a:t>
            </a:r>
            <a:r>
              <a:rPr lang="pt-BR" sz="2000" dirty="0"/>
              <a:t> </a:t>
            </a:r>
            <a:r>
              <a:rPr lang="pt-BR" sz="2000" dirty="0" err="1"/>
              <a:t>user</a:t>
            </a:r>
            <a:r>
              <a:rPr lang="pt-BR" sz="2000" dirty="0"/>
              <a:t> </a:t>
            </a:r>
            <a:r>
              <a:rPr lang="pt-BR" sz="2000" dirty="0" err="1"/>
              <a:t>of</a:t>
            </a:r>
            <a:r>
              <a:rPr lang="pt-BR" sz="2000" dirty="0"/>
              <a:t> </a:t>
            </a:r>
            <a:r>
              <a:rPr lang="pt-BR" sz="2000" dirty="0" err="1"/>
              <a:t>users</a:t>
            </a:r>
            <a:r>
              <a:rPr lang="pt-BR" sz="2000" dirty="0"/>
              <a:t>; index as i; </a:t>
            </a:r>
            <a:r>
              <a:rPr lang="pt-BR" sz="2000" dirty="0" err="1"/>
              <a:t>first</a:t>
            </a:r>
            <a:r>
              <a:rPr lang="pt-BR" sz="2000" dirty="0"/>
              <a:t> as </a:t>
            </a:r>
            <a:r>
              <a:rPr lang="pt-BR" sz="2000" dirty="0" err="1"/>
              <a:t>isFirst</a:t>
            </a:r>
            <a:r>
              <a:rPr lang="pt-BR" sz="2000" dirty="0"/>
              <a:t>"&gt; {{i}}/{{</a:t>
            </a:r>
            <a:r>
              <a:rPr lang="pt-BR" sz="2000" dirty="0" err="1"/>
              <a:t>users.length</a:t>
            </a:r>
            <a:r>
              <a:rPr lang="pt-BR" sz="2000" dirty="0"/>
              <a:t>}}. {{</a:t>
            </a:r>
            <a:r>
              <a:rPr lang="pt-BR" sz="2000" dirty="0" err="1"/>
              <a:t>user</a:t>
            </a:r>
            <a:r>
              <a:rPr lang="pt-BR" sz="2000" dirty="0"/>
              <a:t>}} &lt;</a:t>
            </a:r>
            <a:r>
              <a:rPr lang="pt-BR" sz="2000" dirty="0" err="1"/>
              <a:t>span</a:t>
            </a:r>
            <a:r>
              <a:rPr lang="pt-BR" sz="2000" dirty="0"/>
              <a:t> *ngIf="</a:t>
            </a:r>
            <a:r>
              <a:rPr lang="pt-BR" sz="2000" dirty="0" err="1"/>
              <a:t>isFirst</a:t>
            </a:r>
            <a:r>
              <a:rPr lang="pt-BR" sz="2000" dirty="0"/>
              <a:t>"&gt;default&lt;/</a:t>
            </a:r>
            <a:r>
              <a:rPr lang="pt-BR" sz="2000" dirty="0" err="1"/>
              <a:t>span</a:t>
            </a:r>
            <a:r>
              <a:rPr lang="pt-BR" sz="2000" dirty="0"/>
              <a:t>&gt; &lt;/li&gt;</a:t>
            </a:r>
          </a:p>
        </p:txBody>
      </p:sp>
      <p:pic>
        <p:nvPicPr>
          <p:cNvPr id="5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0318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Diretiva *</a:t>
            </a:r>
            <a:r>
              <a:rPr lang="pt-BR" dirty="0" err="1"/>
              <a:t>ngSwitch</a:t>
            </a:r>
            <a:r>
              <a:rPr lang="pt-BR" dirty="0"/>
              <a:t>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A diretiva *</a:t>
            </a:r>
            <a:r>
              <a:rPr lang="pt-BR" sz="2400" dirty="0" err="1"/>
              <a:t>ngSwitch</a:t>
            </a:r>
            <a:r>
              <a:rPr lang="pt-BR" sz="2400" dirty="0"/>
              <a:t> é uma diretiva estrutural em Angular que é usada para exibir um elemento HTML com base em uma condição. Ela é semelhante à diretiva switch-case em muitas outras linguagens de programação.</a:t>
            </a:r>
          </a:p>
          <a:p>
            <a:pPr marL="457200" lvl="1" indent="0">
              <a:buNone/>
            </a:pPr>
            <a:endParaRPr lang="pt-BR" sz="2000" dirty="0"/>
          </a:p>
          <a:p>
            <a:pPr marL="457200" lvl="1" indent="0">
              <a:buNone/>
            </a:pPr>
            <a:r>
              <a:rPr lang="pt-BR" sz="2000" dirty="0"/>
              <a:t>&lt;elemento [</a:t>
            </a:r>
            <a:r>
              <a:rPr lang="pt-BR" sz="2000" dirty="0" err="1"/>
              <a:t>ngSwitch</a:t>
            </a:r>
            <a:r>
              <a:rPr lang="pt-BR" sz="2000" dirty="0"/>
              <a:t>]="condição"&gt;</a:t>
            </a:r>
          </a:p>
          <a:p>
            <a:pPr marL="457200" lvl="1" indent="0">
              <a:buNone/>
            </a:pPr>
            <a:r>
              <a:rPr lang="pt-BR" sz="2000" dirty="0"/>
              <a:t>  &lt;</a:t>
            </a:r>
            <a:r>
              <a:rPr lang="pt-BR" sz="2000" dirty="0" err="1"/>
              <a:t>div</a:t>
            </a:r>
            <a:r>
              <a:rPr lang="pt-BR" sz="2000" dirty="0"/>
              <a:t> *</a:t>
            </a:r>
            <a:r>
              <a:rPr lang="pt-BR" sz="2000" dirty="0" err="1"/>
              <a:t>ngSwitchCase</a:t>
            </a:r>
            <a:r>
              <a:rPr lang="pt-BR" sz="2000" dirty="0"/>
              <a:t>="valor1"&gt;conteúdo para o caso 1&lt;/</a:t>
            </a:r>
            <a:r>
              <a:rPr lang="pt-BR" sz="2000" dirty="0" err="1"/>
              <a:t>div</a:t>
            </a:r>
            <a:r>
              <a:rPr lang="pt-BR" sz="2000" dirty="0"/>
              <a:t>&gt;</a:t>
            </a:r>
          </a:p>
          <a:p>
            <a:pPr marL="457200" lvl="1" indent="0">
              <a:buNone/>
            </a:pPr>
            <a:r>
              <a:rPr lang="pt-BR" sz="2000" dirty="0"/>
              <a:t>  &lt;</a:t>
            </a:r>
            <a:r>
              <a:rPr lang="pt-BR" sz="2000" dirty="0" err="1"/>
              <a:t>div</a:t>
            </a:r>
            <a:r>
              <a:rPr lang="pt-BR" sz="2000" dirty="0"/>
              <a:t> *</a:t>
            </a:r>
            <a:r>
              <a:rPr lang="pt-BR" sz="2000" dirty="0" err="1"/>
              <a:t>ngSwitchCase</a:t>
            </a:r>
            <a:r>
              <a:rPr lang="pt-BR" sz="2000" dirty="0"/>
              <a:t>="valor2"&gt;conteúdo para o caso 2&lt;/</a:t>
            </a:r>
            <a:r>
              <a:rPr lang="pt-BR" sz="2000" dirty="0" err="1"/>
              <a:t>div</a:t>
            </a:r>
            <a:r>
              <a:rPr lang="pt-BR" sz="2000" dirty="0"/>
              <a:t>&gt;</a:t>
            </a:r>
          </a:p>
          <a:p>
            <a:pPr marL="457200" lvl="1" indent="0">
              <a:buNone/>
            </a:pPr>
            <a:r>
              <a:rPr lang="pt-BR" sz="2000" dirty="0"/>
              <a:t>  &lt;</a:t>
            </a:r>
            <a:r>
              <a:rPr lang="pt-BR" sz="2000" dirty="0" err="1"/>
              <a:t>div</a:t>
            </a:r>
            <a:r>
              <a:rPr lang="pt-BR" sz="2000" dirty="0"/>
              <a:t> *</a:t>
            </a:r>
            <a:r>
              <a:rPr lang="pt-BR" sz="2000" dirty="0" err="1"/>
              <a:t>ngSwitchDefault</a:t>
            </a:r>
            <a:r>
              <a:rPr lang="pt-BR" sz="2000" dirty="0"/>
              <a:t>&gt;conteúdo padrão&lt;/</a:t>
            </a:r>
            <a:r>
              <a:rPr lang="pt-BR" sz="2000" dirty="0" err="1"/>
              <a:t>div</a:t>
            </a:r>
            <a:r>
              <a:rPr lang="pt-BR" sz="2000" dirty="0"/>
              <a:t>&gt;</a:t>
            </a:r>
          </a:p>
          <a:p>
            <a:pPr marL="457200" lvl="1" indent="0">
              <a:buNone/>
            </a:pPr>
            <a:r>
              <a:rPr lang="pt-BR" sz="2000" dirty="0"/>
              <a:t>&lt;/elemento&gt;</a:t>
            </a:r>
          </a:p>
        </p:txBody>
      </p:sp>
      <p:pic>
        <p:nvPicPr>
          <p:cNvPr id="6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5332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Diretiva </a:t>
            </a:r>
            <a:r>
              <a:rPr lang="pt-BR" dirty="0" err="1"/>
              <a:t>ngStyle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A diretiva </a:t>
            </a:r>
            <a:r>
              <a:rPr lang="pt-BR" sz="2400" dirty="0" err="1"/>
              <a:t>ngStyle</a:t>
            </a:r>
            <a:r>
              <a:rPr lang="pt-BR" sz="2400" dirty="0"/>
              <a:t> é uma diretiva de atributo em Angular que permite definir estilos de CSS dinamicamente em um elemento HTML com base em uma expressão no componente.</a:t>
            </a:r>
          </a:p>
          <a:p>
            <a:r>
              <a:rPr lang="pt-BR" sz="2400" dirty="0"/>
              <a:t>Sintaxe:</a:t>
            </a:r>
          </a:p>
          <a:p>
            <a:pPr marL="457200" lvl="1" indent="0">
              <a:buNone/>
            </a:pPr>
            <a:r>
              <a:rPr lang="pt-BR" sz="2000" dirty="0"/>
              <a:t>&lt;elemento [</a:t>
            </a:r>
            <a:r>
              <a:rPr lang="pt-BR" sz="2000" dirty="0" err="1"/>
              <a:t>ngStyle</a:t>
            </a:r>
            <a:r>
              <a:rPr lang="pt-BR" sz="2000" dirty="0"/>
              <a:t>]="{'propriedade-</a:t>
            </a:r>
            <a:r>
              <a:rPr lang="pt-BR" sz="2000" dirty="0" err="1"/>
              <a:t>css</a:t>
            </a:r>
            <a:r>
              <a:rPr lang="pt-BR" sz="2000" dirty="0"/>
              <a:t>': expressão}"&gt;conteúdo&lt;/elemento&gt;</a:t>
            </a:r>
          </a:p>
          <a:p>
            <a:r>
              <a:rPr lang="pt-BR" sz="2400" dirty="0"/>
              <a:t>Exemplo:</a:t>
            </a:r>
          </a:p>
          <a:p>
            <a:pPr lvl="1"/>
            <a:r>
              <a:rPr lang="pt-BR" sz="2000" dirty="0"/>
              <a:t>A diretiva </a:t>
            </a:r>
            <a:r>
              <a:rPr lang="pt-BR" sz="2000" dirty="0" err="1"/>
              <a:t>ngStyle</a:t>
            </a:r>
            <a:r>
              <a:rPr lang="pt-BR" sz="2000" dirty="0"/>
              <a:t> é usada para definir o estilo de fundo e cor de um elemento &lt;</a:t>
            </a:r>
            <a:r>
              <a:rPr lang="pt-BR" sz="2000" dirty="0" err="1"/>
              <a:t>div</a:t>
            </a:r>
            <a:r>
              <a:rPr lang="pt-BR" sz="2000" dirty="0"/>
              <a:t>&gt; com base em duas variáveis no componente: "</a:t>
            </a:r>
            <a:r>
              <a:rPr lang="pt-BR" sz="2000" dirty="0" err="1"/>
              <a:t>corFundo</a:t>
            </a:r>
            <a:r>
              <a:rPr lang="pt-BR" sz="2000" dirty="0"/>
              <a:t>" e "</a:t>
            </a:r>
            <a:r>
              <a:rPr lang="pt-BR" sz="2000" dirty="0" err="1"/>
              <a:t>corTexto</a:t>
            </a:r>
            <a:r>
              <a:rPr lang="pt-BR" sz="2000" dirty="0"/>
              <a:t>".</a:t>
            </a:r>
          </a:p>
          <a:p>
            <a:pPr marL="457200" lvl="1" indent="0">
              <a:buNone/>
            </a:pPr>
            <a:endParaRPr lang="pt-BR" sz="1800" dirty="0"/>
          </a:p>
          <a:p>
            <a:pPr marL="457200" lvl="1" indent="0">
              <a:buNone/>
            </a:pPr>
            <a:r>
              <a:rPr lang="pt-BR" sz="1800" dirty="0"/>
              <a:t>&lt;</a:t>
            </a:r>
            <a:r>
              <a:rPr lang="pt-BR" sz="1800" dirty="0" err="1"/>
              <a:t>div</a:t>
            </a:r>
            <a:r>
              <a:rPr lang="pt-BR" sz="1800" dirty="0"/>
              <a:t> [</a:t>
            </a:r>
            <a:r>
              <a:rPr lang="pt-BR" sz="1800" dirty="0" err="1"/>
              <a:t>ngStyle</a:t>
            </a:r>
            <a:r>
              <a:rPr lang="pt-BR" sz="1800" dirty="0"/>
              <a:t>]="{'background-color': </a:t>
            </a:r>
            <a:r>
              <a:rPr lang="pt-BR" sz="1800" dirty="0" err="1"/>
              <a:t>corFundo</a:t>
            </a:r>
            <a:r>
              <a:rPr lang="pt-BR" sz="1800" dirty="0"/>
              <a:t>, 'color': </a:t>
            </a:r>
            <a:r>
              <a:rPr lang="pt-BR" sz="1800" dirty="0" err="1"/>
              <a:t>corTexto</a:t>
            </a:r>
            <a:r>
              <a:rPr lang="pt-BR" sz="1800" dirty="0"/>
              <a:t>}"&gt;Conteúdo com estilo dinâmico&lt;/</a:t>
            </a:r>
            <a:r>
              <a:rPr lang="pt-BR" sz="1800" dirty="0" err="1"/>
              <a:t>div</a:t>
            </a:r>
            <a:r>
              <a:rPr lang="pt-BR" sz="1800" dirty="0"/>
              <a:t>&gt;</a:t>
            </a:r>
          </a:p>
          <a:p>
            <a:pPr lvl="1"/>
            <a:endParaRPr lang="pt-BR" sz="1600" dirty="0"/>
          </a:p>
        </p:txBody>
      </p:sp>
      <p:pic>
        <p:nvPicPr>
          <p:cNvPr id="6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8883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Diretiva </a:t>
            </a:r>
            <a:r>
              <a:rPr lang="pt-BR" dirty="0" err="1"/>
              <a:t>ngStyle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Além de definir estilos de CSS diretamente no elemento, a diretiva </a:t>
            </a:r>
            <a:r>
              <a:rPr lang="pt-BR" sz="2400" dirty="0" err="1"/>
              <a:t>ngStyle</a:t>
            </a:r>
            <a:r>
              <a:rPr lang="pt-BR" sz="2400" dirty="0"/>
              <a:t> também pode ser usada para </a:t>
            </a:r>
            <a:r>
              <a:rPr lang="pt-BR" sz="2400" b="1" dirty="0"/>
              <a:t>definir estilos com base em uma condição</a:t>
            </a:r>
            <a:r>
              <a:rPr lang="pt-BR" sz="2400" dirty="0"/>
              <a:t>.</a:t>
            </a:r>
          </a:p>
          <a:p>
            <a:r>
              <a:rPr lang="pt-BR" sz="2400" dirty="0"/>
              <a:t>Por exemplo, para definir um estilo diferente para um elemento com base em um valor booleano em um componente:</a:t>
            </a:r>
          </a:p>
          <a:p>
            <a:pPr lvl="1"/>
            <a:r>
              <a:rPr lang="pt-BR" sz="2000" dirty="0"/>
              <a:t>Nesse exemplo, a diretiva </a:t>
            </a:r>
            <a:r>
              <a:rPr lang="pt-BR" sz="2000" dirty="0" err="1"/>
              <a:t>ngStyle</a:t>
            </a:r>
            <a:r>
              <a:rPr lang="pt-BR" sz="2000" dirty="0"/>
              <a:t> é usada para definir o estilo de fundo de um elemento &lt;</a:t>
            </a:r>
            <a:r>
              <a:rPr lang="pt-BR" sz="2000" dirty="0" err="1"/>
              <a:t>div</a:t>
            </a:r>
            <a:r>
              <a:rPr lang="pt-BR" sz="2000" dirty="0"/>
              <a:t>&gt; com base em uma variável booleana "ativo" no componente. Se "ativo" for verdadeiro, o fundo será verde. Se for falso, o fundo será vermelho.</a:t>
            </a:r>
          </a:p>
          <a:p>
            <a:pPr lvl="1"/>
            <a:endParaRPr lang="pt-BR" sz="1800" dirty="0"/>
          </a:p>
          <a:p>
            <a:pPr marL="457200" lvl="1" indent="0">
              <a:buNone/>
            </a:pPr>
            <a:r>
              <a:rPr lang="pt-BR" sz="1800" dirty="0"/>
              <a:t>	&lt;</a:t>
            </a:r>
            <a:r>
              <a:rPr lang="pt-BR" sz="1800" dirty="0" err="1"/>
              <a:t>div</a:t>
            </a:r>
            <a:r>
              <a:rPr lang="pt-BR" sz="1800" dirty="0"/>
              <a:t> [</a:t>
            </a:r>
            <a:r>
              <a:rPr lang="pt-BR" sz="1800" dirty="0" err="1"/>
              <a:t>ngStyle</a:t>
            </a:r>
            <a:r>
              <a:rPr lang="pt-BR" sz="1800" dirty="0"/>
              <a:t>]="{'background-color': ativo ? '</a:t>
            </a:r>
            <a:r>
              <a:rPr lang="pt-BR" sz="1800" dirty="0" err="1"/>
              <a:t>green</a:t>
            </a:r>
            <a:r>
              <a:rPr lang="pt-BR" sz="1800" dirty="0"/>
              <a:t>' : '</a:t>
            </a:r>
            <a:r>
              <a:rPr lang="pt-BR" sz="1800" dirty="0" err="1"/>
              <a:t>red</a:t>
            </a:r>
            <a:r>
              <a:rPr lang="pt-BR" sz="1800" dirty="0"/>
              <a:t>'}"&gt;Elemento com estilo condicional&lt;/</a:t>
            </a:r>
            <a:r>
              <a:rPr lang="pt-BR" sz="1800" dirty="0" err="1"/>
              <a:t>div</a:t>
            </a:r>
            <a:r>
              <a:rPr lang="pt-BR" sz="1800" dirty="0"/>
              <a:t>&gt;</a:t>
            </a:r>
          </a:p>
          <a:p>
            <a:endParaRPr lang="pt-BR" sz="2400" dirty="0"/>
          </a:p>
        </p:txBody>
      </p:sp>
      <p:pic>
        <p:nvPicPr>
          <p:cNvPr id="6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5219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Diretiva </a:t>
            </a:r>
            <a:r>
              <a:rPr lang="pt-BR" dirty="0" err="1"/>
              <a:t>ngClass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A diretiva </a:t>
            </a:r>
            <a:r>
              <a:rPr lang="pt-BR" sz="2400" dirty="0" err="1"/>
              <a:t>ngClass</a:t>
            </a:r>
            <a:r>
              <a:rPr lang="pt-BR" sz="2400" dirty="0"/>
              <a:t> é uma diretiva de atributo em Angular que permite adicionar e remover classes de CSS dinamicamente em um elemento HTML com base em expressões no componente.</a:t>
            </a:r>
          </a:p>
          <a:p>
            <a:r>
              <a:rPr lang="pt-BR" sz="2400" dirty="0"/>
              <a:t>Sintaxe:</a:t>
            </a:r>
          </a:p>
          <a:p>
            <a:pPr marL="457200" lvl="1" indent="0">
              <a:buNone/>
            </a:pPr>
            <a:r>
              <a:rPr lang="pt-BR" sz="2000" dirty="0"/>
              <a:t>&lt;elemento [</a:t>
            </a:r>
            <a:r>
              <a:rPr lang="pt-BR" sz="2000" dirty="0" err="1"/>
              <a:t>ngClass</a:t>
            </a:r>
            <a:r>
              <a:rPr lang="pt-BR" sz="2000" dirty="0"/>
              <a:t>]="{classe1: expressao1, classe2: expressao2, ...}"&gt;conteúdo&lt;/elemento&gt;</a:t>
            </a:r>
          </a:p>
          <a:p>
            <a:r>
              <a:rPr lang="pt-BR" sz="2400" dirty="0"/>
              <a:t>Exemplo:</a:t>
            </a:r>
          </a:p>
          <a:p>
            <a:pPr lvl="1"/>
            <a:r>
              <a:rPr lang="pt-BR" sz="2000" dirty="0"/>
              <a:t>Nesse exemplo, a diretiva </a:t>
            </a:r>
            <a:r>
              <a:rPr lang="pt-BR" sz="2000" dirty="0" err="1"/>
              <a:t>ngClass</a:t>
            </a:r>
            <a:r>
              <a:rPr lang="pt-BR" sz="2000" dirty="0"/>
              <a:t> é usada para adicionar a classe "classe-ativa" a um elemento &lt;</a:t>
            </a:r>
            <a:r>
              <a:rPr lang="pt-BR" sz="2000" dirty="0" err="1"/>
              <a:t>div</a:t>
            </a:r>
            <a:r>
              <a:rPr lang="pt-BR" sz="2000" dirty="0"/>
              <a:t>&gt; se uma variável "ativo" no componente for verdadeira e para adicionar a classe "classe-desativada" se a variável for falsa.</a:t>
            </a:r>
          </a:p>
          <a:p>
            <a:pPr marL="457200" lvl="1" indent="0">
              <a:buNone/>
            </a:pPr>
            <a:r>
              <a:rPr lang="pt-BR" sz="1800" dirty="0"/>
              <a:t>	</a:t>
            </a:r>
          </a:p>
          <a:p>
            <a:pPr marL="457200" lvl="1" indent="0">
              <a:buNone/>
            </a:pPr>
            <a:r>
              <a:rPr lang="pt-BR" sz="1800" dirty="0"/>
              <a:t>&lt;</a:t>
            </a:r>
            <a:r>
              <a:rPr lang="pt-BR" sz="1800" dirty="0" err="1"/>
              <a:t>div</a:t>
            </a:r>
            <a:r>
              <a:rPr lang="pt-BR" sz="1800" dirty="0"/>
              <a:t> [</a:t>
            </a:r>
            <a:r>
              <a:rPr lang="pt-BR" sz="1800" dirty="0" err="1"/>
              <a:t>ngClass</a:t>
            </a:r>
            <a:r>
              <a:rPr lang="pt-BR" sz="1800" dirty="0"/>
              <a:t>]="{'classe-ativa': ativo, 'classe-desativada': !ativo}"&gt;Conteúdo com classes dinâmicas&lt;/</a:t>
            </a:r>
            <a:r>
              <a:rPr lang="pt-BR" sz="1800" dirty="0" err="1"/>
              <a:t>div</a:t>
            </a:r>
            <a:r>
              <a:rPr lang="pt-BR" sz="1800" dirty="0"/>
              <a:t>&gt;</a:t>
            </a:r>
          </a:p>
          <a:p>
            <a:pPr lvl="1"/>
            <a:endParaRPr lang="pt-BR" sz="2000" dirty="0"/>
          </a:p>
          <a:p>
            <a:pPr lvl="1"/>
            <a:endParaRPr lang="pt-BR" sz="1600" dirty="0"/>
          </a:p>
        </p:txBody>
      </p:sp>
      <p:pic>
        <p:nvPicPr>
          <p:cNvPr id="6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0602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Diretiva </a:t>
            </a:r>
            <a:r>
              <a:rPr lang="pt-BR" dirty="0" err="1"/>
              <a:t>ngClass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A diretiva </a:t>
            </a:r>
            <a:r>
              <a:rPr lang="pt-BR" sz="2400" dirty="0" err="1"/>
              <a:t>ngClass</a:t>
            </a:r>
            <a:r>
              <a:rPr lang="pt-BR" sz="2400" dirty="0"/>
              <a:t> também pode ser usada para </a:t>
            </a:r>
            <a:r>
              <a:rPr lang="pt-BR" sz="2400" b="1" dirty="0"/>
              <a:t>adicionar classes de CSS com base em uma expressão</a:t>
            </a:r>
            <a:r>
              <a:rPr lang="pt-BR" sz="2400" dirty="0"/>
              <a:t> que combina várias condições. </a:t>
            </a:r>
          </a:p>
          <a:p>
            <a:r>
              <a:rPr lang="pt-BR" dirty="0"/>
              <a:t>Por exemplo</a:t>
            </a:r>
          </a:p>
          <a:p>
            <a:pPr lvl="1"/>
            <a:r>
              <a:rPr lang="pt-BR" sz="2000" dirty="0"/>
              <a:t>A diretiva </a:t>
            </a:r>
            <a:r>
              <a:rPr lang="pt-BR" sz="2000" dirty="0" err="1"/>
              <a:t>ngClass</a:t>
            </a:r>
            <a:r>
              <a:rPr lang="pt-BR" sz="2000" dirty="0"/>
              <a:t> é usada para adicionar as classes "classe1" e "classe2" a um elemento &lt;</a:t>
            </a:r>
            <a:r>
              <a:rPr lang="pt-BR" sz="2000" dirty="0" err="1"/>
              <a:t>div</a:t>
            </a:r>
            <a:r>
              <a:rPr lang="pt-BR" sz="2000" dirty="0"/>
              <a:t>&gt; se uma expressão "expressao1" for avaliada como verdadeira, e para adicionar a classe "classe3" se uma expressão "expressao2" for avaliada como verdadeira. As classes "classe1" e "classe2" são adicionadas como um conjunto de classes combinadas, separadas por um espaço.</a:t>
            </a:r>
          </a:p>
          <a:p>
            <a:pPr lvl="1"/>
            <a:endParaRPr lang="pt-BR" sz="1600" dirty="0"/>
          </a:p>
          <a:p>
            <a:pPr marL="457200" lvl="1" indent="0">
              <a:buNone/>
            </a:pPr>
            <a:r>
              <a:rPr lang="pt-BR" sz="1800" dirty="0"/>
              <a:t>&lt;</a:t>
            </a:r>
            <a:r>
              <a:rPr lang="pt-BR" sz="1800" dirty="0" err="1"/>
              <a:t>div</a:t>
            </a:r>
            <a:r>
              <a:rPr lang="pt-BR" sz="1800" dirty="0"/>
              <a:t> [</a:t>
            </a:r>
            <a:r>
              <a:rPr lang="pt-BR" sz="1800" dirty="0" err="1"/>
              <a:t>ngClass</a:t>
            </a:r>
            <a:r>
              <a:rPr lang="pt-BR" sz="1800" dirty="0"/>
              <a:t>]="{'classe1 classe2': expressao1, 'classe3': expressao2}"&gt;Elemento com classes condicionais combinadas&lt;/</a:t>
            </a:r>
            <a:r>
              <a:rPr lang="pt-BR" sz="1800" dirty="0" err="1"/>
              <a:t>div</a:t>
            </a:r>
            <a:r>
              <a:rPr lang="pt-BR" sz="1800" dirty="0"/>
              <a:t>&gt;</a:t>
            </a:r>
          </a:p>
          <a:p>
            <a:pPr lvl="1"/>
            <a:endParaRPr lang="pt-BR" sz="1600" dirty="0"/>
          </a:p>
        </p:txBody>
      </p:sp>
      <p:pic>
        <p:nvPicPr>
          <p:cNvPr id="6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332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BA621C-6503-65D8-84C5-966618CE6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Prático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F675B95-CEA2-219C-856A-B8CECBCFB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sz="2400" dirty="0"/>
              <a:t>Suponha que você esteja construindo um aplicativo para gerenciar tarefas e deseja exibir uma lista de tarefas concluídas e não concluídas:</a:t>
            </a:r>
          </a:p>
          <a:p>
            <a:pPr lvl="1"/>
            <a:r>
              <a:rPr lang="pt-BR" dirty="0"/>
              <a:t>A "Tarefa" terá as seguintes propriedades:</a:t>
            </a:r>
          </a:p>
          <a:p>
            <a:pPr lvl="2"/>
            <a:r>
              <a:rPr lang="pt-BR" sz="2400" dirty="0"/>
              <a:t>descrição: </a:t>
            </a:r>
            <a:r>
              <a:rPr lang="pt-BR" sz="2400" dirty="0" err="1"/>
              <a:t>string</a:t>
            </a:r>
            <a:endParaRPr lang="pt-BR" sz="2400" dirty="0"/>
          </a:p>
          <a:p>
            <a:pPr lvl="2"/>
            <a:r>
              <a:rPr lang="pt-BR" sz="2400" dirty="0" err="1"/>
              <a:t>concluida</a:t>
            </a:r>
            <a:r>
              <a:rPr lang="pt-BR" sz="2400" dirty="0"/>
              <a:t>: </a:t>
            </a:r>
            <a:r>
              <a:rPr lang="pt-BR" sz="2400" dirty="0" err="1"/>
              <a:t>boolean</a:t>
            </a:r>
            <a:endParaRPr lang="pt-BR" sz="2400" dirty="0"/>
          </a:p>
          <a:p>
            <a:pPr lvl="1"/>
            <a:r>
              <a:rPr lang="pt-BR" dirty="0"/>
              <a:t>No componente que exibe a lista de tarefas, crie um </a:t>
            </a:r>
            <a:r>
              <a:rPr lang="pt-BR" dirty="0" err="1"/>
              <a:t>array</a:t>
            </a:r>
            <a:r>
              <a:rPr lang="pt-BR" dirty="0"/>
              <a:t> "tarefas" que contém no mínimo 5 tarefas, sendo algumas concluídas e outras não concluídas.</a:t>
            </a:r>
          </a:p>
          <a:p>
            <a:pPr lvl="1"/>
            <a:r>
              <a:rPr lang="pt-BR" dirty="0"/>
              <a:t>Use a diretiva *</a:t>
            </a:r>
            <a:r>
              <a:rPr lang="pt-BR" dirty="0" err="1"/>
              <a:t>ngFor</a:t>
            </a:r>
            <a:r>
              <a:rPr lang="pt-BR" dirty="0"/>
              <a:t> para iterar sobre o </a:t>
            </a:r>
            <a:r>
              <a:rPr lang="pt-BR" dirty="0" err="1"/>
              <a:t>array</a:t>
            </a:r>
            <a:r>
              <a:rPr lang="pt-BR" dirty="0"/>
              <a:t> "tarefas" e exibir cada tarefa em um elemento HTML &lt;li&gt; em uma lista não ordenada.</a:t>
            </a:r>
          </a:p>
          <a:p>
            <a:pPr lvl="1"/>
            <a:r>
              <a:rPr lang="pt-BR" dirty="0"/>
              <a:t>Use a diretiva [</a:t>
            </a:r>
            <a:r>
              <a:rPr lang="pt-BR" dirty="0" err="1"/>
              <a:t>ngStyle</a:t>
            </a:r>
            <a:r>
              <a:rPr lang="pt-BR" dirty="0"/>
              <a:t>] para aplicar um estilo de texto tachado (riscado) nas tarefas concluídas na lista.</a:t>
            </a:r>
          </a:p>
          <a:p>
            <a:pPr lvl="1"/>
            <a:r>
              <a:rPr lang="pt-BR" dirty="0"/>
              <a:t>Adicione um botão "Concluir" em cada tarefa da lista que alterna o valor da propriedade "</a:t>
            </a:r>
            <a:r>
              <a:rPr lang="pt-BR" dirty="0" err="1"/>
              <a:t>concluida</a:t>
            </a:r>
            <a:r>
              <a:rPr lang="pt-BR" dirty="0"/>
              <a:t>" da tarefa entre verdadeiro e falso.</a:t>
            </a:r>
          </a:p>
          <a:p>
            <a:r>
              <a:rPr lang="pt-BR" sz="2400" dirty="0"/>
              <a:t>Dica: Para aplicar um estilo de texto tachado usando a diretiva [</a:t>
            </a:r>
            <a:r>
              <a:rPr lang="pt-BR" sz="2400" dirty="0" err="1"/>
              <a:t>ngStyle</a:t>
            </a:r>
            <a:r>
              <a:rPr lang="pt-BR" sz="2400" dirty="0"/>
              <a:t>], você pode definir uma expressão que retorna um objeto com a propriedade "</a:t>
            </a:r>
            <a:r>
              <a:rPr lang="pt-BR" sz="2400" dirty="0" err="1"/>
              <a:t>text-decoration</a:t>
            </a:r>
            <a:r>
              <a:rPr lang="pt-BR" sz="2400" dirty="0"/>
              <a:t>" definida como "</a:t>
            </a:r>
            <a:r>
              <a:rPr lang="pt-BR" sz="2400" dirty="0" err="1"/>
              <a:t>line-through</a:t>
            </a:r>
            <a:r>
              <a:rPr lang="pt-BR" sz="2400" dirty="0"/>
              <a:t>" se a tarefa estiver concluída</a:t>
            </a:r>
          </a:p>
        </p:txBody>
      </p:sp>
      <p:pic>
        <p:nvPicPr>
          <p:cNvPr id="4" name="Picture 8">
            <a:extLst>
              <a:ext uri="{FF2B5EF4-FFF2-40B4-BE49-F238E27FC236}">
                <a16:creationId xmlns:a16="http://schemas.microsoft.com/office/drawing/2014/main" id="{11A9800C-FBE5-C739-C158-89EF55B363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A9ADA912-1321-2E8F-D4A0-18279AC318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873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  <p:sp>
        <p:nvSpPr>
          <p:cNvPr id="13" name="TextBox 4">
            <a:extLst>
              <a:ext uri="{FF2B5EF4-FFF2-40B4-BE49-F238E27FC236}">
                <a16:creationId xmlns:a16="http://schemas.microsoft.com/office/drawing/2014/main" id="{E263C217-5363-42D6-83CB-BB1EC3F3A964}"/>
              </a:ext>
            </a:extLst>
          </p:cNvPr>
          <p:cNvSpPr txBox="1"/>
          <p:nvPr/>
        </p:nvSpPr>
        <p:spPr>
          <a:xfrm>
            <a:off x="1890856" y="4723800"/>
            <a:ext cx="8078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7D7D7D"/>
                </a:solidFill>
                <a:latin typeface="Arial"/>
                <a:cs typeface="Arial"/>
              </a:rPr>
              <a:t>Prof. Dr. Rafael Moreno</a:t>
            </a:r>
            <a:endParaRPr lang="en-US" sz="2400" dirty="0">
              <a:solidFill>
                <a:srgbClr val="7D7D7D"/>
              </a:solidFill>
              <a:latin typeface="Arial"/>
              <a:cs typeface="Arial"/>
            </a:endParaRPr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CC2B68BF-736C-4550-BA93-5879A8F758AE}"/>
              </a:ext>
            </a:extLst>
          </p:cNvPr>
          <p:cNvSpPr txBox="1">
            <a:spLocks/>
          </p:cNvSpPr>
          <p:nvPr/>
        </p:nvSpPr>
        <p:spPr>
          <a:xfrm>
            <a:off x="1890856" y="4164071"/>
            <a:ext cx="7884367" cy="2332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defTabSz="914400">
              <a:spcBef>
                <a:spcPct val="0"/>
              </a:spcBef>
              <a:buNone/>
              <a:defRPr sz="2400" b="1">
                <a:solidFill>
                  <a:srgbClr val="00AEEF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pt-BR" sz="2800" dirty="0"/>
              <a:t>Aula 5: Diretivas</a:t>
            </a:r>
          </a:p>
        </p:txBody>
      </p:sp>
    </p:spTree>
    <p:extLst>
      <p:ext uri="{BB962C8B-B14F-4D97-AF65-F5344CB8AC3E}">
        <p14:creationId xmlns:p14="http://schemas.microsoft.com/office/powerpoint/2010/main" val="164121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Agenda da Aula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pt-BR" dirty="0"/>
              <a:t>Compreender o conceito de diretivas estruturais;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dirty="0"/>
              <a:t>Compreender o conceito de diretivas de atributos (não estruturais);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dirty="0"/>
              <a:t>Entender a diretiva *</a:t>
            </a:r>
            <a:r>
              <a:rPr lang="pt-BR" dirty="0" err="1"/>
              <a:t>ngIf</a:t>
            </a:r>
            <a:r>
              <a:rPr lang="pt-BR" dirty="0"/>
              <a:t>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dirty="0"/>
              <a:t>Entender a diretiva *</a:t>
            </a:r>
            <a:r>
              <a:rPr lang="pt-BR" dirty="0" err="1"/>
              <a:t>ngFor</a:t>
            </a:r>
            <a:r>
              <a:rPr lang="pt-BR" dirty="0"/>
              <a:t>;</a:t>
            </a:r>
          </a:p>
          <a:p>
            <a:pPr>
              <a:buFont typeface="Wingdings" panose="05000000000000000000" pitchFamily="2" charset="2"/>
              <a:buChar char="q"/>
            </a:pPr>
            <a:endParaRPr lang="pt-BR" dirty="0"/>
          </a:p>
          <a:p>
            <a:pPr>
              <a:buFont typeface="Wingdings" panose="05000000000000000000" pitchFamily="2" charset="2"/>
              <a:buChar char="q"/>
            </a:pPr>
            <a:endParaRPr lang="pt-BR" dirty="0"/>
          </a:p>
          <a:p>
            <a:pPr>
              <a:buFont typeface="Wingdings" panose="05000000000000000000" pitchFamily="2" charset="2"/>
              <a:buChar char="q"/>
            </a:pPr>
            <a:endParaRPr lang="pt-BR" dirty="0"/>
          </a:p>
          <a:p>
            <a:pPr>
              <a:buFont typeface="Wingdings" panose="05000000000000000000" pitchFamily="2" charset="2"/>
              <a:buChar char="q"/>
            </a:pPr>
            <a:endParaRPr lang="pt-BR" dirty="0"/>
          </a:p>
          <a:p>
            <a:pPr>
              <a:buFont typeface="Wingdings" panose="05000000000000000000" pitchFamily="2" charset="2"/>
              <a:buChar char="q"/>
            </a:pPr>
            <a:endParaRPr lang="pt-BR" dirty="0"/>
          </a:p>
          <a:p>
            <a:pPr>
              <a:buFont typeface="Wingdings" panose="05000000000000000000" pitchFamily="2" charset="2"/>
              <a:buChar char="q"/>
            </a:pPr>
            <a:endParaRPr lang="pt-BR" dirty="0"/>
          </a:p>
          <a:p>
            <a:pPr>
              <a:buFont typeface="Wingdings" panose="05000000000000000000" pitchFamily="2" charset="2"/>
              <a:buChar char="q"/>
            </a:pPr>
            <a:endParaRPr lang="pt-BR" dirty="0"/>
          </a:p>
        </p:txBody>
      </p:sp>
      <p:pic>
        <p:nvPicPr>
          <p:cNvPr id="4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394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Diretivas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/>
              <a:t>As diretivas são uma das principais funcionalidades que permitem </a:t>
            </a:r>
            <a:r>
              <a:rPr lang="pt-BR" b="1" dirty="0"/>
              <a:t>estender o HTML com novos comportamentos e funcionalidades</a:t>
            </a:r>
            <a:r>
              <a:rPr lang="pt-BR" dirty="0"/>
              <a:t>. As diretivas podem ser consideradas como "marcadores" no DOM (Modelo de Objeto do Documento), que informam ao compilador Angular como manipular ou transformar um elemento HTML ou atributo.</a:t>
            </a:r>
          </a:p>
          <a:p>
            <a:r>
              <a:rPr lang="pt-BR" dirty="0"/>
              <a:t>As diretivas </a:t>
            </a:r>
            <a:r>
              <a:rPr lang="pt-BR" b="1" dirty="0"/>
              <a:t>são usadas com componentes</a:t>
            </a:r>
            <a:r>
              <a:rPr lang="pt-BR" dirty="0"/>
              <a:t>, principalmente </a:t>
            </a:r>
            <a:r>
              <a:rPr lang="pt-BR" b="1" dirty="0"/>
              <a:t>para criar </a:t>
            </a:r>
            <a:r>
              <a:rPr lang="pt-BR" b="1" dirty="0" err="1"/>
              <a:t>tags</a:t>
            </a:r>
            <a:r>
              <a:rPr lang="pt-BR" b="1" dirty="0"/>
              <a:t> personalizadas em uma aplicação Angular. </a:t>
            </a:r>
          </a:p>
          <a:p>
            <a:r>
              <a:rPr lang="pt-BR" dirty="0"/>
              <a:t>As diretivas podem ser divididas em </a:t>
            </a:r>
            <a:r>
              <a:rPr lang="pt-BR" b="1" dirty="0"/>
              <a:t>dois tipos principais: diretivas de atributo e diretivas estruturais.</a:t>
            </a:r>
          </a:p>
          <a:p>
            <a:r>
              <a:rPr lang="pt-BR" dirty="0"/>
              <a:t>As </a:t>
            </a:r>
            <a:r>
              <a:rPr lang="pt-BR" b="1" dirty="0"/>
              <a:t>diretivas de atributo </a:t>
            </a:r>
            <a:r>
              <a:rPr lang="pt-BR" dirty="0"/>
              <a:t>(não estruturais) </a:t>
            </a:r>
            <a:r>
              <a:rPr lang="pt-BR" b="1" dirty="0"/>
              <a:t>são usadas para mudar o comportamento ou a aparência de um elemento HTML existente, adicionando ou removendo atributos HTML ou manipulando o valor dos atributos existentes.</a:t>
            </a:r>
            <a:r>
              <a:rPr lang="pt-BR" dirty="0"/>
              <a:t> </a:t>
            </a:r>
          </a:p>
          <a:p>
            <a:r>
              <a:rPr lang="pt-BR" b="1" dirty="0"/>
              <a:t>As diretivas estruturais</a:t>
            </a:r>
            <a:r>
              <a:rPr lang="pt-BR" dirty="0"/>
              <a:t>, por outro lado, </a:t>
            </a:r>
            <a:r>
              <a:rPr lang="pt-BR" b="1" dirty="0"/>
              <a:t>são usadas para manipular a estrutura do DOM</a:t>
            </a:r>
            <a:r>
              <a:rPr lang="pt-BR" dirty="0"/>
              <a:t>, </a:t>
            </a:r>
            <a:r>
              <a:rPr lang="pt-BR" b="1" dirty="0"/>
              <a:t>adicionando ou removendo elementos HTML ou modificando a estrutura de repetição de dados</a:t>
            </a:r>
            <a:r>
              <a:rPr lang="pt-BR" dirty="0"/>
              <a:t>. </a:t>
            </a:r>
          </a:p>
        </p:txBody>
      </p:sp>
      <p:pic>
        <p:nvPicPr>
          <p:cNvPr id="4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711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Diretivas Estruturais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As principais diretivas estruturais são:</a:t>
            </a:r>
          </a:p>
          <a:p>
            <a:pPr lvl="1"/>
            <a:r>
              <a:rPr lang="pt-BR" b="1" dirty="0"/>
              <a:t>*</a:t>
            </a:r>
            <a:r>
              <a:rPr lang="pt-BR" b="1" dirty="0" err="1"/>
              <a:t>ngIf</a:t>
            </a:r>
            <a:r>
              <a:rPr lang="pt-BR" b="1" dirty="0"/>
              <a:t>:</a:t>
            </a:r>
            <a:r>
              <a:rPr lang="pt-BR" dirty="0"/>
              <a:t> A diretiva *</a:t>
            </a:r>
            <a:r>
              <a:rPr lang="pt-BR" dirty="0" err="1"/>
              <a:t>ngIf</a:t>
            </a:r>
            <a:r>
              <a:rPr lang="pt-BR" dirty="0"/>
              <a:t> é usada para </a:t>
            </a:r>
            <a:r>
              <a:rPr lang="pt-BR" b="1" dirty="0"/>
              <a:t>adicionar ou remover elementos HTML com base em uma condição.</a:t>
            </a:r>
            <a:r>
              <a:rPr lang="pt-BR" dirty="0"/>
              <a:t> Ela remove o elemento do DOM se a condição for falsa e o adiciona novamente quando a condição se tornar verdadeira.</a:t>
            </a:r>
          </a:p>
          <a:p>
            <a:pPr lvl="1"/>
            <a:r>
              <a:rPr lang="pt-BR" b="1" dirty="0"/>
              <a:t>*</a:t>
            </a:r>
            <a:r>
              <a:rPr lang="pt-BR" b="1" dirty="0" err="1"/>
              <a:t>ngFor</a:t>
            </a:r>
            <a:r>
              <a:rPr lang="pt-BR" dirty="0"/>
              <a:t>: A diretiva *</a:t>
            </a:r>
            <a:r>
              <a:rPr lang="pt-BR" dirty="0" err="1"/>
              <a:t>ngFor</a:t>
            </a:r>
            <a:r>
              <a:rPr lang="pt-BR" dirty="0"/>
              <a:t> é usada para </a:t>
            </a:r>
            <a:r>
              <a:rPr lang="pt-BR" b="1" dirty="0"/>
              <a:t>renderizar uma lista de itens em um modelo HTML.</a:t>
            </a:r>
            <a:r>
              <a:rPr lang="pt-BR" dirty="0"/>
              <a:t> Ela pode ser usada para iterar sobre um </a:t>
            </a:r>
            <a:r>
              <a:rPr lang="pt-BR" dirty="0" err="1"/>
              <a:t>array</a:t>
            </a:r>
            <a:r>
              <a:rPr lang="pt-BR" dirty="0"/>
              <a:t>, um objeto ou uma coleção de valores.</a:t>
            </a:r>
          </a:p>
          <a:p>
            <a:pPr lvl="1"/>
            <a:r>
              <a:rPr lang="pt-BR" b="1" dirty="0"/>
              <a:t>*</a:t>
            </a:r>
            <a:r>
              <a:rPr lang="pt-BR" b="1" dirty="0" err="1"/>
              <a:t>ngSwitch</a:t>
            </a:r>
            <a:r>
              <a:rPr lang="pt-BR" b="1" dirty="0"/>
              <a:t>: </a:t>
            </a:r>
            <a:r>
              <a:rPr lang="pt-BR" dirty="0"/>
              <a:t>A diretiva *</a:t>
            </a:r>
            <a:r>
              <a:rPr lang="pt-BR" dirty="0" err="1"/>
              <a:t>ngSwitch</a:t>
            </a:r>
            <a:r>
              <a:rPr lang="pt-BR" dirty="0"/>
              <a:t> é usada para </a:t>
            </a:r>
            <a:r>
              <a:rPr lang="pt-BR" b="1" dirty="0"/>
              <a:t>mostrar diferentes elementos HTML com base em um valor de entrada</a:t>
            </a:r>
            <a:r>
              <a:rPr lang="pt-BR" dirty="0"/>
              <a:t>. Ela funciona como um switch-case em </a:t>
            </a:r>
            <a:r>
              <a:rPr lang="pt-BR" dirty="0" err="1"/>
              <a:t>JavaScript</a:t>
            </a:r>
            <a:r>
              <a:rPr lang="pt-BR" dirty="0"/>
              <a:t>.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4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22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Diretivas de atributo (não estruturais)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/>
              <a:t>As principais diretivas de atributos (não estruturais) são:</a:t>
            </a:r>
          </a:p>
          <a:p>
            <a:pPr lvl="1"/>
            <a:r>
              <a:rPr lang="pt-BR" sz="2600" b="1" dirty="0" err="1"/>
              <a:t>ngClass</a:t>
            </a:r>
            <a:r>
              <a:rPr lang="pt-BR" sz="2600" b="1" dirty="0"/>
              <a:t>:</a:t>
            </a:r>
            <a:r>
              <a:rPr lang="pt-BR" sz="2600" dirty="0"/>
              <a:t> A diretiva </a:t>
            </a:r>
            <a:r>
              <a:rPr lang="pt-BR" sz="2600" dirty="0" err="1"/>
              <a:t>ngClass</a:t>
            </a:r>
            <a:r>
              <a:rPr lang="pt-BR" sz="2600" dirty="0"/>
              <a:t> é </a:t>
            </a:r>
            <a:r>
              <a:rPr lang="pt-BR" sz="2600" b="1" dirty="0"/>
              <a:t>usada para adicionar ou remover classes CSS de um elemento HTML com base em uma condição</a:t>
            </a:r>
            <a:r>
              <a:rPr lang="pt-BR" sz="2600" dirty="0"/>
              <a:t>. Ela permite que você altere a aparência de um elemento HTML dinamicamente com base em variáveis em seu componente.</a:t>
            </a:r>
          </a:p>
          <a:p>
            <a:pPr lvl="1"/>
            <a:r>
              <a:rPr lang="pt-BR" sz="2600" b="1" dirty="0" err="1"/>
              <a:t>ngStyle</a:t>
            </a:r>
            <a:r>
              <a:rPr lang="pt-BR" sz="2600" b="1" dirty="0"/>
              <a:t>:</a:t>
            </a:r>
            <a:r>
              <a:rPr lang="pt-BR" sz="2600" dirty="0"/>
              <a:t> A diretiva </a:t>
            </a:r>
            <a:r>
              <a:rPr lang="pt-BR" sz="2600" dirty="0" err="1"/>
              <a:t>ngStyle</a:t>
            </a:r>
            <a:r>
              <a:rPr lang="pt-BR" sz="2600" dirty="0"/>
              <a:t> é </a:t>
            </a:r>
            <a:r>
              <a:rPr lang="pt-BR" sz="2600" b="1" dirty="0"/>
              <a:t>usada para definir estilos em um elemento HTML com base em uma expressão no controlador</a:t>
            </a:r>
            <a:r>
              <a:rPr lang="pt-BR" sz="2600" dirty="0"/>
              <a:t>. Ela permite que você defina o estilo dinamicamente com base em variáveis em seu componente.</a:t>
            </a:r>
          </a:p>
          <a:p>
            <a:pPr lvl="1"/>
            <a:r>
              <a:rPr lang="pt-BR" sz="2600" b="1" dirty="0" err="1"/>
              <a:t>ngControlName</a:t>
            </a:r>
            <a:r>
              <a:rPr lang="pt-BR" sz="2600" b="1" dirty="0"/>
              <a:t>:</a:t>
            </a:r>
            <a:r>
              <a:rPr lang="pt-BR" sz="2600" dirty="0"/>
              <a:t> é uma diretiva em Angular que </a:t>
            </a:r>
            <a:r>
              <a:rPr lang="pt-BR" sz="2600" b="1" dirty="0"/>
              <a:t>é usada para vincular um controle de formulário a uma propriedade em um componente.</a:t>
            </a:r>
            <a:r>
              <a:rPr lang="pt-BR" sz="2600" dirty="0"/>
              <a:t> Ela é usada em conjunto com a diretiva </a:t>
            </a:r>
            <a:r>
              <a:rPr lang="pt-BR" sz="2600" dirty="0" err="1"/>
              <a:t>NgForm</a:t>
            </a:r>
            <a:r>
              <a:rPr lang="pt-BR" sz="2600" dirty="0"/>
              <a:t> ou </a:t>
            </a:r>
            <a:r>
              <a:rPr lang="pt-BR" sz="2600" dirty="0" err="1"/>
              <a:t>FormGroup</a:t>
            </a:r>
            <a:r>
              <a:rPr lang="pt-BR" sz="2600" dirty="0"/>
              <a:t> para criar e manipular formulários em Angular.</a:t>
            </a:r>
          </a:p>
          <a:p>
            <a:pPr lvl="1"/>
            <a:r>
              <a:rPr lang="pt-BR" sz="2600" b="1" dirty="0" err="1"/>
              <a:t>ngModel</a:t>
            </a:r>
            <a:r>
              <a:rPr lang="pt-BR" sz="2600" b="1" dirty="0"/>
              <a:t>:</a:t>
            </a:r>
            <a:r>
              <a:rPr lang="pt-BR" sz="2600" dirty="0"/>
              <a:t> A diretiva </a:t>
            </a:r>
            <a:r>
              <a:rPr lang="pt-BR" sz="2600" dirty="0" err="1"/>
              <a:t>ngModel</a:t>
            </a:r>
            <a:r>
              <a:rPr lang="pt-BR" sz="2600" dirty="0"/>
              <a:t> </a:t>
            </a:r>
            <a:r>
              <a:rPr lang="pt-BR" sz="2600" b="1" dirty="0"/>
              <a:t>é usada para vincular dados </a:t>
            </a:r>
            <a:r>
              <a:rPr lang="pt-BR" sz="2600" b="1" dirty="0" err="1"/>
              <a:t>bidirecionalmente</a:t>
            </a:r>
            <a:r>
              <a:rPr lang="pt-BR" sz="2600" b="1" dirty="0"/>
              <a:t> entre um controle de formulário HTML e uma propriedade em um componente</a:t>
            </a:r>
            <a:r>
              <a:rPr lang="pt-BR" sz="2600" dirty="0"/>
              <a:t>. Ela permite que você obtenha e defina o valor do controle de formulário a partir do componente.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4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350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Diretiva *</a:t>
            </a:r>
            <a:r>
              <a:rPr lang="pt-BR" dirty="0" err="1"/>
              <a:t>ngIf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Uma diretiva estrutural que inclui condicionalmente um modelo baseado no valor de uma expressão. Quando a expressão é avaliada como verdadeira, o Angular </a:t>
            </a:r>
            <a:r>
              <a:rPr lang="pt-BR" dirty="0" err="1"/>
              <a:t>renderiza</a:t>
            </a:r>
            <a:r>
              <a:rPr lang="pt-BR" dirty="0"/>
              <a:t> o modelo fornecido na clausula </a:t>
            </a:r>
            <a:r>
              <a:rPr lang="pt-BR" dirty="0" err="1"/>
              <a:t>then</a:t>
            </a:r>
            <a:r>
              <a:rPr lang="pt-BR" dirty="0"/>
              <a:t> e, quando falso ou nulo, o Angular </a:t>
            </a:r>
            <a:r>
              <a:rPr lang="pt-BR" dirty="0" err="1"/>
              <a:t>renderiza</a:t>
            </a:r>
            <a:r>
              <a:rPr lang="pt-BR" dirty="0"/>
              <a:t> o modelo fornecido em uma cláusula </a:t>
            </a:r>
            <a:r>
              <a:rPr lang="pt-BR" dirty="0" err="1"/>
              <a:t>else</a:t>
            </a:r>
            <a:r>
              <a:rPr lang="pt-BR" dirty="0"/>
              <a:t> (opcional). O modelo padrão para a cláusula </a:t>
            </a:r>
            <a:r>
              <a:rPr lang="pt-BR" dirty="0" err="1"/>
              <a:t>else</a:t>
            </a:r>
            <a:r>
              <a:rPr lang="pt-BR" dirty="0"/>
              <a:t> está em branco.</a:t>
            </a:r>
          </a:p>
        </p:txBody>
      </p:sp>
      <p:pic>
        <p:nvPicPr>
          <p:cNvPr id="5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130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Diretiva *</a:t>
            </a:r>
            <a:r>
              <a:rPr lang="pt-BR" dirty="0" err="1"/>
              <a:t>ngIf</a:t>
            </a:r>
            <a:r>
              <a:rPr lang="pt-BR" dirty="0"/>
              <a:t> - Exemplo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/>
              <a:t>Formulário simples com sintaxe abreviada:</a:t>
            </a:r>
          </a:p>
          <a:p>
            <a:pPr marL="457200" lvl="1" indent="0">
              <a:buNone/>
            </a:pPr>
            <a:r>
              <a:rPr lang="en-US" sz="2200" dirty="0"/>
              <a:t>&lt;div </a:t>
            </a:r>
            <a:r>
              <a:rPr lang="en-US" sz="2200" b="1" dirty="0"/>
              <a:t>*</a:t>
            </a:r>
            <a:r>
              <a:rPr lang="en-US" sz="2200" b="1" dirty="0" err="1"/>
              <a:t>ngIf</a:t>
            </a:r>
            <a:r>
              <a:rPr lang="en-US" sz="2200" b="1" dirty="0"/>
              <a:t>=“</a:t>
            </a:r>
            <a:r>
              <a:rPr lang="en-US" sz="2200" b="1" dirty="0" err="1"/>
              <a:t>condição</a:t>
            </a:r>
            <a:r>
              <a:rPr lang="en-US" sz="2200" b="1" dirty="0"/>
              <a:t>"</a:t>
            </a:r>
            <a:r>
              <a:rPr lang="en-US" sz="2200" dirty="0"/>
              <a:t>&gt;</a:t>
            </a:r>
            <a:r>
              <a:rPr lang="en-US" sz="2200" dirty="0" err="1"/>
              <a:t>Conteúdo</a:t>
            </a:r>
            <a:r>
              <a:rPr lang="en-US" sz="2200" dirty="0"/>
              <a:t> </a:t>
            </a:r>
            <a:r>
              <a:rPr lang="en-US" sz="2200" dirty="0" err="1"/>
              <a:t>renderizado</a:t>
            </a:r>
            <a:r>
              <a:rPr lang="en-US" sz="2200" dirty="0"/>
              <a:t> se </a:t>
            </a:r>
            <a:r>
              <a:rPr lang="en-US" sz="2200" dirty="0" err="1"/>
              <a:t>condição</a:t>
            </a:r>
            <a:r>
              <a:rPr lang="en-US" sz="2200" dirty="0"/>
              <a:t> </a:t>
            </a:r>
            <a:r>
              <a:rPr lang="en-US" sz="2200" dirty="0" err="1"/>
              <a:t>verdadeira</a:t>
            </a:r>
            <a:r>
              <a:rPr lang="en-US" sz="2200" dirty="0"/>
              <a:t>&lt;/div&gt;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pt-BR" dirty="0"/>
              <a:t>Formulário com um bloco "</a:t>
            </a:r>
            <a:r>
              <a:rPr lang="pt-BR" dirty="0" err="1"/>
              <a:t>else</a:t>
            </a:r>
            <a:r>
              <a:rPr lang="pt-BR" dirty="0"/>
              <a:t>":</a:t>
            </a:r>
          </a:p>
          <a:p>
            <a:pPr marL="457200" lvl="1" indent="0">
              <a:buNone/>
            </a:pPr>
            <a:r>
              <a:rPr lang="en-US" sz="2200" dirty="0"/>
              <a:t>&lt;div *</a:t>
            </a:r>
            <a:r>
              <a:rPr lang="en-US" sz="2200" b="1" dirty="0" err="1"/>
              <a:t>ngIf</a:t>
            </a:r>
            <a:r>
              <a:rPr lang="en-US" sz="2200" b="1" dirty="0"/>
              <a:t>=“</a:t>
            </a:r>
            <a:r>
              <a:rPr lang="en-US" sz="2200" b="1" dirty="0" err="1"/>
              <a:t>condicao</a:t>
            </a:r>
            <a:r>
              <a:rPr lang="en-US" sz="2200" b="1" dirty="0"/>
              <a:t>; else </a:t>
            </a:r>
            <a:r>
              <a:rPr lang="en-US" sz="2200" b="1" dirty="0" err="1"/>
              <a:t>elseBlock</a:t>
            </a:r>
            <a:r>
              <a:rPr lang="en-US" sz="2200" b="1" dirty="0"/>
              <a:t>"</a:t>
            </a:r>
            <a:r>
              <a:rPr lang="en-US" sz="2200" dirty="0"/>
              <a:t>&gt; </a:t>
            </a:r>
            <a:r>
              <a:rPr lang="en-US" sz="2200" dirty="0" err="1"/>
              <a:t>Conteúdo</a:t>
            </a:r>
            <a:r>
              <a:rPr lang="en-US" sz="2200" dirty="0"/>
              <a:t> </a:t>
            </a:r>
            <a:r>
              <a:rPr lang="en-US" sz="2200" dirty="0" err="1"/>
              <a:t>renderizado</a:t>
            </a:r>
            <a:r>
              <a:rPr lang="en-US" sz="2200" dirty="0"/>
              <a:t> se </a:t>
            </a:r>
            <a:r>
              <a:rPr lang="en-US" sz="2200" dirty="0" err="1"/>
              <a:t>condição</a:t>
            </a:r>
            <a:r>
              <a:rPr lang="en-US" sz="2200" dirty="0"/>
              <a:t> </a:t>
            </a:r>
            <a:r>
              <a:rPr lang="en-US" sz="2200" dirty="0" err="1"/>
              <a:t>verdadeira</a:t>
            </a:r>
            <a:r>
              <a:rPr lang="en-US" sz="2200" dirty="0"/>
              <a:t> &lt;/div&gt; </a:t>
            </a:r>
          </a:p>
          <a:p>
            <a:pPr marL="457200" lvl="1" indent="0">
              <a:buNone/>
            </a:pPr>
            <a:r>
              <a:rPr lang="en-US" sz="2200" dirty="0"/>
              <a:t>&lt;ng-template #elseBlock&gt; </a:t>
            </a:r>
            <a:r>
              <a:rPr lang="en-US" sz="2200" dirty="0" err="1"/>
              <a:t>Conteúdo</a:t>
            </a:r>
            <a:r>
              <a:rPr lang="en-US" sz="2200" dirty="0"/>
              <a:t> </a:t>
            </a:r>
            <a:r>
              <a:rPr lang="en-US" sz="2200" dirty="0" err="1"/>
              <a:t>renderizado</a:t>
            </a:r>
            <a:r>
              <a:rPr lang="en-US" sz="2200" dirty="0"/>
              <a:t> se </a:t>
            </a:r>
            <a:r>
              <a:rPr lang="en-US" sz="2200" dirty="0" err="1"/>
              <a:t>condição</a:t>
            </a:r>
            <a:r>
              <a:rPr lang="en-US" sz="2200" dirty="0"/>
              <a:t> for falsa &lt;/ng-template&gt;</a:t>
            </a:r>
            <a:endParaRPr lang="pt-BR" sz="2200" dirty="0"/>
          </a:p>
          <a:p>
            <a:pPr lvl="1"/>
            <a:endParaRPr lang="pt-BR" dirty="0"/>
          </a:p>
          <a:p>
            <a:r>
              <a:rPr lang="pt-BR" dirty="0"/>
              <a:t>Forma abreviada com blocos "</a:t>
            </a:r>
            <a:r>
              <a:rPr lang="pt-BR" dirty="0" err="1"/>
              <a:t>then</a:t>
            </a:r>
            <a:r>
              <a:rPr lang="pt-BR" dirty="0"/>
              <a:t>" e "</a:t>
            </a:r>
            <a:r>
              <a:rPr lang="pt-BR" dirty="0" err="1"/>
              <a:t>else</a:t>
            </a:r>
            <a:r>
              <a:rPr lang="pt-BR" dirty="0"/>
              <a:t>":</a:t>
            </a:r>
          </a:p>
          <a:p>
            <a:pPr marL="457200" lvl="1" indent="0">
              <a:buNone/>
            </a:pPr>
            <a:r>
              <a:rPr lang="en-US" sz="2200" dirty="0"/>
              <a:t>&lt;div </a:t>
            </a:r>
            <a:r>
              <a:rPr lang="en-US" sz="2200" b="1" dirty="0"/>
              <a:t>*</a:t>
            </a:r>
            <a:r>
              <a:rPr lang="en-US" sz="2200" b="1" dirty="0" err="1"/>
              <a:t>ngIf</a:t>
            </a:r>
            <a:r>
              <a:rPr lang="en-US" sz="2200" b="1" dirty="0"/>
              <a:t>=“</a:t>
            </a:r>
            <a:r>
              <a:rPr lang="en-US" sz="2200" b="1" dirty="0" err="1"/>
              <a:t>condicao</a:t>
            </a:r>
            <a:r>
              <a:rPr lang="en-US" sz="2200" b="1" dirty="0"/>
              <a:t>; then </a:t>
            </a:r>
            <a:r>
              <a:rPr lang="en-US" sz="2200" b="1" dirty="0" err="1"/>
              <a:t>thenBlock</a:t>
            </a:r>
            <a:r>
              <a:rPr lang="en-US" sz="2200" b="1" dirty="0"/>
              <a:t> else </a:t>
            </a:r>
            <a:r>
              <a:rPr lang="en-US" sz="2200" b="1" dirty="0" err="1"/>
              <a:t>elseBlock</a:t>
            </a:r>
            <a:r>
              <a:rPr lang="en-US" sz="2200" b="1" dirty="0"/>
              <a:t>"</a:t>
            </a:r>
            <a:r>
              <a:rPr lang="en-US" sz="2200" dirty="0"/>
              <a:t>&gt;&lt;/div&gt;</a:t>
            </a:r>
          </a:p>
          <a:p>
            <a:pPr marL="457200" lvl="1" indent="0">
              <a:buNone/>
            </a:pPr>
            <a:r>
              <a:rPr lang="en-US" sz="2200" dirty="0"/>
              <a:t>&lt;ng-template #thenBlock&gt; </a:t>
            </a:r>
            <a:r>
              <a:rPr lang="en-US" sz="2200" dirty="0" err="1"/>
              <a:t>Conteúdo</a:t>
            </a:r>
            <a:r>
              <a:rPr lang="en-US" sz="2200" dirty="0"/>
              <a:t> </a:t>
            </a:r>
            <a:r>
              <a:rPr lang="en-US" sz="2200" dirty="0" err="1"/>
              <a:t>renderizado</a:t>
            </a:r>
            <a:r>
              <a:rPr lang="en-US" sz="2200" dirty="0"/>
              <a:t> se </a:t>
            </a:r>
            <a:r>
              <a:rPr lang="en-US" sz="2200" dirty="0" err="1"/>
              <a:t>condição</a:t>
            </a:r>
            <a:r>
              <a:rPr lang="en-US" sz="2200" dirty="0"/>
              <a:t> </a:t>
            </a:r>
            <a:r>
              <a:rPr lang="en-US" sz="2200" dirty="0" err="1"/>
              <a:t>verdadeira</a:t>
            </a:r>
            <a:r>
              <a:rPr lang="en-US" sz="2200" dirty="0"/>
              <a:t> &lt;/ng-template&gt;</a:t>
            </a:r>
          </a:p>
          <a:p>
            <a:pPr marL="457200" lvl="1" indent="0">
              <a:buNone/>
            </a:pPr>
            <a:r>
              <a:rPr lang="en-US" sz="2200" dirty="0"/>
              <a:t>&lt;ng-template #elseBlock&gt; </a:t>
            </a:r>
            <a:r>
              <a:rPr lang="en-US" sz="2200" dirty="0" err="1"/>
              <a:t>Conteúdo</a:t>
            </a:r>
            <a:r>
              <a:rPr lang="en-US" sz="2200" dirty="0"/>
              <a:t> </a:t>
            </a:r>
            <a:r>
              <a:rPr lang="en-US" sz="2200" dirty="0" err="1"/>
              <a:t>renderizado</a:t>
            </a:r>
            <a:r>
              <a:rPr lang="en-US" sz="2200" dirty="0"/>
              <a:t> se </a:t>
            </a:r>
            <a:r>
              <a:rPr lang="en-US" sz="2200" dirty="0" err="1"/>
              <a:t>condição</a:t>
            </a:r>
            <a:r>
              <a:rPr lang="en-US" sz="2200" dirty="0"/>
              <a:t> for falsa &lt;/ng-template&gt;</a:t>
            </a:r>
            <a:endParaRPr lang="pt-BR" sz="2200" dirty="0"/>
          </a:p>
          <a:p>
            <a:endParaRPr lang="pt-BR" sz="2600" dirty="0"/>
          </a:p>
          <a:p>
            <a:endParaRPr lang="en-US" dirty="0"/>
          </a:p>
          <a:p>
            <a:pPr lvl="1"/>
            <a:endParaRPr lang="pt-BR" dirty="0"/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9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448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Diretiva *</a:t>
            </a:r>
            <a:r>
              <a:rPr lang="pt-BR" dirty="0" err="1"/>
              <a:t>ngFor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É uma diretiva estrutural que renderiza um modelo para cada item em uma coleção. A diretiva é colocada em um elemento, que se torna o pai dos modelos clonados.</a:t>
            </a:r>
          </a:p>
          <a:p>
            <a:endParaRPr lang="pt-BR" dirty="0"/>
          </a:p>
          <a:p>
            <a:r>
              <a:rPr lang="pt-BR" dirty="0"/>
              <a:t>Exemplo abreviado:</a:t>
            </a:r>
          </a:p>
          <a:p>
            <a:pPr marL="457200" lvl="1" indent="0">
              <a:buNone/>
            </a:pPr>
            <a:r>
              <a:rPr lang="en-US" dirty="0"/>
              <a:t>&lt;li *</a:t>
            </a:r>
            <a:r>
              <a:rPr lang="en-US" dirty="0" err="1"/>
              <a:t>ngFor</a:t>
            </a:r>
            <a:r>
              <a:rPr lang="en-US" dirty="0"/>
              <a:t>="let item of items; index as </a:t>
            </a:r>
            <a:r>
              <a:rPr lang="en-US" dirty="0" err="1"/>
              <a:t>i</a:t>
            </a:r>
            <a:r>
              <a:rPr lang="en-US" dirty="0"/>
              <a:t>”&gt;…&lt;/li&gt;</a:t>
            </a:r>
          </a:p>
          <a:p>
            <a:endParaRPr lang="en-US" dirty="0"/>
          </a:p>
          <a:p>
            <a:r>
              <a:rPr lang="en-US" dirty="0" err="1"/>
              <a:t>Exemplo</a:t>
            </a:r>
            <a:r>
              <a:rPr lang="en-US" dirty="0"/>
              <a:t> </a:t>
            </a:r>
            <a:r>
              <a:rPr lang="en-US" dirty="0" err="1"/>
              <a:t>versão</a:t>
            </a:r>
            <a:r>
              <a:rPr lang="en-US" dirty="0"/>
              <a:t> </a:t>
            </a:r>
            <a:r>
              <a:rPr lang="en-US" dirty="0" err="1"/>
              <a:t>expandida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pt-BR" dirty="0"/>
              <a:t>&lt;</a:t>
            </a:r>
            <a:r>
              <a:rPr lang="pt-BR" dirty="0" err="1"/>
              <a:t>ng-template</a:t>
            </a:r>
            <a:r>
              <a:rPr lang="pt-BR" dirty="0"/>
              <a:t> ngFor </a:t>
            </a:r>
            <a:r>
              <a:rPr lang="pt-BR" dirty="0" err="1"/>
              <a:t>let</a:t>
            </a:r>
            <a:r>
              <a:rPr lang="pt-BR" dirty="0"/>
              <a:t>-item [ngForOf]="</a:t>
            </a:r>
            <a:r>
              <a:rPr lang="pt-BR" dirty="0" err="1"/>
              <a:t>items</a:t>
            </a:r>
            <a:r>
              <a:rPr lang="pt-BR" dirty="0"/>
              <a:t>" </a:t>
            </a:r>
            <a:r>
              <a:rPr lang="pt-BR" dirty="0" err="1"/>
              <a:t>let-i</a:t>
            </a:r>
            <a:r>
              <a:rPr lang="pt-BR" dirty="0"/>
              <a:t>="index" [</a:t>
            </a:r>
            <a:r>
              <a:rPr lang="pt-BR" dirty="0" err="1"/>
              <a:t>ngForTrackBy</a:t>
            </a:r>
            <a:r>
              <a:rPr lang="pt-BR" dirty="0"/>
              <a:t>]="</a:t>
            </a:r>
            <a:r>
              <a:rPr lang="pt-BR" dirty="0" err="1"/>
              <a:t>trackByFn</a:t>
            </a:r>
            <a:r>
              <a:rPr lang="pt-BR" dirty="0"/>
              <a:t>"&gt; &lt;li&gt;...&lt;/li&gt; &lt;/</a:t>
            </a:r>
            <a:r>
              <a:rPr lang="pt-BR" dirty="0" err="1"/>
              <a:t>ng-template</a:t>
            </a:r>
            <a:r>
              <a:rPr lang="pt-BR" dirty="0"/>
              <a:t>&gt;</a:t>
            </a:r>
            <a:endParaRPr lang="en-US" dirty="0"/>
          </a:p>
          <a:p>
            <a:endParaRPr lang="pt-BR" dirty="0"/>
          </a:p>
        </p:txBody>
      </p:sp>
      <p:pic>
        <p:nvPicPr>
          <p:cNvPr id="5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75018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</TotalTime>
  <Words>1669</Words>
  <Application>Microsoft Office PowerPoint</Application>
  <PresentationFormat>Widescreen</PresentationFormat>
  <Paragraphs>112</Paragraphs>
  <Slides>16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Wingdings</vt:lpstr>
      <vt:lpstr>Tema do Office</vt:lpstr>
      <vt:lpstr>Apresentação do PowerPoint</vt:lpstr>
      <vt:lpstr>Apresentação do PowerPoint</vt:lpstr>
      <vt:lpstr>Agenda da Aula</vt:lpstr>
      <vt:lpstr>Diretivas</vt:lpstr>
      <vt:lpstr>Diretivas Estruturais</vt:lpstr>
      <vt:lpstr>Diretivas de atributo (não estruturais)</vt:lpstr>
      <vt:lpstr>Diretiva *ngIf</vt:lpstr>
      <vt:lpstr>Diretiva *ngIf - Exemplo</vt:lpstr>
      <vt:lpstr>Diretiva *ngFor</vt:lpstr>
      <vt:lpstr>Diretiva *ngFor</vt:lpstr>
      <vt:lpstr>Diretiva *ngSwitch </vt:lpstr>
      <vt:lpstr>Diretiva ngStyle</vt:lpstr>
      <vt:lpstr>Diretiva ngStyle</vt:lpstr>
      <vt:lpstr>Diretiva ngClass</vt:lpstr>
      <vt:lpstr>Diretiva ngClass</vt:lpstr>
      <vt:lpstr>Exercício Prático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Rafael Fernando de Moraes Moreno</dc:creator>
  <cp:lastModifiedBy>Rafael Moreno</cp:lastModifiedBy>
  <cp:revision>45</cp:revision>
  <dcterms:created xsi:type="dcterms:W3CDTF">2021-10-27T13:10:36Z</dcterms:created>
  <dcterms:modified xsi:type="dcterms:W3CDTF">2023-03-19T14:36:02Z</dcterms:modified>
</cp:coreProperties>
</file>