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3" r:id="rId2"/>
    <p:sldId id="274" r:id="rId3"/>
    <p:sldId id="276" r:id="rId4"/>
    <p:sldId id="289" r:id="rId5"/>
    <p:sldId id="279" r:id="rId6"/>
    <p:sldId id="277" r:id="rId7"/>
    <p:sldId id="284" r:id="rId8"/>
    <p:sldId id="294" r:id="rId9"/>
    <p:sldId id="278" r:id="rId10"/>
    <p:sldId id="280" r:id="rId11"/>
    <p:sldId id="281" r:id="rId12"/>
    <p:sldId id="282" r:id="rId13"/>
    <p:sldId id="292" r:id="rId14"/>
    <p:sldId id="293" r:id="rId15"/>
    <p:sldId id="295" r:id="rId16"/>
    <p:sldId id="283" r:id="rId17"/>
    <p:sldId id="296" r:id="rId18"/>
    <p:sldId id="285" r:id="rId19"/>
    <p:sldId id="287" r:id="rId20"/>
    <p:sldId id="286" r:id="rId21"/>
    <p:sldId id="290" r:id="rId22"/>
    <p:sldId id="297" r:id="rId23"/>
    <p:sldId id="291" r:id="rId24"/>
    <p:sldId id="298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Fernando de Moraes Moreno" initials="RFdMM" lastIdx="1" clrIdx="0">
    <p:extLst>
      <p:ext uri="{19B8F6BF-5375-455C-9EA6-DF929625EA0E}">
        <p15:presenceInfo xmlns:p15="http://schemas.microsoft.com/office/powerpoint/2012/main" userId="S-1-5-21-1027814395-3883703060-1772114526-9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0437" autoAdjust="0"/>
  </p:normalViewPr>
  <p:slideViewPr>
    <p:cSldViewPr snapToGrid="0">
      <p:cViewPr varScale="1">
        <p:scale>
          <a:sx n="85" d="100"/>
          <a:sy n="85" d="100"/>
        </p:scale>
        <p:origin x="15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425FB-0429-46A6-A8BA-DAA84B00FDFD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21F90-98B3-4E36-97A9-279CA351D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665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21F90-98B3-4E36-97A9-279CA351D7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29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21F90-98B3-4E36-97A9-279CA351D7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259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21F90-98B3-4E36-97A9-279CA351D7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925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21F90-98B3-4E36-97A9-279CA351D7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7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21F90-98B3-4E36-97A9-279CA351D7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782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21F90-98B3-4E36-97A9-279CA351D7F7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29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239F-F249-4346-866C-D1713C8F8D4D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51C4-0383-4538-8436-9B975AE629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68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239F-F249-4346-866C-D1713C8F8D4D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51C4-0383-4538-8436-9B975AE629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91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239F-F249-4346-866C-D1713C8F8D4D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51C4-0383-4538-8436-9B975AE629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02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239F-F249-4346-866C-D1713C8F8D4D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51C4-0383-4538-8436-9B975AE629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75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239F-F249-4346-866C-D1713C8F8D4D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51C4-0383-4538-8436-9B975AE629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65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239F-F249-4346-866C-D1713C8F8D4D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51C4-0383-4538-8436-9B975AE629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13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239F-F249-4346-866C-D1713C8F8D4D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51C4-0383-4538-8436-9B975AE629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00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239F-F249-4346-866C-D1713C8F8D4D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51C4-0383-4538-8436-9B975AE629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56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239F-F249-4346-866C-D1713C8F8D4D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51C4-0383-4538-8436-9B975AE629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5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239F-F249-4346-866C-D1713C8F8D4D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51C4-0383-4538-8436-9B975AE629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65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239F-F249-4346-866C-D1713C8F8D4D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51C4-0383-4538-8436-9B975AE629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2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F239F-F249-4346-866C-D1713C8F8D4D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51C4-0383-4538-8436-9B975AE629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86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s://angular.io/api/router/ActivatedRout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753" y="2185025"/>
            <a:ext cx="2447606" cy="248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55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Rotas de </a:t>
            </a:r>
            <a:r>
              <a:rPr lang="pt-BR" dirty="0" err="1"/>
              <a:t>aninhamento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Neste exemplo, há dois componentes filhos adicionais </a:t>
            </a:r>
            <a:r>
              <a:rPr lang="pt-BR" dirty="0" err="1"/>
              <a:t>child-a</a:t>
            </a:r>
            <a:r>
              <a:rPr lang="pt-BR" dirty="0"/>
              <a:t>, e </a:t>
            </a:r>
            <a:r>
              <a:rPr lang="pt-BR" dirty="0" err="1"/>
              <a:t>child</a:t>
            </a:r>
            <a:r>
              <a:rPr lang="pt-BR" dirty="0"/>
              <a:t>-b. Aqui, </a:t>
            </a:r>
            <a:r>
              <a:rPr lang="pt-BR" dirty="0" err="1"/>
              <a:t>FirstComponent</a:t>
            </a:r>
            <a:r>
              <a:rPr lang="pt-BR" dirty="0"/>
              <a:t> tem o seu próprio &lt;</a:t>
            </a:r>
            <a:r>
              <a:rPr lang="pt-BR" dirty="0" err="1"/>
              <a:t>nav</a:t>
            </a:r>
            <a:r>
              <a:rPr lang="pt-BR" dirty="0"/>
              <a:t>&gt; e &lt;</a:t>
            </a:r>
            <a:r>
              <a:rPr lang="pt-BR" dirty="0" err="1"/>
              <a:t>router-outlet</a:t>
            </a:r>
            <a:r>
              <a:rPr lang="pt-BR" dirty="0"/>
              <a:t>&gt;</a:t>
            </a:r>
          </a:p>
          <a:p>
            <a:pPr marL="0" indent="0">
              <a:buNone/>
            </a:pPr>
            <a:br>
              <a:rPr lang="pt-BR" dirty="0"/>
            </a:br>
            <a:r>
              <a:rPr lang="en-US" dirty="0"/>
              <a:t>&lt;h2&gt;First Component&lt;/h2&gt;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&lt;li&gt;&lt;a </a:t>
            </a:r>
            <a:r>
              <a:rPr lang="en-US" dirty="0" err="1"/>
              <a:t>routerLink</a:t>
            </a:r>
            <a:r>
              <a:rPr lang="en-US" dirty="0"/>
              <a:t>="child-a"&gt;Child A&lt;/a&gt;&lt;/li&gt;</a:t>
            </a:r>
          </a:p>
          <a:p>
            <a:pPr marL="0" indent="0">
              <a:buNone/>
            </a:pPr>
            <a:r>
              <a:rPr lang="en-US" dirty="0"/>
              <a:t>    &lt;li&gt;&lt;a </a:t>
            </a:r>
            <a:r>
              <a:rPr lang="en-US" dirty="0" err="1"/>
              <a:t>routerLink</a:t>
            </a:r>
            <a:r>
              <a:rPr lang="en-US" dirty="0"/>
              <a:t>="child-b"&gt;Child B&lt;/a&gt;&lt;/li&gt;</a:t>
            </a:r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&lt;router-outlet&gt;&lt;/router-outlet&gt;</a:t>
            </a:r>
            <a:endParaRPr lang="pt-BR" dirty="0"/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Rotas de </a:t>
            </a:r>
            <a:r>
              <a:rPr lang="pt-BR" dirty="0" err="1"/>
              <a:t>aninhamento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8718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Uma rota secundária é como qualquer outra rota, pois precisa de a path e um </a:t>
            </a:r>
            <a:r>
              <a:rPr lang="pt-BR" dirty="0" err="1"/>
              <a:t>component</a:t>
            </a:r>
            <a:r>
              <a:rPr lang="pt-BR" dirty="0"/>
              <a:t>. A única diferença é que você coloca as rotas secundárias em uma matriz dentro da rota primária.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const routes: Routes = [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 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    path: 'first-component',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    component: </a:t>
            </a:r>
            <a:r>
              <a:rPr lang="en-US" dirty="0" err="1"/>
              <a:t>FirstComponent</a:t>
            </a:r>
            <a:r>
              <a:rPr lang="en-US" dirty="0"/>
              <a:t>, // this is the component with the &lt;router-outlet&gt; in the template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    children: [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     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        path: 'child-a', // child route path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        component: </a:t>
            </a:r>
            <a:r>
              <a:rPr lang="en-US" dirty="0" err="1"/>
              <a:t>ChildAComponent</a:t>
            </a:r>
            <a:r>
              <a:rPr lang="en-US" dirty="0"/>
              <a:t>, // child route component that the router renders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      },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     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        path: 'child-b',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        component: </a:t>
            </a:r>
            <a:r>
              <a:rPr lang="en-US" dirty="0" err="1"/>
              <a:t>ChildBComponent</a:t>
            </a:r>
            <a:r>
              <a:rPr lang="en-US" dirty="0"/>
              <a:t>, // another child route component that the router renders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      },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    ],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  },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];</a:t>
            </a:r>
            <a:endParaRPr lang="pt-BR" dirty="0"/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Chamando rota em um link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Agora que você definiu suas rotas, adicione links que chamem seu componente, para isso utilize a marcação </a:t>
            </a:r>
            <a:r>
              <a:rPr lang="pt-BR" dirty="0" err="1"/>
              <a:t>router</a:t>
            </a:r>
            <a:r>
              <a:rPr lang="pt-BR" dirty="0"/>
              <a:t>-link.</a:t>
            </a:r>
          </a:p>
          <a:p>
            <a:r>
              <a:rPr lang="pt-BR" dirty="0"/>
              <a:t>Defina o valor do atributo para o componente para mostrar quando um usuário clica em cada link. </a:t>
            </a:r>
          </a:p>
          <a:p>
            <a:r>
              <a:rPr lang="pt-BR" dirty="0"/>
              <a:t>Este elemento informa ao Angular para atualizar a visualização do aplicativo com o componente para a rota selecionada.&lt;</a:t>
            </a:r>
            <a:r>
              <a:rPr lang="pt-BR" dirty="0" err="1"/>
              <a:t>router-outlet</a:t>
            </a:r>
            <a:r>
              <a:rPr lang="pt-BR" dirty="0"/>
              <a:t>&gt;</a:t>
            </a:r>
          </a:p>
          <a:p>
            <a:pPr lvl="1"/>
            <a:r>
              <a:rPr lang="en-US" dirty="0"/>
              <a:t>&lt;a </a:t>
            </a:r>
            <a:r>
              <a:rPr lang="en-US" dirty="0" err="1"/>
              <a:t>routerLink</a:t>
            </a:r>
            <a:r>
              <a:rPr lang="en-US" dirty="0"/>
              <a:t>="/</a:t>
            </a:r>
            <a:r>
              <a:rPr lang="en-US" dirty="0" err="1"/>
              <a:t>calculadora</a:t>
            </a:r>
            <a:r>
              <a:rPr lang="en-US" dirty="0"/>
              <a:t>" </a:t>
            </a:r>
            <a:r>
              <a:rPr lang="en-US" dirty="0" err="1"/>
              <a:t>routerLinkActive</a:t>
            </a:r>
            <a:r>
              <a:rPr lang="en-US" dirty="0"/>
              <a:t>="active"&gt;</a:t>
            </a:r>
            <a:r>
              <a:rPr lang="en-US" dirty="0" err="1"/>
              <a:t>Calculadora</a:t>
            </a:r>
            <a:r>
              <a:rPr lang="en-US" dirty="0"/>
              <a:t>&lt;/a&gt;</a:t>
            </a:r>
          </a:p>
          <a:p>
            <a:pPr lvl="1"/>
            <a:r>
              <a:rPr lang="en-US" dirty="0"/>
              <a:t>&lt;a </a:t>
            </a:r>
            <a:r>
              <a:rPr lang="en-US" dirty="0" err="1"/>
              <a:t>routerLink</a:t>
            </a:r>
            <a:r>
              <a:rPr lang="en-US" dirty="0"/>
              <a:t>="/</a:t>
            </a:r>
            <a:r>
              <a:rPr lang="en-US" dirty="0" err="1"/>
              <a:t>calcula</a:t>
            </a:r>
            <a:r>
              <a:rPr lang="en-US" dirty="0"/>
              <a:t>-media-simples" </a:t>
            </a:r>
            <a:r>
              <a:rPr lang="en-US" dirty="0" err="1"/>
              <a:t>routerLinkActive</a:t>
            </a:r>
            <a:r>
              <a:rPr lang="en-US" dirty="0"/>
              <a:t>="active"&gt;</a:t>
            </a:r>
            <a:r>
              <a:rPr lang="en-US" dirty="0" err="1"/>
              <a:t>Média</a:t>
            </a:r>
            <a:r>
              <a:rPr lang="en-US" dirty="0"/>
              <a:t> Simples&lt;/a&gt;</a:t>
            </a:r>
            <a:endParaRPr lang="pt-BR" dirty="0"/>
          </a:p>
          <a:p>
            <a:pPr lvl="1"/>
            <a:endParaRPr lang="pt-BR" dirty="0"/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94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Redirecionar para uma rota com </a:t>
            </a:r>
            <a:r>
              <a:rPr lang="pt-BR" dirty="0" err="1"/>
              <a:t>TypeScript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redirecionar o usuário para uma rota em Angular usando </a:t>
            </a:r>
            <a:r>
              <a:rPr lang="pt-BR" dirty="0" err="1"/>
              <a:t>TypeScript</a:t>
            </a:r>
            <a:r>
              <a:rPr lang="pt-BR" dirty="0"/>
              <a:t>, </a:t>
            </a:r>
            <a:r>
              <a:rPr lang="pt-BR" b="1" dirty="0"/>
              <a:t>você pode utilizar o serviço </a:t>
            </a:r>
            <a:r>
              <a:rPr lang="pt-BR" b="1" dirty="0" err="1"/>
              <a:t>Router</a:t>
            </a:r>
            <a:r>
              <a:rPr lang="pt-BR" b="1" dirty="0"/>
              <a:t> do Angular. </a:t>
            </a:r>
            <a:r>
              <a:rPr lang="pt-BR" dirty="0"/>
              <a:t>O serviço </a:t>
            </a:r>
            <a:r>
              <a:rPr lang="pt-BR" b="1" dirty="0" err="1"/>
              <a:t>Router</a:t>
            </a:r>
            <a:r>
              <a:rPr lang="pt-BR" b="1" dirty="0"/>
              <a:t> é responsável por gerenciar as rotas na aplicação e pode ser injetado em qualquer componente que precise navegar entre as páginas.</a:t>
            </a:r>
          </a:p>
          <a:p>
            <a:r>
              <a:rPr lang="pt-BR" dirty="0"/>
              <a:t>Para utilizar o </a:t>
            </a:r>
            <a:r>
              <a:rPr lang="pt-BR" dirty="0" err="1"/>
              <a:t>Router</a:t>
            </a:r>
            <a:r>
              <a:rPr lang="pt-BR" dirty="0"/>
              <a:t> é necessário importa-lo:</a:t>
            </a:r>
          </a:p>
          <a:p>
            <a:pPr marL="457200" lvl="1" indent="0">
              <a:buNone/>
            </a:pPr>
            <a:r>
              <a:rPr lang="en-US" dirty="0"/>
              <a:t>import { Router } from '@angular/router';</a:t>
            </a:r>
          </a:p>
          <a:p>
            <a:pPr marL="457200" lvl="1" indent="0">
              <a:buNone/>
            </a:pPr>
            <a:r>
              <a:rPr lang="pt-BR" dirty="0" err="1"/>
              <a:t>constructor</a:t>
            </a:r>
            <a:r>
              <a:rPr lang="pt-BR" dirty="0"/>
              <a:t>(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router</a:t>
            </a:r>
            <a:r>
              <a:rPr lang="pt-BR" dirty="0"/>
              <a:t>: </a:t>
            </a:r>
            <a:r>
              <a:rPr lang="pt-BR" dirty="0" err="1"/>
              <a:t>Router</a:t>
            </a:r>
            <a:r>
              <a:rPr lang="pt-BR" dirty="0"/>
              <a:t>) { }</a:t>
            </a:r>
          </a:p>
          <a:p>
            <a:pPr lvl="2"/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10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Redirecionar para uma rota com </a:t>
            </a:r>
            <a:r>
              <a:rPr lang="pt-BR" dirty="0" err="1"/>
              <a:t>TypeScript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/>
              <a:t>Utilize o método </a:t>
            </a:r>
            <a:r>
              <a:rPr lang="pt-BR" b="1" dirty="0" err="1"/>
              <a:t>navigate</a:t>
            </a:r>
            <a:r>
              <a:rPr lang="pt-BR" b="1" dirty="0"/>
              <a:t>() do serviço </a:t>
            </a:r>
            <a:r>
              <a:rPr lang="pt-BR" b="1" dirty="0" err="1"/>
              <a:t>Router</a:t>
            </a:r>
            <a:r>
              <a:rPr lang="pt-BR" b="1" dirty="0"/>
              <a:t> para redirecionar o usuário para a rota desejada. </a:t>
            </a:r>
            <a:r>
              <a:rPr lang="pt-BR" dirty="0"/>
              <a:t>Por exemplo, para redirecionar o usuário para a página inicial, você pode fazer o seguinte:</a:t>
            </a:r>
          </a:p>
          <a:p>
            <a:pPr marL="914400" lvl="2" indent="0">
              <a:buNone/>
            </a:pPr>
            <a:endParaRPr lang="pt-BR" dirty="0"/>
          </a:p>
          <a:p>
            <a:pPr marL="914400" lvl="2" indent="0">
              <a:buNone/>
            </a:pPr>
            <a:r>
              <a:rPr lang="pt-BR" dirty="0" err="1"/>
              <a:t>this.router.navigate</a:t>
            </a:r>
            <a:r>
              <a:rPr lang="pt-BR" dirty="0"/>
              <a:t>(['/’]);</a:t>
            </a:r>
          </a:p>
          <a:p>
            <a:pPr marL="914400" lvl="2" indent="0">
              <a:buNone/>
            </a:pPr>
            <a:endParaRPr lang="pt-BR" dirty="0"/>
          </a:p>
          <a:p>
            <a:r>
              <a:rPr lang="pt-BR" dirty="0"/>
              <a:t>O método </a:t>
            </a:r>
            <a:r>
              <a:rPr lang="pt-BR" dirty="0" err="1"/>
              <a:t>navigate</a:t>
            </a:r>
            <a:r>
              <a:rPr lang="pt-BR" dirty="0"/>
              <a:t>() recebe um 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dirty="0" err="1"/>
              <a:t>strings</a:t>
            </a:r>
            <a:r>
              <a:rPr lang="pt-BR" dirty="0"/>
              <a:t> que representa o caminho da rota que você deseja acessar. Você pode alterar o caminho para qualquer outra rota que tenha definido na sua aplicação. </a:t>
            </a:r>
          </a:p>
          <a:p>
            <a:r>
              <a:rPr lang="pt-BR" dirty="0"/>
              <a:t>Por exemplo, se você tiver </a:t>
            </a:r>
            <a:r>
              <a:rPr lang="pt-BR" b="1" dirty="0"/>
              <a:t>definido uma rota para a página de login </a:t>
            </a:r>
            <a:r>
              <a:rPr lang="pt-BR" dirty="0"/>
              <a:t>com o caminho login, pode redirecionar o usuário para essa rota usando o seguinte código:</a:t>
            </a:r>
          </a:p>
          <a:p>
            <a:endParaRPr lang="pt-BR" dirty="0"/>
          </a:p>
          <a:p>
            <a:pPr marL="457200" lvl="1" indent="0">
              <a:buNone/>
            </a:pPr>
            <a:r>
              <a:rPr lang="pt-BR" sz="2100" dirty="0"/>
              <a:t>	</a:t>
            </a:r>
            <a:r>
              <a:rPr lang="pt-BR" sz="2100" dirty="0" err="1"/>
              <a:t>this.router.navigate</a:t>
            </a:r>
            <a:r>
              <a:rPr lang="pt-BR" sz="2100" dirty="0"/>
              <a:t>(['/login']);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 da Aula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Compreender o conceito de Rota;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Entender como configura rota em um projeto Angular;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Compreender rota coringa e redirecionamento;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Compreender rota de aninhamento;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Entender como abrir uma rota via link e via </a:t>
            </a:r>
            <a:r>
              <a:rPr lang="pt-BR" dirty="0" err="1"/>
              <a:t>typescript</a:t>
            </a:r>
            <a:r>
              <a:rPr lang="pt-BR" dirty="0"/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Entender como passar parâmetros na rota;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Compreender o conceito de módulo;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Implementar rotas em um projeto Angular;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5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Acessando parâmetros de um rota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Às vezes, um recurso de seu aplicativo requer o acesso a uma parte de uma rota, como um parâmetro de consulta ou um fragmento. </a:t>
            </a:r>
          </a:p>
          <a:p>
            <a:r>
              <a:rPr lang="pt-BR" dirty="0"/>
              <a:t>Exemplo</a:t>
            </a:r>
          </a:p>
          <a:p>
            <a:pPr lvl="1"/>
            <a:r>
              <a:rPr lang="pt-BR" dirty="0"/>
              <a:t>Página calculadora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err="1"/>
              <a:t>constructor</a:t>
            </a:r>
            <a:r>
              <a:rPr lang="pt-BR" dirty="0"/>
              <a:t>(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route</a:t>
            </a:r>
            <a:r>
              <a:rPr lang="pt-BR" dirty="0"/>
              <a:t>: </a:t>
            </a:r>
            <a:r>
              <a:rPr lang="pt-BR" dirty="0" err="1">
                <a:hlinkClick r:id="rId2"/>
              </a:rPr>
              <a:t>ActivatedRoute</a:t>
            </a:r>
            <a:r>
              <a:rPr lang="pt-BR" dirty="0"/>
              <a:t>) {}</a:t>
            </a:r>
          </a:p>
          <a:p>
            <a:pPr marL="457200" lvl="1" indent="0">
              <a:buNone/>
            </a:pPr>
            <a:r>
              <a:rPr lang="pt-BR" dirty="0"/>
              <a:t>	 </a:t>
            </a:r>
            <a:r>
              <a:rPr lang="pt-BR" dirty="0" err="1"/>
              <a:t>ngOnInit</a:t>
            </a:r>
            <a:r>
              <a:rPr lang="pt-BR" dirty="0"/>
              <a:t>(): </a:t>
            </a:r>
            <a:r>
              <a:rPr lang="pt-BR" dirty="0" err="1"/>
              <a:t>void</a:t>
            </a:r>
            <a:r>
              <a:rPr lang="pt-BR" dirty="0"/>
              <a:t> {</a:t>
            </a:r>
          </a:p>
          <a:p>
            <a:pPr marL="457200" lvl="1" indent="0">
              <a:buNone/>
            </a:pPr>
            <a:r>
              <a:rPr lang="pt-BR" dirty="0"/>
              <a:t>		this.numero1 = this.route.snapshot.params.num1??0;</a:t>
            </a:r>
          </a:p>
          <a:p>
            <a:pPr marL="457200" lvl="1" indent="0">
              <a:buNone/>
            </a:pPr>
            <a:r>
              <a:rPr lang="pt-BR" dirty="0"/>
              <a:t>  }</a:t>
            </a:r>
          </a:p>
          <a:p>
            <a:pPr lvl="1"/>
            <a:r>
              <a:rPr lang="pt-BR" dirty="0"/>
              <a:t>Rota</a:t>
            </a:r>
          </a:p>
          <a:p>
            <a:pPr marL="914400" lvl="2" indent="0">
              <a:buNone/>
            </a:pPr>
            <a:r>
              <a:rPr lang="pt-BR" dirty="0"/>
              <a:t>{ path: 'calculadora/:num1/:num2', </a:t>
            </a:r>
            <a:r>
              <a:rPr lang="pt-BR" dirty="0" err="1"/>
              <a:t>component</a:t>
            </a:r>
            <a:r>
              <a:rPr lang="pt-BR" dirty="0"/>
              <a:t>: </a:t>
            </a:r>
            <a:r>
              <a:rPr lang="pt-BR" dirty="0" err="1"/>
              <a:t>CalculadoraComponent</a:t>
            </a:r>
            <a:r>
              <a:rPr lang="pt-BR" dirty="0"/>
              <a:t> },</a:t>
            </a:r>
          </a:p>
          <a:p>
            <a:pPr lvl="1"/>
            <a:r>
              <a:rPr lang="pt-BR" dirty="0"/>
              <a:t>Link</a:t>
            </a:r>
          </a:p>
          <a:p>
            <a:pPr marL="914400" lvl="2" indent="0">
              <a:buNone/>
            </a:pPr>
            <a:r>
              <a:rPr lang="pt-BR" dirty="0"/>
              <a:t>&lt;a [</a:t>
            </a:r>
            <a:r>
              <a:rPr lang="pt-BR" dirty="0" err="1"/>
              <a:t>routerLink</a:t>
            </a:r>
            <a:r>
              <a:rPr lang="pt-BR" dirty="0"/>
              <a:t>]="['/calculadora', num1,0]" </a:t>
            </a:r>
            <a:r>
              <a:rPr lang="pt-BR" dirty="0" err="1"/>
              <a:t>routerLinkActive</a:t>
            </a:r>
            <a:r>
              <a:rPr lang="pt-BR" dirty="0"/>
              <a:t>="</a:t>
            </a:r>
            <a:r>
              <a:rPr lang="pt-BR" dirty="0" err="1"/>
              <a:t>active</a:t>
            </a:r>
            <a:r>
              <a:rPr lang="pt-BR" dirty="0"/>
              <a:t>"&gt;Calculadora Param&lt;/a&gt;</a:t>
            </a:r>
          </a:p>
          <a:p>
            <a:pPr lvl="2"/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88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 da Aula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Compreender o conceito de Rota;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Entender como configura rota em um projeto Angular;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Compreender rota coringa e redirecionamento;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Compreender rota de aninhamento;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Entender como abrir uma rota via link e via </a:t>
            </a:r>
            <a:r>
              <a:rPr lang="pt-BR" dirty="0" err="1"/>
              <a:t>typescript</a:t>
            </a:r>
            <a:r>
              <a:rPr lang="pt-BR" dirty="0"/>
              <a:t>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Entender como passar parâmetros na rota;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Compreender o conceito de módulo;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Implementar rotas em um projeto Angular;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45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Módulo é um conjunto de funcionalidades que são agrupadas em uma unidade lógica. </a:t>
            </a:r>
            <a:r>
              <a:rPr lang="pt-BR" b="1" dirty="0"/>
              <a:t>Ele</a:t>
            </a:r>
            <a:r>
              <a:rPr lang="pt-BR" dirty="0"/>
              <a:t> </a:t>
            </a:r>
            <a:r>
              <a:rPr lang="pt-BR" b="1" dirty="0"/>
              <a:t>é usado para organizar o código da sua aplicação em recursos coesos e separados</a:t>
            </a:r>
            <a:r>
              <a:rPr lang="pt-BR" dirty="0"/>
              <a:t>. Cada aplicação Angular tem pelo menos um módulo raiz, que é definido na classe </a:t>
            </a:r>
            <a:r>
              <a:rPr lang="pt-BR" dirty="0" err="1"/>
              <a:t>AppModule</a:t>
            </a:r>
            <a:r>
              <a:rPr lang="pt-BR" dirty="0"/>
              <a:t>.</a:t>
            </a:r>
          </a:p>
          <a:p>
            <a:r>
              <a:rPr lang="pt-BR" dirty="0"/>
              <a:t>Cada módulo Angular tem um arquivo </a:t>
            </a:r>
            <a:r>
              <a:rPr lang="pt-BR" dirty="0" err="1"/>
              <a:t>TypeScript</a:t>
            </a:r>
            <a:r>
              <a:rPr lang="pt-BR" dirty="0"/>
              <a:t> que define um módulo usando a palavra-chave @NgModule. </a:t>
            </a:r>
            <a:r>
              <a:rPr lang="pt-BR" b="1" dirty="0"/>
              <a:t>A definição de um módulo inclui informações sobre os componentes, diretivas, </a:t>
            </a:r>
            <a:r>
              <a:rPr lang="pt-BR" b="1" dirty="0" err="1"/>
              <a:t>pipes</a:t>
            </a:r>
            <a:r>
              <a:rPr lang="pt-BR" b="1" dirty="0"/>
              <a:t> e serviços que o módulo exporta e que podem ser usados em outros módulos.</a:t>
            </a:r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07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 @NgModule tem vários metadados que permitem configurar as funcionalidades do módulo, incluindo:</a:t>
            </a:r>
          </a:p>
          <a:p>
            <a:pPr lvl="1"/>
            <a:r>
              <a:rPr lang="pt-BR" b="1" dirty="0" err="1"/>
              <a:t>declarations</a:t>
            </a:r>
            <a:r>
              <a:rPr lang="pt-BR" dirty="0"/>
              <a:t>: componentes, diretivas e </a:t>
            </a:r>
            <a:r>
              <a:rPr lang="pt-BR" dirty="0" err="1"/>
              <a:t>pipes</a:t>
            </a:r>
            <a:r>
              <a:rPr lang="pt-BR" dirty="0"/>
              <a:t> que fazem parte do módulo;</a:t>
            </a:r>
          </a:p>
          <a:p>
            <a:pPr lvl="1"/>
            <a:r>
              <a:rPr lang="pt-BR" b="1" dirty="0" err="1"/>
              <a:t>imports</a:t>
            </a:r>
            <a:r>
              <a:rPr lang="pt-BR" dirty="0"/>
              <a:t>: outros módulos que são importados para este módulo;</a:t>
            </a:r>
          </a:p>
          <a:p>
            <a:pPr lvl="1"/>
            <a:r>
              <a:rPr lang="pt-BR" b="1" dirty="0" err="1"/>
              <a:t>exports</a:t>
            </a:r>
            <a:r>
              <a:rPr lang="pt-BR" dirty="0"/>
              <a:t>: componentes, diretivas e </a:t>
            </a:r>
            <a:r>
              <a:rPr lang="pt-BR" dirty="0" err="1"/>
              <a:t>pipes</a:t>
            </a:r>
            <a:r>
              <a:rPr lang="pt-BR" dirty="0"/>
              <a:t> que são exportados pelo módulo e podem ser usados em outros módulos;</a:t>
            </a:r>
          </a:p>
          <a:p>
            <a:pPr lvl="1"/>
            <a:r>
              <a:rPr lang="pt-BR" b="1" dirty="0" err="1"/>
              <a:t>providers</a:t>
            </a:r>
            <a:r>
              <a:rPr lang="pt-BR" dirty="0"/>
              <a:t>: serviços que o módulo fornece;</a:t>
            </a:r>
          </a:p>
          <a:p>
            <a:pPr lvl="1"/>
            <a:r>
              <a:rPr lang="pt-BR" b="1" dirty="0" err="1"/>
              <a:t>bootstrap</a:t>
            </a:r>
            <a:r>
              <a:rPr lang="pt-BR" dirty="0"/>
              <a:t>: o componente raiz que é usado para iniciar o aplicativo.</a:t>
            </a:r>
          </a:p>
          <a:p>
            <a:r>
              <a:rPr lang="pt-BR" b="1" dirty="0"/>
              <a:t>Ao criar um módulo em Angular, você pode isolar a lógica de negócios, separar as responsabilidades, garantir a reutilização de código e facilitar a manutenção da sua aplicação</a:t>
            </a:r>
            <a:r>
              <a:rPr lang="pt-BR" dirty="0"/>
              <a:t>. É uma prática recomendada separar diferentes funcionalidades em diferentes módulos e usá-los como blocos de construção para construir sua aplicação.</a:t>
            </a: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E263C217-5363-42D6-83CB-BB1EC3F3A964}"/>
              </a:ext>
            </a:extLst>
          </p:cNvPr>
          <p:cNvSpPr txBox="1"/>
          <p:nvPr/>
        </p:nvSpPr>
        <p:spPr>
          <a:xfrm>
            <a:off x="1890856" y="4723800"/>
            <a:ext cx="807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7D7D7D"/>
                </a:solidFill>
                <a:latin typeface="Arial"/>
                <a:cs typeface="Arial"/>
              </a:rPr>
              <a:t>Prof. Dr. Rafael Moreno</a:t>
            </a:r>
            <a:endParaRPr lang="en-US" sz="2400" dirty="0">
              <a:solidFill>
                <a:srgbClr val="7D7D7D"/>
              </a:solidFill>
              <a:latin typeface="Arial"/>
              <a:cs typeface="Arial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CC2B68BF-736C-4550-BA93-5879A8F758AE}"/>
              </a:ext>
            </a:extLst>
          </p:cNvPr>
          <p:cNvSpPr txBox="1">
            <a:spLocks/>
          </p:cNvSpPr>
          <p:nvPr/>
        </p:nvSpPr>
        <p:spPr>
          <a:xfrm>
            <a:off x="1890856" y="4164071"/>
            <a:ext cx="7884367" cy="2332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spcBef>
                <a:spcPct val="0"/>
              </a:spcBef>
              <a:buNone/>
              <a:defRPr sz="2400" b="1">
                <a:solidFill>
                  <a:srgbClr val="00AEE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t-BR" sz="2800" dirty="0"/>
              <a:t>Aula 4: Rotas e Módulos</a:t>
            </a:r>
          </a:p>
        </p:txBody>
      </p:sp>
    </p:spTree>
    <p:extLst>
      <p:ext uri="{BB962C8B-B14F-4D97-AF65-F5344CB8AC3E}">
        <p14:creationId xmlns:p14="http://schemas.microsoft.com/office/powerpoint/2010/main" val="164121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Injetando o módulo pela rota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injeção de módulo em uma rota p</a:t>
            </a:r>
            <a:r>
              <a:rPr lang="pt-BR" b="1" dirty="0"/>
              <a:t>ermite carregar sob demanda um módulo específico quando a rota correspondente é acessada</a:t>
            </a:r>
            <a:r>
              <a:rPr lang="pt-BR" dirty="0"/>
              <a:t>. Isso significa que você pode </a:t>
            </a:r>
            <a:r>
              <a:rPr lang="pt-BR" b="1" dirty="0"/>
              <a:t>dividir sua aplicação em módulos menores e carregá-los apenas quando necessário</a:t>
            </a:r>
            <a:r>
              <a:rPr lang="pt-BR" dirty="0"/>
              <a:t>, melhorando o desempenho e a experiência do usuário.</a:t>
            </a:r>
          </a:p>
          <a:p>
            <a:r>
              <a:rPr lang="pt-BR" dirty="0"/>
              <a:t>Para injetar um módulo em uma rota, </a:t>
            </a:r>
            <a:r>
              <a:rPr lang="pt-BR" b="1" dirty="0"/>
              <a:t>você pode usar a propriedade </a:t>
            </a:r>
            <a:r>
              <a:rPr lang="pt-BR" b="1" dirty="0" err="1"/>
              <a:t>loadChildren</a:t>
            </a:r>
            <a:r>
              <a:rPr lang="pt-BR" b="1" dirty="0"/>
              <a:t> no objeto de rota</a:t>
            </a:r>
            <a:r>
              <a:rPr lang="pt-BR" dirty="0"/>
              <a:t>. A propriedade </a:t>
            </a:r>
            <a:r>
              <a:rPr lang="pt-BR" dirty="0" err="1"/>
              <a:t>loadChildren</a:t>
            </a:r>
            <a:r>
              <a:rPr lang="pt-BR" dirty="0"/>
              <a:t> recebe um caminho para o módulo a ser carregado e usa a função </a:t>
            </a:r>
            <a:r>
              <a:rPr lang="pt-BR" dirty="0" err="1"/>
              <a:t>loadChildren</a:t>
            </a:r>
            <a:r>
              <a:rPr lang="pt-BR" dirty="0"/>
              <a:t>() para carregar o módulo de forma assíncrona.</a:t>
            </a: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55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Injetando o módulo pela rota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Exemplo: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 path: 'admin',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err="1"/>
              <a:t>loadChildren</a:t>
            </a:r>
            <a:r>
              <a:rPr lang="en-US" dirty="0"/>
              <a:t>: () =&gt; import('./admin/</a:t>
            </a:r>
            <a:r>
              <a:rPr lang="en-US" dirty="0" err="1"/>
              <a:t>admin.module</a:t>
            </a:r>
            <a:r>
              <a:rPr lang="en-US" dirty="0"/>
              <a:t>').then(m =&gt; </a:t>
            </a:r>
            <a:r>
              <a:rPr lang="en-US" dirty="0" err="1"/>
              <a:t>m.AdminModule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pt-BR" b="1" dirty="0"/>
              <a:t>Esta rota carrega um módulo chamado </a:t>
            </a:r>
            <a:r>
              <a:rPr lang="pt-BR" b="1" dirty="0" err="1"/>
              <a:t>AdminModule</a:t>
            </a:r>
            <a:r>
              <a:rPr lang="pt-BR" b="1" dirty="0"/>
              <a:t> quando o usuário acessa a URL /admin. </a:t>
            </a:r>
            <a:r>
              <a:rPr lang="pt-BR" dirty="0"/>
              <a:t>O método </a:t>
            </a:r>
            <a:r>
              <a:rPr lang="pt-BR" dirty="0" err="1"/>
              <a:t>import</a:t>
            </a:r>
            <a:r>
              <a:rPr lang="pt-BR" dirty="0"/>
              <a:t>() é usado para carregar o módulo de forma assíncrona e a função </a:t>
            </a:r>
            <a:r>
              <a:rPr lang="pt-BR" dirty="0" err="1"/>
              <a:t>then</a:t>
            </a:r>
            <a:r>
              <a:rPr lang="pt-BR" dirty="0"/>
              <a:t>() é usada para retornar o módulo carregado.</a:t>
            </a:r>
          </a:p>
          <a:p>
            <a:r>
              <a:rPr lang="pt-BR" dirty="0"/>
              <a:t>Ao injetar um módulo em uma rota, você pode aprimorar a experiência do usuário ao </a:t>
            </a:r>
            <a:r>
              <a:rPr lang="pt-BR" b="1" dirty="0"/>
              <a:t>carregar apenas o código necessário para exibir a página correspondente, melhorando o tempo de resposta da aplicação</a:t>
            </a:r>
            <a:r>
              <a:rPr lang="pt-BR" dirty="0"/>
              <a:t>. Além disso, o carregamento sob demanda de módulos também pode ajudar a </a:t>
            </a:r>
            <a:r>
              <a:rPr lang="pt-BR" b="1" dirty="0"/>
              <a:t>reduzir o tamanho do pacote de inicialização, tornando a aplicação mais rápida e responsiva.</a:t>
            </a: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6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 da Aula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Compreender o conceito de Rota;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Entender como configura rota em um projeto Angular;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Compreender rota coringa e redirecionamento;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Compreender rota de aninhamento;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Entender como abrir uma rota via link e via </a:t>
            </a:r>
            <a:r>
              <a:rPr lang="pt-BR" dirty="0" err="1"/>
              <a:t>typescript</a:t>
            </a:r>
            <a:r>
              <a:rPr lang="pt-BR" dirty="0"/>
              <a:t>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Entender como passar parâmetros na rota;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 Compreender o conceito de módulo;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Implementar rotas em um projeto Angular;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54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AC1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Crie um componente chamado Home, esse deverá ter a rota como: “/home”.</a:t>
            </a:r>
          </a:p>
          <a:p>
            <a:r>
              <a:rPr lang="pt-BR" dirty="0"/>
              <a:t>Crie um componente chamado Login, esse deverá ter a rota como: “/login”.</a:t>
            </a:r>
          </a:p>
          <a:p>
            <a:r>
              <a:rPr lang="pt-BR" dirty="0"/>
              <a:t>Configure sua para que ao acessar a rota “vazia” seja redirecionado para a rota “/login”.</a:t>
            </a:r>
          </a:p>
          <a:p>
            <a:r>
              <a:rPr lang="pt-BR" dirty="0"/>
              <a:t>No componente de login teremos um formulário com 2 campos: Usuário e Senha e um botão “Entrar”. Ao clicar no botão entrar valide se o usuário informado é “admin” e a senha “123”. Se estiver correto, redirecione o usuário para o componente Home. Caso esteja incorreto, exiba na tela um texto “Usuário ou senha inválido”.</a:t>
            </a: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68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 da Aula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Compreender o conceito de Rota;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Entender como configura rota em um projeto Angular;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Compreender rota coringa e redirecionamento;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Compreender rota de aninhamento;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Entender como abrir uma rota via link e via </a:t>
            </a:r>
            <a:r>
              <a:rPr lang="pt-BR" dirty="0" err="1"/>
              <a:t>typescript</a:t>
            </a:r>
            <a:r>
              <a:rPr lang="pt-BR" dirty="0"/>
              <a:t>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Entender como passar parâmetros na rota;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 Compreender o conceito de módulo;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Implementar rotas em um projeto Angular;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0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 da Aula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Compreender o conceito de Rota;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Entender como configura rota em um projeto Angular;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Compreender rota coringa e redirecionamento;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Compreender rota de aninhamento;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Entender como abrir uma rota via link e via </a:t>
            </a:r>
            <a:r>
              <a:rPr lang="pt-BR" dirty="0" err="1"/>
              <a:t>typescript</a:t>
            </a:r>
            <a:r>
              <a:rPr lang="pt-BR" dirty="0"/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Entender como passar parâmetros na rota;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Compreender o conceito de módulo;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Implementar rotas em um projeto Angular;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9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Em um Single Page </a:t>
            </a:r>
            <a:r>
              <a:rPr lang="pt-BR" dirty="0" err="1"/>
              <a:t>Application</a:t>
            </a:r>
            <a:r>
              <a:rPr lang="pt-BR" dirty="0"/>
              <a:t> (SPA), </a:t>
            </a:r>
            <a:r>
              <a:rPr lang="pt-BR" b="1" dirty="0"/>
              <a:t>todas as funções do seu aplicativo existem em uma única página HTML</a:t>
            </a:r>
            <a:r>
              <a:rPr lang="pt-BR" dirty="0"/>
              <a:t>. Conforme os usuários acessam os recursos do seu aplicativo, o navegador precisa </a:t>
            </a:r>
            <a:r>
              <a:rPr lang="pt-BR" dirty="0" err="1"/>
              <a:t>renderizar</a:t>
            </a:r>
            <a:r>
              <a:rPr lang="pt-BR" dirty="0"/>
              <a:t> apenas as partes importantes para o usuário, em vez de carregar uma nova página. Esse padrão pode melhorar significativamente a experiência do usuário do seu aplicativo.</a:t>
            </a:r>
          </a:p>
          <a:p>
            <a:r>
              <a:rPr lang="pt-BR" b="1" dirty="0"/>
              <a:t>Para definir como os usuários navegam em seu aplicativo, você usa rotas</a:t>
            </a:r>
            <a:r>
              <a:rPr lang="pt-BR" dirty="0"/>
              <a:t>. </a:t>
            </a:r>
          </a:p>
          <a:p>
            <a:r>
              <a:rPr lang="pt-BR" dirty="0"/>
              <a:t>Adicione rotas para </a:t>
            </a:r>
            <a:r>
              <a:rPr lang="pt-BR" b="1" dirty="0"/>
              <a:t>definir como os usuários navegam de uma parte de seu aplicativo para outra</a:t>
            </a:r>
            <a:r>
              <a:rPr lang="pt-BR" dirty="0"/>
              <a:t>. Você também pode configurar rotas para proteger contra comportamento inesperado ou não autorizado.</a:t>
            </a:r>
          </a:p>
          <a:p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1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rotas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Para definir rotas em uma aplicação Angular, você precisa </a:t>
            </a:r>
            <a:r>
              <a:rPr lang="pt-BR" b="1" dirty="0"/>
              <a:t>importar o módulo </a:t>
            </a:r>
            <a:r>
              <a:rPr lang="pt-BR" b="1" dirty="0" err="1"/>
              <a:t>RouterModule</a:t>
            </a:r>
            <a:r>
              <a:rPr lang="pt-BR" b="1" dirty="0"/>
              <a:t> do pacote @angular/router </a:t>
            </a:r>
            <a:r>
              <a:rPr lang="pt-BR" dirty="0"/>
              <a:t>e definir uma lista de objetos de rota. </a:t>
            </a:r>
            <a:r>
              <a:rPr lang="pt-BR" b="1" dirty="0"/>
              <a:t>Cada objeto de rota deve conter duas propriedades principais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path: A URL correspondente a essa rota.</a:t>
            </a:r>
          </a:p>
          <a:p>
            <a:pPr lvl="1"/>
            <a:r>
              <a:rPr lang="pt-BR" dirty="0" err="1"/>
              <a:t>component</a:t>
            </a:r>
            <a:r>
              <a:rPr lang="pt-BR" dirty="0"/>
              <a:t>: O componente que deve ser carregado quando essa rota é ativada.</a:t>
            </a:r>
          </a:p>
          <a:p>
            <a:r>
              <a:rPr lang="pt-BR" dirty="0"/>
              <a:t>Você pode definir rotas no arquivo </a:t>
            </a:r>
            <a:r>
              <a:rPr lang="pt-BR" dirty="0" err="1"/>
              <a:t>app.module.ts</a:t>
            </a:r>
            <a:r>
              <a:rPr lang="pt-BR" dirty="0"/>
              <a:t> ou em um módulo separado específico para rotas. </a:t>
            </a:r>
          </a:p>
          <a:p>
            <a:r>
              <a:rPr lang="pt-BR" dirty="0"/>
              <a:t>Exemplo, no arquivo app-</a:t>
            </a:r>
            <a:r>
              <a:rPr lang="pt-BR" dirty="0" err="1"/>
              <a:t>routing.module.ts</a:t>
            </a:r>
            <a:r>
              <a:rPr lang="pt-BR" dirty="0"/>
              <a:t> declare:</a:t>
            </a:r>
          </a:p>
          <a:p>
            <a:pPr marL="457200" lvl="1" indent="0">
              <a:buNone/>
            </a:pPr>
            <a:r>
              <a:rPr lang="pt-BR" sz="2200" dirty="0" err="1"/>
              <a:t>const</a:t>
            </a:r>
            <a:r>
              <a:rPr lang="pt-BR" sz="2200" dirty="0"/>
              <a:t> </a:t>
            </a:r>
            <a:r>
              <a:rPr lang="pt-BR" sz="2200" dirty="0" err="1"/>
              <a:t>routes</a:t>
            </a:r>
            <a:r>
              <a:rPr lang="pt-BR" sz="2200" dirty="0"/>
              <a:t>: </a:t>
            </a:r>
            <a:r>
              <a:rPr lang="pt-BR" sz="2200" dirty="0" err="1"/>
              <a:t>Routes</a:t>
            </a:r>
            <a:r>
              <a:rPr lang="pt-BR" sz="2200" dirty="0"/>
              <a:t> = [</a:t>
            </a:r>
          </a:p>
          <a:p>
            <a:pPr marL="457200" lvl="1" indent="0">
              <a:buNone/>
            </a:pPr>
            <a:r>
              <a:rPr lang="pt-BR" sz="2200" dirty="0"/>
              <a:t> { path: 'calculadora', </a:t>
            </a:r>
            <a:r>
              <a:rPr lang="pt-BR" sz="2200" dirty="0" err="1"/>
              <a:t>component</a:t>
            </a:r>
            <a:r>
              <a:rPr lang="pt-BR" sz="2200" dirty="0"/>
              <a:t>: </a:t>
            </a:r>
            <a:r>
              <a:rPr lang="pt-BR" sz="2200" dirty="0" err="1"/>
              <a:t>CalculadoraComponent</a:t>
            </a:r>
            <a:r>
              <a:rPr lang="pt-BR" sz="2200" dirty="0"/>
              <a:t> },</a:t>
            </a:r>
          </a:p>
          <a:p>
            <a:pPr marL="457200" lvl="1" indent="0">
              <a:buNone/>
            </a:pPr>
            <a:r>
              <a:rPr lang="pt-BR" sz="2200" dirty="0"/>
              <a:t> { path: 'calcula-media-simples', </a:t>
            </a:r>
            <a:r>
              <a:rPr lang="pt-BR" sz="2200" dirty="0" err="1"/>
              <a:t>component</a:t>
            </a:r>
            <a:r>
              <a:rPr lang="pt-BR" sz="2200" dirty="0"/>
              <a:t>: </a:t>
            </a:r>
            <a:r>
              <a:rPr lang="pt-BR" sz="2200" dirty="0" err="1"/>
              <a:t>CalculaMediaSimplesComponent</a:t>
            </a:r>
            <a:r>
              <a:rPr lang="pt-BR" sz="2200" dirty="0"/>
              <a:t> },</a:t>
            </a:r>
          </a:p>
          <a:p>
            <a:pPr marL="457200" lvl="1" indent="0">
              <a:buNone/>
            </a:pPr>
            <a:r>
              <a:rPr lang="pt-BR" sz="2200" dirty="0"/>
              <a:t>]; 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5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Configurando rotas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Rotas coringas:</a:t>
            </a:r>
          </a:p>
          <a:p>
            <a:pPr lvl="1"/>
            <a:r>
              <a:rPr lang="pt-BR" dirty="0"/>
              <a:t>São rotas que correspondem a </a:t>
            </a:r>
            <a:r>
              <a:rPr lang="pt-BR" b="1" dirty="0"/>
              <a:t>qualquer URL que não seja correspondida por uma rota específica</a:t>
            </a:r>
            <a:r>
              <a:rPr lang="pt-BR" dirty="0"/>
              <a:t>. Essas rotas são úteis para lidar com URLs desconhecidas ou inválidas, permitindo que você apresente uma página de erro personalizada ou redirecione o usuário para outra página.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r>
              <a:rPr lang="pt-BR" sz="2200" dirty="0"/>
              <a:t>	{ path: '**', </a:t>
            </a:r>
            <a:r>
              <a:rPr lang="pt-BR" sz="2200" dirty="0" err="1"/>
              <a:t>component</a:t>
            </a:r>
            <a:r>
              <a:rPr lang="pt-BR" sz="2200" dirty="0"/>
              <a:t>: </a:t>
            </a:r>
            <a:r>
              <a:rPr lang="pt-BR" sz="2200" dirty="0" err="1"/>
              <a:t>PageNotFoundComponent</a:t>
            </a:r>
            <a:r>
              <a:rPr lang="pt-BR" sz="2200" dirty="0"/>
              <a:t> },  // </a:t>
            </a:r>
            <a:r>
              <a:rPr lang="pt-BR" sz="2200" dirty="0" err="1"/>
              <a:t>error</a:t>
            </a:r>
            <a:r>
              <a:rPr lang="pt-BR" sz="2200" dirty="0"/>
              <a:t> 404</a:t>
            </a:r>
          </a:p>
          <a:p>
            <a:pPr marL="457200" lvl="1" indent="0" algn="ctr">
              <a:buNone/>
            </a:pPr>
            <a:endParaRPr lang="pt-BR" sz="2000" dirty="0"/>
          </a:p>
          <a:p>
            <a:r>
              <a:rPr lang="pt-BR" dirty="0"/>
              <a:t>Rotas de redirecionamentos:</a:t>
            </a:r>
          </a:p>
          <a:p>
            <a:pPr lvl="1"/>
            <a:r>
              <a:rPr lang="pt-BR" dirty="0"/>
              <a:t>Você pode criar rotas de redirecionamento para enviar o usuário automaticamente de uma rota para outra. As rotas de redirecionamento são úteis para atualizar URLs antigas ou para redirecionar o usuário para uma página diferente com base em uma ação específica.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r>
              <a:rPr lang="en-US" sz="2200" dirty="0"/>
              <a:t>	{ path: '', </a:t>
            </a:r>
            <a:r>
              <a:rPr lang="en-US" sz="2200" dirty="0" err="1"/>
              <a:t>redirectTo</a:t>
            </a:r>
            <a:r>
              <a:rPr lang="en-US" sz="2200" dirty="0"/>
              <a:t>: '/</a:t>
            </a:r>
            <a:r>
              <a:rPr lang="en-US" sz="2200" dirty="0" err="1"/>
              <a:t>calculadora</a:t>
            </a:r>
            <a:r>
              <a:rPr lang="en-US" sz="2200" dirty="0"/>
              <a:t>', </a:t>
            </a:r>
            <a:r>
              <a:rPr lang="en-US" sz="2200" dirty="0" err="1"/>
              <a:t>pathMatch</a:t>
            </a:r>
            <a:r>
              <a:rPr lang="en-US" sz="2200" dirty="0"/>
              <a:t>: 'full' }</a:t>
            </a:r>
            <a:endParaRPr lang="en-US" dirty="0"/>
          </a:p>
          <a:p>
            <a:pPr marL="914400" lvl="2" indent="0">
              <a:buNone/>
            </a:pP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2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Configurando rotas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O valor 'full' é usado </a:t>
            </a:r>
            <a:r>
              <a:rPr lang="pt-BR" b="1" dirty="0"/>
              <a:t>para garantir que a rota de redirecionamento só seja ativada se a URL solicitada pelo usuário for exatamente igual a uma </a:t>
            </a:r>
            <a:r>
              <a:rPr lang="pt-BR" b="1" dirty="0" err="1"/>
              <a:t>string</a:t>
            </a:r>
            <a:r>
              <a:rPr lang="pt-BR" b="1" dirty="0"/>
              <a:t> vazia</a:t>
            </a:r>
            <a:r>
              <a:rPr lang="pt-BR" dirty="0"/>
              <a:t>, ou seja, se o usuário acessar a URL base da aplicação. Se a URL tivesse alguma outra </a:t>
            </a:r>
            <a:r>
              <a:rPr lang="pt-BR" dirty="0" err="1"/>
              <a:t>string</a:t>
            </a:r>
            <a:r>
              <a:rPr lang="pt-BR" dirty="0"/>
              <a:t> além de uma </a:t>
            </a:r>
            <a:r>
              <a:rPr lang="pt-BR" dirty="0" err="1"/>
              <a:t>string</a:t>
            </a:r>
            <a:r>
              <a:rPr lang="pt-BR" dirty="0"/>
              <a:t> vazia, a rota de redirecionamento não seria ativada.</a:t>
            </a:r>
          </a:p>
          <a:p>
            <a:r>
              <a:rPr lang="pt-BR" dirty="0"/>
              <a:t>Existem duas opções de valor para a propriedade </a:t>
            </a:r>
            <a:r>
              <a:rPr lang="pt-BR" dirty="0" err="1"/>
              <a:t>pathMatch</a:t>
            </a:r>
            <a:r>
              <a:rPr lang="pt-BR" dirty="0"/>
              <a:t>: '</a:t>
            </a:r>
            <a:r>
              <a:rPr lang="pt-BR" dirty="0" err="1"/>
              <a:t>prefix</a:t>
            </a:r>
            <a:r>
              <a:rPr lang="pt-BR" dirty="0"/>
              <a:t>' e 'full’:</a:t>
            </a:r>
          </a:p>
          <a:p>
            <a:pPr lvl="1"/>
            <a:r>
              <a:rPr lang="pt-BR" dirty="0"/>
              <a:t>O valor '</a:t>
            </a:r>
            <a:r>
              <a:rPr lang="pt-BR" dirty="0" err="1"/>
              <a:t>prefix</a:t>
            </a:r>
            <a:r>
              <a:rPr lang="pt-BR" dirty="0"/>
              <a:t>' indica que o Angular </a:t>
            </a:r>
            <a:r>
              <a:rPr lang="pt-BR" b="1" dirty="0"/>
              <a:t>deve corresponder a rota quando a URL começa com o valor definido na propriedade path</a:t>
            </a:r>
            <a:r>
              <a:rPr lang="pt-BR" dirty="0"/>
              <a:t>. Por exemplo, se a rota tiver o path definido como home e a URL solicitada for home/</a:t>
            </a:r>
            <a:r>
              <a:rPr lang="pt-BR" dirty="0" err="1"/>
              <a:t>welcome</a:t>
            </a:r>
            <a:r>
              <a:rPr lang="pt-BR" dirty="0"/>
              <a:t>, a rota ainda será correspondida porque a URL começa com 'home'.</a:t>
            </a:r>
          </a:p>
          <a:p>
            <a:pPr lvl="1"/>
            <a:r>
              <a:rPr lang="pt-BR" dirty="0"/>
              <a:t>O valor 'full' indica que o Angular </a:t>
            </a:r>
            <a:r>
              <a:rPr lang="pt-BR" b="1" dirty="0"/>
              <a:t>só deve corresponder a rota quando a URL solicitada for exatamente igual ao valor definido na propriedade path</a:t>
            </a:r>
            <a:r>
              <a:rPr lang="pt-BR" dirty="0"/>
              <a:t>. Por exemplo, se a rota tiver o path definido como home e a URL solicitada for home/</a:t>
            </a:r>
            <a:r>
              <a:rPr lang="pt-BR" dirty="0" err="1"/>
              <a:t>welcome</a:t>
            </a:r>
            <a:r>
              <a:rPr lang="pt-BR" dirty="0"/>
              <a:t>, a rota não será correspondida porque a URL não é exatamente igual a 'home'.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9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 da Aula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Compreender o conceito de Rota;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Entender como configura rota em um projeto Angular;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Compreender rota coringa e redirecionamento;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Compreender rota de aninhamento;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Entender como abrir uma rota via link e via </a:t>
            </a:r>
            <a:r>
              <a:rPr lang="pt-BR" dirty="0" err="1"/>
              <a:t>typescript</a:t>
            </a:r>
            <a:r>
              <a:rPr lang="pt-BR" dirty="0"/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Entender como passar parâmetros na rota;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Compreender o conceito de módulo;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Implementar rotas em um projeto Angular;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6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Rotas de aninhamento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À medida que seu aplicativo fica mais complexo, </a:t>
            </a:r>
            <a:r>
              <a:rPr lang="pt-BR" b="1" dirty="0"/>
              <a:t>você pode desejar criar rotas que sejam relativas a um componente diferente do seu componente raiz. </a:t>
            </a:r>
          </a:p>
          <a:p>
            <a:r>
              <a:rPr lang="pt-BR" dirty="0"/>
              <a:t>A rota de aninhamento permite que você defina uma </a:t>
            </a:r>
            <a:r>
              <a:rPr lang="pt-BR" b="1" dirty="0"/>
              <a:t>hierarquia de rotas aninhadas dentro de outra rota.</a:t>
            </a:r>
            <a:r>
              <a:rPr lang="pt-BR" dirty="0"/>
              <a:t> Isso significa que você pode ter várias rotas dentro de uma rota pai, criando assim uma estrutura de roteamento aninhada.</a:t>
            </a:r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174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2214</Words>
  <Application>Microsoft Office PowerPoint</Application>
  <PresentationFormat>Widescreen</PresentationFormat>
  <Paragraphs>202</Paragraphs>
  <Slides>24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Agenda da Aula</vt:lpstr>
      <vt:lpstr>Rotas</vt:lpstr>
      <vt:lpstr>Configurando rotas</vt:lpstr>
      <vt:lpstr>Configurando rotas</vt:lpstr>
      <vt:lpstr>Configurando rotas</vt:lpstr>
      <vt:lpstr>Agenda da Aula</vt:lpstr>
      <vt:lpstr>Rotas de aninhamento</vt:lpstr>
      <vt:lpstr>Rotas de aninhamento</vt:lpstr>
      <vt:lpstr>Rotas de aninhamento</vt:lpstr>
      <vt:lpstr>Chamando rota em um link</vt:lpstr>
      <vt:lpstr>Redirecionar para uma rota com TypeScript</vt:lpstr>
      <vt:lpstr>Redirecionar para uma rota com TypeScript</vt:lpstr>
      <vt:lpstr>Agenda da Aula</vt:lpstr>
      <vt:lpstr>Acessando parâmetros de um rota</vt:lpstr>
      <vt:lpstr>Agenda da Aula</vt:lpstr>
      <vt:lpstr>Módulo</vt:lpstr>
      <vt:lpstr>Módulo</vt:lpstr>
      <vt:lpstr>Injetando o módulo pela rota</vt:lpstr>
      <vt:lpstr>Injetando o módulo pela rota</vt:lpstr>
      <vt:lpstr>Agenda da Aula</vt:lpstr>
      <vt:lpstr>Exercício AC1</vt:lpstr>
      <vt:lpstr>Agenda da Aula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Fernando de Moraes Moreno</dc:creator>
  <cp:lastModifiedBy>Rafael Moreno</cp:lastModifiedBy>
  <cp:revision>39</cp:revision>
  <dcterms:created xsi:type="dcterms:W3CDTF">2021-10-27T13:10:36Z</dcterms:created>
  <dcterms:modified xsi:type="dcterms:W3CDTF">2023-03-12T00:29:56Z</dcterms:modified>
</cp:coreProperties>
</file>