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1"/>
  </p:notesMasterIdLst>
  <p:sldIdLst>
    <p:sldId id="256" r:id="rId2"/>
    <p:sldId id="257" r:id="rId3"/>
    <p:sldId id="258" r:id="rId4"/>
    <p:sldId id="259" r:id="rId5"/>
    <p:sldId id="260" r:id="rId6"/>
    <p:sldId id="284"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4"/>
  </p:normalViewPr>
  <p:slideViewPr>
    <p:cSldViewPr snapToGrid="0" snapToObjects="1">
      <p:cViewPr varScale="1">
        <p:scale>
          <a:sx n="104" d="100"/>
          <a:sy n="104" d="100"/>
        </p:scale>
        <p:origin x="232" y="6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C25F7D-8C23-CE4D-AF50-B5725EFA58B4}" type="datetimeFigureOut">
              <a:rPr kumimoji="1" lang="zh-TW" altLang="en-US" smtClean="0"/>
              <a:t>2022/8/29</a:t>
            </a:fld>
            <a:endParaRPr kumimoji="1"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F76B6E-0E5A-494D-B117-5A7FBDB065A3}" type="slidenum">
              <a:rPr kumimoji="1" lang="zh-TW" altLang="en-US" smtClean="0"/>
              <a:t>‹#›</a:t>
            </a:fld>
            <a:endParaRPr kumimoji="1" lang="zh-TW" altLang="en-US"/>
          </a:p>
        </p:txBody>
      </p:sp>
    </p:spTree>
    <p:extLst>
      <p:ext uri="{BB962C8B-B14F-4D97-AF65-F5344CB8AC3E}">
        <p14:creationId xmlns:p14="http://schemas.microsoft.com/office/powerpoint/2010/main" val="2102839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32F76B6E-0E5A-494D-B117-5A7FBDB065A3}" type="slidenum">
              <a:rPr kumimoji="1" lang="zh-TW" altLang="en-US" smtClean="0"/>
              <a:t>3</a:t>
            </a:fld>
            <a:endParaRPr kumimoji="1" lang="zh-TW" altLang="en-US"/>
          </a:p>
        </p:txBody>
      </p:sp>
    </p:spTree>
    <p:extLst>
      <p:ext uri="{BB962C8B-B14F-4D97-AF65-F5344CB8AC3E}">
        <p14:creationId xmlns:p14="http://schemas.microsoft.com/office/powerpoint/2010/main" val="1280912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TW" altLang="en-US"/>
              <a:t>按一下以編輯母片標題樣式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CE28F27A-3EA8-AE4B-B2B7-1DDBF16E1AB9}" type="datetimeFigureOut">
              <a:rPr kumimoji="1" lang="zh-TW" altLang="en-US" smtClean="0"/>
              <a:t>2022/8/29</a:t>
            </a:fld>
            <a:endParaRPr kumimoji="1" lang="zh-TW" altLang="en-US"/>
          </a:p>
        </p:txBody>
      </p:sp>
      <p:sp>
        <p:nvSpPr>
          <p:cNvPr id="5" name="Footer Placeholder 4"/>
          <p:cNvSpPr>
            <a:spLocks noGrp="1"/>
          </p:cNvSpPr>
          <p:nvPr>
            <p:ph type="ftr" sz="quarter" idx="11"/>
          </p:nvPr>
        </p:nvSpPr>
        <p:spPr>
          <a:xfrm>
            <a:off x="2416500" y="329307"/>
            <a:ext cx="4973915" cy="309201"/>
          </a:xfrm>
        </p:spPr>
        <p:txBody>
          <a:bodyPr/>
          <a:lstStyle/>
          <a:p>
            <a:endParaRPr kumimoji="1" lang="zh-TW" altLang="en-US"/>
          </a:p>
        </p:txBody>
      </p:sp>
      <p:sp>
        <p:nvSpPr>
          <p:cNvPr id="6" name="Slide Number Placeholder 5"/>
          <p:cNvSpPr>
            <a:spLocks noGrp="1"/>
          </p:cNvSpPr>
          <p:nvPr>
            <p:ph type="sldNum" sz="quarter" idx="12"/>
          </p:nvPr>
        </p:nvSpPr>
        <p:spPr>
          <a:xfrm>
            <a:off x="1437664" y="798973"/>
            <a:ext cx="811019" cy="503578"/>
          </a:xfrm>
        </p:spPr>
        <p:txBody>
          <a:bodyPr/>
          <a:lstStyle/>
          <a:p>
            <a:fld id="{93636393-A5A8-3745-9B02-D698C57CE09C}" type="slidenum">
              <a:rPr kumimoji="1" lang="zh-TW" altLang="en-US" smtClean="0"/>
              <a:t>‹#›</a:t>
            </a:fld>
            <a:endParaRPr kumimoji="1" lang="zh-TW" alt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CE28F27A-3EA8-AE4B-B2B7-1DDBF16E1AB9}" type="datetimeFigureOut">
              <a:rPr kumimoji="1" lang="zh-TW" altLang="en-US" smtClean="0"/>
              <a:t>2022/8/29</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93636393-A5A8-3745-9B02-D698C57CE09C}" type="slidenum">
              <a:rPr kumimoji="1" lang="zh-TW" altLang="en-US" smtClean="0"/>
              <a:t>‹#›</a:t>
            </a:fld>
            <a:endParaRPr kumimoji="1" lang="zh-TW" alt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CE28F27A-3EA8-AE4B-B2B7-1DDBF16E1AB9}" type="datetimeFigureOut">
              <a:rPr kumimoji="1" lang="zh-TW" altLang="en-US" smtClean="0"/>
              <a:t>2022/8/29</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93636393-A5A8-3745-9B02-D698C57CE09C}" type="slidenum">
              <a:rPr kumimoji="1" lang="zh-TW" altLang="en-US" smtClean="0"/>
              <a:t>‹#›</a:t>
            </a:fld>
            <a:endParaRPr kumimoji="1" lang="zh-TW" alt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CE28F27A-3EA8-AE4B-B2B7-1DDBF16E1AB9}" type="datetimeFigureOut">
              <a:rPr kumimoji="1" lang="zh-TW" altLang="en-US" smtClean="0"/>
              <a:t>2022/8/29</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93636393-A5A8-3745-9B02-D698C57CE09C}" type="slidenum">
              <a:rPr kumimoji="1" lang="zh-TW" altLang="en-US" smtClean="0"/>
              <a:t>‹#›</a:t>
            </a:fld>
            <a:endParaRPr kumimoji="1" lang="zh-TW" alt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TW" altLang="en-US"/>
              <a:t>按一下以編輯母片標題樣式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CE28F27A-3EA8-AE4B-B2B7-1DDBF16E1AB9}" type="datetimeFigureOut">
              <a:rPr kumimoji="1" lang="zh-TW" altLang="en-US" smtClean="0"/>
              <a:t>2022/8/29</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93636393-A5A8-3745-9B02-D698C57CE09C}" type="slidenum">
              <a:rPr kumimoji="1" lang="zh-TW" altLang="en-US" smtClean="0"/>
              <a:t>‹#›</a:t>
            </a:fld>
            <a:endParaRPr kumimoji="1" lang="zh-TW" alt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CE28F27A-3EA8-AE4B-B2B7-1DDBF16E1AB9}" type="datetimeFigureOut">
              <a:rPr kumimoji="1" lang="zh-TW" altLang="en-US" smtClean="0"/>
              <a:t>2022/8/29</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7" name="Slide Number Placeholder 6"/>
          <p:cNvSpPr>
            <a:spLocks noGrp="1"/>
          </p:cNvSpPr>
          <p:nvPr>
            <p:ph type="sldNum" sz="quarter" idx="12"/>
          </p:nvPr>
        </p:nvSpPr>
        <p:spPr/>
        <p:txBody>
          <a:bodyPr/>
          <a:lstStyle/>
          <a:p>
            <a:fld id="{93636393-A5A8-3745-9B02-D698C57CE09C}" type="slidenum">
              <a:rPr kumimoji="1" lang="zh-TW" altLang="en-US" smtClean="0"/>
              <a:t>‹#›</a:t>
            </a:fld>
            <a:endParaRPr kumimoji="1" lang="zh-TW" alt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447191" y="2824269"/>
            <a:ext cx="4645152" cy="264445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412362" y="2821491"/>
            <a:ext cx="4645152" cy="2637371"/>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CE28F27A-3EA8-AE4B-B2B7-1DDBF16E1AB9}" type="datetimeFigureOut">
              <a:rPr kumimoji="1" lang="zh-TW" altLang="en-US" smtClean="0"/>
              <a:t>2022/8/29</a:t>
            </a:fld>
            <a:endParaRPr kumimoji="1" lang="zh-TW" altLang="en-US"/>
          </a:p>
        </p:txBody>
      </p:sp>
      <p:sp>
        <p:nvSpPr>
          <p:cNvPr id="8" name="Footer Placeholder 7"/>
          <p:cNvSpPr>
            <a:spLocks noGrp="1"/>
          </p:cNvSpPr>
          <p:nvPr>
            <p:ph type="ftr" sz="quarter" idx="11"/>
          </p:nvPr>
        </p:nvSpPr>
        <p:spPr/>
        <p:txBody>
          <a:bodyPr/>
          <a:lstStyle/>
          <a:p>
            <a:endParaRPr kumimoji="1" lang="zh-TW" altLang="en-US"/>
          </a:p>
        </p:txBody>
      </p:sp>
      <p:sp>
        <p:nvSpPr>
          <p:cNvPr id="9" name="Slide Number Placeholder 8"/>
          <p:cNvSpPr>
            <a:spLocks noGrp="1"/>
          </p:cNvSpPr>
          <p:nvPr>
            <p:ph type="sldNum" sz="quarter" idx="12"/>
          </p:nvPr>
        </p:nvSpPr>
        <p:spPr/>
        <p:txBody>
          <a:bodyPr/>
          <a:lstStyle/>
          <a:p>
            <a:fld id="{93636393-A5A8-3745-9B02-D698C57CE09C}" type="slidenum">
              <a:rPr kumimoji="1" lang="zh-TW" altLang="en-US" smtClean="0"/>
              <a:t>‹#›</a:t>
            </a:fld>
            <a:endParaRPr kumimoji="1" lang="zh-TW" alt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CE28F27A-3EA8-AE4B-B2B7-1DDBF16E1AB9}" type="datetimeFigureOut">
              <a:rPr kumimoji="1" lang="zh-TW" altLang="en-US" smtClean="0"/>
              <a:t>2022/8/29</a:t>
            </a:fld>
            <a:endParaRPr kumimoji="1" lang="zh-TW" altLang="en-US"/>
          </a:p>
        </p:txBody>
      </p:sp>
      <p:sp>
        <p:nvSpPr>
          <p:cNvPr id="4" name="Footer Placeholder 3"/>
          <p:cNvSpPr>
            <a:spLocks noGrp="1"/>
          </p:cNvSpPr>
          <p:nvPr>
            <p:ph type="ftr" sz="quarter" idx="11"/>
          </p:nvPr>
        </p:nvSpPr>
        <p:spPr/>
        <p:txBody>
          <a:bodyPr/>
          <a:lstStyle/>
          <a:p>
            <a:endParaRPr kumimoji="1" lang="zh-TW" altLang="en-US"/>
          </a:p>
        </p:txBody>
      </p:sp>
      <p:sp>
        <p:nvSpPr>
          <p:cNvPr id="5" name="Slide Number Placeholder 4"/>
          <p:cNvSpPr>
            <a:spLocks noGrp="1"/>
          </p:cNvSpPr>
          <p:nvPr>
            <p:ph type="sldNum" sz="quarter" idx="12"/>
          </p:nvPr>
        </p:nvSpPr>
        <p:spPr/>
        <p:txBody>
          <a:bodyPr/>
          <a:lstStyle/>
          <a:p>
            <a:fld id="{93636393-A5A8-3745-9B02-D698C57CE09C}" type="slidenum">
              <a:rPr kumimoji="1" lang="zh-TW" altLang="en-US" smtClean="0"/>
              <a:t>‹#›</a:t>
            </a:fld>
            <a:endParaRPr kumimoji="1" lang="zh-TW" alt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28F27A-3EA8-AE4B-B2B7-1DDBF16E1AB9}" type="datetimeFigureOut">
              <a:rPr kumimoji="1" lang="zh-TW" altLang="en-US" smtClean="0"/>
              <a:t>2022/8/29</a:t>
            </a:fld>
            <a:endParaRPr kumimoji="1" lang="zh-TW" altLang="en-US"/>
          </a:p>
        </p:txBody>
      </p:sp>
      <p:sp>
        <p:nvSpPr>
          <p:cNvPr id="3" name="Footer Placeholder 2"/>
          <p:cNvSpPr>
            <a:spLocks noGrp="1"/>
          </p:cNvSpPr>
          <p:nvPr>
            <p:ph type="ftr" sz="quarter" idx="11"/>
          </p:nvPr>
        </p:nvSpPr>
        <p:spPr/>
        <p:txBody>
          <a:bodyPr/>
          <a:lstStyle/>
          <a:p>
            <a:endParaRPr kumimoji="1" lang="zh-TW" altLang="en-US"/>
          </a:p>
        </p:txBody>
      </p:sp>
      <p:sp>
        <p:nvSpPr>
          <p:cNvPr id="4" name="Slide Number Placeholder 3"/>
          <p:cNvSpPr>
            <a:spLocks noGrp="1"/>
          </p:cNvSpPr>
          <p:nvPr>
            <p:ph type="sldNum" sz="quarter" idx="12"/>
          </p:nvPr>
        </p:nvSpPr>
        <p:spPr/>
        <p:txBody>
          <a:bodyPr/>
          <a:lstStyle/>
          <a:p>
            <a:fld id="{93636393-A5A8-3745-9B02-D698C57CE09C}" type="slidenum">
              <a:rPr kumimoji="1" lang="zh-TW" altLang="en-US" smtClean="0"/>
              <a:t>‹#›</a:t>
            </a:fld>
            <a:endParaRPr kumimoji="1"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TW" altLang="en-US"/>
              <a:t>按一下以編輯母片標題樣式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CE28F27A-3EA8-AE4B-B2B7-1DDBF16E1AB9}" type="datetimeFigureOut">
              <a:rPr kumimoji="1" lang="zh-TW" altLang="en-US" smtClean="0"/>
              <a:t>2022/8/29</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7" name="Slide Number Placeholder 6"/>
          <p:cNvSpPr>
            <a:spLocks noGrp="1"/>
          </p:cNvSpPr>
          <p:nvPr>
            <p:ph type="sldNum" sz="quarter" idx="12"/>
          </p:nvPr>
        </p:nvSpPr>
        <p:spPr/>
        <p:txBody>
          <a:bodyPr/>
          <a:lstStyle/>
          <a:p>
            <a:fld id="{93636393-A5A8-3745-9B02-D698C57CE09C}" type="slidenum">
              <a:rPr kumimoji="1" lang="zh-TW" altLang="en-US" smtClean="0"/>
              <a:t>‹#›</a:t>
            </a:fld>
            <a:endParaRPr kumimoji="1" lang="zh-TW" alt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將圖片拖曳至版面配置區或按一下圖示以新增</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E28F27A-3EA8-AE4B-B2B7-1DDBF16E1AB9}" type="datetimeFigureOut">
              <a:rPr kumimoji="1" lang="zh-TW" altLang="en-US" smtClean="0"/>
              <a:t>2022/8/29</a:t>
            </a:fld>
            <a:endParaRPr kumimoji="1" lang="zh-TW" altLang="en-US"/>
          </a:p>
        </p:txBody>
      </p:sp>
      <p:sp>
        <p:nvSpPr>
          <p:cNvPr id="6" name="Footer Placeholder 5"/>
          <p:cNvSpPr>
            <a:spLocks noGrp="1"/>
          </p:cNvSpPr>
          <p:nvPr>
            <p:ph type="ftr" sz="quarter" idx="11"/>
          </p:nvPr>
        </p:nvSpPr>
        <p:spPr>
          <a:xfrm>
            <a:off x="1447382" y="318640"/>
            <a:ext cx="5541004" cy="320931"/>
          </a:xfrm>
        </p:spPr>
        <p:txBody>
          <a:bodyPr/>
          <a:lstStyle/>
          <a:p>
            <a:endParaRPr kumimoji="1" lang="zh-TW" altLang="en-US"/>
          </a:p>
        </p:txBody>
      </p:sp>
      <p:sp>
        <p:nvSpPr>
          <p:cNvPr id="7" name="Slide Number Placeholder 6"/>
          <p:cNvSpPr>
            <a:spLocks noGrp="1"/>
          </p:cNvSpPr>
          <p:nvPr>
            <p:ph type="sldNum" sz="quarter" idx="12"/>
          </p:nvPr>
        </p:nvSpPr>
        <p:spPr/>
        <p:txBody>
          <a:bodyPr/>
          <a:lstStyle/>
          <a:p>
            <a:fld id="{93636393-A5A8-3745-9B02-D698C57CE09C}" type="slidenum">
              <a:rPr kumimoji="1" lang="zh-TW" altLang="en-US" smtClean="0"/>
              <a:t>‹#›</a:t>
            </a:fld>
            <a:endParaRPr kumimoji="1" lang="zh-TW" alt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E28F27A-3EA8-AE4B-B2B7-1DDBF16E1AB9}" type="datetimeFigureOut">
              <a:rPr kumimoji="1" lang="zh-TW" altLang="en-US" smtClean="0"/>
              <a:t>2022/8/29</a:t>
            </a:fld>
            <a:endParaRPr kumimoji="1" lang="zh-TW" alt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kumimoji="1" lang="zh-TW" alt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3636393-A5A8-3745-9B02-D698C57CE09C}" type="slidenum">
              <a:rPr kumimoji="1" lang="zh-TW" altLang="en-US" smtClean="0"/>
              <a:t>‹#›</a:t>
            </a:fld>
            <a:endParaRPr kumimoji="1" lang="zh-TW" alt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7223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raw.githubusercontent.com/jbrownlee/Datasets/master/iris.csv"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machinelearningmastery.com/index-slice-reshape-numpy-arrays-machine-learning-python/"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machinelearningmastery.com/introduction-to-random-number-generators-for-machine-learning/"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hyperlink" Target="http://machinelearningmastery.com/confusion-matrix-machine-learning/"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machinelearningmastery.com/make-predictions-scikit-learn/" TargetMode="Externa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archive.ics.uci.edu/ml/datasets/Iri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raw.githubusercontent.com/Homebrew/install/master/instal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en.wikipedia.org/wiki/Iris_flower_data_se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kumimoji="1" lang="en-US" altLang="zh-TW" dirty="0"/>
              <a:t>Machine Learning with Python</a:t>
            </a:r>
            <a:endParaRPr kumimoji="1" lang="zh-TW" altLang="en-US" dirty="0"/>
          </a:p>
        </p:txBody>
      </p:sp>
      <p:sp>
        <p:nvSpPr>
          <p:cNvPr id="3" name="副標題 2"/>
          <p:cNvSpPr>
            <a:spLocks noGrp="1"/>
          </p:cNvSpPr>
          <p:nvPr>
            <p:ph type="subTitle" idx="1"/>
          </p:nvPr>
        </p:nvSpPr>
        <p:spPr/>
        <p:txBody>
          <a:bodyPr/>
          <a:lstStyle/>
          <a:p>
            <a:pPr algn="r"/>
            <a:r>
              <a:rPr kumimoji="1" lang="en-US" altLang="zh-TW" dirty="0"/>
              <a:t>Information Engineering, KSU</a:t>
            </a:r>
          </a:p>
          <a:p>
            <a:pPr algn="r"/>
            <a:r>
              <a:rPr kumimoji="1" lang="en-US" altLang="zh-TW" dirty="0"/>
              <a:t>Jason</a:t>
            </a:r>
            <a:endParaRPr kumimoji="1" lang="zh-TW" altLang="en-US" dirty="0"/>
          </a:p>
        </p:txBody>
      </p:sp>
    </p:spTree>
    <p:extLst>
      <p:ext uri="{BB962C8B-B14F-4D97-AF65-F5344CB8AC3E}">
        <p14:creationId xmlns:p14="http://schemas.microsoft.com/office/powerpoint/2010/main" val="1616661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2.1 Import libraries</a:t>
            </a:r>
            <a:br>
              <a:rPr lang="en-US" altLang="zh-TW" b="1" dirty="0"/>
            </a:br>
            <a:endParaRPr kumimoji="1" lang="zh-TW" altLang="en-US"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5" y="1853753"/>
            <a:ext cx="9437194" cy="3781733"/>
          </a:xfrm>
          <a:prstGeom prst="rect">
            <a:avLst/>
          </a:prstGeom>
        </p:spPr>
      </p:pic>
      <p:sp>
        <p:nvSpPr>
          <p:cNvPr id="3" name="內容版面配置區 2"/>
          <p:cNvSpPr>
            <a:spLocks noGrp="1"/>
          </p:cNvSpPr>
          <p:nvPr>
            <p:ph idx="1"/>
          </p:nvPr>
        </p:nvSpPr>
        <p:spPr>
          <a:xfrm>
            <a:off x="7819249" y="1829012"/>
            <a:ext cx="4372751" cy="3450613"/>
          </a:xfrm>
        </p:spPr>
        <p:txBody>
          <a:bodyPr/>
          <a:lstStyle/>
          <a:p>
            <a:r>
              <a:rPr lang="en-US" altLang="zh-TW" dirty="0"/>
              <a:t>In this step we are going to load the iris data from CSV file URL.</a:t>
            </a:r>
          </a:p>
          <a:p>
            <a:r>
              <a:rPr lang="en-US" altLang="zh-TW" dirty="0"/>
              <a:t>First, let’s import all of the modules, functions and objects we are going to use in this tutorial.</a:t>
            </a:r>
            <a:endParaRPr kumimoji="1" lang="zh-TW" altLang="en-US" dirty="0"/>
          </a:p>
        </p:txBody>
      </p:sp>
    </p:spTree>
    <p:extLst>
      <p:ext uri="{BB962C8B-B14F-4D97-AF65-F5344CB8AC3E}">
        <p14:creationId xmlns:p14="http://schemas.microsoft.com/office/powerpoint/2010/main" val="1127649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fontAlgn="base"/>
            <a:r>
              <a:rPr lang="en-US" altLang="zh-TW" b="1" dirty="0"/>
              <a:t>2.2 Load Dataset</a:t>
            </a:r>
          </a:p>
        </p:txBody>
      </p:sp>
      <p:sp>
        <p:nvSpPr>
          <p:cNvPr id="3" name="內容版面配置區 2"/>
          <p:cNvSpPr>
            <a:spLocks noGrp="1"/>
          </p:cNvSpPr>
          <p:nvPr>
            <p:ph idx="1"/>
          </p:nvPr>
        </p:nvSpPr>
        <p:spPr>
          <a:xfrm>
            <a:off x="1354206" y="1975956"/>
            <a:ext cx="9966463" cy="1856684"/>
          </a:xfrm>
        </p:spPr>
        <p:txBody>
          <a:bodyPr>
            <a:normAutofit fontScale="85000" lnSpcReduction="20000"/>
          </a:bodyPr>
          <a:lstStyle/>
          <a:p>
            <a:pPr fontAlgn="base"/>
            <a:r>
              <a:rPr lang="en-US" altLang="zh-TW" sz="2200" dirty="0"/>
              <a:t>We can load the data directly from the UCI Machine Learning repository.</a:t>
            </a:r>
          </a:p>
          <a:p>
            <a:pPr fontAlgn="base"/>
            <a:r>
              <a:rPr lang="en-US" altLang="zh-TW" sz="2200" dirty="0"/>
              <a:t>We are using pandas to load the data. We will also use pandas next to explore the data both with descriptive statistics and data visualization.</a:t>
            </a:r>
          </a:p>
          <a:p>
            <a:pPr fontAlgn="base"/>
            <a:r>
              <a:rPr lang="en-US" altLang="zh-TW" sz="2400" dirty="0"/>
              <a:t>If you do have network problems, you can download the </a:t>
            </a:r>
            <a:r>
              <a:rPr lang="en-US" altLang="zh-TW" sz="2400" dirty="0">
                <a:hlinkClick r:id="rId2"/>
              </a:rPr>
              <a:t>iris.csv</a:t>
            </a:r>
            <a:r>
              <a:rPr lang="en-US" altLang="zh-TW" sz="2400" dirty="0"/>
              <a:t> file into your working directory and load it using the same method, changing URL to the local file name.</a:t>
            </a:r>
            <a:endParaRPr lang="en-US" altLang="zh-TW" sz="2200" dirty="0"/>
          </a:p>
          <a:p>
            <a:endParaRPr kumimoji="1" lang="zh-TW" altLang="en-US" dirty="0"/>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112" y="3954842"/>
            <a:ext cx="11545957" cy="1423639"/>
          </a:xfrm>
          <a:prstGeom prst="rect">
            <a:avLst/>
          </a:prstGeom>
        </p:spPr>
      </p:pic>
    </p:spTree>
    <p:extLst>
      <p:ext uri="{BB962C8B-B14F-4D97-AF65-F5344CB8AC3E}">
        <p14:creationId xmlns:p14="http://schemas.microsoft.com/office/powerpoint/2010/main" val="1786513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fontAlgn="base"/>
            <a:r>
              <a:rPr lang="en-US" altLang="zh-TW" b="1" dirty="0"/>
              <a:t>3. Summarize the Dataset</a:t>
            </a:r>
          </a:p>
        </p:txBody>
      </p:sp>
      <p:sp>
        <p:nvSpPr>
          <p:cNvPr id="3" name="內容版面配置區 2"/>
          <p:cNvSpPr>
            <a:spLocks noGrp="1"/>
          </p:cNvSpPr>
          <p:nvPr>
            <p:ph idx="1"/>
          </p:nvPr>
        </p:nvSpPr>
        <p:spPr/>
        <p:txBody>
          <a:bodyPr/>
          <a:lstStyle/>
          <a:p>
            <a:pPr fontAlgn="base"/>
            <a:r>
              <a:rPr lang="en-US" altLang="zh-TW" sz="2400" dirty="0"/>
              <a:t>In this step we are going to take a look at the data a few different ways:</a:t>
            </a:r>
          </a:p>
          <a:p>
            <a:pPr lvl="1" fontAlgn="base"/>
            <a:r>
              <a:rPr lang="en-US" altLang="zh-TW" sz="2000" dirty="0"/>
              <a:t>Dimensions of the dataset.</a:t>
            </a:r>
          </a:p>
          <a:p>
            <a:pPr lvl="1" fontAlgn="base"/>
            <a:r>
              <a:rPr lang="en-US" altLang="zh-TW" sz="2000" dirty="0"/>
              <a:t>Peek at the data itself.</a:t>
            </a:r>
          </a:p>
          <a:p>
            <a:pPr lvl="1" fontAlgn="base"/>
            <a:r>
              <a:rPr lang="en-US" altLang="zh-TW" sz="2000" dirty="0"/>
              <a:t>Statistical summary of all attributes.</a:t>
            </a:r>
          </a:p>
          <a:p>
            <a:pPr lvl="1" fontAlgn="base"/>
            <a:r>
              <a:rPr lang="en-US" altLang="zh-TW" sz="2000" dirty="0"/>
              <a:t>Breakdown of the data by the class variable.</a:t>
            </a:r>
          </a:p>
        </p:txBody>
      </p:sp>
    </p:spTree>
    <p:extLst>
      <p:ext uri="{BB962C8B-B14F-4D97-AF65-F5344CB8AC3E}">
        <p14:creationId xmlns:p14="http://schemas.microsoft.com/office/powerpoint/2010/main" val="2107730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3.1 Dimensions of Dataset</a:t>
            </a:r>
            <a:br>
              <a:rPr lang="en-US" altLang="zh-TW" b="1" dirty="0"/>
            </a:br>
            <a:endParaRPr kumimoji="1" lang="zh-TW" altLang="en-US" dirty="0"/>
          </a:p>
        </p:txBody>
      </p:sp>
      <p:sp>
        <p:nvSpPr>
          <p:cNvPr id="3" name="內容版面配置區 2"/>
          <p:cNvSpPr>
            <a:spLocks noGrp="1"/>
          </p:cNvSpPr>
          <p:nvPr>
            <p:ph idx="1"/>
          </p:nvPr>
        </p:nvSpPr>
        <p:spPr/>
        <p:txBody>
          <a:bodyPr/>
          <a:lstStyle/>
          <a:p>
            <a:r>
              <a:rPr lang="en-US" altLang="zh-TW" dirty="0"/>
              <a:t>get a quick idea of how many instances (rows) and how many attributes (columns) the data contains with the shape property.</a:t>
            </a:r>
          </a:p>
          <a:p>
            <a:endParaRPr kumimoji="1" lang="zh-TW" altLang="en-US"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6961" y="3001617"/>
            <a:ext cx="5388665" cy="1847837"/>
          </a:xfrm>
          <a:prstGeom prst="rect">
            <a:avLst/>
          </a:prstGeom>
        </p:spPr>
      </p:pic>
    </p:spTree>
    <p:extLst>
      <p:ext uri="{BB962C8B-B14F-4D97-AF65-F5344CB8AC3E}">
        <p14:creationId xmlns:p14="http://schemas.microsoft.com/office/powerpoint/2010/main" val="2056149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fontAlgn="base"/>
            <a:r>
              <a:rPr lang="en-US" altLang="zh-TW" b="1" dirty="0"/>
              <a:t>3.2 Peek at the Data</a:t>
            </a:r>
          </a:p>
        </p:txBody>
      </p:sp>
      <p:pic>
        <p:nvPicPr>
          <p:cNvPr id="12" name="內容版面配置區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2188" y="1853754"/>
            <a:ext cx="7612908" cy="4879254"/>
          </a:xfrm>
        </p:spPr>
      </p:pic>
    </p:spTree>
    <p:extLst>
      <p:ext uri="{BB962C8B-B14F-4D97-AF65-F5344CB8AC3E}">
        <p14:creationId xmlns:p14="http://schemas.microsoft.com/office/powerpoint/2010/main" val="1847207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fontAlgn="base"/>
            <a:r>
              <a:rPr lang="en-US" altLang="zh-TW" b="1" dirty="0"/>
              <a:t>3.3 Statistical Summary</a:t>
            </a:r>
          </a:p>
        </p:txBody>
      </p:sp>
      <p:sp>
        <p:nvSpPr>
          <p:cNvPr id="3" name="內容版面配置區 2"/>
          <p:cNvSpPr>
            <a:spLocks noGrp="1"/>
          </p:cNvSpPr>
          <p:nvPr>
            <p:ph idx="1"/>
          </p:nvPr>
        </p:nvSpPr>
        <p:spPr>
          <a:xfrm>
            <a:off x="8375374" y="1853754"/>
            <a:ext cx="3558209" cy="3450613"/>
          </a:xfrm>
        </p:spPr>
        <p:txBody>
          <a:bodyPr/>
          <a:lstStyle/>
          <a:p>
            <a:pPr fontAlgn="base"/>
            <a:r>
              <a:rPr lang="en-US" altLang="zh-TW" dirty="0"/>
              <a:t>Now we can take a look at a summary of each attribute.</a:t>
            </a:r>
          </a:p>
          <a:p>
            <a:pPr fontAlgn="base"/>
            <a:r>
              <a:rPr lang="en-US" altLang="zh-TW" dirty="0"/>
              <a:t>This includes the count, mean, the min and max values as well as some percentiles.</a:t>
            </a:r>
          </a:p>
          <a:p>
            <a:pPr fontAlgn="base"/>
            <a:endParaRPr lang="en-US" altLang="zh-TW" b="1"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53754"/>
            <a:ext cx="8375374" cy="3371001"/>
          </a:xfrm>
          <a:prstGeom prst="rect">
            <a:avLst/>
          </a:prstGeom>
        </p:spPr>
      </p:pic>
    </p:spTree>
    <p:extLst>
      <p:ext uri="{BB962C8B-B14F-4D97-AF65-F5344CB8AC3E}">
        <p14:creationId xmlns:p14="http://schemas.microsoft.com/office/powerpoint/2010/main" val="633731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fontAlgn="base"/>
            <a:r>
              <a:rPr lang="en-US" altLang="zh-TW" b="1" dirty="0"/>
              <a:t>3.4 Class Distribution</a:t>
            </a:r>
          </a:p>
        </p:txBody>
      </p:sp>
      <p:sp>
        <p:nvSpPr>
          <p:cNvPr id="3" name="內容版面配置區 2"/>
          <p:cNvSpPr>
            <a:spLocks noGrp="1"/>
          </p:cNvSpPr>
          <p:nvPr>
            <p:ph idx="1"/>
          </p:nvPr>
        </p:nvSpPr>
        <p:spPr>
          <a:xfrm>
            <a:off x="626165" y="1853754"/>
            <a:ext cx="11052313" cy="1065398"/>
          </a:xfrm>
        </p:spPr>
        <p:txBody>
          <a:bodyPr/>
          <a:lstStyle/>
          <a:p>
            <a:r>
              <a:rPr lang="en-US" altLang="zh-TW" dirty="0"/>
              <a:t>Let’s now take a look at the number of instances (rows) that belong to each class. We can view this as an absolute count.</a:t>
            </a:r>
          </a:p>
          <a:p>
            <a:endParaRPr kumimoji="1" lang="zh-TW" altLang="en-US"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099" y="2919152"/>
            <a:ext cx="10420172" cy="2706396"/>
          </a:xfrm>
          <a:prstGeom prst="rect">
            <a:avLst/>
          </a:prstGeom>
        </p:spPr>
      </p:pic>
    </p:spTree>
    <p:extLst>
      <p:ext uri="{BB962C8B-B14F-4D97-AF65-F5344CB8AC3E}">
        <p14:creationId xmlns:p14="http://schemas.microsoft.com/office/powerpoint/2010/main" val="761869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fontAlgn="base"/>
            <a:r>
              <a:rPr lang="en-US" altLang="zh-TW" b="1" dirty="0"/>
              <a:t>4. Data Visualization</a:t>
            </a:r>
          </a:p>
        </p:txBody>
      </p:sp>
      <p:sp>
        <p:nvSpPr>
          <p:cNvPr id="3" name="內容版面配置區 2"/>
          <p:cNvSpPr>
            <a:spLocks noGrp="1"/>
          </p:cNvSpPr>
          <p:nvPr>
            <p:ph idx="1"/>
          </p:nvPr>
        </p:nvSpPr>
        <p:spPr/>
        <p:txBody>
          <a:bodyPr/>
          <a:lstStyle/>
          <a:p>
            <a:pPr fontAlgn="base"/>
            <a:r>
              <a:rPr lang="en-US" altLang="zh-TW" dirty="0"/>
              <a:t>We are going to look at two types of plots:</a:t>
            </a:r>
          </a:p>
          <a:p>
            <a:pPr fontAlgn="base"/>
            <a:r>
              <a:rPr lang="en-US" altLang="zh-TW" dirty="0"/>
              <a:t>Univariate plots to better understand each attribute.</a:t>
            </a:r>
          </a:p>
          <a:p>
            <a:pPr fontAlgn="base"/>
            <a:r>
              <a:rPr lang="en-US" altLang="zh-TW" dirty="0"/>
              <a:t>Multivariate plots to better understand the relationships between attributes.</a:t>
            </a:r>
          </a:p>
          <a:p>
            <a:endParaRPr kumimoji="1" lang="zh-TW" altLang="en-US" dirty="0"/>
          </a:p>
        </p:txBody>
      </p:sp>
    </p:spTree>
    <p:extLst>
      <p:ext uri="{BB962C8B-B14F-4D97-AF65-F5344CB8AC3E}">
        <p14:creationId xmlns:p14="http://schemas.microsoft.com/office/powerpoint/2010/main" val="1056672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4.1 Univariate Plots</a:t>
            </a:r>
            <a:br>
              <a:rPr lang="en-US" altLang="zh-TW" b="1" dirty="0"/>
            </a:br>
            <a:endParaRPr kumimoji="1" lang="zh-TW" altLang="en-US" dirty="0"/>
          </a:p>
        </p:txBody>
      </p:sp>
      <p:sp>
        <p:nvSpPr>
          <p:cNvPr id="3" name="內容版面配置區 2"/>
          <p:cNvSpPr>
            <a:spLocks noGrp="1"/>
          </p:cNvSpPr>
          <p:nvPr>
            <p:ph idx="1"/>
          </p:nvPr>
        </p:nvSpPr>
        <p:spPr>
          <a:xfrm>
            <a:off x="314433" y="1853754"/>
            <a:ext cx="8100392" cy="2591786"/>
          </a:xfrm>
        </p:spPr>
        <p:txBody>
          <a:bodyPr>
            <a:normAutofit/>
          </a:bodyPr>
          <a:lstStyle/>
          <a:p>
            <a:r>
              <a:rPr lang="en-US" altLang="zh-TW" dirty="0"/>
              <a:t>Given that the input variables are numeric, we can create box and whisker plots of each.</a:t>
            </a:r>
          </a:p>
          <a:p>
            <a:r>
              <a:rPr lang="en-US" altLang="zh-TW" dirty="0"/>
              <a:t>We can also create a histogram of each input variable to get an idea of the distribution.</a:t>
            </a:r>
          </a:p>
          <a:p>
            <a:r>
              <a:rPr lang="en-US" altLang="zh-TW" dirty="0"/>
              <a:t>Two of the input variables have a </a:t>
            </a:r>
            <a:r>
              <a:rPr lang="en-US" altLang="zh-TW" dirty="0">
                <a:solidFill>
                  <a:srgbClr val="FF0000"/>
                </a:solidFill>
              </a:rPr>
              <a:t>Gaussian distribution</a:t>
            </a:r>
            <a:r>
              <a:rPr lang="en-US" altLang="zh-TW" dirty="0"/>
              <a:t>. This is useful to note as we can use algorithms that can exploit this assumption.</a:t>
            </a:r>
            <a:endParaRPr kumimoji="1" lang="zh-TW" altLang="en-US"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529" y="4529855"/>
            <a:ext cx="7898296" cy="803630"/>
          </a:xfrm>
          <a:prstGeom prst="rect">
            <a:avLst/>
          </a:prstGeom>
        </p:spPr>
      </p:pic>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38897" y="146665"/>
            <a:ext cx="3253103" cy="2607241"/>
          </a:xfrm>
          <a:prstGeom prst="rect">
            <a:avLst/>
          </a:prstGeom>
        </p:spPr>
      </p:pic>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75627" y="3243630"/>
            <a:ext cx="3316373" cy="2671714"/>
          </a:xfrm>
          <a:prstGeom prst="rect">
            <a:avLst/>
          </a:prstGeom>
        </p:spPr>
      </p:pic>
      <p:pic>
        <p:nvPicPr>
          <p:cNvPr id="7" name="圖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50885" y="5333485"/>
            <a:ext cx="3461026" cy="739943"/>
          </a:xfrm>
          <a:prstGeom prst="rect">
            <a:avLst/>
          </a:prstGeom>
        </p:spPr>
      </p:pic>
      <p:sp>
        <p:nvSpPr>
          <p:cNvPr id="8" name="橢圓 7"/>
          <p:cNvSpPr/>
          <p:nvPr/>
        </p:nvSpPr>
        <p:spPr>
          <a:xfrm>
            <a:off x="9620655" y="3751218"/>
            <a:ext cx="826851" cy="785128"/>
          </a:xfrm>
          <a:prstGeom prst="ellipse">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9" name="橢圓 8"/>
          <p:cNvSpPr/>
          <p:nvPr/>
        </p:nvSpPr>
        <p:spPr>
          <a:xfrm>
            <a:off x="10697184" y="4592582"/>
            <a:ext cx="1092740" cy="975247"/>
          </a:xfrm>
          <a:prstGeom prst="ellipse">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0" name="矩形 9"/>
          <p:cNvSpPr/>
          <p:nvPr/>
        </p:nvSpPr>
        <p:spPr>
          <a:xfrm>
            <a:off x="9489672" y="2889407"/>
            <a:ext cx="2151551" cy="369332"/>
          </a:xfrm>
          <a:prstGeom prst="rect">
            <a:avLst/>
          </a:prstGeom>
        </p:spPr>
        <p:txBody>
          <a:bodyPr wrap="none">
            <a:spAutoFit/>
          </a:bodyPr>
          <a:lstStyle/>
          <a:p>
            <a:r>
              <a:rPr lang="en-US" altLang="zh-TW">
                <a:solidFill>
                  <a:srgbClr val="FF0000"/>
                </a:solidFill>
              </a:rPr>
              <a:t>Gaussian distribution</a:t>
            </a:r>
            <a:endParaRPr lang="zh-TW" altLang="en-US" dirty="0"/>
          </a:p>
        </p:txBody>
      </p:sp>
    </p:spTree>
    <p:extLst>
      <p:ext uri="{BB962C8B-B14F-4D97-AF65-F5344CB8AC3E}">
        <p14:creationId xmlns:p14="http://schemas.microsoft.com/office/powerpoint/2010/main" val="1955018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fontAlgn="base"/>
            <a:r>
              <a:rPr lang="en-US" altLang="zh-TW" b="1" dirty="0"/>
              <a:t>4.2 Multivariate Plots</a:t>
            </a:r>
          </a:p>
        </p:txBody>
      </p:sp>
      <p:sp>
        <p:nvSpPr>
          <p:cNvPr id="3" name="內容版面配置區 2"/>
          <p:cNvSpPr>
            <a:spLocks noGrp="1"/>
          </p:cNvSpPr>
          <p:nvPr>
            <p:ph idx="1"/>
          </p:nvPr>
        </p:nvSpPr>
        <p:spPr>
          <a:xfrm>
            <a:off x="676327" y="1853754"/>
            <a:ext cx="6768082" cy="2360437"/>
          </a:xfrm>
        </p:spPr>
        <p:txBody>
          <a:bodyPr>
            <a:normAutofit lnSpcReduction="10000"/>
          </a:bodyPr>
          <a:lstStyle/>
          <a:p>
            <a:pPr fontAlgn="base"/>
            <a:r>
              <a:rPr lang="en-US" altLang="zh-TW" dirty="0"/>
              <a:t>look at the interactions between the variables.</a:t>
            </a:r>
          </a:p>
          <a:p>
            <a:pPr fontAlgn="base"/>
            <a:r>
              <a:rPr lang="en-US" altLang="zh-TW" dirty="0"/>
              <a:t>First, let’s look at scatterplots of all pairs of attributes. This can be helpful to spot structured relationships between input variables.</a:t>
            </a:r>
          </a:p>
          <a:p>
            <a:pPr fontAlgn="base"/>
            <a:r>
              <a:rPr lang="en-US" altLang="zh-TW" dirty="0"/>
              <a:t>Note the diagonal grouping of some pairs of attributes. This suggests a high correlation and a predictable relationship.</a:t>
            </a:r>
          </a:p>
          <a:p>
            <a:endParaRPr kumimoji="1" lang="zh-TW" altLang="en-US"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2445" y="2475471"/>
            <a:ext cx="4212077" cy="3379304"/>
          </a:xfrm>
          <a:prstGeom prst="rect">
            <a:avLst/>
          </a:prstGeom>
        </p:spPr>
      </p:pic>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973" y="4505723"/>
            <a:ext cx="5725561" cy="1050251"/>
          </a:xfrm>
          <a:prstGeom prst="rect">
            <a:avLst/>
          </a:prstGeom>
        </p:spPr>
      </p:pic>
      <p:sp>
        <p:nvSpPr>
          <p:cNvPr id="6" name="圓角矩形 5"/>
          <p:cNvSpPr/>
          <p:nvPr/>
        </p:nvSpPr>
        <p:spPr>
          <a:xfrm rot="2284730">
            <a:off x="8003683" y="3761908"/>
            <a:ext cx="3649602" cy="806432"/>
          </a:xfrm>
          <a:prstGeom prst="round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7" name="矩形 6"/>
          <p:cNvSpPr/>
          <p:nvPr/>
        </p:nvSpPr>
        <p:spPr>
          <a:xfrm>
            <a:off x="9114086" y="2044883"/>
            <a:ext cx="1726498" cy="369332"/>
          </a:xfrm>
          <a:prstGeom prst="rect">
            <a:avLst/>
          </a:prstGeom>
        </p:spPr>
        <p:txBody>
          <a:bodyPr wrap="none">
            <a:spAutoFit/>
          </a:bodyPr>
          <a:lstStyle/>
          <a:p>
            <a:r>
              <a:rPr lang="en-US" altLang="zh-TW"/>
              <a:t>high correlation </a:t>
            </a:r>
            <a:endParaRPr lang="zh-TW" altLang="en-US" dirty="0"/>
          </a:p>
        </p:txBody>
      </p:sp>
    </p:spTree>
    <p:extLst>
      <p:ext uri="{BB962C8B-B14F-4D97-AF65-F5344CB8AC3E}">
        <p14:creationId xmlns:p14="http://schemas.microsoft.com/office/powerpoint/2010/main" val="584446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32331" y="804519"/>
            <a:ext cx="8360412" cy="1049235"/>
          </a:xfrm>
        </p:spPr>
        <p:txBody>
          <a:bodyPr>
            <a:normAutofit fontScale="90000"/>
          </a:bodyPr>
          <a:lstStyle/>
          <a:p>
            <a:r>
              <a:rPr lang="en-US" altLang="zh-TW" b="1" dirty="0"/>
              <a:t>Step 0.  Brief Overview of </a:t>
            </a:r>
            <a:br>
              <a:rPr lang="en-US" altLang="zh-TW" b="1" dirty="0"/>
            </a:br>
            <a:r>
              <a:rPr lang="en-US" altLang="zh-TW" b="1" dirty="0"/>
              <a:t>ML Process You Need to Know</a:t>
            </a:r>
            <a:br>
              <a:rPr lang="en-US" altLang="zh-TW" b="1" dirty="0"/>
            </a:br>
            <a:endParaRPr kumimoji="1" lang="zh-TW" altLang="en-US" dirty="0"/>
          </a:p>
        </p:txBody>
      </p:sp>
      <p:sp>
        <p:nvSpPr>
          <p:cNvPr id="3" name="內容版面配置區 2"/>
          <p:cNvSpPr>
            <a:spLocks noGrp="1"/>
          </p:cNvSpPr>
          <p:nvPr>
            <p:ph idx="1"/>
          </p:nvPr>
        </p:nvSpPr>
        <p:spPr>
          <a:xfrm>
            <a:off x="437787" y="1853754"/>
            <a:ext cx="5227517" cy="4264411"/>
          </a:xfrm>
        </p:spPr>
        <p:txBody>
          <a:bodyPr>
            <a:normAutofit fontScale="92500" lnSpcReduction="20000"/>
          </a:bodyPr>
          <a:lstStyle/>
          <a:p>
            <a:pPr fontAlgn="base"/>
            <a:r>
              <a:rPr lang="en-US" altLang="zh-TW" dirty="0"/>
              <a:t>A machine learning project may not be linear, but it has a number of well known steps:</a:t>
            </a:r>
          </a:p>
          <a:p>
            <a:pPr lvl="1" fontAlgn="base"/>
            <a:r>
              <a:rPr lang="en-US" altLang="zh-TW" dirty="0"/>
              <a:t>Define Problem.</a:t>
            </a:r>
          </a:p>
          <a:p>
            <a:pPr lvl="1" fontAlgn="base"/>
            <a:r>
              <a:rPr lang="en-US" altLang="zh-TW" dirty="0"/>
              <a:t>Prepare Data.</a:t>
            </a:r>
          </a:p>
          <a:p>
            <a:pPr lvl="1" fontAlgn="base"/>
            <a:r>
              <a:rPr lang="en-US" altLang="zh-TW" dirty="0"/>
              <a:t>Evaluate Algorithms.</a:t>
            </a:r>
          </a:p>
          <a:p>
            <a:pPr lvl="1" fontAlgn="base"/>
            <a:r>
              <a:rPr lang="en-US" altLang="zh-TW" dirty="0"/>
              <a:t>Improve Results.</a:t>
            </a:r>
          </a:p>
          <a:p>
            <a:pPr lvl="1" fontAlgn="base"/>
            <a:r>
              <a:rPr lang="en-US" altLang="zh-TW" dirty="0"/>
              <a:t>Present Results.</a:t>
            </a:r>
          </a:p>
          <a:p>
            <a:r>
              <a:rPr lang="en-US" altLang="zh-TW" dirty="0"/>
              <a:t>To look for patterns, various algorithms are used, which are divided into </a:t>
            </a:r>
            <a:r>
              <a:rPr lang="en-US" altLang="zh-TW" b="1" dirty="0"/>
              <a:t>three groups</a:t>
            </a:r>
            <a:r>
              <a:rPr lang="en-US" altLang="zh-TW" dirty="0"/>
              <a:t>:</a:t>
            </a:r>
          </a:p>
          <a:p>
            <a:pPr lvl="1"/>
            <a:r>
              <a:rPr lang="en-US" altLang="zh-TW" dirty="0"/>
              <a:t>Unsupervised learning</a:t>
            </a:r>
          </a:p>
          <a:p>
            <a:pPr lvl="1"/>
            <a:r>
              <a:rPr lang="en-US" altLang="zh-TW" dirty="0"/>
              <a:t>Supervised learning</a:t>
            </a:r>
          </a:p>
          <a:p>
            <a:pPr lvl="1"/>
            <a:r>
              <a:rPr lang="en-US" altLang="zh-TW" dirty="0"/>
              <a:t>Reinforce learning</a:t>
            </a:r>
          </a:p>
          <a:p>
            <a:endParaRPr kumimoji="1" lang="zh-TW" altLang="en-US" dirty="0"/>
          </a:p>
        </p:txBody>
      </p:sp>
      <p:pic>
        <p:nvPicPr>
          <p:cNvPr id="1026" name="Picture 2" descr="https://miro.medium.com/max/893/0*URygNs2533rfkQ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4616" y="2226364"/>
            <a:ext cx="5667375" cy="2419350"/>
          </a:xfrm>
          <a:prstGeom prst="rect">
            <a:avLst/>
          </a:prstGeom>
          <a:noFill/>
          <a:extLst>
            <a:ext uri="{909E8E84-426E-40DD-AFC4-6F175D3DCCD1}">
              <a14:hiddenFill xmlns:a14="http://schemas.microsoft.com/office/drawing/2010/main">
                <a:solidFill>
                  <a:srgbClr val="FFFFFF"/>
                </a:solidFill>
              </a14:hiddenFill>
            </a:ext>
          </a:extLst>
        </p:spPr>
      </p:pic>
      <p:pic>
        <p:nvPicPr>
          <p:cNvPr id="5" name="內容版面配置區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99374" y="2301403"/>
            <a:ext cx="2009674" cy="1170222"/>
          </a:xfrm>
          <a:prstGeom prst="rect">
            <a:avLst/>
          </a:prstGeom>
        </p:spPr>
      </p:pic>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42006" y="3638237"/>
            <a:ext cx="2083673" cy="1085460"/>
          </a:xfrm>
          <a:prstGeom prst="rect">
            <a:avLst/>
          </a:prstGeom>
        </p:spPr>
      </p:pic>
      <p:pic>
        <p:nvPicPr>
          <p:cNvPr id="7" name="圖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99374" y="1144232"/>
            <a:ext cx="2009674" cy="1082132"/>
          </a:xfrm>
          <a:prstGeom prst="rect">
            <a:avLst/>
          </a:prstGeom>
        </p:spPr>
      </p:pic>
      <p:sp>
        <p:nvSpPr>
          <p:cNvPr id="4" name="文字方塊 3"/>
          <p:cNvSpPr txBox="1"/>
          <p:nvPr/>
        </p:nvSpPr>
        <p:spPr>
          <a:xfrm>
            <a:off x="6460436" y="4791621"/>
            <a:ext cx="1562094" cy="646331"/>
          </a:xfrm>
          <a:prstGeom prst="rect">
            <a:avLst/>
          </a:prstGeom>
          <a:solidFill>
            <a:schemeClr val="bg1"/>
          </a:solidFill>
          <a:ln>
            <a:solidFill>
              <a:schemeClr val="tx1"/>
            </a:solidFill>
          </a:ln>
        </p:spPr>
        <p:txBody>
          <a:bodyPr wrap="none" rtlCol="0">
            <a:spAutoFit/>
          </a:bodyPr>
          <a:lstStyle/>
          <a:p>
            <a:r>
              <a:rPr kumimoji="1" lang="en-US" altLang="zh-TW" dirty="0"/>
              <a:t>Reinforcement</a:t>
            </a:r>
          </a:p>
          <a:p>
            <a:pPr algn="ctr"/>
            <a:r>
              <a:rPr kumimoji="1" lang="en-US" altLang="zh-TW" dirty="0"/>
              <a:t>Learning</a:t>
            </a:r>
            <a:endParaRPr kumimoji="1" lang="zh-TW" altLang="en-US" dirty="0"/>
          </a:p>
        </p:txBody>
      </p:sp>
      <p:pic>
        <p:nvPicPr>
          <p:cNvPr id="9" name="圖片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99374" y="4883498"/>
            <a:ext cx="2071357" cy="1069087"/>
          </a:xfrm>
          <a:prstGeom prst="rect">
            <a:avLst/>
          </a:prstGeom>
        </p:spPr>
      </p:pic>
      <p:cxnSp>
        <p:nvCxnSpPr>
          <p:cNvPr id="10" name="直線箭頭接點 9"/>
          <p:cNvCxnSpPr/>
          <p:nvPr/>
        </p:nvCxnSpPr>
        <p:spPr>
          <a:xfrm>
            <a:off x="5812537" y="3570314"/>
            <a:ext cx="647899" cy="1221307"/>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箭頭接點 12"/>
          <p:cNvCxnSpPr>
            <a:stCxn id="4" idx="3"/>
          </p:cNvCxnSpPr>
          <p:nvPr/>
        </p:nvCxnSpPr>
        <p:spPr>
          <a:xfrm>
            <a:off x="8022530" y="5114787"/>
            <a:ext cx="1876844" cy="468834"/>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6173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5. Evaluate Some Algorithms</a:t>
            </a:r>
            <a:br>
              <a:rPr lang="en-US" altLang="zh-TW" b="1" dirty="0"/>
            </a:br>
            <a:endParaRPr kumimoji="1" lang="zh-TW" altLang="en-US" dirty="0"/>
          </a:p>
        </p:txBody>
      </p:sp>
      <p:sp>
        <p:nvSpPr>
          <p:cNvPr id="3" name="內容版面配置區 2"/>
          <p:cNvSpPr>
            <a:spLocks noGrp="1"/>
          </p:cNvSpPr>
          <p:nvPr>
            <p:ph idx="1"/>
          </p:nvPr>
        </p:nvSpPr>
        <p:spPr/>
        <p:txBody>
          <a:bodyPr/>
          <a:lstStyle/>
          <a:p>
            <a:pPr fontAlgn="base"/>
            <a:r>
              <a:rPr lang="en-US" altLang="zh-TW" dirty="0"/>
              <a:t>it is time to create some models of the data and estimate their accuracy on unseen data.</a:t>
            </a:r>
          </a:p>
          <a:p>
            <a:pPr fontAlgn="base"/>
            <a:r>
              <a:rPr lang="en-US" altLang="zh-TW" dirty="0"/>
              <a:t>Here is what we are going to cover in this step:</a:t>
            </a:r>
          </a:p>
          <a:p>
            <a:pPr lvl="1" fontAlgn="base"/>
            <a:r>
              <a:rPr lang="en-US" altLang="zh-TW" dirty="0"/>
              <a:t>Separate out a validation dataset.</a:t>
            </a:r>
          </a:p>
          <a:p>
            <a:pPr lvl="1" fontAlgn="base"/>
            <a:r>
              <a:rPr lang="en-US" altLang="zh-TW" dirty="0"/>
              <a:t>Set-up the test harness to use 10-fold cross validation.</a:t>
            </a:r>
          </a:p>
          <a:p>
            <a:pPr lvl="1" fontAlgn="base"/>
            <a:r>
              <a:rPr lang="en-US" altLang="zh-TW" dirty="0"/>
              <a:t>Build 5 different models to predict species from flower measurements</a:t>
            </a:r>
          </a:p>
          <a:p>
            <a:pPr lvl="1" fontAlgn="base"/>
            <a:r>
              <a:rPr lang="en-US" altLang="zh-TW" dirty="0"/>
              <a:t>Select the best model.</a:t>
            </a:r>
          </a:p>
        </p:txBody>
      </p:sp>
    </p:spTree>
    <p:extLst>
      <p:ext uri="{BB962C8B-B14F-4D97-AF65-F5344CB8AC3E}">
        <p14:creationId xmlns:p14="http://schemas.microsoft.com/office/powerpoint/2010/main" val="13423655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5.1 Create a Validation Dataset</a:t>
            </a:r>
            <a:br>
              <a:rPr lang="en-US" altLang="zh-TW" b="1" dirty="0"/>
            </a:br>
            <a:endParaRPr kumimoji="1" lang="zh-TW" altLang="en-US" dirty="0"/>
          </a:p>
        </p:txBody>
      </p:sp>
      <p:sp>
        <p:nvSpPr>
          <p:cNvPr id="3" name="內容版面配置區 2"/>
          <p:cNvSpPr>
            <a:spLocks noGrp="1"/>
          </p:cNvSpPr>
          <p:nvPr>
            <p:ph idx="1"/>
          </p:nvPr>
        </p:nvSpPr>
        <p:spPr>
          <a:xfrm>
            <a:off x="1173285" y="1926280"/>
            <a:ext cx="9603275" cy="3450613"/>
          </a:xfrm>
        </p:spPr>
        <p:txBody>
          <a:bodyPr>
            <a:normAutofit fontScale="92500" lnSpcReduction="10000"/>
          </a:bodyPr>
          <a:lstStyle/>
          <a:p>
            <a:pPr fontAlgn="base"/>
            <a:r>
              <a:rPr lang="en-US" altLang="zh-TW" dirty="0"/>
              <a:t>We need to know that the model we created is any good.</a:t>
            </a:r>
          </a:p>
          <a:p>
            <a:pPr fontAlgn="base"/>
            <a:r>
              <a:rPr lang="en-US" altLang="zh-TW" dirty="0"/>
              <a:t>Later, we will use statistical methods to estimate the accuracy of the models that we create on unseen data. We also want a more concrete estimate of the accuracy of the best model on unseen data by evaluating it on actual unseen data.</a:t>
            </a:r>
          </a:p>
          <a:p>
            <a:pPr fontAlgn="base"/>
            <a:r>
              <a:rPr lang="en-US" altLang="zh-TW" dirty="0"/>
              <a:t>That is, we are going to hold back some data that the algorithms will not get to see and we will use this data to get a second and independent idea of how accurate the best model might actually be.</a:t>
            </a:r>
          </a:p>
          <a:p>
            <a:pPr fontAlgn="base"/>
            <a:r>
              <a:rPr lang="en-US" altLang="zh-TW" dirty="0"/>
              <a:t>We will split the loaded dataset into two, 80% of which we will use to train our models and 20% that we will hold back as a validation dataset.</a:t>
            </a:r>
          </a:p>
          <a:p>
            <a:endParaRPr kumimoji="1" lang="zh-TW" altLang="en-US" dirty="0"/>
          </a:p>
        </p:txBody>
      </p:sp>
    </p:spTree>
    <p:extLst>
      <p:ext uri="{BB962C8B-B14F-4D97-AF65-F5344CB8AC3E}">
        <p14:creationId xmlns:p14="http://schemas.microsoft.com/office/powerpoint/2010/main" val="18220703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4294967295"/>
          </p:nvPr>
        </p:nvSpPr>
        <p:spPr>
          <a:xfrm>
            <a:off x="600127" y="347869"/>
            <a:ext cx="11376025" cy="2226365"/>
          </a:xfrm>
        </p:spPr>
        <p:txBody>
          <a:bodyPr>
            <a:normAutofit/>
          </a:bodyPr>
          <a:lstStyle/>
          <a:p>
            <a:pPr fontAlgn="base"/>
            <a:r>
              <a:rPr lang="en-US" altLang="zh-TW" dirty="0"/>
              <a:t>You now have training data in the </a:t>
            </a:r>
            <a:r>
              <a:rPr lang="en-US" altLang="zh-TW" i="1" dirty="0" err="1"/>
              <a:t>X_train</a:t>
            </a:r>
            <a:r>
              <a:rPr lang="en-US" altLang="zh-TW" dirty="0"/>
              <a:t> and </a:t>
            </a:r>
            <a:r>
              <a:rPr lang="en-US" altLang="zh-TW" i="1" dirty="0" err="1"/>
              <a:t>Y_train</a:t>
            </a:r>
            <a:r>
              <a:rPr lang="en-US" altLang="zh-TW" dirty="0"/>
              <a:t> for preparing models and a </a:t>
            </a:r>
            <a:r>
              <a:rPr lang="en-US" altLang="zh-TW" i="1" dirty="0" err="1"/>
              <a:t>X_validation</a:t>
            </a:r>
            <a:r>
              <a:rPr lang="en-US" altLang="zh-TW" dirty="0"/>
              <a:t> and </a:t>
            </a:r>
            <a:r>
              <a:rPr lang="en-US" altLang="zh-TW" i="1" dirty="0" err="1"/>
              <a:t>Y_validation</a:t>
            </a:r>
            <a:r>
              <a:rPr lang="en-US" altLang="zh-TW" dirty="0"/>
              <a:t> sets that we can use later.</a:t>
            </a:r>
          </a:p>
          <a:p>
            <a:pPr fontAlgn="base"/>
            <a:r>
              <a:rPr lang="en-US" altLang="zh-TW" dirty="0"/>
              <a:t>Notice that we used a python slice to select the columns in the </a:t>
            </a:r>
            <a:r>
              <a:rPr lang="en-US" altLang="zh-TW" dirty="0" err="1"/>
              <a:t>NumPy</a:t>
            </a:r>
            <a:r>
              <a:rPr lang="en-US" altLang="zh-TW" dirty="0"/>
              <a:t> array. If this is new to you, you might want to check-out this post:</a:t>
            </a:r>
          </a:p>
          <a:p>
            <a:pPr fontAlgn="base"/>
            <a:r>
              <a:rPr lang="en-US" altLang="zh-TW" dirty="0">
                <a:hlinkClick r:id="rId2"/>
              </a:rPr>
              <a:t>How to Index, Slice and Reshape NumPy Arrays for Machine Learning in Python</a:t>
            </a:r>
            <a:endParaRPr lang="en-US" altLang="zh-TW" dirty="0"/>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127" y="2922656"/>
            <a:ext cx="10854528" cy="2861918"/>
          </a:xfrm>
          <a:prstGeom prst="rect">
            <a:avLst/>
          </a:prstGeom>
        </p:spPr>
      </p:pic>
    </p:spTree>
    <p:extLst>
      <p:ext uri="{BB962C8B-B14F-4D97-AF65-F5344CB8AC3E}">
        <p14:creationId xmlns:p14="http://schemas.microsoft.com/office/powerpoint/2010/main" val="2963524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fontAlgn="base"/>
            <a:r>
              <a:rPr lang="en-US" altLang="zh-TW" b="1" dirty="0"/>
              <a:t>5.2 Test Harness</a:t>
            </a:r>
          </a:p>
        </p:txBody>
      </p:sp>
      <p:sp>
        <p:nvSpPr>
          <p:cNvPr id="3" name="內容版面配置區 2"/>
          <p:cNvSpPr>
            <a:spLocks noGrp="1"/>
          </p:cNvSpPr>
          <p:nvPr>
            <p:ph idx="1"/>
          </p:nvPr>
        </p:nvSpPr>
        <p:spPr>
          <a:xfrm>
            <a:off x="229066" y="1738944"/>
            <a:ext cx="7334612" cy="3997442"/>
          </a:xfrm>
        </p:spPr>
        <p:txBody>
          <a:bodyPr>
            <a:normAutofit fontScale="92500" lnSpcReduction="20000"/>
          </a:bodyPr>
          <a:lstStyle/>
          <a:p>
            <a:pPr fontAlgn="base"/>
            <a:r>
              <a:rPr lang="en-US" altLang="zh-TW" dirty="0"/>
              <a:t>We will use 10-fold cross validation to estimate accuracy.</a:t>
            </a:r>
          </a:p>
          <a:p>
            <a:pPr fontAlgn="base"/>
            <a:r>
              <a:rPr lang="en-US" altLang="zh-TW" dirty="0"/>
              <a:t>This will split our dataset into 10 parts, train on 9 and test on 1 and repeat for all combinations of train-test splits.</a:t>
            </a:r>
          </a:p>
          <a:p>
            <a:pPr fontAlgn="base"/>
            <a:r>
              <a:rPr lang="en-US" altLang="zh-TW" dirty="0"/>
              <a:t>The specific random seed does not matter, learn more about pseudorandom number generators here:</a:t>
            </a:r>
          </a:p>
          <a:p>
            <a:pPr lvl="1" fontAlgn="base"/>
            <a:r>
              <a:rPr lang="en-US" altLang="zh-TW" dirty="0">
                <a:hlinkClick r:id="rId2"/>
              </a:rPr>
              <a:t>Introduction to Random Number Generators for Machine Learning in Python</a:t>
            </a:r>
            <a:endParaRPr lang="en-US" altLang="zh-TW" dirty="0"/>
          </a:p>
          <a:p>
            <a:pPr fontAlgn="base"/>
            <a:r>
              <a:rPr lang="en-US" altLang="zh-TW" dirty="0"/>
              <a:t>We are using the metric of ‘</a:t>
            </a:r>
            <a:r>
              <a:rPr lang="en-US" altLang="zh-TW" i="1" dirty="0"/>
              <a:t>accuracy</a:t>
            </a:r>
            <a:r>
              <a:rPr lang="en-US" altLang="zh-TW" dirty="0"/>
              <a:t>‘ to evaluate models. This is a ratio of the number of correctly predicted instances in divided by the total number of instances in the dataset multiplied by 100 to give a percentage (e.g. 95% accurate). We will be using the </a:t>
            </a:r>
            <a:r>
              <a:rPr lang="en-US" altLang="zh-TW" i="1" dirty="0"/>
              <a:t>scoring</a:t>
            </a:r>
            <a:r>
              <a:rPr lang="en-US" altLang="zh-TW" dirty="0"/>
              <a:t> variable when we run build and evaluate each model next.</a:t>
            </a:r>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5139" y="2537757"/>
            <a:ext cx="4686299" cy="951430"/>
          </a:xfrm>
          <a:prstGeom prst="rect">
            <a:avLst/>
          </a:prstGeom>
        </p:spPr>
      </p:pic>
    </p:spTree>
    <p:extLst>
      <p:ext uri="{BB962C8B-B14F-4D97-AF65-F5344CB8AC3E}">
        <p14:creationId xmlns:p14="http://schemas.microsoft.com/office/powerpoint/2010/main" val="8718975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5.3 Build Models</a:t>
            </a:r>
            <a:br>
              <a:rPr lang="en-US" altLang="zh-TW" b="1" dirty="0"/>
            </a:br>
            <a:endParaRPr kumimoji="1" lang="zh-TW" altLang="en-US" dirty="0"/>
          </a:p>
        </p:txBody>
      </p:sp>
      <p:sp>
        <p:nvSpPr>
          <p:cNvPr id="3" name="內容版面配置區 2"/>
          <p:cNvSpPr>
            <a:spLocks noGrp="1"/>
          </p:cNvSpPr>
          <p:nvPr>
            <p:ph idx="1"/>
          </p:nvPr>
        </p:nvSpPr>
        <p:spPr>
          <a:xfrm>
            <a:off x="606753" y="1853754"/>
            <a:ext cx="11330143" cy="4633546"/>
          </a:xfrm>
        </p:spPr>
        <p:txBody>
          <a:bodyPr>
            <a:normAutofit fontScale="92500" lnSpcReduction="20000"/>
          </a:bodyPr>
          <a:lstStyle/>
          <a:p>
            <a:pPr fontAlgn="base"/>
            <a:r>
              <a:rPr lang="en-US" altLang="zh-TW" dirty="0"/>
              <a:t>We don’t know which algorithms would be good on this problem or what configurations to use. We get an idea from the plots that some of the classes are partially linearly separable in some dimensions, so we are expecting generally good results.</a:t>
            </a:r>
          </a:p>
          <a:p>
            <a:pPr fontAlgn="base"/>
            <a:r>
              <a:rPr lang="en-US" altLang="zh-TW" dirty="0"/>
              <a:t>Let’s evaluate 6 different algorithms:</a:t>
            </a:r>
          </a:p>
          <a:p>
            <a:pPr lvl="1" fontAlgn="base"/>
            <a:r>
              <a:rPr lang="en-US" altLang="zh-TW" dirty="0"/>
              <a:t>Logistic Regression (LR)</a:t>
            </a:r>
          </a:p>
          <a:p>
            <a:pPr lvl="1" fontAlgn="base"/>
            <a:r>
              <a:rPr lang="en-US" altLang="zh-TW" dirty="0"/>
              <a:t>Linear Discriminant Analysis (LDA)</a:t>
            </a:r>
          </a:p>
          <a:p>
            <a:pPr lvl="1" fontAlgn="base"/>
            <a:r>
              <a:rPr lang="en-US" altLang="zh-TW" dirty="0"/>
              <a:t>K-Nearest Neighbors (KNN).</a:t>
            </a:r>
          </a:p>
          <a:p>
            <a:pPr lvl="1" fontAlgn="base"/>
            <a:r>
              <a:rPr lang="en-US" altLang="zh-TW" dirty="0"/>
              <a:t>Classification and Regression Trees (CART).</a:t>
            </a:r>
          </a:p>
          <a:p>
            <a:pPr lvl="1" fontAlgn="base"/>
            <a:r>
              <a:rPr lang="en-US" altLang="zh-TW" dirty="0"/>
              <a:t>Gaussian Naive Bayes (NB).</a:t>
            </a:r>
          </a:p>
          <a:p>
            <a:pPr lvl="1" fontAlgn="base"/>
            <a:r>
              <a:rPr lang="en-US" altLang="zh-TW" dirty="0"/>
              <a:t>Support Vector Machines (SVM).</a:t>
            </a:r>
          </a:p>
          <a:p>
            <a:pPr fontAlgn="base"/>
            <a:r>
              <a:rPr lang="en-US" altLang="zh-TW" dirty="0"/>
              <a:t>This is a good mixture of simple linear (LR and LDA), nonlinear (KNN, CART, NB and SVM) algorithms. We reset the random number seed before each run to ensure that the evaluation of each algorithm is performed using exactly the same data splits. It ensures the results are directly comparable.</a:t>
            </a:r>
          </a:p>
        </p:txBody>
      </p:sp>
    </p:spTree>
    <p:extLst>
      <p:ext uri="{BB962C8B-B14F-4D97-AF65-F5344CB8AC3E}">
        <p14:creationId xmlns:p14="http://schemas.microsoft.com/office/powerpoint/2010/main" val="6503738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778" y="533952"/>
            <a:ext cx="10274300" cy="5054600"/>
          </a:xfrm>
          <a:prstGeom prst="rect">
            <a:avLst/>
          </a:prstGeom>
        </p:spPr>
      </p:pic>
    </p:spTree>
    <p:extLst>
      <p:ext uri="{BB962C8B-B14F-4D97-AF65-F5344CB8AC3E}">
        <p14:creationId xmlns:p14="http://schemas.microsoft.com/office/powerpoint/2010/main" val="25695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fontAlgn="base"/>
            <a:r>
              <a:rPr lang="en-US" altLang="zh-TW" b="1" dirty="0"/>
              <a:t>5.4 Select Best Model</a:t>
            </a:r>
          </a:p>
        </p:txBody>
      </p:sp>
      <p:sp>
        <p:nvSpPr>
          <p:cNvPr id="3" name="內容版面配置區 2"/>
          <p:cNvSpPr>
            <a:spLocks noGrp="1"/>
          </p:cNvSpPr>
          <p:nvPr>
            <p:ph idx="1"/>
          </p:nvPr>
        </p:nvSpPr>
        <p:spPr/>
        <p:txBody>
          <a:bodyPr/>
          <a:lstStyle/>
          <a:p>
            <a:pPr fontAlgn="base"/>
            <a:r>
              <a:rPr lang="en-US" altLang="zh-TW" dirty="0"/>
              <a:t>We now have 6 models and accuracy estimations for each. We need to compare the models to each other and select the most accurate.</a:t>
            </a:r>
          </a:p>
          <a:p>
            <a:pPr fontAlgn="base"/>
            <a:r>
              <a:rPr lang="en-US" altLang="zh-TW" dirty="0"/>
              <a:t>Running the example above, we get the following raw results:</a:t>
            </a:r>
          </a:p>
          <a:p>
            <a:endParaRPr kumimoji="1" lang="zh-TW" altLang="en-US"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0296" y="3570923"/>
            <a:ext cx="4927600" cy="2057400"/>
          </a:xfrm>
          <a:prstGeom prst="rect">
            <a:avLst/>
          </a:prstGeom>
        </p:spPr>
      </p:pic>
    </p:spTree>
    <p:extLst>
      <p:ext uri="{BB962C8B-B14F-4D97-AF65-F5344CB8AC3E}">
        <p14:creationId xmlns:p14="http://schemas.microsoft.com/office/powerpoint/2010/main" val="5229898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4294967295"/>
          </p:nvPr>
        </p:nvSpPr>
        <p:spPr>
          <a:xfrm>
            <a:off x="1325356" y="0"/>
            <a:ext cx="9604375" cy="3449638"/>
          </a:xfrm>
        </p:spPr>
        <p:txBody>
          <a:bodyPr/>
          <a:lstStyle/>
          <a:p>
            <a:pPr fontAlgn="base"/>
            <a:r>
              <a:rPr lang="en-US" altLang="zh-TW" dirty="0"/>
              <a:t>In this case, we can see that it looks like Support Vector Machines (SVM) has the largest estimated accuracy score.</a:t>
            </a:r>
          </a:p>
          <a:p>
            <a:pPr fontAlgn="base"/>
            <a:r>
              <a:rPr lang="en-US" altLang="zh-TW" dirty="0"/>
              <a:t>We can also create a plot of the model evaluation results and compare the spread and the mean accuracy of each model. There is a population of accuracy measures for each algorithm because each algorithm was evaluated 10 times (10 fold cross validation).</a:t>
            </a:r>
          </a:p>
          <a:p>
            <a:pPr fontAlgn="base"/>
            <a:r>
              <a:rPr lang="en-US" altLang="zh-TW" dirty="0"/>
              <a:t>You can see that the box and whisker plots are squashed at the top of the range, with many samples achieving 100% accuracy.</a:t>
            </a: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9" y="3449638"/>
            <a:ext cx="5537199" cy="2117497"/>
          </a:xfrm>
          <a:prstGeom prst="rect">
            <a:avLst/>
          </a:prstGeom>
        </p:spPr>
      </p:pic>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8365" y="2459880"/>
            <a:ext cx="5393635" cy="4337381"/>
          </a:xfrm>
          <a:prstGeom prst="rect">
            <a:avLst/>
          </a:prstGeom>
        </p:spPr>
      </p:pic>
    </p:spTree>
    <p:extLst>
      <p:ext uri="{BB962C8B-B14F-4D97-AF65-F5344CB8AC3E}">
        <p14:creationId xmlns:p14="http://schemas.microsoft.com/office/powerpoint/2010/main" val="6432476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b="1" dirty="0"/>
              <a:t>6. Make Predictions</a:t>
            </a:r>
            <a:br>
              <a:rPr lang="en-US" altLang="zh-TW" b="1" dirty="0"/>
            </a:br>
            <a:endParaRPr kumimoji="1" lang="zh-TW" altLang="en-US" dirty="0"/>
          </a:p>
        </p:txBody>
      </p:sp>
      <p:sp>
        <p:nvSpPr>
          <p:cNvPr id="4" name="內容版面配置區 3"/>
          <p:cNvSpPr>
            <a:spLocks noGrp="1"/>
          </p:cNvSpPr>
          <p:nvPr>
            <p:ph idx="1"/>
          </p:nvPr>
        </p:nvSpPr>
        <p:spPr/>
        <p:txBody>
          <a:bodyPr/>
          <a:lstStyle/>
          <a:p>
            <a:pPr fontAlgn="base"/>
            <a:r>
              <a:rPr lang="en-US" altLang="zh-TW" dirty="0"/>
              <a:t>The KNN algorithm is very simple and was an accurate model based on our tests. Now we want to get an idea of the accuracy of the model on our validation set.</a:t>
            </a:r>
          </a:p>
          <a:p>
            <a:pPr fontAlgn="base"/>
            <a:r>
              <a:rPr lang="en-US" altLang="zh-TW" dirty="0"/>
              <a:t>This will give us an independent final check on the accuracy of the best model. It is valuable to keep a validation set just in case you made a slip during training, such as overfitting to the training set or a data leak. Both will result in an overly optimistic result.</a:t>
            </a:r>
          </a:p>
          <a:p>
            <a:pPr fontAlgn="base"/>
            <a:r>
              <a:rPr lang="en-US" altLang="zh-TW" dirty="0"/>
              <a:t>We can run the KNN model directly on the validation set and summarize the results as a final accuracy score, a </a:t>
            </a:r>
            <a:r>
              <a:rPr lang="en-US" altLang="zh-TW" dirty="0">
                <a:hlinkClick r:id="rId2"/>
              </a:rPr>
              <a:t>confusion matrix</a:t>
            </a:r>
            <a:r>
              <a:rPr lang="en-US" altLang="zh-TW" dirty="0"/>
              <a:t> and a classification report.</a:t>
            </a:r>
          </a:p>
        </p:txBody>
      </p:sp>
    </p:spTree>
    <p:extLst>
      <p:ext uri="{BB962C8B-B14F-4D97-AF65-F5344CB8AC3E}">
        <p14:creationId xmlns:p14="http://schemas.microsoft.com/office/powerpoint/2010/main" val="4369341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14130" y="4496215"/>
            <a:ext cx="10747513" cy="1754326"/>
          </a:xfrm>
          <a:prstGeom prst="rect">
            <a:avLst/>
          </a:prstGeom>
        </p:spPr>
        <p:txBody>
          <a:bodyPr wrap="square">
            <a:spAutoFit/>
          </a:bodyPr>
          <a:lstStyle/>
          <a:p>
            <a:pPr marL="285750" indent="-285750">
              <a:buFont typeface="Wingdings" charset="2"/>
              <a:buChar char="l"/>
            </a:pPr>
            <a:r>
              <a:rPr lang="en-US" altLang="zh-TW" dirty="0">
                <a:latin typeface="Helvetica Neue" charset="0"/>
              </a:rPr>
              <a:t>We can see that the accuracy is 0.9 or 90%. The confusion matrix provides an indication of the three errors made. Finally, the classification report provides a breakdown of each class by precision, recall, f1-score and support showing excellent results (granted the validation dataset was small).</a:t>
            </a:r>
          </a:p>
          <a:p>
            <a:pPr marL="285750" indent="-285750" fontAlgn="base">
              <a:buFont typeface="Wingdings" charset="2"/>
              <a:buChar char="l"/>
            </a:pPr>
            <a:r>
              <a:rPr lang="en-US" altLang="zh-TW" dirty="0"/>
              <a:t>You can learn more about how to make predictions and predict probabilities here:</a:t>
            </a:r>
          </a:p>
          <a:p>
            <a:pPr lvl="1" fontAlgn="base"/>
            <a:r>
              <a:rPr lang="en-US" altLang="zh-TW" dirty="0">
                <a:hlinkClick r:id="rId2"/>
              </a:rPr>
              <a:t>How to Make Predictions with scikit-learn</a:t>
            </a:r>
            <a:endParaRPr lang="en-US" altLang="zh-TW" dirty="0"/>
          </a:p>
          <a:p>
            <a:pPr marL="285750" indent="-285750">
              <a:buFont typeface="Wingdings" charset="2"/>
              <a:buChar char="l"/>
            </a:pPr>
            <a:endParaRPr lang="zh-TW" altLang="en-US" dirty="0"/>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4743" y="155921"/>
            <a:ext cx="5397257" cy="4340294"/>
          </a:xfrm>
          <a:prstGeom prst="rect">
            <a:avLst/>
          </a:prstGeom>
        </p:spPr>
      </p:pic>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958" y="1884432"/>
            <a:ext cx="6617578" cy="1842741"/>
          </a:xfrm>
          <a:prstGeom prst="rect">
            <a:avLst/>
          </a:prstGeom>
        </p:spPr>
      </p:pic>
    </p:spTree>
    <p:extLst>
      <p:ext uri="{BB962C8B-B14F-4D97-AF65-F5344CB8AC3E}">
        <p14:creationId xmlns:p14="http://schemas.microsoft.com/office/powerpoint/2010/main" val="1959467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b="1" dirty="0"/>
              <a:t>Unsupervised Learning</a:t>
            </a:r>
            <a:endParaRPr kumimoji="1" lang="zh-TW" altLang="en-US" b="1" dirty="0"/>
          </a:p>
        </p:txBody>
      </p:sp>
      <p:sp>
        <p:nvSpPr>
          <p:cNvPr id="3" name="內容版面配置區 2"/>
          <p:cNvSpPr>
            <a:spLocks noGrp="1"/>
          </p:cNvSpPr>
          <p:nvPr>
            <p:ph idx="1"/>
          </p:nvPr>
        </p:nvSpPr>
        <p:spPr>
          <a:xfrm>
            <a:off x="606752" y="1926280"/>
            <a:ext cx="9603275" cy="4126650"/>
          </a:xfrm>
        </p:spPr>
        <p:txBody>
          <a:bodyPr>
            <a:normAutofit/>
          </a:bodyPr>
          <a:lstStyle/>
          <a:p>
            <a:r>
              <a:rPr lang="en-US" altLang="zh-TW" dirty="0"/>
              <a:t>Machine receives only a set of input data. Thereafter, the machine is up to determine the </a:t>
            </a:r>
            <a:r>
              <a:rPr lang="en-US" altLang="zh-TW" dirty="0">
                <a:solidFill>
                  <a:srgbClr val="FF0000"/>
                </a:solidFill>
              </a:rPr>
              <a:t>relationship between the entered data and any other hypothetical data</a:t>
            </a:r>
            <a:r>
              <a:rPr lang="en-US" altLang="zh-TW" dirty="0"/>
              <a:t>. </a:t>
            </a:r>
          </a:p>
          <a:p>
            <a:r>
              <a:rPr lang="en-US" altLang="zh-TW" dirty="0"/>
              <a:t>Unlike supervised learning, where the machine is provided with some verification data for learning, independent </a:t>
            </a:r>
            <a:r>
              <a:rPr lang="en-US" altLang="zh-TW" dirty="0">
                <a:solidFill>
                  <a:srgbClr val="FF0000"/>
                </a:solidFill>
              </a:rPr>
              <a:t>Unsupervised learning implies that the computer itself will find patterns and relationships between different data sets</a:t>
            </a:r>
            <a:r>
              <a:rPr lang="en-US" altLang="zh-TW" dirty="0"/>
              <a:t>. </a:t>
            </a:r>
          </a:p>
          <a:p>
            <a:r>
              <a:rPr lang="en-US" altLang="zh-TW" dirty="0"/>
              <a:t>Unsupervised learning can be further divided into clustering and association.</a:t>
            </a:r>
          </a:p>
          <a:p>
            <a:r>
              <a:rPr lang="en-US" altLang="zh-TW" dirty="0"/>
              <a:t>Common examples of clustering questions are:</a:t>
            </a:r>
          </a:p>
          <a:p>
            <a:pPr lvl="1"/>
            <a:r>
              <a:rPr lang="en-US" altLang="zh-TW" dirty="0"/>
              <a:t>Which viewers like the same types of movies?</a:t>
            </a:r>
          </a:p>
          <a:p>
            <a:pPr lvl="1"/>
            <a:r>
              <a:rPr lang="en-US" altLang="zh-TW" dirty="0"/>
              <a:t>Which printer models fail the same way?</a:t>
            </a:r>
          </a:p>
          <a:p>
            <a:endParaRPr kumimoji="1" lang="zh-TW" altLang="en-US" dirty="0"/>
          </a:p>
        </p:txBody>
      </p:sp>
    </p:spTree>
    <p:extLst>
      <p:ext uri="{BB962C8B-B14F-4D97-AF65-F5344CB8AC3E}">
        <p14:creationId xmlns:p14="http://schemas.microsoft.com/office/powerpoint/2010/main" val="113641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b="1" dirty="0"/>
              <a:t>Supervised Learning</a:t>
            </a:r>
            <a:endParaRPr kumimoji="1" lang="zh-TW" altLang="en-US" b="1" dirty="0"/>
          </a:p>
        </p:txBody>
      </p:sp>
      <p:sp>
        <p:nvSpPr>
          <p:cNvPr id="3" name="內容版面配置區 2"/>
          <p:cNvSpPr>
            <a:spLocks noGrp="1"/>
          </p:cNvSpPr>
          <p:nvPr>
            <p:ph idx="1"/>
          </p:nvPr>
        </p:nvSpPr>
        <p:spPr>
          <a:xfrm>
            <a:off x="1451579" y="2015732"/>
            <a:ext cx="9603275" cy="3987503"/>
          </a:xfrm>
        </p:spPr>
        <p:txBody>
          <a:bodyPr>
            <a:normAutofit lnSpcReduction="10000"/>
          </a:bodyPr>
          <a:lstStyle/>
          <a:p>
            <a:r>
              <a:rPr lang="en-US" altLang="zh-TW" b="1" dirty="0"/>
              <a:t>Supervised learning</a:t>
            </a:r>
            <a:r>
              <a:rPr lang="en-US" altLang="zh-TW" dirty="0"/>
              <a:t> implies the computer ability to recognize elements based on the provided samples. The computer studies it and develops the ability to recognize new data based on this data. For example, you can train your computer to filter spam messages based on previously received information.</a:t>
            </a:r>
          </a:p>
          <a:p>
            <a:r>
              <a:rPr lang="en-US" altLang="zh-TW" dirty="0"/>
              <a:t>Some </a:t>
            </a:r>
            <a:r>
              <a:rPr lang="en-US" altLang="zh-TW" b="1" dirty="0"/>
              <a:t>Supervised learning algorithms</a:t>
            </a:r>
            <a:r>
              <a:rPr lang="en-US" altLang="zh-TW" dirty="0"/>
              <a:t> include:</a:t>
            </a:r>
          </a:p>
          <a:p>
            <a:pPr lvl="1"/>
            <a:r>
              <a:rPr lang="en-US" altLang="zh-TW" dirty="0"/>
              <a:t>Decision trees</a:t>
            </a:r>
          </a:p>
          <a:p>
            <a:pPr lvl="1"/>
            <a:r>
              <a:rPr lang="en-US" altLang="zh-TW" dirty="0"/>
              <a:t>Support-vector machine</a:t>
            </a:r>
          </a:p>
          <a:p>
            <a:pPr lvl="1"/>
            <a:r>
              <a:rPr lang="en-US" altLang="zh-TW" dirty="0"/>
              <a:t>Naive Bayes classifier</a:t>
            </a:r>
          </a:p>
          <a:p>
            <a:pPr lvl="1"/>
            <a:r>
              <a:rPr lang="en-US" altLang="zh-TW" dirty="0"/>
              <a:t>k-nearest neighbors</a:t>
            </a:r>
          </a:p>
          <a:p>
            <a:pPr lvl="1"/>
            <a:r>
              <a:rPr lang="en-US" altLang="zh-TW" dirty="0"/>
              <a:t>linear regression</a:t>
            </a:r>
          </a:p>
          <a:p>
            <a:endParaRPr kumimoji="1" lang="zh-TW" altLang="en-US" dirty="0"/>
          </a:p>
        </p:txBody>
      </p:sp>
    </p:spTree>
    <p:extLst>
      <p:ext uri="{BB962C8B-B14F-4D97-AF65-F5344CB8AC3E}">
        <p14:creationId xmlns:p14="http://schemas.microsoft.com/office/powerpoint/2010/main" val="253354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a:t>Machine Learning in Python: Step-By-Step</a:t>
            </a:r>
            <a:br>
              <a:rPr lang="en-US" altLang="zh-TW" b="1" dirty="0"/>
            </a:br>
            <a:endParaRPr kumimoji="1" lang="zh-TW" altLang="en-US" dirty="0"/>
          </a:p>
        </p:txBody>
      </p:sp>
      <p:sp>
        <p:nvSpPr>
          <p:cNvPr id="3" name="內容版面配置區 2"/>
          <p:cNvSpPr>
            <a:spLocks noGrp="1"/>
          </p:cNvSpPr>
          <p:nvPr>
            <p:ph idx="1"/>
          </p:nvPr>
        </p:nvSpPr>
        <p:spPr/>
        <p:txBody>
          <a:bodyPr>
            <a:normAutofit lnSpcReduction="10000"/>
          </a:bodyPr>
          <a:lstStyle/>
          <a:p>
            <a:pPr fontAlgn="base"/>
            <a:r>
              <a:rPr lang="en-US" altLang="zh-TW" sz="2400" dirty="0"/>
              <a:t>Here is an overview of what we are going to cover:</a:t>
            </a:r>
          </a:p>
          <a:p>
            <a:pPr lvl="1" fontAlgn="base"/>
            <a:r>
              <a:rPr lang="en-US" altLang="zh-TW" sz="2000" dirty="0"/>
              <a:t>Installing the Python, </a:t>
            </a:r>
            <a:r>
              <a:rPr lang="en-US" altLang="zh-TW" sz="2000" dirty="0" err="1"/>
              <a:t>SciPy</a:t>
            </a:r>
            <a:r>
              <a:rPr lang="en-US" altLang="zh-TW" sz="2000" dirty="0"/>
              <a:t> platform, etc. a list of libraries for running machine learning.</a:t>
            </a:r>
          </a:p>
          <a:p>
            <a:pPr lvl="1" fontAlgn="base"/>
            <a:r>
              <a:rPr lang="en-US" altLang="zh-TW" sz="2000" dirty="0"/>
              <a:t>Loading the dataset.</a:t>
            </a:r>
          </a:p>
          <a:p>
            <a:pPr lvl="1" fontAlgn="base"/>
            <a:r>
              <a:rPr lang="en-US" altLang="zh-TW" sz="2000" dirty="0"/>
              <a:t>Summarizing the dataset.</a:t>
            </a:r>
          </a:p>
          <a:p>
            <a:pPr lvl="1" fontAlgn="base"/>
            <a:r>
              <a:rPr lang="en-US" altLang="zh-TW" sz="2000" dirty="0"/>
              <a:t>Visualizing the dataset.</a:t>
            </a:r>
          </a:p>
          <a:p>
            <a:pPr lvl="1" fontAlgn="base"/>
            <a:r>
              <a:rPr lang="en-US" altLang="zh-TW" sz="2000" dirty="0"/>
              <a:t>Evaluating some algorithms.</a:t>
            </a:r>
          </a:p>
          <a:p>
            <a:pPr lvl="1" fontAlgn="base"/>
            <a:r>
              <a:rPr lang="en-US" altLang="zh-TW" sz="2000" dirty="0"/>
              <a:t>Making some predictions.</a:t>
            </a:r>
          </a:p>
          <a:p>
            <a:endParaRPr kumimoji="1" lang="zh-TW" altLang="en-US" dirty="0"/>
          </a:p>
        </p:txBody>
      </p:sp>
    </p:spTree>
    <p:extLst>
      <p:ext uri="{BB962C8B-B14F-4D97-AF65-F5344CB8AC3E}">
        <p14:creationId xmlns:p14="http://schemas.microsoft.com/office/powerpoint/2010/main" val="1293849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a:t>Hello World of Machine Learning: classification of iris flowers</a:t>
            </a:r>
            <a:br>
              <a:rPr lang="en-US" altLang="zh-TW" b="1" dirty="0"/>
            </a:br>
            <a:endParaRPr kumimoji="1" lang="zh-TW" altLang="en-US" dirty="0"/>
          </a:p>
        </p:txBody>
      </p:sp>
      <p:sp>
        <p:nvSpPr>
          <p:cNvPr id="3" name="內容版面配置區 2"/>
          <p:cNvSpPr>
            <a:spLocks noGrp="1"/>
          </p:cNvSpPr>
          <p:nvPr>
            <p:ph idx="1"/>
          </p:nvPr>
        </p:nvSpPr>
        <p:spPr>
          <a:xfrm>
            <a:off x="1257026" y="1853754"/>
            <a:ext cx="9603275" cy="4414251"/>
          </a:xfrm>
        </p:spPr>
        <p:txBody>
          <a:bodyPr>
            <a:normAutofit fontScale="92500" lnSpcReduction="20000"/>
          </a:bodyPr>
          <a:lstStyle/>
          <a:p>
            <a:pPr fontAlgn="base"/>
            <a:r>
              <a:rPr lang="en-US" altLang="zh-TW" sz="2400" dirty="0"/>
              <a:t>The best small project to start with on a new tool is the </a:t>
            </a:r>
            <a:r>
              <a:rPr lang="en-US" altLang="zh-TW" sz="2400" dirty="0">
                <a:solidFill>
                  <a:srgbClr val="FF0000"/>
                </a:solidFill>
              </a:rPr>
              <a:t>classification of iris flowers </a:t>
            </a:r>
            <a:r>
              <a:rPr lang="en-US" altLang="zh-TW" sz="2400" dirty="0"/>
              <a:t>(e.g. </a:t>
            </a:r>
            <a:r>
              <a:rPr lang="en-US" altLang="zh-TW" sz="2400" dirty="0">
                <a:hlinkClick r:id="rId2"/>
              </a:rPr>
              <a:t>the iris dataset</a:t>
            </a:r>
            <a:r>
              <a:rPr lang="en-US" altLang="zh-TW" sz="2400" dirty="0"/>
              <a:t>).</a:t>
            </a:r>
          </a:p>
          <a:p>
            <a:pPr fontAlgn="base"/>
            <a:r>
              <a:rPr lang="en-US" altLang="zh-TW" sz="2400" dirty="0"/>
              <a:t>This is a good project because it is so well understood.</a:t>
            </a:r>
          </a:p>
          <a:p>
            <a:pPr lvl="1" fontAlgn="base"/>
            <a:r>
              <a:rPr lang="en-US" altLang="zh-TW" sz="2200" dirty="0"/>
              <a:t>Attributes are numeric so you have to figure out how to load and handle data.</a:t>
            </a:r>
          </a:p>
          <a:p>
            <a:pPr lvl="1" fontAlgn="base"/>
            <a:r>
              <a:rPr lang="en-US" altLang="zh-TW" sz="2200" dirty="0"/>
              <a:t>It is a classification problem, allowing you to practice with perhaps an easier type of supervised learning algorithm.</a:t>
            </a:r>
          </a:p>
          <a:p>
            <a:pPr lvl="1" fontAlgn="base"/>
            <a:r>
              <a:rPr lang="en-US" altLang="zh-TW" sz="2200" dirty="0"/>
              <a:t>It is a multi-class classification problem (multi-nominal) that may require some specialized handling.</a:t>
            </a:r>
          </a:p>
          <a:p>
            <a:pPr lvl="1" fontAlgn="base"/>
            <a:r>
              <a:rPr lang="en-US" altLang="zh-TW" sz="2200" dirty="0"/>
              <a:t>It only has 4 attributes and 150 rows, meaning it is small and easily fits into memory (and a screen or A4 page).</a:t>
            </a:r>
          </a:p>
          <a:p>
            <a:pPr lvl="1" fontAlgn="base"/>
            <a:r>
              <a:rPr lang="en-US" altLang="zh-TW" sz="2200" dirty="0"/>
              <a:t>All of the numeric attributes are in the same units and the same scale, not requiring any special scaling or transforms to get started.</a:t>
            </a:r>
          </a:p>
        </p:txBody>
      </p:sp>
    </p:spTree>
    <p:extLst>
      <p:ext uri="{BB962C8B-B14F-4D97-AF65-F5344CB8AC3E}">
        <p14:creationId xmlns:p14="http://schemas.microsoft.com/office/powerpoint/2010/main" val="2022048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a:t>1. Downloading, Installing and Starting Python </a:t>
            </a:r>
            <a:r>
              <a:rPr lang="en-US" altLang="zh-TW" b="1" dirty="0" err="1"/>
              <a:t>SciPy</a:t>
            </a:r>
            <a:br>
              <a:rPr lang="en-US" altLang="zh-TW" b="1" dirty="0"/>
            </a:br>
            <a:endParaRPr kumimoji="1" lang="zh-TW" altLang="en-US" dirty="0"/>
          </a:p>
        </p:txBody>
      </p:sp>
      <p:sp>
        <p:nvSpPr>
          <p:cNvPr id="3" name="內容版面配置區 2"/>
          <p:cNvSpPr>
            <a:spLocks noGrp="1"/>
          </p:cNvSpPr>
          <p:nvPr>
            <p:ph idx="1"/>
          </p:nvPr>
        </p:nvSpPr>
        <p:spPr>
          <a:xfrm>
            <a:off x="1451579" y="2015732"/>
            <a:ext cx="5068491" cy="4116711"/>
          </a:xfrm>
        </p:spPr>
        <p:txBody>
          <a:bodyPr>
            <a:normAutofit fontScale="85000" lnSpcReduction="20000"/>
          </a:bodyPr>
          <a:lstStyle/>
          <a:p>
            <a:pPr fontAlgn="base"/>
            <a:r>
              <a:rPr lang="en-US" altLang="zh-TW" sz="2400" b="1" dirty="0"/>
              <a:t>1.1 Install </a:t>
            </a:r>
            <a:r>
              <a:rPr lang="en-US" altLang="zh-TW" sz="2400" b="1" dirty="0" err="1"/>
              <a:t>SciPy</a:t>
            </a:r>
            <a:r>
              <a:rPr lang="en-US" altLang="zh-TW" sz="2400" b="1" dirty="0"/>
              <a:t> Libraries</a:t>
            </a:r>
          </a:p>
          <a:p>
            <a:pPr fontAlgn="base"/>
            <a:r>
              <a:rPr lang="en-US" altLang="zh-TW" sz="2400" dirty="0"/>
              <a:t>This tutorial assumes Python version 2.7 or 3.5+.</a:t>
            </a:r>
          </a:p>
          <a:p>
            <a:pPr fontAlgn="base"/>
            <a:r>
              <a:rPr lang="en-US" altLang="zh-TW" sz="2400" dirty="0"/>
              <a:t>There are 5 key libraries that you will need to install. Below is a list of the Python </a:t>
            </a:r>
            <a:r>
              <a:rPr lang="en-US" altLang="zh-TW" sz="2400" dirty="0" err="1"/>
              <a:t>SciPy</a:t>
            </a:r>
            <a:r>
              <a:rPr lang="en-US" altLang="zh-TW" sz="2400" dirty="0"/>
              <a:t> libraries required for this tutorial:</a:t>
            </a:r>
          </a:p>
          <a:p>
            <a:pPr lvl="1" fontAlgn="base"/>
            <a:r>
              <a:rPr lang="en-US" altLang="zh-TW" sz="2400" dirty="0" err="1"/>
              <a:t>scipy</a:t>
            </a:r>
            <a:endParaRPr lang="en-US" altLang="zh-TW" sz="2400" dirty="0"/>
          </a:p>
          <a:p>
            <a:pPr lvl="1" fontAlgn="base"/>
            <a:r>
              <a:rPr lang="en-US" altLang="zh-TW" sz="2400" dirty="0" err="1"/>
              <a:t>numpy</a:t>
            </a:r>
            <a:endParaRPr lang="en-US" altLang="zh-TW" sz="2400" dirty="0"/>
          </a:p>
          <a:p>
            <a:pPr lvl="1" fontAlgn="base"/>
            <a:r>
              <a:rPr lang="en-US" altLang="zh-TW" sz="2400" dirty="0" err="1"/>
              <a:t>matplotlib</a:t>
            </a:r>
            <a:endParaRPr lang="en-US" altLang="zh-TW" sz="2400" dirty="0"/>
          </a:p>
          <a:p>
            <a:pPr lvl="1" fontAlgn="base"/>
            <a:r>
              <a:rPr lang="en-US" altLang="zh-TW" sz="2400" dirty="0"/>
              <a:t>pandas</a:t>
            </a:r>
          </a:p>
          <a:p>
            <a:pPr lvl="1" fontAlgn="base"/>
            <a:r>
              <a:rPr lang="en-US" altLang="zh-TW" sz="2400" dirty="0" err="1"/>
              <a:t>sklearn</a:t>
            </a:r>
            <a:endParaRPr lang="en-US" altLang="zh-TW" sz="2400" dirty="0"/>
          </a:p>
          <a:p>
            <a:endParaRPr kumimoji="1" lang="zh-TW" altLang="en-US" dirty="0"/>
          </a:p>
        </p:txBody>
      </p:sp>
      <p:sp>
        <p:nvSpPr>
          <p:cNvPr id="6" name="矩形 5"/>
          <p:cNvSpPr/>
          <p:nvPr/>
        </p:nvSpPr>
        <p:spPr>
          <a:xfrm>
            <a:off x="6520070" y="2015732"/>
            <a:ext cx="5615608" cy="4124206"/>
          </a:xfrm>
          <a:prstGeom prst="rect">
            <a:avLst/>
          </a:prstGeom>
          <a:ln>
            <a:solidFill>
              <a:srgbClr val="FF0000"/>
            </a:solidFill>
          </a:ln>
        </p:spPr>
        <p:txBody>
          <a:bodyPr wrap="square">
            <a:spAutoFit/>
          </a:bodyPr>
          <a:lstStyle/>
          <a:p>
            <a:r>
              <a:rPr lang="en-US" altLang="zh-TW" sz="2000" dirty="0">
                <a:solidFill>
                  <a:srgbClr val="555555"/>
                </a:solidFill>
                <a:latin typeface="Trebuchet MS" charset="0"/>
              </a:rPr>
              <a:t>Mac: </a:t>
            </a:r>
          </a:p>
          <a:p>
            <a:pPr marL="285750" indent="-285750">
              <a:buFont typeface="Wingdings" charset="2"/>
              <a:buChar char="l"/>
            </a:pPr>
            <a:r>
              <a:rPr kumimoji="1" lang="en-US" altLang="zh-TW" dirty="0"/>
              <a:t>Install brew on mac:</a:t>
            </a:r>
          </a:p>
          <a:p>
            <a:pPr marL="800100" lvl="1" indent="-342900">
              <a:buFont typeface="+mj-lt"/>
              <a:buAutoNum type="arabicPeriod"/>
            </a:pPr>
            <a:r>
              <a:rPr lang="en-US" altLang="zh-TW" dirty="0" err="1"/>
              <a:t>XCode</a:t>
            </a:r>
            <a:r>
              <a:rPr lang="en-US" altLang="zh-TW" dirty="0"/>
              <a:t> Command Line Tools installed on your Mac: $ </a:t>
            </a:r>
            <a:r>
              <a:rPr lang="en-US" altLang="zh-TW" dirty="0" err="1"/>
              <a:t>xcode</a:t>
            </a:r>
            <a:r>
              <a:rPr lang="en-US" altLang="zh-TW" dirty="0"/>
              <a:t>-select --install</a:t>
            </a:r>
            <a:endParaRPr kumimoji="1" lang="en-US" altLang="zh-TW" dirty="0"/>
          </a:p>
          <a:p>
            <a:pPr marL="800100" lvl="1" indent="-342900">
              <a:buFont typeface="+mj-lt"/>
              <a:buAutoNum type="arabicPeriod"/>
            </a:pPr>
            <a:r>
              <a:rPr lang="en-US" altLang="zh-TW" dirty="0"/>
              <a:t>$ ruby -e "$(curl -</a:t>
            </a:r>
            <a:r>
              <a:rPr lang="en-US" altLang="zh-TW" dirty="0" err="1"/>
              <a:t>fsSL</a:t>
            </a:r>
            <a:r>
              <a:rPr lang="en-US" altLang="zh-TW" dirty="0"/>
              <a:t> </a:t>
            </a:r>
            <a:r>
              <a:rPr lang="en-US" altLang="zh-TW" dirty="0">
                <a:hlinkClick r:id="rId2"/>
              </a:rPr>
              <a:t>https://raw.githubusercontent.com/Homebrew/install/master/install)</a:t>
            </a:r>
            <a:r>
              <a:rPr lang="en-US" altLang="zh-TW" dirty="0"/>
              <a:t>”</a:t>
            </a:r>
          </a:p>
          <a:p>
            <a:pPr marL="800100" lvl="1" indent="-342900">
              <a:buFont typeface="+mj-lt"/>
              <a:buAutoNum type="arabicPeriod"/>
            </a:pPr>
            <a:r>
              <a:rPr lang="en-US" altLang="zh-TW" dirty="0"/>
              <a:t>$ brew update</a:t>
            </a:r>
          </a:p>
          <a:p>
            <a:pPr marL="800100" lvl="1" indent="-342900">
              <a:buFont typeface="+mj-lt"/>
              <a:buAutoNum type="arabicPeriod"/>
            </a:pPr>
            <a:r>
              <a:rPr kumimoji="1" lang="en-US" altLang="zh-TW" dirty="0"/>
              <a:t>$ brew install python3</a:t>
            </a:r>
          </a:p>
          <a:p>
            <a:pPr marL="800100" lvl="1" indent="-342900">
              <a:buFont typeface="+mj-lt"/>
              <a:buAutoNum type="arabicPeriod"/>
            </a:pPr>
            <a:r>
              <a:rPr kumimoji="1" lang="en-US" altLang="zh-TW" dirty="0"/>
              <a:t>$ python3 -V</a:t>
            </a:r>
            <a:endParaRPr lang="en-US" altLang="zh-TW" sz="2000" dirty="0"/>
          </a:p>
          <a:p>
            <a:pPr marL="342900" indent="-342900">
              <a:buFont typeface="Wingdings" charset="2"/>
              <a:buChar char="l"/>
            </a:pPr>
            <a:r>
              <a:rPr lang="en-US" altLang="zh-TW" sz="2000" dirty="0"/>
              <a:t>Install packages: </a:t>
            </a:r>
          </a:p>
          <a:p>
            <a:pPr lvl="1"/>
            <a:r>
              <a:rPr lang="en-US" altLang="zh-TW" sz="2000" dirty="0"/>
              <a:t>$ python3 -m pip install --user </a:t>
            </a:r>
            <a:r>
              <a:rPr lang="en-US" altLang="zh-TW" sz="2000" dirty="0" err="1"/>
              <a:t>numpy</a:t>
            </a:r>
            <a:r>
              <a:rPr lang="en-US" altLang="zh-TW" sz="2000" dirty="0"/>
              <a:t> </a:t>
            </a:r>
            <a:r>
              <a:rPr lang="en-US" altLang="zh-TW" sz="2000" dirty="0" err="1"/>
              <a:t>scipy</a:t>
            </a:r>
            <a:r>
              <a:rPr lang="en-US" altLang="zh-TW" sz="2000" dirty="0"/>
              <a:t> </a:t>
            </a:r>
            <a:r>
              <a:rPr lang="en-US" altLang="zh-TW" sz="2000" dirty="0" err="1"/>
              <a:t>matplotlib</a:t>
            </a:r>
            <a:r>
              <a:rPr lang="en-US" altLang="zh-TW" sz="2000" dirty="0"/>
              <a:t> </a:t>
            </a:r>
            <a:r>
              <a:rPr lang="en-US" altLang="zh-TW" sz="2000" dirty="0" err="1"/>
              <a:t>ipython</a:t>
            </a:r>
            <a:r>
              <a:rPr lang="en-US" altLang="zh-TW" sz="2000" dirty="0"/>
              <a:t> </a:t>
            </a:r>
            <a:r>
              <a:rPr lang="en-US" altLang="zh-TW" sz="2000" dirty="0" err="1"/>
              <a:t>jupyter</a:t>
            </a:r>
            <a:r>
              <a:rPr lang="en-US" altLang="zh-TW" sz="2000" dirty="0"/>
              <a:t> pandas </a:t>
            </a:r>
            <a:r>
              <a:rPr lang="en-US" altLang="zh-TW" sz="2000" dirty="0" err="1"/>
              <a:t>sympy</a:t>
            </a:r>
            <a:r>
              <a:rPr lang="en-US" altLang="zh-TW" sz="2000" dirty="0"/>
              <a:t> nose </a:t>
            </a:r>
            <a:r>
              <a:rPr lang="en-US" altLang="zh-TW" sz="2000" dirty="0" err="1"/>
              <a:t>statsmodels</a:t>
            </a:r>
            <a:r>
              <a:rPr lang="en-US" altLang="zh-TW" sz="2000" dirty="0"/>
              <a:t> </a:t>
            </a:r>
            <a:r>
              <a:rPr lang="en-US" altLang="zh-TW" sz="2000" dirty="0" err="1"/>
              <a:t>scikit</a:t>
            </a:r>
            <a:r>
              <a:rPr lang="en-US" altLang="zh-TW" sz="2000" dirty="0"/>
              <a:t>-learn</a:t>
            </a:r>
            <a:endParaRPr lang="en-US" altLang="zh-TW" sz="2000" b="1" i="0" dirty="0">
              <a:solidFill>
                <a:srgbClr val="333333"/>
              </a:solidFill>
              <a:effectLst/>
              <a:latin typeface="Open Sans" charset="0"/>
            </a:endParaRPr>
          </a:p>
        </p:txBody>
      </p:sp>
    </p:spTree>
    <p:extLst>
      <p:ext uri="{BB962C8B-B14F-4D97-AF65-F5344CB8AC3E}">
        <p14:creationId xmlns:p14="http://schemas.microsoft.com/office/powerpoint/2010/main" val="125624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1.2 Start Python and Check Versions</a:t>
            </a:r>
            <a:br>
              <a:rPr lang="en-US" altLang="zh-TW" b="1" dirty="0"/>
            </a:br>
            <a:endParaRPr kumimoji="1" lang="zh-TW" altLang="en-US" dirty="0"/>
          </a:p>
        </p:txBody>
      </p:sp>
      <p:sp>
        <p:nvSpPr>
          <p:cNvPr id="3" name="內容版面配置區 2"/>
          <p:cNvSpPr>
            <a:spLocks noGrp="1"/>
          </p:cNvSpPr>
          <p:nvPr>
            <p:ph idx="1"/>
          </p:nvPr>
        </p:nvSpPr>
        <p:spPr>
          <a:xfrm>
            <a:off x="209188" y="1853754"/>
            <a:ext cx="4084517" cy="3450613"/>
          </a:xfrm>
        </p:spPr>
        <p:txBody>
          <a:bodyPr/>
          <a:lstStyle/>
          <a:p>
            <a:r>
              <a:rPr lang="en-US" altLang="zh-TW" dirty="0"/>
              <a:t>Open a command line and start the python interpreter: python</a:t>
            </a:r>
          </a:p>
          <a:p>
            <a:r>
              <a:rPr lang="en-US" altLang="zh-TW" dirty="0"/>
              <a:t>Type or copy and paste the following script:</a:t>
            </a:r>
            <a:endParaRPr kumimoji="1" lang="zh-TW" altLang="en-US"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3216" y="1966036"/>
            <a:ext cx="5335298" cy="3937552"/>
          </a:xfrm>
          <a:prstGeom prst="rect">
            <a:avLst/>
          </a:prstGeom>
        </p:spPr>
      </p:pic>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729" y="3501957"/>
            <a:ext cx="5070405" cy="2626469"/>
          </a:xfrm>
          <a:prstGeom prst="rect">
            <a:avLst/>
          </a:prstGeom>
        </p:spPr>
      </p:pic>
    </p:spTree>
    <p:extLst>
      <p:ext uri="{BB962C8B-B14F-4D97-AF65-F5344CB8AC3E}">
        <p14:creationId xmlns:p14="http://schemas.microsoft.com/office/powerpoint/2010/main" val="919923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0252" y="800491"/>
            <a:ext cx="6746990" cy="1049235"/>
          </a:xfrm>
        </p:spPr>
        <p:txBody>
          <a:bodyPr>
            <a:normAutofit fontScale="90000"/>
          </a:bodyPr>
          <a:lstStyle/>
          <a:p>
            <a:r>
              <a:rPr lang="en-US" altLang="zh-TW" b="1" dirty="0"/>
              <a:t>2. Load The Data: iris flowers</a:t>
            </a:r>
            <a:br>
              <a:rPr lang="en-US" altLang="zh-TW" b="1" dirty="0"/>
            </a:br>
            <a:endParaRPr kumimoji="1" lang="zh-TW" altLang="en-US" dirty="0"/>
          </a:p>
        </p:txBody>
      </p:sp>
      <p:sp>
        <p:nvSpPr>
          <p:cNvPr id="3" name="內容版面配置區 2"/>
          <p:cNvSpPr>
            <a:spLocks noGrp="1"/>
          </p:cNvSpPr>
          <p:nvPr>
            <p:ph idx="1"/>
          </p:nvPr>
        </p:nvSpPr>
        <p:spPr>
          <a:xfrm>
            <a:off x="258883" y="1985914"/>
            <a:ext cx="6092221" cy="3450613"/>
          </a:xfrm>
        </p:spPr>
        <p:txBody>
          <a:bodyPr>
            <a:normAutofit fontScale="85000" lnSpcReduction="10000"/>
          </a:bodyPr>
          <a:lstStyle/>
          <a:p>
            <a:pPr fontAlgn="base"/>
            <a:r>
              <a:rPr lang="en-US" altLang="zh-TW" dirty="0"/>
              <a:t>The best small project to start with on a new tool is the classification of iris flowers</a:t>
            </a:r>
          </a:p>
          <a:p>
            <a:pPr fontAlgn="base"/>
            <a:r>
              <a:rPr lang="en-US" altLang="zh-TW" dirty="0"/>
              <a:t>We are going to use the iris flowers dataset. This dataset is famous because it is used as the “hello world” dataset in machine learning and statistics by pretty much everyone.</a:t>
            </a:r>
          </a:p>
          <a:p>
            <a:pPr fontAlgn="base"/>
            <a:r>
              <a:rPr lang="en-US" altLang="zh-TW" dirty="0"/>
              <a:t>The dataset contains 150 observations of iris flowers. There are four columns of measurements of the flowers in centimeters. The fifth column is the species of the flower observed. All observed flowers belong to one of three species.</a:t>
            </a:r>
          </a:p>
          <a:p>
            <a:pPr fontAlgn="base"/>
            <a:r>
              <a:rPr lang="en-US" altLang="zh-TW" dirty="0"/>
              <a:t>You can </a:t>
            </a:r>
            <a:r>
              <a:rPr lang="en-US" altLang="zh-TW" dirty="0">
                <a:hlinkClick r:id="rId2"/>
              </a:rPr>
              <a:t>learn more about this dataset on Wikipedia</a:t>
            </a:r>
            <a:endParaRPr lang="en-US" altLang="zh-TW" dirty="0"/>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7242" y="626165"/>
            <a:ext cx="5374758" cy="6231835"/>
          </a:xfrm>
          <a:prstGeom prst="rect">
            <a:avLst/>
          </a:prstGeom>
        </p:spPr>
      </p:pic>
    </p:spTree>
    <p:extLst>
      <p:ext uri="{BB962C8B-B14F-4D97-AF65-F5344CB8AC3E}">
        <p14:creationId xmlns:p14="http://schemas.microsoft.com/office/powerpoint/2010/main" val="1125634231"/>
      </p:ext>
    </p:extLst>
  </p:cSld>
  <p:clrMapOvr>
    <a:masterClrMapping/>
  </p:clrMapOvr>
</p:sld>
</file>

<file path=ppt/theme/theme1.xml><?xml version="1.0" encoding="utf-8"?>
<a:theme xmlns:a="http://schemas.openxmlformats.org/drawingml/2006/main" name="圖庫">
  <a:themeElements>
    <a:clrScheme name="圖庫">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圖庫">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圖庫">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1305</TotalTime>
  <Words>2058</Words>
  <Application>Microsoft Macintosh PowerPoint</Application>
  <PresentationFormat>寬螢幕</PresentationFormat>
  <Paragraphs>153</Paragraphs>
  <Slides>29</Slides>
  <Notes>1</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29</vt:i4>
      </vt:variant>
    </vt:vector>
  </HeadingPairs>
  <TitlesOfParts>
    <vt:vector size="37" baseType="lpstr">
      <vt:lpstr>Arial</vt:lpstr>
      <vt:lpstr>Calibri</vt:lpstr>
      <vt:lpstr>Gill Sans MT</vt:lpstr>
      <vt:lpstr>Helvetica Neue</vt:lpstr>
      <vt:lpstr>Open Sans</vt:lpstr>
      <vt:lpstr>Trebuchet MS</vt:lpstr>
      <vt:lpstr>Wingdings</vt:lpstr>
      <vt:lpstr>圖庫</vt:lpstr>
      <vt:lpstr>Machine Learning with Python</vt:lpstr>
      <vt:lpstr>Step 0.  Brief Overview of  ML Process You Need to Know </vt:lpstr>
      <vt:lpstr>Unsupervised Learning</vt:lpstr>
      <vt:lpstr>Supervised Learning</vt:lpstr>
      <vt:lpstr>Machine Learning in Python: Step-By-Step </vt:lpstr>
      <vt:lpstr>Hello World of Machine Learning: classification of iris flowers </vt:lpstr>
      <vt:lpstr>1. Downloading, Installing and Starting Python SciPy </vt:lpstr>
      <vt:lpstr>1.2 Start Python and Check Versions </vt:lpstr>
      <vt:lpstr>2. Load The Data: iris flowers </vt:lpstr>
      <vt:lpstr>2.1 Import libraries </vt:lpstr>
      <vt:lpstr>2.2 Load Dataset</vt:lpstr>
      <vt:lpstr>3. Summarize the Dataset</vt:lpstr>
      <vt:lpstr>3.1 Dimensions of Dataset </vt:lpstr>
      <vt:lpstr>3.2 Peek at the Data</vt:lpstr>
      <vt:lpstr>3.3 Statistical Summary</vt:lpstr>
      <vt:lpstr>3.4 Class Distribution</vt:lpstr>
      <vt:lpstr>4. Data Visualization</vt:lpstr>
      <vt:lpstr>4.1 Univariate Plots </vt:lpstr>
      <vt:lpstr>4.2 Multivariate Plots</vt:lpstr>
      <vt:lpstr>5. Evaluate Some Algorithms </vt:lpstr>
      <vt:lpstr>5.1 Create a Validation Dataset </vt:lpstr>
      <vt:lpstr>PowerPoint 簡報</vt:lpstr>
      <vt:lpstr>5.2 Test Harness</vt:lpstr>
      <vt:lpstr>5.3 Build Models </vt:lpstr>
      <vt:lpstr>PowerPoint 簡報</vt:lpstr>
      <vt:lpstr>5.4 Select Best Model</vt:lpstr>
      <vt:lpstr>PowerPoint 簡報</vt:lpstr>
      <vt:lpstr>6. Make Predictions </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with Python</dc:title>
  <dc:creator>Microsoft Office 使用者</dc:creator>
  <cp:lastModifiedBy>Microsoft Office User</cp:lastModifiedBy>
  <cp:revision>43</cp:revision>
  <dcterms:created xsi:type="dcterms:W3CDTF">2019-09-22T15:03:08Z</dcterms:created>
  <dcterms:modified xsi:type="dcterms:W3CDTF">2022-08-29T11:53:25Z</dcterms:modified>
</cp:coreProperties>
</file>