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64" r:id="rId6"/>
    <p:sldId id="265" r:id="rId7"/>
    <p:sldId id="260" r:id="rId8"/>
    <p:sldId id="262" r:id="rId9"/>
    <p:sldId id="263" r:id="rId10"/>
    <p:sldId id="266" r:id="rId11"/>
    <p:sldId id="267" r:id="rId12"/>
    <p:sldId id="268" r:id="rId13"/>
    <p:sldId id="269" r:id="rId14"/>
    <p:sldId id="271" r:id="rId15"/>
    <p:sldId id="272"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按一下以編輯母片子標題樣式</a:t>
            </a:r>
            <a:endParaRPr lang="en-US" dirty="0"/>
          </a:p>
        </p:txBody>
      </p:sp>
      <p:sp>
        <p:nvSpPr>
          <p:cNvPr id="4" name="Date Placeholder 3"/>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0B899B7F-778E-3148-B37A-DEB273944309}" type="slidenum">
              <a:rPr kumimoji="1" lang="zh-TW" altLang="en-US" smtClean="0"/>
              <a:t>‹#›</a:t>
            </a:fld>
            <a:endParaRPr kumimoji="1"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37BF794-E7F6-774C-A4DF-2981D7ADA049}" type="datetimeFigureOut">
              <a:rPr kumimoji="1" lang="zh-TW" altLang="en-US" smtClean="0"/>
              <a:t>2019/10/7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7BF794-E7F6-774C-A4DF-2981D7ADA049}" type="datetimeFigureOut">
              <a:rPr kumimoji="1" lang="zh-TW" altLang="en-US" smtClean="0"/>
              <a:t>2019/10/7</a:t>
            </a:fld>
            <a:endParaRPr kumimoji="1" lang="zh-TW"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TW" altLang="en-US"/>
          </a:p>
        </p:txBody>
      </p:sp>
      <p:sp>
        <p:nvSpPr>
          <p:cNvPr id="7" name="Slide Number Placeholder 6"/>
          <p:cNvSpPr>
            <a:spLocks noGrp="1"/>
          </p:cNvSpPr>
          <p:nvPr>
            <p:ph type="sldNum" sz="quarter" idx="12"/>
          </p:nvPr>
        </p:nvSpPr>
        <p:spPr/>
        <p:txBody>
          <a:bodyPr/>
          <a:lstStyle/>
          <a:p>
            <a:fld id="{0B899B7F-778E-3148-B37A-DEB273944309}" type="slidenum">
              <a:rPr kumimoji="1" lang="zh-TW" altLang="en-US" smtClean="0"/>
              <a:t>‹#›</a:t>
            </a:fld>
            <a:endParaRPr kumimoji="1"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7BF794-E7F6-774C-A4DF-2981D7ADA049}" type="datetimeFigureOut">
              <a:rPr kumimoji="1" lang="zh-TW" altLang="en-US" smtClean="0"/>
              <a:t>2019/10/7</a:t>
            </a:fld>
            <a:endParaRPr kumimoji="1"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B899B7F-778E-3148-B37A-DEB273944309}" type="slidenum">
              <a:rPr kumimoji="1" lang="zh-TW" altLang="en-US" smtClean="0"/>
              <a:t>‹#›</a:t>
            </a:fld>
            <a:endParaRPr kumimoji="1"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81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machine_learning_with_python/machine_learning_with_python_confusion_matri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Machine Learning</a:t>
            </a:r>
            <a:endParaRPr kumimoji="1" lang="zh-TW" altLang="en-US" dirty="0"/>
          </a:p>
        </p:txBody>
      </p:sp>
      <p:sp>
        <p:nvSpPr>
          <p:cNvPr id="3" name="副標題 2"/>
          <p:cNvSpPr>
            <a:spLocks noGrp="1"/>
          </p:cNvSpPr>
          <p:nvPr>
            <p:ph type="subTitle" idx="1"/>
          </p:nvPr>
        </p:nvSpPr>
        <p:spPr/>
        <p:txBody>
          <a:bodyPr/>
          <a:lstStyle/>
          <a:p>
            <a:pPr algn="r"/>
            <a:r>
              <a:rPr kumimoji="1" lang="en-US" altLang="zh-TW" dirty="0" smtClean="0"/>
              <a:t>Jason Tseng</a:t>
            </a:r>
          </a:p>
          <a:p>
            <a:pPr algn="r"/>
            <a:r>
              <a:rPr kumimoji="1" lang="en-US" altLang="zh-TW" dirty="0" smtClean="0"/>
              <a:t>Information Engineering, KSU</a:t>
            </a:r>
            <a:endParaRPr kumimoji="1" lang="zh-TW" altLang="en-US" dirty="0"/>
          </a:p>
        </p:txBody>
      </p:sp>
    </p:spTree>
    <p:extLst>
      <p:ext uri="{BB962C8B-B14F-4D97-AF65-F5344CB8AC3E}">
        <p14:creationId xmlns:p14="http://schemas.microsoft.com/office/powerpoint/2010/main" val="9299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Confusion Matrix</a:t>
            </a:r>
            <a:endParaRPr kumimoji="1" lang="zh-TW" altLang="en-US" dirty="0"/>
          </a:p>
        </p:txBody>
      </p:sp>
      <p:sp>
        <p:nvSpPr>
          <p:cNvPr id="3" name="內容版面配置區 2"/>
          <p:cNvSpPr>
            <a:spLocks noGrp="1"/>
          </p:cNvSpPr>
          <p:nvPr>
            <p:ph idx="1"/>
          </p:nvPr>
        </p:nvSpPr>
        <p:spPr>
          <a:xfrm>
            <a:off x="486379" y="1954772"/>
            <a:ext cx="7418102" cy="4192028"/>
          </a:xfrm>
        </p:spPr>
        <p:txBody>
          <a:bodyPr>
            <a:normAutofit fontScale="92500" lnSpcReduction="10000"/>
          </a:bodyPr>
          <a:lstStyle/>
          <a:p>
            <a:r>
              <a:rPr lang="en-US" altLang="zh-TW" sz="2200" dirty="0">
                <a:latin typeface="Times New Roman" charset="0"/>
                <a:ea typeface="Times New Roman" charset="0"/>
                <a:cs typeface="Times New Roman" charset="0"/>
              </a:rPr>
              <a:t>A confusion matrix is nothing but a table with two dimensions viz. “Actual” and “Predicted” and furthermore, both the dimensions have “True Positives (TP)”, “True Negatives (TN)”, “False Positives (FP)”, “False Negatives (FN)” as shown below </a:t>
            </a:r>
            <a:endParaRPr lang="en-US" altLang="zh-TW" sz="2200" dirty="0" smtClean="0">
              <a:latin typeface="Times New Roman" charset="0"/>
              <a:ea typeface="Times New Roman" charset="0"/>
              <a:cs typeface="Times New Roman" charset="0"/>
            </a:endParaRPr>
          </a:p>
          <a:p>
            <a:pPr lvl="1"/>
            <a:r>
              <a:rPr lang="en-US" altLang="zh-TW" sz="1900" b="1" dirty="0">
                <a:latin typeface="Times New Roman" charset="0"/>
                <a:ea typeface="Times New Roman" charset="0"/>
                <a:cs typeface="Times New Roman" charset="0"/>
              </a:rPr>
              <a:t>True Positives (TP)</a:t>
            </a:r>
            <a:r>
              <a:rPr lang="en-US" altLang="zh-TW" sz="1900" dirty="0">
                <a:latin typeface="Times New Roman" charset="0"/>
                <a:ea typeface="Times New Roman" charset="0"/>
                <a:cs typeface="Times New Roman" charset="0"/>
              </a:rPr>
              <a:t> − It is the case when both actual class &amp; predicted class of data point is 1.</a:t>
            </a:r>
          </a:p>
          <a:p>
            <a:pPr lvl="1"/>
            <a:r>
              <a:rPr lang="en-US" altLang="zh-TW" sz="1900" b="1" dirty="0">
                <a:latin typeface="Times New Roman" charset="0"/>
                <a:ea typeface="Times New Roman" charset="0"/>
                <a:cs typeface="Times New Roman" charset="0"/>
              </a:rPr>
              <a:t>True Negatives (TN)</a:t>
            </a:r>
            <a:r>
              <a:rPr lang="en-US" altLang="zh-TW" sz="1900" dirty="0">
                <a:latin typeface="Times New Roman" charset="0"/>
                <a:ea typeface="Times New Roman" charset="0"/>
                <a:cs typeface="Times New Roman" charset="0"/>
              </a:rPr>
              <a:t> − It is the case when both actual class &amp; predicted class of data point is 0.</a:t>
            </a:r>
          </a:p>
          <a:p>
            <a:pPr lvl="1"/>
            <a:r>
              <a:rPr lang="en-US" altLang="zh-TW" sz="1900" b="1" dirty="0">
                <a:latin typeface="Times New Roman" charset="0"/>
                <a:ea typeface="Times New Roman" charset="0"/>
                <a:cs typeface="Times New Roman" charset="0"/>
              </a:rPr>
              <a:t>False Positives (FP)</a:t>
            </a:r>
            <a:r>
              <a:rPr lang="en-US" altLang="zh-TW" sz="1900" dirty="0">
                <a:latin typeface="Times New Roman" charset="0"/>
                <a:ea typeface="Times New Roman" charset="0"/>
                <a:cs typeface="Times New Roman" charset="0"/>
              </a:rPr>
              <a:t> − It is the case when actual class of data point is 0 &amp; predicted class of data point is 1.</a:t>
            </a:r>
          </a:p>
          <a:p>
            <a:pPr lvl="1"/>
            <a:r>
              <a:rPr lang="en-US" altLang="zh-TW" sz="1900" b="1" dirty="0">
                <a:latin typeface="Times New Roman" charset="0"/>
                <a:ea typeface="Times New Roman" charset="0"/>
                <a:cs typeface="Times New Roman" charset="0"/>
              </a:rPr>
              <a:t>False Negatives (FN)</a:t>
            </a:r>
            <a:r>
              <a:rPr lang="en-US" altLang="zh-TW" sz="1900" dirty="0">
                <a:latin typeface="Times New Roman" charset="0"/>
                <a:ea typeface="Times New Roman" charset="0"/>
                <a:cs typeface="Times New Roman" charset="0"/>
              </a:rPr>
              <a:t> − It is the case when actual class of data point is 1 &amp; predicted class of data point is 0.</a:t>
            </a: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821" y="2738412"/>
            <a:ext cx="4361179" cy="2024088"/>
          </a:xfrm>
          <a:prstGeom prst="rect">
            <a:avLst/>
          </a:prstGeom>
        </p:spPr>
      </p:pic>
    </p:spTree>
    <p:extLst>
      <p:ext uri="{BB962C8B-B14F-4D97-AF65-F5344CB8AC3E}">
        <p14:creationId xmlns:p14="http://schemas.microsoft.com/office/powerpoint/2010/main" val="167861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Confusion Matrix</a:t>
            </a:r>
            <a:endParaRPr kumimoji="1" lang="zh-TW" altLang="en-US" dirty="0"/>
          </a:p>
        </p:txBody>
      </p:sp>
      <p:sp>
        <p:nvSpPr>
          <p:cNvPr id="3" name="內容版面配置區 2"/>
          <p:cNvSpPr>
            <a:spLocks noGrp="1"/>
          </p:cNvSpPr>
          <p:nvPr>
            <p:ph idx="1"/>
          </p:nvPr>
        </p:nvSpPr>
        <p:spPr>
          <a:xfrm>
            <a:off x="384779" y="1985252"/>
            <a:ext cx="6859301" cy="4131068"/>
          </a:xfrm>
        </p:spPr>
        <p:txBody>
          <a:bodyPr>
            <a:normAutofit/>
          </a:bodyPr>
          <a:lstStyle/>
          <a:p>
            <a:r>
              <a:rPr kumimoji="1" lang="en-US" altLang="zh-TW" sz="2400" dirty="0" smtClean="0">
                <a:latin typeface="Times New Roman" charset="0"/>
                <a:ea typeface="Times New Roman" charset="0"/>
                <a:cs typeface="Times New Roman" charset="0"/>
              </a:rPr>
              <a:t>Accuracy: </a:t>
            </a:r>
            <a:r>
              <a:rPr lang="en-US" altLang="zh-TW" sz="2400" dirty="0" smtClean="0">
                <a:latin typeface="Times New Roman" charset="0"/>
                <a:ea typeface="Times New Roman" charset="0"/>
                <a:cs typeface="Times New Roman" charset="0"/>
              </a:rPr>
              <a:t>defined </a:t>
            </a:r>
            <a:r>
              <a:rPr lang="en-US" altLang="zh-TW" sz="2400" dirty="0">
                <a:latin typeface="Times New Roman" charset="0"/>
                <a:ea typeface="Times New Roman" charset="0"/>
                <a:cs typeface="Times New Roman" charset="0"/>
              </a:rPr>
              <a:t>as the number of correct predictions made by our ML model. </a:t>
            </a:r>
            <a:endParaRPr lang="en-US" altLang="zh-TW" sz="2400" dirty="0" smtClean="0">
              <a:latin typeface="Times New Roman" charset="0"/>
              <a:ea typeface="Times New Roman" charset="0"/>
              <a:cs typeface="Times New Roman" charset="0"/>
            </a:endParaRPr>
          </a:p>
          <a:p>
            <a:r>
              <a:rPr kumimoji="1" lang="en-US" altLang="zh-TW" sz="2400" dirty="0" smtClean="0">
                <a:latin typeface="Times New Roman" charset="0"/>
                <a:ea typeface="Times New Roman" charset="0"/>
                <a:cs typeface="Times New Roman" charset="0"/>
              </a:rPr>
              <a:t>Precision: </a:t>
            </a:r>
            <a:r>
              <a:rPr lang="en-US" altLang="zh-TW" sz="2400" dirty="0" smtClean="0">
                <a:latin typeface="Times New Roman" charset="0"/>
                <a:ea typeface="Times New Roman" charset="0"/>
                <a:cs typeface="Times New Roman" charset="0"/>
              </a:rPr>
              <a:t>defined </a:t>
            </a:r>
            <a:r>
              <a:rPr lang="en-US" altLang="zh-TW" sz="2400" dirty="0">
                <a:latin typeface="Times New Roman" charset="0"/>
                <a:ea typeface="Times New Roman" charset="0"/>
                <a:cs typeface="Times New Roman" charset="0"/>
              </a:rPr>
              <a:t>as the number of correct documents returned by our ML model. </a:t>
            </a:r>
            <a:endParaRPr lang="en-US" altLang="zh-TW" sz="2400" dirty="0" smtClean="0">
              <a:latin typeface="Times New Roman" charset="0"/>
              <a:ea typeface="Times New Roman" charset="0"/>
              <a:cs typeface="Times New Roman" charset="0"/>
            </a:endParaRPr>
          </a:p>
          <a:p>
            <a:r>
              <a:rPr kumimoji="1" lang="en-US" altLang="zh-TW" sz="2400" dirty="0" smtClean="0">
                <a:latin typeface="Times New Roman" charset="0"/>
                <a:ea typeface="Times New Roman" charset="0"/>
                <a:cs typeface="Times New Roman" charset="0"/>
              </a:rPr>
              <a:t>Recall or Sensitivity: </a:t>
            </a:r>
            <a:r>
              <a:rPr lang="en-US" altLang="zh-TW" sz="2400" dirty="0" smtClean="0">
                <a:latin typeface="Times New Roman" charset="0"/>
                <a:ea typeface="Times New Roman" charset="0"/>
                <a:cs typeface="Times New Roman" charset="0"/>
              </a:rPr>
              <a:t>defined </a:t>
            </a:r>
            <a:r>
              <a:rPr lang="en-US" altLang="zh-TW" sz="2400" dirty="0">
                <a:latin typeface="Times New Roman" charset="0"/>
                <a:ea typeface="Times New Roman" charset="0"/>
                <a:cs typeface="Times New Roman" charset="0"/>
              </a:rPr>
              <a:t>as the number of positives returned by our ML model. </a:t>
            </a:r>
            <a:endParaRPr kumimoji="1" lang="en-US" altLang="zh-TW" sz="2400" dirty="0" smtClean="0">
              <a:latin typeface="Times New Roman" charset="0"/>
              <a:ea typeface="Times New Roman" charset="0"/>
              <a:cs typeface="Times New Roman" charset="0"/>
            </a:endParaRPr>
          </a:p>
          <a:p>
            <a:r>
              <a:rPr kumimoji="1" lang="en-US" altLang="zh-TW" sz="2400" dirty="0" smtClean="0">
                <a:latin typeface="Times New Roman" charset="0"/>
                <a:ea typeface="Times New Roman" charset="0"/>
                <a:cs typeface="Times New Roman" charset="0"/>
              </a:rPr>
              <a:t>Specificity: </a:t>
            </a:r>
            <a:r>
              <a:rPr lang="en-US" altLang="zh-TW" sz="2400" dirty="0" smtClean="0">
                <a:latin typeface="Times New Roman" charset="0"/>
                <a:ea typeface="Times New Roman" charset="0"/>
                <a:cs typeface="Times New Roman" charset="0"/>
              </a:rPr>
              <a:t>contrast </a:t>
            </a:r>
            <a:r>
              <a:rPr lang="en-US" altLang="zh-TW" sz="2400" dirty="0">
                <a:latin typeface="Times New Roman" charset="0"/>
                <a:ea typeface="Times New Roman" charset="0"/>
                <a:cs typeface="Times New Roman" charset="0"/>
              </a:rPr>
              <a:t>to recall, may be defined as the number of negatives returned by our ML model.</a:t>
            </a:r>
            <a:endParaRPr kumimoji="1" lang="en-US" altLang="zh-TW" sz="2400" dirty="0" smtClean="0">
              <a:latin typeface="Times New Roman" charset="0"/>
              <a:ea typeface="Times New Roman" charset="0"/>
              <a:cs typeface="Times New Roman" charset="0"/>
            </a:endParaRP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220" y="1985252"/>
            <a:ext cx="3683000" cy="81280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220" y="3021829"/>
            <a:ext cx="2451100" cy="8255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220" y="4176085"/>
            <a:ext cx="2159000" cy="83820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5220" y="5205042"/>
            <a:ext cx="2590800" cy="812800"/>
          </a:xfrm>
          <a:prstGeom prst="rect">
            <a:avLst/>
          </a:prstGeom>
        </p:spPr>
      </p:pic>
    </p:spTree>
    <p:extLst>
      <p:ext uri="{BB962C8B-B14F-4D97-AF65-F5344CB8AC3E}">
        <p14:creationId xmlns:p14="http://schemas.microsoft.com/office/powerpoint/2010/main" val="184252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nl-NL" altLang="zh-TW" dirty="0" err="1"/>
              <a:t>Classification</a:t>
            </a:r>
            <a:r>
              <a:rPr lang="nl-NL" altLang="zh-TW" dirty="0"/>
              <a:t> </a:t>
            </a:r>
            <a:r>
              <a:rPr lang="nl-NL" altLang="zh-TW" dirty="0" err="1"/>
              <a:t>Algorithms</a:t>
            </a:r>
            <a:r>
              <a:rPr lang="nl-NL" altLang="zh-TW" dirty="0"/>
              <a:t> - </a:t>
            </a:r>
            <a:r>
              <a:rPr lang="nl-NL" altLang="zh-TW" dirty="0" err="1"/>
              <a:t>Naïve</a:t>
            </a:r>
            <a:r>
              <a:rPr lang="nl-NL" altLang="zh-TW" dirty="0"/>
              <a:t> </a:t>
            </a:r>
            <a:r>
              <a:rPr lang="nl-NL" altLang="zh-TW" dirty="0" smtClean="0"/>
              <a:t>Bayes </a:t>
            </a:r>
            <a:r>
              <a:rPr lang="nl-NL" altLang="zh-TW" dirty="0" err="1" smtClean="0"/>
              <a:t>algorithm</a:t>
            </a:r>
            <a:r>
              <a:rPr lang="nl-NL" altLang="zh-TW" dirty="0"/>
              <a:t/>
            </a:r>
            <a:br>
              <a:rPr lang="nl-NL" altLang="zh-TW" dirty="0"/>
            </a:br>
            <a:endParaRPr kumimoji="1" lang="zh-TW" altLang="en-US" dirty="0"/>
          </a:p>
        </p:txBody>
      </p:sp>
      <p:sp>
        <p:nvSpPr>
          <p:cNvPr id="3" name="內容版面配置區 2"/>
          <p:cNvSpPr>
            <a:spLocks noGrp="1"/>
          </p:cNvSpPr>
          <p:nvPr>
            <p:ph idx="1"/>
          </p:nvPr>
        </p:nvSpPr>
        <p:spPr>
          <a:xfrm>
            <a:off x="201899" y="1853754"/>
            <a:ext cx="7946421" cy="4374326"/>
          </a:xfrm>
        </p:spPr>
        <p:txBody>
          <a:bodyPr>
            <a:normAutofit lnSpcReduction="10000"/>
          </a:bodyPr>
          <a:lstStyle/>
          <a:p>
            <a:r>
              <a:rPr lang="en-US" altLang="zh-TW" sz="2200" dirty="0" smtClean="0">
                <a:latin typeface="Times New Roman" charset="0"/>
                <a:ea typeface="Times New Roman" charset="0"/>
                <a:cs typeface="Times New Roman" charset="0"/>
              </a:rPr>
              <a:t>Bon </a:t>
            </a:r>
            <a:r>
              <a:rPr lang="en-US" altLang="zh-TW" sz="2200" dirty="0">
                <a:latin typeface="Times New Roman" charset="0"/>
                <a:ea typeface="Times New Roman" charset="0"/>
                <a:cs typeface="Times New Roman" charset="0"/>
              </a:rPr>
              <a:t>applying Bayes’ theorem with a strong assumption that all the predictors are independent to each other. </a:t>
            </a:r>
            <a:r>
              <a:rPr lang="en-US" altLang="zh-TW" sz="2200" dirty="0" smtClean="0">
                <a:latin typeface="Times New Roman" charset="0"/>
                <a:ea typeface="Times New Roman" charset="0"/>
                <a:cs typeface="Times New Roman" charset="0"/>
              </a:rPr>
              <a:t>i.e., </a:t>
            </a:r>
            <a:r>
              <a:rPr lang="en-US" altLang="zh-TW" sz="2200" dirty="0">
                <a:latin typeface="Times New Roman" charset="0"/>
                <a:ea typeface="Times New Roman" charset="0"/>
                <a:cs typeface="Times New Roman" charset="0"/>
              </a:rPr>
              <a:t>the assumption is that the presence of a feature in a class is independent to the presence of any other feature in the same class. </a:t>
            </a:r>
            <a:r>
              <a:rPr lang="en-US" altLang="zh-TW" sz="2200" dirty="0" smtClean="0">
                <a:latin typeface="Times New Roman" charset="0"/>
                <a:ea typeface="Times New Roman" charset="0"/>
                <a:cs typeface="Times New Roman" charset="0"/>
              </a:rPr>
              <a:t>E.g. , </a:t>
            </a:r>
            <a:r>
              <a:rPr lang="en-US" altLang="zh-TW" sz="2200" dirty="0">
                <a:latin typeface="Times New Roman" charset="0"/>
                <a:ea typeface="Times New Roman" charset="0"/>
                <a:cs typeface="Times New Roman" charset="0"/>
              </a:rPr>
              <a:t>a phone may be considered as smart if it is having touch screen, internet facility, good camera etc. Though all these features are dependent on each other, they contribute independently to the probability of that the phone is a smart phone.</a:t>
            </a:r>
          </a:p>
          <a:p>
            <a:r>
              <a:rPr lang="en-US" altLang="zh-TW" sz="2200" dirty="0">
                <a:latin typeface="Times New Roman" charset="0"/>
                <a:ea typeface="Times New Roman" charset="0"/>
                <a:cs typeface="Times New Roman" charset="0"/>
              </a:rPr>
              <a:t>In Bayesian classification, the main interest is to find the posterior probabilities i.e. the probability of a label given some observed </a:t>
            </a:r>
            <a:r>
              <a:rPr lang="en-US" altLang="zh-TW" sz="2200" dirty="0" smtClean="0">
                <a:latin typeface="Times New Roman" charset="0"/>
                <a:ea typeface="Times New Roman" charset="0"/>
                <a:cs typeface="Times New Roman" charset="0"/>
              </a:rPr>
              <a:t>features,</a:t>
            </a:r>
            <a:r>
              <a:rPr lang="hr-HR" altLang="zh-TW" sz="2200" dirty="0">
                <a:latin typeface="Times New Roman" charset="0"/>
                <a:ea typeface="Times New Roman" charset="0"/>
                <a:cs typeface="Times New Roman" charset="0"/>
              </a:rPr>
              <a:t>𝑃(𝐿 | 𝑓𝑒𝑎𝑡𝑢𝑟𝑒𝑠)</a:t>
            </a:r>
            <a:r>
              <a:rPr lang="en-US" altLang="zh-TW" sz="2200" dirty="0" smtClean="0">
                <a:latin typeface="Times New Roman" charset="0"/>
                <a:ea typeface="Times New Roman" charset="0"/>
                <a:cs typeface="Times New Roman" charset="0"/>
              </a:rPr>
              <a:t>. </a:t>
            </a:r>
            <a:endParaRPr lang="en-US" altLang="zh-TW" sz="2200" dirty="0">
              <a:latin typeface="Times New Roman" charset="0"/>
              <a:ea typeface="Times New Roman" charset="0"/>
              <a:cs typeface="Times New Roman" charset="0"/>
            </a:endParaRPr>
          </a:p>
          <a:p>
            <a:endParaRPr kumimoji="1"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080" y="2231167"/>
            <a:ext cx="3759200" cy="800100"/>
          </a:xfrm>
          <a:prstGeom prst="rect">
            <a:avLst/>
          </a:prstGeom>
        </p:spPr>
      </p:pic>
      <p:sp>
        <p:nvSpPr>
          <p:cNvPr id="5" name="矩形 4"/>
          <p:cNvSpPr/>
          <p:nvPr/>
        </p:nvSpPr>
        <p:spPr>
          <a:xfrm>
            <a:off x="8194040" y="3119373"/>
            <a:ext cx="3891280" cy="1323439"/>
          </a:xfrm>
          <a:prstGeom prst="rect">
            <a:avLst/>
          </a:prstGeom>
        </p:spPr>
        <p:txBody>
          <a:bodyPr wrap="square">
            <a:spAutoFit/>
          </a:bodyPr>
          <a:lstStyle/>
          <a:p>
            <a:pPr algn="just"/>
            <a:r>
              <a:rPr lang="en-US" altLang="zh-TW" sz="1600" b="0" i="0" dirty="0" smtClean="0">
                <a:solidFill>
                  <a:srgbClr val="000000"/>
                </a:solidFill>
                <a:effectLst/>
                <a:latin typeface="Times New Roman" charset="0"/>
                <a:ea typeface="Times New Roman" charset="0"/>
                <a:cs typeface="Times New Roman" charset="0"/>
              </a:rPr>
              <a:t>(𝐿 | 𝑓𝑒𝑎𝑡𝑢𝑟𝑒𝑠): posterior probability of class.</a:t>
            </a:r>
          </a:p>
          <a:p>
            <a:pPr algn="just"/>
            <a:r>
              <a:rPr lang="en-US" altLang="zh-TW" sz="1600" b="0" i="0" dirty="0" smtClean="0">
                <a:solidFill>
                  <a:srgbClr val="000000"/>
                </a:solidFill>
                <a:effectLst/>
                <a:latin typeface="Times New Roman" charset="0"/>
                <a:ea typeface="Times New Roman" charset="0"/>
                <a:cs typeface="Times New Roman" charset="0"/>
              </a:rPr>
              <a:t>𝑃(𝐿): prior probability of class.</a:t>
            </a:r>
          </a:p>
          <a:p>
            <a:pPr algn="just"/>
            <a:r>
              <a:rPr lang="en-US" altLang="zh-TW" sz="1600" b="0" i="0" dirty="0" smtClean="0">
                <a:solidFill>
                  <a:srgbClr val="000000"/>
                </a:solidFill>
                <a:effectLst/>
                <a:latin typeface="Times New Roman" charset="0"/>
                <a:ea typeface="Times New Roman" charset="0"/>
                <a:cs typeface="Times New Roman" charset="0"/>
              </a:rPr>
              <a:t>𝑃(𝑓𝑒𝑎𝑡𝑢𝑟𝑒𝑠|𝐿): the probability of predictor given class.</a:t>
            </a:r>
          </a:p>
          <a:p>
            <a:pPr algn="just"/>
            <a:r>
              <a:rPr lang="en-US" altLang="zh-TW" sz="1600" b="0" i="0" dirty="0" smtClean="0">
                <a:solidFill>
                  <a:srgbClr val="000000"/>
                </a:solidFill>
                <a:effectLst/>
                <a:latin typeface="Times New Roman" charset="0"/>
                <a:ea typeface="Times New Roman" charset="0"/>
                <a:cs typeface="Times New Roman" charset="0"/>
              </a:rPr>
              <a:t>𝑃(𝑓𝑒𝑎𝑡𝑢𝑟𝑒𝑠): prior probability of predictor.</a:t>
            </a:r>
            <a:endParaRPr lang="en-US" altLang="zh-TW" sz="1600"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67669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Building model using Naïve Bayes in Python</a:t>
            </a:r>
            <a:br>
              <a:rPr lang="en-US" altLang="zh-TW" dirty="0"/>
            </a:br>
            <a:endParaRPr kumimoji="1" lang="zh-TW" altLang="en-US" dirty="0"/>
          </a:p>
        </p:txBody>
      </p:sp>
      <p:sp>
        <p:nvSpPr>
          <p:cNvPr id="3" name="內容版面配置區 2"/>
          <p:cNvSpPr>
            <a:spLocks noGrp="1"/>
          </p:cNvSpPr>
          <p:nvPr>
            <p:ph idx="1"/>
          </p:nvPr>
        </p:nvSpPr>
        <p:spPr>
          <a:xfrm>
            <a:off x="689579" y="1853754"/>
            <a:ext cx="10811541" cy="4405388"/>
          </a:xfrm>
        </p:spPr>
        <p:txBody>
          <a:bodyPr>
            <a:normAutofit fontScale="92500" lnSpcReduction="10000"/>
          </a:bodyPr>
          <a:lstStyle/>
          <a:p>
            <a:r>
              <a:rPr lang="en-US" altLang="zh-TW" sz="2200" dirty="0">
                <a:latin typeface="Times New Roman" charset="0"/>
                <a:ea typeface="Times New Roman" charset="0"/>
                <a:cs typeface="Times New Roman" charset="0"/>
              </a:rPr>
              <a:t>T</a:t>
            </a:r>
            <a:r>
              <a:rPr lang="en-US" altLang="zh-TW" sz="2200" dirty="0" smtClean="0">
                <a:latin typeface="Times New Roman" charset="0"/>
                <a:ea typeface="Times New Roman" charset="0"/>
                <a:cs typeface="Times New Roman" charset="0"/>
              </a:rPr>
              <a:t>hree </a:t>
            </a:r>
            <a:r>
              <a:rPr lang="en-US" altLang="zh-TW" sz="2200" dirty="0">
                <a:latin typeface="Times New Roman" charset="0"/>
                <a:ea typeface="Times New Roman" charset="0"/>
                <a:cs typeface="Times New Roman" charset="0"/>
              </a:rPr>
              <a:t>types of Naïve Bayes model under </a:t>
            </a:r>
            <a:r>
              <a:rPr lang="en-US" altLang="zh-TW" sz="2200" dirty="0" err="1">
                <a:latin typeface="Times New Roman" charset="0"/>
                <a:ea typeface="Times New Roman" charset="0"/>
                <a:cs typeface="Times New Roman" charset="0"/>
              </a:rPr>
              <a:t>Scikit</a:t>
            </a:r>
            <a:r>
              <a:rPr lang="en-US" altLang="zh-TW" sz="2200" dirty="0">
                <a:latin typeface="Times New Roman" charset="0"/>
                <a:ea typeface="Times New Roman" charset="0"/>
                <a:cs typeface="Times New Roman" charset="0"/>
              </a:rPr>
              <a:t> learn Python </a:t>
            </a:r>
            <a:r>
              <a:rPr lang="en-US" altLang="zh-TW" sz="2200" dirty="0" smtClean="0">
                <a:latin typeface="Times New Roman" charset="0"/>
                <a:ea typeface="Times New Roman" charset="0"/>
                <a:cs typeface="Times New Roman" charset="0"/>
              </a:rPr>
              <a:t>library:</a:t>
            </a:r>
            <a:endParaRPr lang="en-US" altLang="zh-TW" sz="2200" dirty="0">
              <a:latin typeface="Times New Roman" charset="0"/>
              <a:ea typeface="Times New Roman" charset="0"/>
              <a:cs typeface="Times New Roman" charset="0"/>
            </a:endParaRPr>
          </a:p>
          <a:p>
            <a:r>
              <a:rPr lang="en-US" altLang="zh-TW" sz="2200" dirty="0">
                <a:latin typeface="Times New Roman" charset="0"/>
                <a:ea typeface="Times New Roman" charset="0"/>
                <a:cs typeface="Times New Roman" charset="0"/>
              </a:rPr>
              <a:t>Gaussian Naïve </a:t>
            </a:r>
            <a:r>
              <a:rPr lang="en-US" altLang="zh-TW" sz="2200" dirty="0" smtClean="0">
                <a:latin typeface="Times New Roman" charset="0"/>
                <a:ea typeface="Times New Roman" charset="0"/>
                <a:cs typeface="Times New Roman" charset="0"/>
              </a:rPr>
              <a:t>Bayes: </a:t>
            </a:r>
            <a:endParaRPr lang="en-US" altLang="zh-TW" sz="2200" dirty="0">
              <a:latin typeface="Times New Roman" charset="0"/>
              <a:ea typeface="Times New Roman" charset="0"/>
              <a:cs typeface="Times New Roman" charset="0"/>
            </a:endParaRPr>
          </a:p>
          <a:p>
            <a:pPr lvl="1"/>
            <a:r>
              <a:rPr lang="en-US" altLang="zh-TW" sz="2200" dirty="0">
                <a:latin typeface="Times New Roman" charset="0"/>
                <a:ea typeface="Times New Roman" charset="0"/>
                <a:cs typeface="Times New Roman" charset="0"/>
              </a:rPr>
              <a:t>It is the simplest Naïve Bayes classifier having the assumption that the data from each label is drawn from a simple Gaussian distribution.</a:t>
            </a:r>
          </a:p>
          <a:p>
            <a:r>
              <a:rPr lang="en-US" altLang="zh-TW" sz="2200" dirty="0">
                <a:latin typeface="Times New Roman" charset="0"/>
                <a:ea typeface="Times New Roman" charset="0"/>
                <a:cs typeface="Times New Roman" charset="0"/>
              </a:rPr>
              <a:t>Multinomial Naïve </a:t>
            </a:r>
            <a:r>
              <a:rPr lang="en-US" altLang="zh-TW" sz="2200" dirty="0" smtClean="0">
                <a:latin typeface="Times New Roman" charset="0"/>
                <a:ea typeface="Times New Roman" charset="0"/>
                <a:cs typeface="Times New Roman" charset="0"/>
              </a:rPr>
              <a:t>Bayes: </a:t>
            </a:r>
            <a:endParaRPr lang="en-US" altLang="zh-TW" sz="2200" dirty="0">
              <a:latin typeface="Times New Roman" charset="0"/>
              <a:ea typeface="Times New Roman" charset="0"/>
              <a:cs typeface="Times New Roman" charset="0"/>
            </a:endParaRPr>
          </a:p>
          <a:p>
            <a:pPr lvl="1"/>
            <a:r>
              <a:rPr lang="en-US" altLang="zh-TW" sz="2200" dirty="0" smtClean="0">
                <a:latin typeface="Times New Roman" charset="0"/>
                <a:ea typeface="Times New Roman" charset="0"/>
                <a:cs typeface="Times New Roman" charset="0"/>
              </a:rPr>
              <a:t>Multinomial </a:t>
            </a:r>
            <a:r>
              <a:rPr lang="en-US" altLang="zh-TW" sz="2200" dirty="0">
                <a:latin typeface="Times New Roman" charset="0"/>
                <a:ea typeface="Times New Roman" charset="0"/>
                <a:cs typeface="Times New Roman" charset="0"/>
              </a:rPr>
              <a:t>Naïve </a:t>
            </a:r>
            <a:r>
              <a:rPr lang="en-US" altLang="zh-TW" sz="2200" dirty="0" smtClean="0">
                <a:latin typeface="Times New Roman" charset="0"/>
                <a:ea typeface="Times New Roman" charset="0"/>
                <a:cs typeface="Times New Roman" charset="0"/>
              </a:rPr>
              <a:t>Bayes’ features </a:t>
            </a:r>
            <a:r>
              <a:rPr lang="en-US" altLang="zh-TW" sz="2200" dirty="0">
                <a:latin typeface="Times New Roman" charset="0"/>
                <a:ea typeface="Times New Roman" charset="0"/>
                <a:cs typeface="Times New Roman" charset="0"/>
              </a:rPr>
              <a:t>are assumed to be drawn from a simple Multinomial distribution. Such kind of Naïve Bayes are most appropriate for the features that represents discrete counts.</a:t>
            </a:r>
          </a:p>
          <a:p>
            <a:r>
              <a:rPr lang="en-US" altLang="zh-TW" sz="2200" dirty="0">
                <a:latin typeface="Times New Roman" charset="0"/>
                <a:ea typeface="Times New Roman" charset="0"/>
                <a:cs typeface="Times New Roman" charset="0"/>
              </a:rPr>
              <a:t>Bernoulli Naïve </a:t>
            </a:r>
            <a:r>
              <a:rPr lang="en-US" altLang="zh-TW" sz="2200" dirty="0" smtClean="0">
                <a:latin typeface="Times New Roman" charset="0"/>
                <a:ea typeface="Times New Roman" charset="0"/>
                <a:cs typeface="Times New Roman" charset="0"/>
              </a:rPr>
              <a:t>Bayes: </a:t>
            </a:r>
            <a:endParaRPr lang="en-US" altLang="zh-TW" sz="2200" dirty="0">
              <a:latin typeface="Times New Roman" charset="0"/>
              <a:ea typeface="Times New Roman" charset="0"/>
              <a:cs typeface="Times New Roman" charset="0"/>
            </a:endParaRPr>
          </a:p>
          <a:p>
            <a:pPr lvl="1"/>
            <a:r>
              <a:rPr lang="en-US" altLang="zh-TW" sz="2200" dirty="0" smtClean="0">
                <a:latin typeface="Times New Roman" charset="0"/>
                <a:ea typeface="Times New Roman" charset="0"/>
                <a:cs typeface="Times New Roman" charset="0"/>
              </a:rPr>
              <a:t>Bernoulli Naïve Bayes’ features </a:t>
            </a:r>
            <a:r>
              <a:rPr lang="en-US" altLang="zh-TW" sz="2200" dirty="0">
                <a:latin typeface="Times New Roman" charset="0"/>
                <a:ea typeface="Times New Roman" charset="0"/>
                <a:cs typeface="Times New Roman" charset="0"/>
              </a:rPr>
              <a:t>are assumed to be binary (0s and 1s). Text classification with ‘bag of words’ model can be an application of Bernoulli Naïve Bayes.</a:t>
            </a:r>
          </a:p>
          <a:p>
            <a:endParaRPr kumimoji="1" lang="zh-TW" altLang="en-US" dirty="0"/>
          </a:p>
        </p:txBody>
      </p:sp>
    </p:spTree>
    <p:extLst>
      <p:ext uri="{BB962C8B-B14F-4D97-AF65-F5344CB8AC3E}">
        <p14:creationId xmlns:p14="http://schemas.microsoft.com/office/powerpoint/2010/main" val="4554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Advantages/Pros</a:t>
            </a:r>
            <a:endParaRPr kumimoji="1" lang="zh-TW" altLang="en-US" dirty="0"/>
          </a:p>
        </p:txBody>
      </p:sp>
      <p:sp>
        <p:nvSpPr>
          <p:cNvPr id="3" name="內容版面配置區 2"/>
          <p:cNvSpPr>
            <a:spLocks noGrp="1"/>
          </p:cNvSpPr>
          <p:nvPr>
            <p:ph idx="1"/>
          </p:nvPr>
        </p:nvSpPr>
        <p:spPr>
          <a:xfrm>
            <a:off x="1451579" y="2015732"/>
            <a:ext cx="9603275" cy="4222508"/>
          </a:xfrm>
        </p:spPr>
        <p:txBody>
          <a:bodyPr>
            <a:normAutofit fontScale="92500"/>
          </a:bodyPr>
          <a:lstStyle/>
          <a:p>
            <a:pPr marL="0" indent="0">
              <a:buNone/>
            </a:pPr>
            <a:r>
              <a:rPr lang="en-US" altLang="zh-TW" sz="2200" dirty="0">
                <a:latin typeface="Times New Roman" charset="0"/>
                <a:ea typeface="Times New Roman" charset="0"/>
                <a:cs typeface="Times New Roman" charset="0"/>
              </a:rPr>
              <a:t>S</a:t>
            </a:r>
            <a:r>
              <a:rPr lang="en-US" altLang="zh-TW" sz="2200" dirty="0" smtClean="0">
                <a:latin typeface="Times New Roman" charset="0"/>
                <a:ea typeface="Times New Roman" charset="0"/>
                <a:cs typeface="Times New Roman" charset="0"/>
              </a:rPr>
              <a:t>ome </a:t>
            </a:r>
            <a:r>
              <a:rPr lang="en-US" altLang="zh-TW" sz="2200" dirty="0">
                <a:latin typeface="Times New Roman" charset="0"/>
                <a:ea typeface="Times New Roman" charset="0"/>
                <a:cs typeface="Times New Roman" charset="0"/>
              </a:rPr>
              <a:t>pros of using Naïve Bayes classifiers −</a:t>
            </a:r>
          </a:p>
          <a:p>
            <a:r>
              <a:rPr lang="en-US" altLang="zh-TW" sz="2200" dirty="0">
                <a:latin typeface="Times New Roman" charset="0"/>
                <a:ea typeface="Times New Roman" charset="0"/>
                <a:cs typeface="Times New Roman" charset="0"/>
              </a:rPr>
              <a:t>Naïve Bayes classification is easy to implement and fast.</a:t>
            </a:r>
          </a:p>
          <a:p>
            <a:r>
              <a:rPr lang="en-US" altLang="zh-TW" sz="2200" dirty="0">
                <a:latin typeface="Times New Roman" charset="0"/>
                <a:ea typeface="Times New Roman" charset="0"/>
                <a:cs typeface="Times New Roman" charset="0"/>
              </a:rPr>
              <a:t>It will converge faster than discriminative models like logistic regression.</a:t>
            </a:r>
          </a:p>
          <a:p>
            <a:r>
              <a:rPr lang="en-US" altLang="zh-TW" sz="2200" dirty="0">
                <a:latin typeface="Times New Roman" charset="0"/>
                <a:ea typeface="Times New Roman" charset="0"/>
                <a:cs typeface="Times New Roman" charset="0"/>
              </a:rPr>
              <a:t>It requires less training data.</a:t>
            </a:r>
          </a:p>
          <a:p>
            <a:r>
              <a:rPr lang="en-US" altLang="zh-TW" sz="2200" dirty="0">
                <a:latin typeface="Times New Roman" charset="0"/>
                <a:ea typeface="Times New Roman" charset="0"/>
                <a:cs typeface="Times New Roman" charset="0"/>
              </a:rPr>
              <a:t>It is highly scalable in nature, or they scale linearly with the number of predictors and data points.</a:t>
            </a:r>
          </a:p>
          <a:p>
            <a:r>
              <a:rPr lang="en-US" altLang="zh-TW" sz="2200" dirty="0">
                <a:latin typeface="Times New Roman" charset="0"/>
                <a:ea typeface="Times New Roman" charset="0"/>
                <a:cs typeface="Times New Roman" charset="0"/>
              </a:rPr>
              <a:t>It can make probabilistic predictions and can handle continuous as well as discrete data.</a:t>
            </a:r>
          </a:p>
          <a:p>
            <a:r>
              <a:rPr lang="en-US" altLang="zh-TW" sz="2200" dirty="0">
                <a:latin typeface="Times New Roman" charset="0"/>
                <a:ea typeface="Times New Roman" charset="0"/>
                <a:cs typeface="Times New Roman" charset="0"/>
              </a:rPr>
              <a:t>Naïve Bayes classification algorithm can be used for binary as well as multi-class classification problems both.</a:t>
            </a:r>
          </a:p>
          <a:p>
            <a:endParaRPr kumimoji="1" lang="zh-TW" altLang="en-US" dirty="0"/>
          </a:p>
        </p:txBody>
      </p:sp>
    </p:spTree>
    <p:extLst>
      <p:ext uri="{BB962C8B-B14F-4D97-AF65-F5344CB8AC3E}">
        <p14:creationId xmlns:p14="http://schemas.microsoft.com/office/powerpoint/2010/main" val="127486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Disadvantages/cons</a:t>
            </a:r>
            <a:endParaRPr kumimoji="1" lang="zh-TW" altLang="en-US" dirty="0"/>
          </a:p>
        </p:txBody>
      </p:sp>
      <p:sp>
        <p:nvSpPr>
          <p:cNvPr id="3" name="內容版面配置區 2"/>
          <p:cNvSpPr>
            <a:spLocks noGrp="1"/>
          </p:cNvSpPr>
          <p:nvPr>
            <p:ph idx="1"/>
          </p:nvPr>
        </p:nvSpPr>
        <p:spPr>
          <a:xfrm>
            <a:off x="1451579" y="2015732"/>
            <a:ext cx="9603275" cy="4090428"/>
          </a:xfrm>
        </p:spPr>
        <p:txBody>
          <a:bodyPr/>
          <a:lstStyle/>
          <a:p>
            <a:pPr marL="0" indent="0">
              <a:buNone/>
            </a:pPr>
            <a:r>
              <a:rPr lang="en-US" altLang="zh-TW" sz="2400" dirty="0">
                <a:latin typeface="Times New Roman" charset="0"/>
                <a:ea typeface="Times New Roman" charset="0"/>
                <a:cs typeface="Times New Roman" charset="0"/>
              </a:rPr>
              <a:t>S</a:t>
            </a:r>
            <a:r>
              <a:rPr lang="en-US" altLang="zh-TW" sz="2400" dirty="0" smtClean="0">
                <a:latin typeface="Times New Roman" charset="0"/>
                <a:ea typeface="Times New Roman" charset="0"/>
                <a:cs typeface="Times New Roman" charset="0"/>
              </a:rPr>
              <a:t>ome </a:t>
            </a:r>
            <a:r>
              <a:rPr lang="en-US" altLang="zh-TW" sz="2400" dirty="0">
                <a:latin typeface="Times New Roman" charset="0"/>
                <a:ea typeface="Times New Roman" charset="0"/>
                <a:cs typeface="Times New Roman" charset="0"/>
              </a:rPr>
              <a:t>cons of using Naïve Bayes classifiers −</a:t>
            </a:r>
          </a:p>
          <a:p>
            <a:r>
              <a:rPr lang="en-US" altLang="zh-TW" sz="2200" dirty="0">
                <a:latin typeface="Times New Roman" charset="0"/>
                <a:ea typeface="Times New Roman" charset="0"/>
                <a:cs typeface="Times New Roman" charset="0"/>
              </a:rPr>
              <a:t>One of the most important cons of Naïve Bayes classification is its strong feature independence because in real life it is almost impossible to have a set of features which are completely independent of each other.</a:t>
            </a:r>
          </a:p>
          <a:p>
            <a:r>
              <a:rPr lang="en-US" altLang="zh-TW" sz="2200" dirty="0">
                <a:latin typeface="Times New Roman" charset="0"/>
                <a:ea typeface="Times New Roman" charset="0"/>
                <a:cs typeface="Times New Roman" charset="0"/>
              </a:rPr>
              <a:t>Another issue with Naïve Bayes classification is its ‘zero frequency’ which means that if a </a:t>
            </a:r>
            <a:r>
              <a:rPr lang="en-US" altLang="zh-TW" sz="2200" dirty="0" err="1">
                <a:latin typeface="Times New Roman" charset="0"/>
                <a:ea typeface="Times New Roman" charset="0"/>
                <a:cs typeface="Times New Roman" charset="0"/>
              </a:rPr>
              <a:t>categorial</a:t>
            </a:r>
            <a:r>
              <a:rPr lang="en-US" altLang="zh-TW" sz="2200" dirty="0">
                <a:latin typeface="Times New Roman" charset="0"/>
                <a:ea typeface="Times New Roman" charset="0"/>
                <a:cs typeface="Times New Roman" charset="0"/>
              </a:rPr>
              <a:t> variable has a category but not being observed in training data set, then Naïve Bayes model will assign a zero probability to it and it will be unable to make a prediction.</a:t>
            </a:r>
          </a:p>
          <a:p>
            <a:pPr lvl="1"/>
            <a:endParaRPr kumimoji="1" lang="zh-TW" altLang="en-US" dirty="0"/>
          </a:p>
        </p:txBody>
      </p:sp>
    </p:spTree>
    <p:extLst>
      <p:ext uri="{BB962C8B-B14F-4D97-AF65-F5344CB8AC3E}">
        <p14:creationId xmlns:p14="http://schemas.microsoft.com/office/powerpoint/2010/main" val="83256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Applications of Naïve Bayes classification</a:t>
            </a:r>
            <a:br>
              <a:rPr lang="en-US" altLang="zh-TW" dirty="0"/>
            </a:br>
            <a:endParaRPr kumimoji="1" lang="zh-TW" altLang="en-US" dirty="0"/>
          </a:p>
        </p:txBody>
      </p:sp>
      <p:sp>
        <p:nvSpPr>
          <p:cNvPr id="3" name="內容版面配置區 2"/>
          <p:cNvSpPr>
            <a:spLocks noGrp="1"/>
          </p:cNvSpPr>
          <p:nvPr>
            <p:ph idx="1"/>
          </p:nvPr>
        </p:nvSpPr>
        <p:spPr>
          <a:xfrm>
            <a:off x="1451579" y="2015732"/>
            <a:ext cx="9603275" cy="4131068"/>
          </a:xfrm>
        </p:spPr>
        <p:txBody>
          <a:bodyPr>
            <a:normAutofit fontScale="92500" lnSpcReduction="20000"/>
          </a:bodyPr>
          <a:lstStyle/>
          <a:p>
            <a:pPr marL="0" indent="0">
              <a:buNone/>
            </a:pPr>
            <a:r>
              <a:rPr lang="en-US" altLang="zh-TW" sz="2400" dirty="0">
                <a:latin typeface="Times New Roman" charset="0"/>
                <a:ea typeface="Times New Roman" charset="0"/>
                <a:cs typeface="Times New Roman" charset="0"/>
              </a:rPr>
              <a:t>S</a:t>
            </a:r>
            <a:r>
              <a:rPr lang="en-US" altLang="zh-TW" sz="2400" dirty="0" smtClean="0">
                <a:latin typeface="Times New Roman" charset="0"/>
                <a:ea typeface="Times New Roman" charset="0"/>
                <a:cs typeface="Times New Roman" charset="0"/>
              </a:rPr>
              <a:t>ome </a:t>
            </a:r>
            <a:r>
              <a:rPr lang="en-US" altLang="zh-TW" sz="2400" dirty="0">
                <a:latin typeface="Times New Roman" charset="0"/>
                <a:ea typeface="Times New Roman" charset="0"/>
                <a:cs typeface="Times New Roman" charset="0"/>
              </a:rPr>
              <a:t>common applications of Naïve Bayes classification −</a:t>
            </a:r>
          </a:p>
          <a:p>
            <a:r>
              <a:rPr lang="en-US" altLang="zh-TW" sz="2200" b="1" dirty="0">
                <a:latin typeface="Times New Roman" charset="0"/>
                <a:ea typeface="Times New Roman" charset="0"/>
                <a:cs typeface="Times New Roman" charset="0"/>
              </a:rPr>
              <a:t>Real-time prediction</a:t>
            </a:r>
            <a:r>
              <a:rPr lang="en-US" altLang="zh-TW" sz="2200" dirty="0">
                <a:latin typeface="Times New Roman" charset="0"/>
                <a:ea typeface="Times New Roman" charset="0"/>
                <a:cs typeface="Times New Roman" charset="0"/>
              </a:rPr>
              <a:t> − Due to its ease of implementation and fast computation, it can be used to do prediction in real-time.</a:t>
            </a:r>
          </a:p>
          <a:p>
            <a:r>
              <a:rPr lang="en-US" altLang="zh-TW" sz="2200" b="1" dirty="0">
                <a:latin typeface="Times New Roman" charset="0"/>
                <a:ea typeface="Times New Roman" charset="0"/>
                <a:cs typeface="Times New Roman" charset="0"/>
              </a:rPr>
              <a:t>Multi-class prediction</a:t>
            </a:r>
            <a:r>
              <a:rPr lang="en-US" altLang="zh-TW" sz="2200" dirty="0">
                <a:latin typeface="Times New Roman" charset="0"/>
                <a:ea typeface="Times New Roman" charset="0"/>
                <a:cs typeface="Times New Roman" charset="0"/>
              </a:rPr>
              <a:t> − Naïve Bayes classification algorithm can be used to predict posterior probability of multiple classes of target variable.</a:t>
            </a:r>
          </a:p>
          <a:p>
            <a:r>
              <a:rPr lang="en-US" altLang="zh-TW" sz="2200" b="1" dirty="0">
                <a:latin typeface="Times New Roman" charset="0"/>
                <a:ea typeface="Times New Roman" charset="0"/>
                <a:cs typeface="Times New Roman" charset="0"/>
              </a:rPr>
              <a:t>Text classification</a:t>
            </a:r>
            <a:r>
              <a:rPr lang="en-US" altLang="zh-TW" sz="2200" dirty="0">
                <a:latin typeface="Times New Roman" charset="0"/>
                <a:ea typeface="Times New Roman" charset="0"/>
                <a:cs typeface="Times New Roman" charset="0"/>
              </a:rPr>
              <a:t> − Due to the feature of multi-class prediction, Naïve Bayes classification algorithms are well suited for text classification. That is why it is also used to solve problems like spam-filtering and sentiment analysis.</a:t>
            </a:r>
          </a:p>
          <a:p>
            <a:r>
              <a:rPr lang="en-US" altLang="zh-TW" sz="2200" b="1" dirty="0">
                <a:latin typeface="Times New Roman" charset="0"/>
                <a:ea typeface="Times New Roman" charset="0"/>
                <a:cs typeface="Times New Roman" charset="0"/>
              </a:rPr>
              <a:t>Recommendation system</a:t>
            </a:r>
            <a:r>
              <a:rPr lang="en-US" altLang="zh-TW" sz="2200" dirty="0">
                <a:latin typeface="Times New Roman" charset="0"/>
                <a:ea typeface="Times New Roman" charset="0"/>
                <a:cs typeface="Times New Roman" charset="0"/>
              </a:rPr>
              <a:t> − Along with the algorithms like collaborative filtering, Naïve Bayes makes a Recommendation system which can be used to filter unseen information and to predict weather a user would like the given resource or not.</a:t>
            </a:r>
          </a:p>
          <a:p>
            <a:endParaRPr kumimoji="1" lang="zh-TW" altLang="en-US" dirty="0"/>
          </a:p>
        </p:txBody>
      </p:sp>
    </p:spTree>
    <p:extLst>
      <p:ext uri="{BB962C8B-B14F-4D97-AF65-F5344CB8AC3E}">
        <p14:creationId xmlns:p14="http://schemas.microsoft.com/office/powerpoint/2010/main" val="214698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Machine Learning Algorithms</a:t>
            </a:r>
            <a:endParaRPr kumimoji="1" lang="zh-TW" altLang="en-US" dirty="0"/>
          </a:p>
        </p:txBody>
      </p:sp>
      <p:sp>
        <p:nvSpPr>
          <p:cNvPr id="3" name="內容版面配置區 2"/>
          <p:cNvSpPr>
            <a:spLocks noGrp="1"/>
          </p:cNvSpPr>
          <p:nvPr>
            <p:ph idx="1"/>
          </p:nvPr>
        </p:nvSpPr>
        <p:spPr>
          <a:xfrm>
            <a:off x="1451579" y="2015732"/>
            <a:ext cx="9603275" cy="3907548"/>
          </a:xfrm>
        </p:spPr>
        <p:txBody>
          <a:bodyPr>
            <a:normAutofit fontScale="92500"/>
          </a:bodyPr>
          <a:lstStyle/>
          <a:p>
            <a:r>
              <a:rPr kumimoji="1" lang="en-US" altLang="zh-TW" sz="2800" dirty="0" smtClean="0"/>
              <a:t>Classification: </a:t>
            </a:r>
            <a:r>
              <a:rPr lang="en-US" altLang="zh-TW" sz="2800" dirty="0"/>
              <a:t>predict class from </a:t>
            </a:r>
            <a:r>
              <a:rPr lang="en-US" altLang="zh-TW" sz="2800" dirty="0" smtClean="0"/>
              <a:t>observations or classify a document into a predicted category, e.g.  </a:t>
            </a:r>
            <a:r>
              <a:rPr lang="en-US" altLang="zh-TW" sz="2800" dirty="0"/>
              <a:t>d</a:t>
            </a:r>
            <a:r>
              <a:rPr lang="en-US" altLang="zh-TW" sz="2800" dirty="0" smtClean="0"/>
              <a:t>ocuments can be text, images</a:t>
            </a:r>
            <a:endParaRPr kumimoji="1" lang="en-US" altLang="zh-TW" sz="2600" dirty="0" smtClean="0"/>
          </a:p>
          <a:p>
            <a:r>
              <a:rPr kumimoji="1" lang="en-US" altLang="zh-TW" sz="2800" dirty="0" smtClean="0"/>
              <a:t>Regression: </a:t>
            </a:r>
            <a:r>
              <a:rPr lang="en-US" altLang="zh-TW" sz="2800" dirty="0"/>
              <a:t>predict value </a:t>
            </a:r>
            <a:r>
              <a:rPr lang="en-US" altLang="zh-TW" sz="2800" dirty="0" smtClean="0"/>
              <a:t>or responses, which are continues numerical values </a:t>
            </a:r>
            <a:r>
              <a:rPr lang="en-US" altLang="zh-TW" sz="2800" dirty="0"/>
              <a:t>from observations</a:t>
            </a:r>
            <a:endParaRPr kumimoji="1" lang="en-US" altLang="zh-TW" sz="2800" dirty="0" smtClean="0"/>
          </a:p>
          <a:p>
            <a:r>
              <a:rPr kumimoji="1" lang="en-US" altLang="zh-TW" sz="2800" dirty="0" smtClean="0"/>
              <a:t>Clustering: </a:t>
            </a:r>
            <a:r>
              <a:rPr lang="en-US" altLang="zh-TW" sz="2800" dirty="0"/>
              <a:t>group observations into “meaningful” </a:t>
            </a:r>
            <a:r>
              <a:rPr lang="en-US" altLang="zh-TW" sz="2800" dirty="0" smtClean="0"/>
              <a:t>groups </a:t>
            </a:r>
            <a:r>
              <a:rPr lang="en-US" altLang="zh-TW" sz="2800" dirty="0"/>
              <a:t>to find similarity as well as the relationship patterns among data samples</a:t>
            </a:r>
            <a:endParaRPr kumimoji="1" lang="en-US" altLang="zh-TW" sz="2800" dirty="0" smtClean="0"/>
          </a:p>
        </p:txBody>
      </p:sp>
    </p:spTree>
    <p:extLst>
      <p:ext uri="{BB962C8B-B14F-4D97-AF65-F5344CB8AC3E}">
        <p14:creationId xmlns:p14="http://schemas.microsoft.com/office/powerpoint/2010/main" val="12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Machine Learning Algorithms - Classifications</a:t>
            </a:r>
            <a:endParaRPr kumimoji="1" lang="zh-TW" altLang="en-US" dirty="0"/>
          </a:p>
        </p:txBody>
      </p:sp>
      <p:sp>
        <p:nvSpPr>
          <p:cNvPr id="3" name="內容版面配置區 2"/>
          <p:cNvSpPr>
            <a:spLocks noGrp="1"/>
          </p:cNvSpPr>
          <p:nvPr>
            <p:ph idx="1"/>
          </p:nvPr>
        </p:nvSpPr>
        <p:spPr>
          <a:xfrm>
            <a:off x="160410" y="1891786"/>
            <a:ext cx="7429109" cy="4133094"/>
          </a:xfrm>
        </p:spPr>
        <p:txBody>
          <a:bodyPr>
            <a:noAutofit/>
          </a:bodyPr>
          <a:lstStyle/>
          <a:p>
            <a:r>
              <a:rPr lang="en-US" altLang="zh-TW" sz="2400" dirty="0">
                <a:latin typeface="Times New Roman" charset="0"/>
                <a:ea typeface="Times New Roman" charset="0"/>
                <a:cs typeface="Times New Roman" charset="0"/>
              </a:rPr>
              <a:t>Mathematically, classification is the task of approximating a mapping function (f) from input variables (X) to output variables (Y). It </a:t>
            </a:r>
            <a:r>
              <a:rPr lang="en-US" altLang="zh-TW" sz="2400" dirty="0" smtClean="0">
                <a:latin typeface="Times New Roman" charset="0"/>
                <a:ea typeface="Times New Roman" charset="0"/>
                <a:cs typeface="Times New Roman" charset="0"/>
              </a:rPr>
              <a:t>basically </a:t>
            </a:r>
            <a:r>
              <a:rPr lang="en-US" altLang="zh-TW" sz="2400" dirty="0">
                <a:latin typeface="Times New Roman" charset="0"/>
                <a:ea typeface="Times New Roman" charset="0"/>
                <a:cs typeface="Times New Roman" charset="0"/>
              </a:rPr>
              <a:t>belongs to the supervised machine learning in which targets are also provided along with the input data set.</a:t>
            </a:r>
          </a:p>
          <a:p>
            <a:r>
              <a:rPr lang="en-US" altLang="zh-TW" sz="2400" dirty="0">
                <a:latin typeface="Times New Roman" charset="0"/>
                <a:ea typeface="Times New Roman" charset="0"/>
                <a:cs typeface="Times New Roman" charset="0"/>
              </a:rPr>
              <a:t>The categorized output can have the form such as “Black” or “White” or “spam” or “no spam”. </a:t>
            </a:r>
            <a:r>
              <a:rPr lang="en-US" altLang="zh-TW" sz="2400" dirty="0" smtClean="0">
                <a:latin typeface="Times New Roman" charset="0"/>
                <a:ea typeface="Times New Roman" charset="0"/>
                <a:cs typeface="Times New Roman" charset="0"/>
              </a:rPr>
              <a:t> An </a:t>
            </a:r>
            <a:r>
              <a:rPr lang="en-US" altLang="zh-TW" sz="2400" dirty="0">
                <a:latin typeface="Times New Roman" charset="0"/>
                <a:ea typeface="Times New Roman" charset="0"/>
                <a:cs typeface="Times New Roman" charset="0"/>
              </a:rPr>
              <a:t>example of classification problem can be the spam detection in </a:t>
            </a:r>
            <a:r>
              <a:rPr lang="en-US" altLang="zh-TW" sz="2400" dirty="0" smtClean="0">
                <a:latin typeface="Times New Roman" charset="0"/>
                <a:ea typeface="Times New Roman" charset="0"/>
                <a:cs typeface="Times New Roman" charset="0"/>
              </a:rPr>
              <a:t>emails. Hence </a:t>
            </a:r>
            <a:r>
              <a:rPr lang="en-US" altLang="zh-TW" sz="2400" dirty="0">
                <a:latin typeface="Times New Roman" charset="0"/>
                <a:ea typeface="Times New Roman" charset="0"/>
                <a:cs typeface="Times New Roman" charset="0"/>
              </a:rPr>
              <a:t>this is a binary type classification</a:t>
            </a:r>
            <a:r>
              <a:rPr lang="en-US" altLang="zh-TW" sz="2400" dirty="0" smtClean="0">
                <a:latin typeface="Times New Roman" charset="0"/>
                <a:ea typeface="Times New Roman" charset="0"/>
                <a:cs typeface="Times New Roman" charset="0"/>
              </a:rPr>
              <a:t>.</a:t>
            </a:r>
            <a:endParaRPr lang="en-US" altLang="zh-TW" sz="2400" dirty="0">
              <a:latin typeface="Times New Roman" charset="0"/>
              <a:ea typeface="Times New Roman" charset="0"/>
              <a:cs typeface="Times New Roman" charset="0"/>
            </a:endParaRPr>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885" y="2357120"/>
            <a:ext cx="4292263" cy="2499360"/>
          </a:xfrm>
          <a:prstGeom prst="rect">
            <a:avLst/>
          </a:prstGeom>
        </p:spPr>
      </p:pic>
    </p:spTree>
    <p:extLst>
      <p:ext uri="{BB962C8B-B14F-4D97-AF65-F5344CB8AC3E}">
        <p14:creationId xmlns:p14="http://schemas.microsoft.com/office/powerpoint/2010/main" val="181718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kumimoji="1" lang="en-US" altLang="zh-TW" dirty="0" smtClean="0"/>
              <a:t>Machine Learning Algorithms - Classifications</a:t>
            </a:r>
            <a:endParaRPr kumimoji="1" lang="zh-TW" altLang="en-US" dirty="0"/>
          </a:p>
        </p:txBody>
      </p:sp>
      <p:sp>
        <p:nvSpPr>
          <p:cNvPr id="3" name="內容版面配置區 2"/>
          <p:cNvSpPr>
            <a:spLocks noGrp="1"/>
          </p:cNvSpPr>
          <p:nvPr>
            <p:ph idx="1"/>
          </p:nvPr>
        </p:nvSpPr>
        <p:spPr>
          <a:xfrm>
            <a:off x="1451579" y="1853754"/>
            <a:ext cx="9603275" cy="4242246"/>
          </a:xfrm>
        </p:spPr>
        <p:txBody>
          <a:bodyPr>
            <a:normAutofit fontScale="92500" lnSpcReduction="20000"/>
          </a:bodyPr>
          <a:lstStyle/>
          <a:p>
            <a:r>
              <a:rPr lang="en-US" altLang="zh-TW" sz="2400" dirty="0" smtClean="0">
                <a:latin typeface="Times New Roman" charset="0"/>
                <a:ea typeface="Times New Roman" charset="0"/>
                <a:cs typeface="Times New Roman" charset="0"/>
              </a:rPr>
              <a:t>Two </a:t>
            </a:r>
            <a:r>
              <a:rPr lang="en-US" altLang="zh-TW" sz="2400" dirty="0">
                <a:latin typeface="Times New Roman" charset="0"/>
                <a:ea typeface="Times New Roman" charset="0"/>
                <a:cs typeface="Times New Roman" charset="0"/>
              </a:rPr>
              <a:t>types of learners in respective to classification problems −</a:t>
            </a:r>
          </a:p>
          <a:p>
            <a:r>
              <a:rPr lang="en-US" altLang="zh-TW" sz="2200" dirty="0">
                <a:latin typeface="Times New Roman" charset="0"/>
                <a:ea typeface="Times New Roman" charset="0"/>
                <a:cs typeface="Times New Roman" charset="0"/>
              </a:rPr>
              <a:t>Lazy Learners</a:t>
            </a:r>
          </a:p>
          <a:p>
            <a:pPr lvl="1"/>
            <a:r>
              <a:rPr lang="en-US" altLang="zh-TW" sz="2200" dirty="0">
                <a:latin typeface="Times New Roman" charset="0"/>
                <a:ea typeface="Times New Roman" charset="0"/>
                <a:cs typeface="Times New Roman" charset="0"/>
              </a:rPr>
              <a:t>As the name suggests, such kind of learners waits for the testing data to be appeared after storing the training data. Classification is done only after getting the testing data. </a:t>
            </a:r>
            <a:endParaRPr lang="en-US" altLang="zh-TW" sz="2200" dirty="0" smtClean="0">
              <a:latin typeface="Times New Roman" charset="0"/>
              <a:ea typeface="Times New Roman" charset="0"/>
              <a:cs typeface="Times New Roman" charset="0"/>
            </a:endParaRPr>
          </a:p>
          <a:p>
            <a:pPr lvl="1"/>
            <a:r>
              <a:rPr lang="en-US" altLang="zh-TW" sz="2200" dirty="0" smtClean="0">
                <a:latin typeface="Times New Roman" charset="0"/>
                <a:ea typeface="Times New Roman" charset="0"/>
                <a:cs typeface="Times New Roman" charset="0"/>
              </a:rPr>
              <a:t>They </a:t>
            </a:r>
            <a:r>
              <a:rPr lang="en-US" altLang="zh-TW" sz="2200" dirty="0">
                <a:latin typeface="Times New Roman" charset="0"/>
                <a:ea typeface="Times New Roman" charset="0"/>
                <a:cs typeface="Times New Roman" charset="0"/>
              </a:rPr>
              <a:t>spend </a:t>
            </a:r>
            <a:r>
              <a:rPr lang="en-US" altLang="zh-TW" sz="2200" dirty="0">
                <a:solidFill>
                  <a:srgbClr val="FF0000"/>
                </a:solidFill>
                <a:latin typeface="Times New Roman" charset="0"/>
                <a:ea typeface="Times New Roman" charset="0"/>
                <a:cs typeface="Times New Roman" charset="0"/>
              </a:rPr>
              <a:t>less time on training but more time on predicting</a:t>
            </a:r>
            <a:r>
              <a:rPr lang="en-US" altLang="zh-TW" sz="2200" dirty="0">
                <a:latin typeface="Times New Roman" charset="0"/>
                <a:ea typeface="Times New Roman" charset="0"/>
                <a:cs typeface="Times New Roman" charset="0"/>
              </a:rPr>
              <a:t>. Examples of lazy learners are K-nearest neighbor </a:t>
            </a:r>
            <a:r>
              <a:rPr lang="en-US" altLang="zh-TW" sz="2200" dirty="0" smtClean="0">
                <a:latin typeface="Times New Roman" charset="0"/>
                <a:ea typeface="Times New Roman" charset="0"/>
                <a:cs typeface="Times New Roman" charset="0"/>
              </a:rPr>
              <a:t>(KNN) and </a:t>
            </a:r>
            <a:r>
              <a:rPr lang="en-US" altLang="zh-TW" sz="2200" dirty="0">
                <a:latin typeface="Times New Roman" charset="0"/>
                <a:ea typeface="Times New Roman" charset="0"/>
                <a:cs typeface="Times New Roman" charset="0"/>
              </a:rPr>
              <a:t>case-based reasoning.</a:t>
            </a:r>
          </a:p>
          <a:p>
            <a:r>
              <a:rPr lang="en-US" altLang="zh-TW" sz="2200" dirty="0">
                <a:latin typeface="Times New Roman" charset="0"/>
                <a:ea typeface="Times New Roman" charset="0"/>
                <a:cs typeface="Times New Roman" charset="0"/>
              </a:rPr>
              <a:t>Eager Learners</a:t>
            </a:r>
          </a:p>
          <a:p>
            <a:pPr lvl="1"/>
            <a:r>
              <a:rPr lang="en-US" altLang="zh-TW" sz="2200" dirty="0">
                <a:latin typeface="Times New Roman" charset="0"/>
                <a:ea typeface="Times New Roman" charset="0"/>
                <a:cs typeface="Times New Roman" charset="0"/>
              </a:rPr>
              <a:t>As opposite to lazy learners, eager learners construct classification model without waiting for the testing data to be appeared after storing the training data. </a:t>
            </a:r>
            <a:endParaRPr lang="en-US" altLang="zh-TW" sz="2200" dirty="0" smtClean="0">
              <a:latin typeface="Times New Roman" charset="0"/>
              <a:ea typeface="Times New Roman" charset="0"/>
              <a:cs typeface="Times New Roman" charset="0"/>
            </a:endParaRPr>
          </a:p>
          <a:p>
            <a:pPr lvl="1"/>
            <a:r>
              <a:rPr lang="en-US" altLang="zh-TW" sz="2200" dirty="0" smtClean="0">
                <a:latin typeface="Times New Roman" charset="0"/>
                <a:ea typeface="Times New Roman" charset="0"/>
                <a:cs typeface="Times New Roman" charset="0"/>
              </a:rPr>
              <a:t>They </a:t>
            </a:r>
            <a:r>
              <a:rPr lang="en-US" altLang="zh-TW" sz="2200" dirty="0">
                <a:latin typeface="Times New Roman" charset="0"/>
                <a:ea typeface="Times New Roman" charset="0"/>
                <a:cs typeface="Times New Roman" charset="0"/>
              </a:rPr>
              <a:t>spend </a:t>
            </a:r>
            <a:r>
              <a:rPr lang="en-US" altLang="zh-TW" sz="2200" dirty="0">
                <a:solidFill>
                  <a:srgbClr val="FF0000"/>
                </a:solidFill>
                <a:latin typeface="Times New Roman" charset="0"/>
                <a:ea typeface="Times New Roman" charset="0"/>
                <a:cs typeface="Times New Roman" charset="0"/>
              </a:rPr>
              <a:t>more time on training but less time on predicting</a:t>
            </a:r>
            <a:r>
              <a:rPr lang="en-US" altLang="zh-TW" sz="2200" dirty="0">
                <a:latin typeface="Times New Roman" charset="0"/>
                <a:ea typeface="Times New Roman" charset="0"/>
                <a:cs typeface="Times New Roman" charset="0"/>
              </a:rPr>
              <a:t>. Examples of eager learners are Decision Trees, Naïve Bayes and Artificial Neural Networks (ANN).</a:t>
            </a:r>
          </a:p>
          <a:p>
            <a:endParaRPr kumimoji="1" lang="zh-TW" altLang="en-US" dirty="0"/>
          </a:p>
        </p:txBody>
      </p:sp>
    </p:spTree>
    <p:extLst>
      <p:ext uri="{BB962C8B-B14F-4D97-AF65-F5344CB8AC3E}">
        <p14:creationId xmlns:p14="http://schemas.microsoft.com/office/powerpoint/2010/main" val="37812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Various ML Classification Algorithms</a:t>
            </a:r>
            <a:br>
              <a:rPr lang="en-US" altLang="zh-TW" dirty="0"/>
            </a:br>
            <a:endParaRPr kumimoji="1" lang="zh-TW" altLang="en-US" dirty="0"/>
          </a:p>
        </p:txBody>
      </p:sp>
      <p:sp>
        <p:nvSpPr>
          <p:cNvPr id="3" name="內容版面配置區 2"/>
          <p:cNvSpPr>
            <a:spLocks noGrp="1"/>
          </p:cNvSpPr>
          <p:nvPr>
            <p:ph idx="1"/>
          </p:nvPr>
        </p:nvSpPr>
        <p:spPr/>
        <p:txBody>
          <a:bodyPr/>
          <a:lstStyle/>
          <a:p>
            <a:r>
              <a:rPr lang="en-US" altLang="zh-TW" sz="2400" dirty="0">
                <a:latin typeface="Times New Roman" charset="0"/>
                <a:ea typeface="Times New Roman" charset="0"/>
                <a:cs typeface="Times New Roman" charset="0"/>
              </a:rPr>
              <a:t>The followings are some important ML classification algorithms </a:t>
            </a:r>
            <a:r>
              <a:rPr lang="en-US" altLang="zh-TW" sz="2400" dirty="0" smtClean="0">
                <a:latin typeface="Times New Roman" charset="0"/>
                <a:ea typeface="Times New Roman" charset="0"/>
                <a:cs typeface="Times New Roman" charset="0"/>
              </a:rPr>
              <a:t>:</a:t>
            </a:r>
          </a:p>
          <a:p>
            <a:pPr lvl="1"/>
            <a:r>
              <a:rPr lang="en-US" altLang="zh-TW" sz="2200" dirty="0" smtClean="0">
                <a:latin typeface="Times New Roman" charset="0"/>
                <a:ea typeface="Times New Roman" charset="0"/>
                <a:cs typeface="Times New Roman" charset="0"/>
              </a:rPr>
              <a:t>Logistic </a:t>
            </a:r>
            <a:r>
              <a:rPr lang="en-US" altLang="zh-TW" sz="2200" dirty="0">
                <a:latin typeface="Times New Roman" charset="0"/>
                <a:ea typeface="Times New Roman" charset="0"/>
                <a:cs typeface="Times New Roman" charset="0"/>
              </a:rPr>
              <a:t>Regression</a:t>
            </a:r>
          </a:p>
          <a:p>
            <a:pPr lvl="1"/>
            <a:r>
              <a:rPr lang="en-US" altLang="zh-TW" sz="2200" dirty="0">
                <a:latin typeface="Times New Roman" charset="0"/>
                <a:ea typeface="Times New Roman" charset="0"/>
                <a:cs typeface="Times New Roman" charset="0"/>
              </a:rPr>
              <a:t>Support Vector Machine (SVM)</a:t>
            </a:r>
          </a:p>
          <a:p>
            <a:pPr lvl="1"/>
            <a:r>
              <a:rPr lang="en-US" altLang="zh-TW" sz="2200" dirty="0">
                <a:latin typeface="Times New Roman" charset="0"/>
                <a:ea typeface="Times New Roman" charset="0"/>
                <a:cs typeface="Times New Roman" charset="0"/>
              </a:rPr>
              <a:t>Decision Tree</a:t>
            </a:r>
          </a:p>
          <a:p>
            <a:pPr lvl="1"/>
            <a:r>
              <a:rPr lang="en-US" altLang="zh-TW" sz="2200" dirty="0">
                <a:latin typeface="Times New Roman" charset="0"/>
                <a:ea typeface="Times New Roman" charset="0"/>
                <a:cs typeface="Times New Roman" charset="0"/>
              </a:rPr>
              <a:t>Naïve Bayes</a:t>
            </a:r>
          </a:p>
          <a:p>
            <a:pPr lvl="1"/>
            <a:r>
              <a:rPr lang="en-US" altLang="zh-TW" sz="2200" dirty="0">
                <a:latin typeface="Times New Roman" charset="0"/>
                <a:ea typeface="Times New Roman" charset="0"/>
                <a:cs typeface="Times New Roman" charset="0"/>
              </a:rPr>
              <a:t>Random Forest</a:t>
            </a:r>
          </a:p>
          <a:p>
            <a:endParaRPr kumimoji="1" lang="zh-TW" altLang="en-US" dirty="0"/>
          </a:p>
        </p:txBody>
      </p:sp>
    </p:spTree>
    <p:extLst>
      <p:ext uri="{BB962C8B-B14F-4D97-AF65-F5344CB8AC3E}">
        <p14:creationId xmlns:p14="http://schemas.microsoft.com/office/powerpoint/2010/main" val="178724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Applications</a:t>
            </a:r>
            <a:br>
              <a:rPr lang="en-US" altLang="zh-TW" dirty="0"/>
            </a:br>
            <a:endParaRPr kumimoji="1" lang="zh-TW" altLang="en-US" dirty="0"/>
          </a:p>
        </p:txBody>
      </p:sp>
      <p:sp>
        <p:nvSpPr>
          <p:cNvPr id="3" name="內容版面配置區 2"/>
          <p:cNvSpPr>
            <a:spLocks noGrp="1"/>
          </p:cNvSpPr>
          <p:nvPr>
            <p:ph idx="1"/>
          </p:nvPr>
        </p:nvSpPr>
        <p:spPr/>
        <p:txBody>
          <a:bodyPr/>
          <a:lstStyle/>
          <a:p>
            <a:pPr marL="0" indent="0">
              <a:buNone/>
            </a:pPr>
            <a:r>
              <a:rPr lang="en-US" altLang="zh-TW" sz="2400" dirty="0">
                <a:latin typeface="Times New Roman" charset="0"/>
                <a:ea typeface="Times New Roman" charset="0"/>
                <a:cs typeface="Times New Roman" charset="0"/>
              </a:rPr>
              <a:t>Some of the most important applications of classification algorithms are as follows −</a:t>
            </a:r>
          </a:p>
          <a:p>
            <a:pPr lvl="1"/>
            <a:r>
              <a:rPr lang="en-US" altLang="zh-TW" sz="2200" dirty="0">
                <a:latin typeface="Times New Roman" charset="0"/>
                <a:ea typeface="Times New Roman" charset="0"/>
                <a:cs typeface="Times New Roman" charset="0"/>
              </a:rPr>
              <a:t>Speech Recognition</a:t>
            </a:r>
          </a:p>
          <a:p>
            <a:pPr lvl="1"/>
            <a:r>
              <a:rPr lang="en-US" altLang="zh-TW" sz="2200" dirty="0">
                <a:latin typeface="Times New Roman" charset="0"/>
                <a:ea typeface="Times New Roman" charset="0"/>
                <a:cs typeface="Times New Roman" charset="0"/>
              </a:rPr>
              <a:t>Handwriting Recognition</a:t>
            </a:r>
          </a:p>
          <a:p>
            <a:pPr lvl="1"/>
            <a:r>
              <a:rPr lang="en-US" altLang="zh-TW" sz="2200" dirty="0">
                <a:latin typeface="Times New Roman" charset="0"/>
                <a:ea typeface="Times New Roman" charset="0"/>
                <a:cs typeface="Times New Roman" charset="0"/>
              </a:rPr>
              <a:t>Biometric Identification</a:t>
            </a:r>
          </a:p>
          <a:p>
            <a:pPr lvl="1"/>
            <a:r>
              <a:rPr lang="en-US" altLang="zh-TW" sz="2200" dirty="0">
                <a:latin typeface="Times New Roman" charset="0"/>
                <a:ea typeface="Times New Roman" charset="0"/>
                <a:cs typeface="Times New Roman" charset="0"/>
              </a:rPr>
              <a:t>Document Classification</a:t>
            </a:r>
          </a:p>
          <a:p>
            <a:endParaRPr kumimoji="1" lang="zh-TW" altLang="en-US" dirty="0"/>
          </a:p>
        </p:txBody>
      </p:sp>
    </p:spTree>
    <p:extLst>
      <p:ext uri="{BB962C8B-B14F-4D97-AF65-F5344CB8AC3E}">
        <p14:creationId xmlns:p14="http://schemas.microsoft.com/office/powerpoint/2010/main" val="851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Classifications-Steps</a:t>
            </a:r>
            <a:endParaRPr kumimoji="1" lang="zh-TW" altLang="en-US" dirty="0"/>
          </a:p>
        </p:txBody>
      </p:sp>
      <p:sp>
        <p:nvSpPr>
          <p:cNvPr id="3" name="內容版面配置區 2"/>
          <p:cNvSpPr>
            <a:spLocks noGrp="1"/>
          </p:cNvSpPr>
          <p:nvPr>
            <p:ph idx="1"/>
          </p:nvPr>
        </p:nvSpPr>
        <p:spPr>
          <a:xfrm>
            <a:off x="1451579" y="2015732"/>
            <a:ext cx="9603275" cy="4100588"/>
          </a:xfrm>
        </p:spPr>
        <p:txBody>
          <a:bodyPr>
            <a:normAutofit/>
          </a:bodyPr>
          <a:lstStyle/>
          <a:p>
            <a:r>
              <a:rPr lang="en-US" altLang="zh-TW" sz="2400" dirty="0" smtClean="0">
                <a:latin typeface="Times New Roman" charset="0"/>
                <a:ea typeface="Times New Roman" charset="0"/>
                <a:cs typeface="Times New Roman" charset="0"/>
              </a:rPr>
              <a:t>Step1 </a:t>
            </a:r>
            <a:r>
              <a:rPr lang="en-US" altLang="zh-TW" sz="2400" dirty="0">
                <a:latin typeface="Times New Roman" charset="0"/>
                <a:ea typeface="Times New Roman" charset="0"/>
                <a:cs typeface="Times New Roman" charset="0"/>
              </a:rPr>
              <a:t>: </a:t>
            </a:r>
            <a:endParaRPr lang="en-US" altLang="zh-TW" sz="2400" dirty="0" smtClean="0">
              <a:latin typeface="Times New Roman" charset="0"/>
              <a:ea typeface="Times New Roman" charset="0"/>
              <a:cs typeface="Times New Roman" charset="0"/>
            </a:endParaRPr>
          </a:p>
          <a:p>
            <a:pPr lvl="1"/>
            <a:r>
              <a:rPr lang="en-US" altLang="zh-TW" sz="2400" dirty="0" smtClean="0">
                <a:latin typeface="Times New Roman" charset="0"/>
                <a:ea typeface="Times New Roman" charset="0"/>
                <a:cs typeface="Times New Roman" charset="0"/>
              </a:rPr>
              <a:t>Train </a:t>
            </a:r>
            <a:r>
              <a:rPr lang="en-US" altLang="zh-TW" sz="2400" dirty="0">
                <a:latin typeface="Times New Roman" charset="0"/>
                <a:ea typeface="Times New Roman" charset="0"/>
                <a:cs typeface="Times New Roman" charset="0"/>
              </a:rPr>
              <a:t>the program (Building a Model) using a training set with a category for e.g. sports, cricket, news, </a:t>
            </a:r>
            <a:endParaRPr lang="en-US" altLang="zh-TW" sz="2400" dirty="0" smtClean="0">
              <a:latin typeface="Times New Roman" charset="0"/>
              <a:ea typeface="Times New Roman" charset="0"/>
              <a:cs typeface="Times New Roman" charset="0"/>
            </a:endParaRPr>
          </a:p>
          <a:p>
            <a:pPr lvl="1"/>
            <a:r>
              <a:rPr lang="en-US" altLang="zh-TW" sz="2400" dirty="0" smtClean="0">
                <a:latin typeface="Times New Roman" charset="0"/>
                <a:ea typeface="Times New Roman" charset="0"/>
                <a:cs typeface="Times New Roman" charset="0"/>
              </a:rPr>
              <a:t>Classifier </a:t>
            </a:r>
            <a:r>
              <a:rPr lang="en-US" altLang="zh-TW" sz="2400" dirty="0">
                <a:latin typeface="Times New Roman" charset="0"/>
                <a:ea typeface="Times New Roman" charset="0"/>
                <a:cs typeface="Times New Roman" charset="0"/>
              </a:rPr>
              <a:t>will compute probability for each word, the probability that it makes a document belong to each of considered categories </a:t>
            </a:r>
            <a:endParaRPr lang="en-US" altLang="zh-TW" sz="2400" dirty="0">
              <a:latin typeface="Times New Roman" charset="0"/>
              <a:ea typeface="Times New Roman" charset="0"/>
              <a:cs typeface="Times New Roman" charset="0"/>
            </a:endParaRPr>
          </a:p>
          <a:p>
            <a:r>
              <a:rPr lang="en-US" altLang="zh-TW" sz="2400" dirty="0" smtClean="0">
                <a:latin typeface="Times New Roman" charset="0"/>
                <a:ea typeface="Times New Roman" charset="0"/>
                <a:cs typeface="Times New Roman" charset="0"/>
              </a:rPr>
              <a:t>Step2 </a:t>
            </a:r>
            <a:r>
              <a:rPr lang="en-US" altLang="zh-TW" sz="2400" dirty="0">
                <a:latin typeface="Times New Roman" charset="0"/>
                <a:ea typeface="Times New Roman" charset="0"/>
                <a:cs typeface="Times New Roman" charset="0"/>
              </a:rPr>
              <a:t>: Test with a test data set against this Model </a:t>
            </a:r>
            <a:endParaRPr lang="en-US" altLang="zh-TW"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7963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Building a Classifier in Python</a:t>
            </a:r>
            <a:br>
              <a:rPr lang="en-US" altLang="zh-TW" dirty="0"/>
            </a:br>
            <a:endParaRPr kumimoji="1" lang="zh-TW" altLang="en-US" dirty="0"/>
          </a:p>
        </p:txBody>
      </p:sp>
      <p:sp>
        <p:nvSpPr>
          <p:cNvPr id="3" name="內容版面配置區 2"/>
          <p:cNvSpPr>
            <a:spLocks noGrp="1"/>
          </p:cNvSpPr>
          <p:nvPr>
            <p:ph idx="1"/>
          </p:nvPr>
        </p:nvSpPr>
        <p:spPr>
          <a:xfrm>
            <a:off x="1177259" y="1766948"/>
            <a:ext cx="7011702" cy="4572892"/>
          </a:xfrm>
        </p:spPr>
        <p:txBody>
          <a:bodyPr>
            <a:normAutofit fontScale="85000" lnSpcReduction="20000"/>
          </a:bodyPr>
          <a:lstStyle/>
          <a:p>
            <a:r>
              <a:rPr lang="en-US" altLang="zh-TW" sz="2400" dirty="0">
                <a:latin typeface="Times New Roman" charset="0"/>
                <a:ea typeface="Times New Roman" charset="0"/>
                <a:cs typeface="Times New Roman" charset="0"/>
              </a:rPr>
              <a:t>Step 1: Importing necessary python </a:t>
            </a:r>
            <a:r>
              <a:rPr lang="en-US" altLang="zh-TW" sz="2400" dirty="0" smtClean="0">
                <a:latin typeface="Times New Roman" charset="0"/>
                <a:ea typeface="Times New Roman" charset="0"/>
                <a:cs typeface="Times New Roman" charset="0"/>
              </a:rPr>
              <a:t>package: </a:t>
            </a:r>
          </a:p>
          <a:p>
            <a:pPr lvl="1"/>
            <a:r>
              <a:rPr lang="en-US" altLang="zh-TW" sz="2100" dirty="0" smtClean="0">
                <a:latin typeface="Times New Roman" charset="0"/>
                <a:ea typeface="Times New Roman" charset="0"/>
                <a:cs typeface="Times New Roman" charset="0"/>
              </a:rPr>
              <a:t>import </a:t>
            </a:r>
            <a:r>
              <a:rPr lang="en-US" altLang="zh-TW" sz="2100" dirty="0" err="1" smtClean="0">
                <a:latin typeface="Times New Roman" charset="0"/>
                <a:ea typeface="Times New Roman" charset="0"/>
                <a:cs typeface="Times New Roman" charset="0"/>
              </a:rPr>
              <a:t>sklearn</a:t>
            </a:r>
            <a:endParaRPr lang="en-US" altLang="zh-TW" sz="2100" dirty="0" smtClean="0">
              <a:latin typeface="Times New Roman" charset="0"/>
              <a:ea typeface="Times New Roman" charset="0"/>
              <a:cs typeface="Times New Roman" charset="0"/>
            </a:endParaRPr>
          </a:p>
          <a:p>
            <a:r>
              <a:rPr lang="en-US" altLang="zh-TW" sz="2400" dirty="0">
                <a:latin typeface="Times New Roman" charset="0"/>
                <a:ea typeface="Times New Roman" charset="0"/>
                <a:cs typeface="Times New Roman" charset="0"/>
              </a:rPr>
              <a:t>Step 2: Importing </a:t>
            </a:r>
            <a:r>
              <a:rPr lang="en-US" altLang="zh-TW" sz="2400" dirty="0" smtClean="0">
                <a:latin typeface="Times New Roman" charset="0"/>
                <a:ea typeface="Times New Roman" charset="0"/>
                <a:cs typeface="Times New Roman" charset="0"/>
              </a:rPr>
              <a:t> and loading dataset: </a:t>
            </a:r>
          </a:p>
          <a:p>
            <a:pPr lvl="1"/>
            <a:r>
              <a:rPr lang="en-US" altLang="zh-TW" sz="2100" dirty="0" err="1" smtClean="0">
                <a:latin typeface="Times New Roman" charset="0"/>
                <a:ea typeface="Times New Roman" charset="0"/>
                <a:cs typeface="Times New Roman" charset="0"/>
              </a:rPr>
              <a:t>sklearn’s</a:t>
            </a:r>
            <a:r>
              <a:rPr lang="en-US" altLang="zh-TW" sz="2100" dirty="0" smtClean="0">
                <a:latin typeface="Times New Roman" charset="0"/>
                <a:ea typeface="Times New Roman" charset="0"/>
                <a:cs typeface="Times New Roman" charset="0"/>
              </a:rPr>
              <a:t> </a:t>
            </a:r>
            <a:r>
              <a:rPr lang="en-US" altLang="zh-TW" sz="2100" dirty="0">
                <a:latin typeface="Times New Roman" charset="0"/>
                <a:ea typeface="Times New Roman" charset="0"/>
                <a:cs typeface="Times New Roman" charset="0"/>
              </a:rPr>
              <a:t>Breast Cancer Wisconsin Diagnostic </a:t>
            </a:r>
            <a:r>
              <a:rPr lang="en-US" altLang="zh-TW" sz="2100" dirty="0" smtClean="0">
                <a:latin typeface="Times New Roman" charset="0"/>
                <a:ea typeface="Times New Roman" charset="0"/>
                <a:cs typeface="Times New Roman" charset="0"/>
              </a:rPr>
              <a:t>Database</a:t>
            </a:r>
          </a:p>
          <a:p>
            <a:r>
              <a:rPr lang="en-US" altLang="zh-TW" sz="2400" dirty="0">
                <a:latin typeface="Times New Roman" charset="0"/>
                <a:ea typeface="Times New Roman" charset="0"/>
                <a:cs typeface="Times New Roman" charset="0"/>
              </a:rPr>
              <a:t>Step 3: Organizing data into training &amp; testing </a:t>
            </a:r>
            <a:r>
              <a:rPr lang="en-US" altLang="zh-TW" sz="2400" dirty="0" smtClean="0">
                <a:latin typeface="Times New Roman" charset="0"/>
                <a:ea typeface="Times New Roman" charset="0"/>
                <a:cs typeface="Times New Roman" charset="0"/>
              </a:rPr>
              <a:t>sets</a:t>
            </a:r>
          </a:p>
          <a:p>
            <a:pPr lvl="1"/>
            <a:r>
              <a:rPr lang="en-US" altLang="zh-TW" sz="2100" dirty="0">
                <a:latin typeface="Times New Roman" charset="0"/>
                <a:ea typeface="Times New Roman" charset="0"/>
                <a:cs typeface="Times New Roman" charset="0"/>
              </a:rPr>
              <a:t>divide our dataset into two parts: a training set and a test set.</a:t>
            </a:r>
            <a:endParaRPr kumimoji="1" lang="en-US" altLang="zh-TW" sz="2100" dirty="0" smtClean="0">
              <a:latin typeface="Times New Roman" charset="0"/>
              <a:ea typeface="Times New Roman" charset="0"/>
              <a:cs typeface="Times New Roman" charset="0"/>
            </a:endParaRPr>
          </a:p>
          <a:p>
            <a:r>
              <a:rPr lang="en-US" altLang="zh-TW" sz="2400" dirty="0">
                <a:latin typeface="Times New Roman" charset="0"/>
                <a:ea typeface="Times New Roman" charset="0"/>
                <a:cs typeface="Times New Roman" charset="0"/>
              </a:rPr>
              <a:t>Step 4: Model </a:t>
            </a:r>
            <a:r>
              <a:rPr lang="en-US" altLang="zh-TW" sz="2400" dirty="0" smtClean="0">
                <a:latin typeface="Times New Roman" charset="0"/>
                <a:ea typeface="Times New Roman" charset="0"/>
                <a:cs typeface="Times New Roman" charset="0"/>
              </a:rPr>
              <a:t>evaluation: </a:t>
            </a:r>
          </a:p>
          <a:p>
            <a:pPr lvl="1"/>
            <a:r>
              <a:rPr lang="en-US" altLang="zh-TW" sz="2100" i="1" dirty="0" smtClean="0">
                <a:latin typeface="Times New Roman" charset="0"/>
                <a:ea typeface="Times New Roman" charset="0"/>
                <a:cs typeface="Times New Roman" charset="0"/>
              </a:rPr>
              <a:t>Naïve </a:t>
            </a:r>
            <a:r>
              <a:rPr lang="en-US" altLang="zh-TW" sz="2100" i="1" dirty="0">
                <a:latin typeface="Times New Roman" charset="0"/>
                <a:ea typeface="Times New Roman" charset="0"/>
                <a:cs typeface="Times New Roman" charset="0"/>
              </a:rPr>
              <a:t>Bayes</a:t>
            </a:r>
            <a:r>
              <a:rPr lang="en-US" altLang="zh-TW" sz="2100" dirty="0">
                <a:latin typeface="Times New Roman" charset="0"/>
                <a:ea typeface="Times New Roman" charset="0"/>
                <a:cs typeface="Times New Roman" charset="0"/>
              </a:rPr>
              <a:t> </a:t>
            </a:r>
            <a:r>
              <a:rPr lang="en-US" altLang="zh-TW" sz="2100" dirty="0" smtClean="0">
                <a:latin typeface="Times New Roman" charset="0"/>
                <a:ea typeface="Times New Roman" charset="0"/>
                <a:cs typeface="Times New Roman" charset="0"/>
              </a:rPr>
              <a:t>algorithm: Gaussian NB (</a:t>
            </a:r>
            <a:r>
              <a:rPr lang="en-US" altLang="zh-TW" sz="2100" dirty="0">
                <a:latin typeface="Times New Roman" charset="0"/>
                <a:ea typeface="Times New Roman" charset="0"/>
                <a:cs typeface="Times New Roman" charset="0"/>
              </a:rPr>
              <a:t>http://</a:t>
            </a:r>
            <a:r>
              <a:rPr lang="en-US" altLang="zh-TW" sz="2100" dirty="0" err="1" smtClean="0">
                <a:latin typeface="Times New Roman" charset="0"/>
                <a:ea typeface="Times New Roman" charset="0"/>
                <a:cs typeface="Times New Roman" charset="0"/>
              </a:rPr>
              <a:t>en.wikipedia.org</a:t>
            </a:r>
            <a:r>
              <a:rPr lang="en-US" altLang="zh-TW" sz="2100" dirty="0" smtClean="0">
                <a:latin typeface="Times New Roman" charset="0"/>
                <a:ea typeface="Times New Roman" charset="0"/>
                <a:cs typeface="Times New Roman" charset="0"/>
              </a:rPr>
              <a:t>/wiki/</a:t>
            </a:r>
            <a:r>
              <a:rPr lang="en-US" altLang="zh-TW" sz="2100" dirty="0" err="1" smtClean="0">
                <a:latin typeface="Times New Roman" charset="0"/>
                <a:ea typeface="Times New Roman" charset="0"/>
                <a:cs typeface="Times New Roman" charset="0"/>
              </a:rPr>
              <a:t>Naive_Bayes_classifier</a:t>
            </a:r>
            <a:r>
              <a:rPr lang="en-US" altLang="zh-TW" sz="2100" dirty="0" smtClean="0">
                <a:latin typeface="Times New Roman" charset="0"/>
                <a:ea typeface="Times New Roman" charset="0"/>
                <a:cs typeface="Times New Roman" charset="0"/>
              </a:rPr>
              <a:t>)</a:t>
            </a:r>
          </a:p>
          <a:p>
            <a:pPr lvl="1"/>
            <a:r>
              <a:rPr lang="en-US" altLang="zh-TW" sz="2100" dirty="0" smtClean="0">
                <a:latin typeface="Times New Roman" charset="0"/>
                <a:ea typeface="Times New Roman" charset="0"/>
                <a:cs typeface="Times New Roman" charset="0"/>
              </a:rPr>
              <a:t>Initialize, training, predicting</a:t>
            </a:r>
          </a:p>
          <a:p>
            <a:r>
              <a:rPr lang="en-US" altLang="zh-TW" sz="2400" dirty="0">
                <a:latin typeface="Times New Roman" charset="0"/>
                <a:ea typeface="Times New Roman" charset="0"/>
                <a:cs typeface="Times New Roman" charset="0"/>
              </a:rPr>
              <a:t>Step 5: Finding </a:t>
            </a:r>
            <a:r>
              <a:rPr lang="en-US" altLang="zh-TW" sz="2400" dirty="0" smtClean="0">
                <a:latin typeface="Times New Roman" charset="0"/>
                <a:ea typeface="Times New Roman" charset="0"/>
                <a:cs typeface="Times New Roman" charset="0"/>
              </a:rPr>
              <a:t>accuracy:</a:t>
            </a:r>
          </a:p>
          <a:p>
            <a:pPr lvl="1"/>
            <a:r>
              <a:rPr lang="en-US" altLang="zh-TW" sz="2100" dirty="0" smtClean="0">
                <a:latin typeface="Times New Roman" charset="0"/>
                <a:ea typeface="Times New Roman" charset="0"/>
                <a:cs typeface="Times New Roman" charset="0"/>
              </a:rPr>
              <a:t>Comparison with test sets</a:t>
            </a:r>
          </a:p>
          <a:p>
            <a:pPr lvl="1"/>
            <a:endParaRPr lang="en-US" altLang="zh-TW" sz="2000" dirty="0" smtClean="0">
              <a:latin typeface="Times New Roman" charset="0"/>
              <a:ea typeface="Times New Roman" charset="0"/>
              <a:cs typeface="Times New Roman" charset="0"/>
            </a:endParaRPr>
          </a:p>
          <a:p>
            <a:pPr lvl="1"/>
            <a:endParaRPr lang="en-US" altLang="zh-TW" sz="2200" dirty="0" smtClean="0">
              <a:latin typeface="Times New Roman" charset="0"/>
              <a:ea typeface="Times New Roman" charset="0"/>
              <a:cs typeface="Times New Roman" charset="0"/>
            </a:endParaRPr>
          </a:p>
        </p:txBody>
      </p:sp>
      <p:sp>
        <p:nvSpPr>
          <p:cNvPr id="4" name="矩形 3"/>
          <p:cNvSpPr/>
          <p:nvPr/>
        </p:nvSpPr>
        <p:spPr>
          <a:xfrm>
            <a:off x="7190274" y="4991854"/>
            <a:ext cx="4903907" cy="830997"/>
          </a:xfrm>
          <a:prstGeom prst="rect">
            <a:avLst/>
          </a:prstGeom>
        </p:spPr>
        <p:txBody>
          <a:bodyPr wrap="none">
            <a:spAutoFit/>
          </a:bodyPr>
          <a:lstStyle/>
          <a:p>
            <a:r>
              <a:rPr lang="en-US" altLang="zh-TW" sz="2400" b="0" i="0" dirty="0" smtClean="0">
                <a:solidFill>
                  <a:srgbClr val="FF0000"/>
                </a:solidFill>
                <a:effectLst/>
                <a:latin typeface="Arial" charset="0"/>
              </a:rPr>
              <a:t>Are we done for ML?</a:t>
            </a:r>
          </a:p>
          <a:p>
            <a:r>
              <a:rPr lang="en-US" altLang="zh-TW" sz="2400" b="0" i="0" dirty="0" smtClean="0">
                <a:solidFill>
                  <a:srgbClr val="FF0000"/>
                </a:solidFill>
                <a:effectLst/>
                <a:latin typeface="Arial" charset="0"/>
                <a:sym typeface="Wingdings"/>
              </a:rPr>
              <a:t></a:t>
            </a:r>
            <a:r>
              <a:rPr lang="en-US" altLang="zh-TW" sz="2400" b="0" i="0" dirty="0" smtClean="0">
                <a:solidFill>
                  <a:srgbClr val="FF0000"/>
                </a:solidFill>
                <a:effectLst/>
                <a:latin typeface="Arial" charset="0"/>
              </a:rPr>
              <a:t>Classification Evaluation Metrics</a:t>
            </a:r>
            <a:endParaRPr lang="en-US" altLang="zh-TW" sz="2400" b="0" i="0" dirty="0">
              <a:solidFill>
                <a:srgbClr val="FF0000"/>
              </a:solidFill>
              <a:effectLst/>
              <a:latin typeface="Arial" charset="0"/>
            </a:endParaRPr>
          </a:p>
        </p:txBody>
      </p:sp>
    </p:spTree>
    <p:extLst>
      <p:ext uri="{BB962C8B-B14F-4D97-AF65-F5344CB8AC3E}">
        <p14:creationId xmlns:p14="http://schemas.microsoft.com/office/powerpoint/2010/main" val="41758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Classification Evaluation Metrics</a:t>
            </a:r>
            <a:br>
              <a:rPr lang="en-US" altLang="zh-TW" dirty="0"/>
            </a:br>
            <a:endParaRPr kumimoji="1" lang="zh-TW" altLang="en-US" dirty="0"/>
          </a:p>
        </p:txBody>
      </p:sp>
      <p:sp>
        <p:nvSpPr>
          <p:cNvPr id="3" name="內容版面配置區 2"/>
          <p:cNvSpPr>
            <a:spLocks noGrp="1"/>
          </p:cNvSpPr>
          <p:nvPr>
            <p:ph idx="1"/>
          </p:nvPr>
        </p:nvSpPr>
        <p:spPr/>
        <p:txBody>
          <a:bodyPr>
            <a:normAutofit/>
          </a:bodyPr>
          <a:lstStyle/>
          <a:p>
            <a:r>
              <a:rPr lang="en-US" altLang="zh-TW" sz="2400" dirty="0">
                <a:latin typeface="Times New Roman" charset="0"/>
                <a:ea typeface="Times New Roman" charset="0"/>
                <a:cs typeface="Times New Roman" charset="0"/>
              </a:rPr>
              <a:t>H</a:t>
            </a:r>
            <a:r>
              <a:rPr lang="en-US" altLang="zh-TW" sz="2400" dirty="0" smtClean="0">
                <a:latin typeface="Times New Roman" charset="0"/>
                <a:ea typeface="Times New Roman" charset="0"/>
                <a:cs typeface="Times New Roman" charset="0"/>
              </a:rPr>
              <a:t>ow </a:t>
            </a:r>
            <a:r>
              <a:rPr lang="en-US" altLang="zh-TW" sz="2400" dirty="0">
                <a:latin typeface="Times New Roman" charset="0"/>
                <a:ea typeface="Times New Roman" charset="0"/>
                <a:cs typeface="Times New Roman" charset="0"/>
              </a:rPr>
              <a:t>effective </a:t>
            </a:r>
            <a:r>
              <a:rPr lang="en-US" altLang="zh-TW" sz="2400" dirty="0" smtClean="0">
                <a:latin typeface="Times New Roman" charset="0"/>
                <a:ea typeface="Times New Roman" charset="0"/>
                <a:cs typeface="Times New Roman" charset="0"/>
              </a:rPr>
              <a:t>is our </a:t>
            </a:r>
            <a:r>
              <a:rPr lang="en-US" altLang="zh-TW" sz="2400" dirty="0">
                <a:latin typeface="Times New Roman" charset="0"/>
                <a:ea typeface="Times New Roman" charset="0"/>
                <a:cs typeface="Times New Roman" charset="0"/>
              </a:rPr>
              <a:t>model </a:t>
            </a:r>
            <a:r>
              <a:rPr lang="en-US" altLang="zh-TW" sz="2400" dirty="0" smtClean="0">
                <a:latin typeface="Times New Roman" charset="0"/>
                <a:ea typeface="Times New Roman" charset="0"/>
                <a:cs typeface="Times New Roman" charset="0"/>
              </a:rPr>
              <a:t>? </a:t>
            </a:r>
          </a:p>
          <a:p>
            <a:r>
              <a:rPr lang="en-US" altLang="zh-TW" sz="2400" dirty="0" smtClean="0">
                <a:latin typeface="Times New Roman" charset="0"/>
                <a:ea typeface="Times New Roman" charset="0"/>
                <a:cs typeface="Times New Roman" charset="0"/>
              </a:rPr>
              <a:t>There </a:t>
            </a:r>
            <a:r>
              <a:rPr lang="en-US" altLang="zh-TW" sz="2400" dirty="0">
                <a:latin typeface="Times New Roman" charset="0"/>
                <a:ea typeface="Times New Roman" charset="0"/>
                <a:cs typeface="Times New Roman" charset="0"/>
              </a:rPr>
              <a:t>can be different evaluation metrics, but we must choose it carefully because the choice of metrics influences how the performance of a </a:t>
            </a:r>
            <a:r>
              <a:rPr lang="en-US" altLang="zh-TW" sz="2400" dirty="0" smtClean="0">
                <a:latin typeface="Times New Roman" charset="0"/>
                <a:ea typeface="Times New Roman" charset="0"/>
                <a:cs typeface="Times New Roman" charset="0"/>
              </a:rPr>
              <a:t>machine </a:t>
            </a:r>
            <a:r>
              <a:rPr lang="en-US" altLang="zh-TW" sz="2400" dirty="0">
                <a:latin typeface="Times New Roman" charset="0"/>
                <a:ea typeface="Times New Roman" charset="0"/>
                <a:cs typeface="Times New Roman" charset="0"/>
              </a:rPr>
              <a:t>learning algorithm is measured and compared</a:t>
            </a:r>
            <a:r>
              <a:rPr lang="en-US" altLang="zh-TW" sz="2400" dirty="0" smtClean="0">
                <a:latin typeface="Times New Roman" charset="0"/>
                <a:ea typeface="Times New Roman" charset="0"/>
                <a:cs typeface="Times New Roman" charset="0"/>
              </a:rPr>
              <a:t>.</a:t>
            </a:r>
          </a:p>
          <a:p>
            <a:r>
              <a:rPr lang="en-US" altLang="zh-TW" sz="2400" dirty="0">
                <a:latin typeface="Times New Roman" charset="0"/>
                <a:ea typeface="Times New Roman" charset="0"/>
                <a:cs typeface="Times New Roman" charset="0"/>
              </a:rPr>
              <a:t>I</a:t>
            </a:r>
            <a:r>
              <a:rPr lang="en-US" altLang="zh-TW" sz="2400" dirty="0" smtClean="0">
                <a:latin typeface="Times New Roman" charset="0"/>
                <a:ea typeface="Times New Roman" charset="0"/>
                <a:cs typeface="Times New Roman" charset="0"/>
              </a:rPr>
              <a:t>mportant </a:t>
            </a:r>
            <a:r>
              <a:rPr lang="en-US" altLang="zh-TW" sz="2400" dirty="0">
                <a:latin typeface="Times New Roman" charset="0"/>
                <a:ea typeface="Times New Roman" charset="0"/>
                <a:cs typeface="Times New Roman" charset="0"/>
              </a:rPr>
              <a:t>classification evaluation </a:t>
            </a:r>
            <a:r>
              <a:rPr lang="en-US" altLang="zh-TW" sz="2400" dirty="0" smtClean="0">
                <a:latin typeface="Times New Roman" charset="0"/>
                <a:ea typeface="Times New Roman" charset="0"/>
                <a:cs typeface="Times New Roman" charset="0"/>
              </a:rPr>
              <a:t>metrics: </a:t>
            </a:r>
          </a:p>
          <a:p>
            <a:pPr lvl="1"/>
            <a:r>
              <a:rPr lang="en-US" altLang="zh-TW" sz="2200" u="sng" dirty="0">
                <a:latin typeface="Times New Roman" charset="0"/>
                <a:ea typeface="Times New Roman" charset="0"/>
                <a:cs typeface="Times New Roman" charset="0"/>
                <a:hlinkClick r:id="rId2"/>
              </a:rPr>
              <a:t>Confusion Matrix</a:t>
            </a:r>
            <a:r>
              <a:rPr lang="en-US" altLang="zh-TW" sz="2200" dirty="0">
                <a:latin typeface="Times New Roman" charset="0"/>
                <a:ea typeface="Times New Roman" charset="0"/>
                <a:cs typeface="Times New Roman" charset="0"/>
              </a:rPr>
              <a:t> − It is the easiest way to measure the performance of a classification problem where the output can be of two or more type of classes.</a:t>
            </a:r>
            <a:endParaRPr lang="en-US" altLang="zh-TW" sz="2200" dirty="0" smtClean="0">
              <a:latin typeface="Times New Roman" charset="0"/>
              <a:ea typeface="Times New Roman" charset="0"/>
              <a:cs typeface="Times New Roman" charset="0"/>
            </a:endParaRPr>
          </a:p>
          <a:p>
            <a:endParaRPr kumimoji="1" lang="zh-TW" altLang="en-US" sz="2400" dirty="0"/>
          </a:p>
        </p:txBody>
      </p:sp>
    </p:spTree>
    <p:extLst>
      <p:ext uri="{BB962C8B-B14F-4D97-AF65-F5344CB8AC3E}">
        <p14:creationId xmlns:p14="http://schemas.microsoft.com/office/powerpoint/2010/main" val="1860240802"/>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175</TotalTime>
  <Words>1133</Words>
  <Application>Microsoft Macintosh PowerPoint</Application>
  <PresentationFormat>寬螢幕</PresentationFormat>
  <Paragraphs>99</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Gill Sans MT</vt:lpstr>
      <vt:lpstr>Times New Roman</vt:lpstr>
      <vt:lpstr>Wingdings</vt:lpstr>
      <vt:lpstr>新細明體</vt:lpstr>
      <vt:lpstr>Arial</vt:lpstr>
      <vt:lpstr>圖庫</vt:lpstr>
      <vt:lpstr>Machine Learning</vt:lpstr>
      <vt:lpstr>Machine Learning Algorithms</vt:lpstr>
      <vt:lpstr>Machine Learning Algorithms - Classifications</vt:lpstr>
      <vt:lpstr>Machine Learning Algorithms - Classifications</vt:lpstr>
      <vt:lpstr>Various ML Classification Algorithms </vt:lpstr>
      <vt:lpstr>Applications </vt:lpstr>
      <vt:lpstr>Classifications-Steps</vt:lpstr>
      <vt:lpstr>Building a Classifier in Python </vt:lpstr>
      <vt:lpstr>Classification Evaluation Metrics </vt:lpstr>
      <vt:lpstr>Confusion Matrix</vt:lpstr>
      <vt:lpstr>Confusion Matrix</vt:lpstr>
      <vt:lpstr>Classification Algorithms - Naïve Bayes algorithm </vt:lpstr>
      <vt:lpstr>Building model using Naïve Bayes in Python </vt:lpstr>
      <vt:lpstr>Advantages/Pros</vt:lpstr>
      <vt:lpstr>Disadvantages/cons</vt:lpstr>
      <vt:lpstr>Applications of Naïve Bayes classification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Office 使用者</dc:creator>
  <cp:lastModifiedBy>Microsoft Office 使用者</cp:lastModifiedBy>
  <cp:revision>18</cp:revision>
  <dcterms:created xsi:type="dcterms:W3CDTF">2019-10-07T02:12:30Z</dcterms:created>
  <dcterms:modified xsi:type="dcterms:W3CDTF">2019-10-07T05:08:09Z</dcterms:modified>
</cp:coreProperties>
</file>