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70" r:id="rId4"/>
    <p:sldId id="257" r:id="rId5"/>
    <p:sldId id="258" r:id="rId6"/>
    <p:sldId id="259" r:id="rId7"/>
    <p:sldId id="260" r:id="rId8"/>
    <p:sldId id="261" r:id="rId9"/>
    <p:sldId id="262" r:id="rId10"/>
    <p:sldId id="263" r:id="rId11"/>
    <p:sldId id="267" r:id="rId12"/>
    <p:sldId id="264" r:id="rId13"/>
    <p:sldId id="269"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26"/>
  </p:normalViewPr>
  <p:slideViewPr>
    <p:cSldViewPr snapToGrid="0" snapToObjects="1">
      <p:cViewPr varScale="1">
        <p:scale>
          <a:sx n="83" d="100"/>
          <a:sy n="83" d="100"/>
        </p:scale>
        <p:origin x="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10/14/22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將圖片拖曳至版面配置區或按一下圖示以新增</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10/14/22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avidmlane.com/hyperstat/A29697.html" TargetMode="External"/><Relationship Id="rId2" Type="http://schemas.openxmlformats.org/officeDocument/2006/relationships/hyperlink" Target="http://davidmlane.com/hyperstat/A20650.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multinomial_logistic_regression_model.htm" TargetMode="External"/><Relationship Id="rId2" Type="http://schemas.openxmlformats.org/officeDocument/2006/relationships/hyperlink" Target="https://www.tutorialspoint.com/machine_learning_with_python/machine_learning_with_python_binary_logistic_regression_model.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Machine Learning</a:t>
            </a:r>
            <a:endParaRPr kumimoji="1" lang="zh-TW" altLang="en-US" dirty="0"/>
          </a:p>
        </p:txBody>
      </p:sp>
      <p:sp>
        <p:nvSpPr>
          <p:cNvPr id="3" name="副標題 2"/>
          <p:cNvSpPr>
            <a:spLocks noGrp="1"/>
          </p:cNvSpPr>
          <p:nvPr>
            <p:ph type="subTitle" idx="1"/>
          </p:nvPr>
        </p:nvSpPr>
        <p:spPr/>
        <p:txBody>
          <a:bodyPr/>
          <a:lstStyle/>
          <a:p>
            <a:r>
              <a:rPr kumimoji="1" lang="en-US" altLang="zh-TW" dirty="0"/>
              <a:t>Jason Tseng</a:t>
            </a:r>
          </a:p>
          <a:p>
            <a:r>
              <a:rPr kumimoji="1" lang="en-US" altLang="zh-TW" dirty="0"/>
              <a:t>Information Engineering, KSU</a:t>
            </a:r>
            <a:endParaRPr kumimoji="1" lang="zh-TW" altLang="en-US" dirty="0"/>
          </a:p>
        </p:txBody>
      </p:sp>
    </p:spTree>
    <p:extLst>
      <p:ext uri="{BB962C8B-B14F-4D97-AF65-F5344CB8AC3E}">
        <p14:creationId xmlns:p14="http://schemas.microsoft.com/office/powerpoint/2010/main" val="176838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Binary Logistic Regression Model of ML</a:t>
            </a:r>
            <a:endParaRPr kumimoji="1" lang="zh-TW" altLang="en-US" dirty="0"/>
          </a:p>
        </p:txBody>
      </p:sp>
      <p:sp>
        <p:nvSpPr>
          <p:cNvPr id="3" name="內容版面配置區 2"/>
          <p:cNvSpPr>
            <a:spLocks noGrp="1"/>
          </p:cNvSpPr>
          <p:nvPr>
            <p:ph idx="1"/>
          </p:nvPr>
        </p:nvSpPr>
        <p:spPr/>
        <p:txBody>
          <a:bodyPr>
            <a:normAutofit/>
          </a:bodyPr>
          <a:lstStyle/>
          <a:p>
            <a:r>
              <a:rPr lang="en-US" altLang="zh-TW" sz="2400" dirty="0">
                <a:latin typeface="Times New Roman" charset="0"/>
                <a:ea typeface="Times New Roman" charset="0"/>
                <a:cs typeface="Times New Roman" charset="0"/>
              </a:rPr>
              <a:t>With the help of derivatives of the loss function </a:t>
            </a:r>
            <a:r>
              <a:rPr lang="en-US" altLang="zh-TW" sz="2400" dirty="0" err="1">
                <a:latin typeface="Times New Roman" charset="0"/>
                <a:ea typeface="Times New Roman" charset="0"/>
                <a:cs typeface="Times New Roman" charset="0"/>
              </a:rPr>
              <a:t>w.r.t</a:t>
            </a:r>
            <a:r>
              <a:rPr lang="en-US" altLang="zh-TW" sz="2400" dirty="0">
                <a:latin typeface="Times New Roman" charset="0"/>
                <a:ea typeface="Times New Roman" charset="0"/>
                <a:cs typeface="Times New Roman" charset="0"/>
              </a:rPr>
              <a:t> each weight, we would be able to know what parameters should have high weight and what should have smaller weight.</a:t>
            </a:r>
          </a:p>
          <a:p>
            <a:r>
              <a:rPr lang="en-US" altLang="zh-TW" sz="2400" dirty="0">
                <a:latin typeface="Times New Roman" charset="0"/>
                <a:ea typeface="Times New Roman" charset="0"/>
                <a:cs typeface="Times New Roman" charset="0"/>
              </a:rPr>
              <a:t>The following gradient descent equation tells us how loss would change if we modified the parameters −</a:t>
            </a:r>
            <a:endParaRPr kumimoji="1" lang="zh-TW" altLang="en-US" sz="2400" dirty="0">
              <a:latin typeface="Times New Roman" charset="0"/>
              <a:ea typeface="Times New Roman" charset="0"/>
              <a:cs typeface="Times New Roman"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275" y="4528708"/>
            <a:ext cx="4762500" cy="1384300"/>
          </a:xfrm>
          <a:prstGeom prst="rect">
            <a:avLst/>
          </a:prstGeom>
        </p:spPr>
      </p:pic>
    </p:spTree>
    <p:extLst>
      <p:ext uri="{BB962C8B-B14F-4D97-AF65-F5344CB8AC3E}">
        <p14:creationId xmlns:p14="http://schemas.microsoft.com/office/powerpoint/2010/main" val="176985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Linear model in the logistic</a:t>
            </a:r>
            <a:endParaRPr kumimoji="1" lang="zh-TW" altLang="en-US" dirty="0"/>
          </a:p>
        </p:txBody>
      </p:sp>
      <p:sp>
        <p:nvSpPr>
          <p:cNvPr id="3" name="內容版面配置區 2"/>
          <p:cNvSpPr>
            <a:spLocks noGrp="1"/>
          </p:cNvSpPr>
          <p:nvPr>
            <p:ph idx="1"/>
          </p:nvPr>
        </p:nvSpPr>
        <p:spPr/>
        <p:txBody>
          <a:bodyPr/>
          <a:lstStyle/>
          <a:p>
            <a:r>
              <a:rPr lang="en-US" altLang="zh-TW" sz="2000" dirty="0">
                <a:latin typeface="Times New Roman" charset="0"/>
                <a:ea typeface="Times New Roman" charset="0"/>
                <a:cs typeface="Times New Roman" charset="0"/>
              </a:rPr>
              <a:t>In a logistic regression, a linear model (e.g. β</a:t>
            </a:r>
            <a:r>
              <a:rPr lang="en-US" altLang="zh-TW" sz="2000" baseline="-25000" dirty="0">
                <a:latin typeface="Times New Roman" charset="0"/>
                <a:ea typeface="Times New Roman" charset="0"/>
                <a:cs typeface="Times New Roman" charset="0"/>
              </a:rPr>
              <a:t>0</a:t>
            </a:r>
            <a:r>
              <a:rPr lang="en-US" altLang="zh-TW" sz="2000" dirty="0">
                <a:latin typeface="Times New Roman" charset="0"/>
                <a:ea typeface="Times New Roman" charset="0"/>
                <a:cs typeface="Times New Roman" charset="0"/>
              </a:rPr>
              <a:t>+β</a:t>
            </a:r>
            <a:r>
              <a:rPr lang="en-US" altLang="zh-TW" sz="2000" baseline="-25000" dirty="0">
                <a:latin typeface="Times New Roman" charset="0"/>
                <a:ea typeface="Times New Roman" charset="0"/>
                <a:cs typeface="Times New Roman" charset="0"/>
              </a:rPr>
              <a:t>1</a:t>
            </a:r>
            <a:r>
              <a:rPr lang="en-US" altLang="zh-TW" sz="2000" dirty="0">
                <a:latin typeface="Times New Roman" charset="0"/>
                <a:ea typeface="Times New Roman" charset="0"/>
                <a:cs typeface="Times New Roman" charset="0"/>
              </a:rPr>
              <a:t>x) is included in a logistic g(z) function,                                      such that</a:t>
            </a:r>
          </a:p>
          <a:p>
            <a:endParaRPr lang="en-US" altLang="zh-TW" sz="2000" dirty="0">
              <a:latin typeface="Times New Roman" charset="0"/>
              <a:ea typeface="Times New Roman" charset="0"/>
              <a:cs typeface="Times New Roman" charset="0"/>
            </a:endParaRPr>
          </a:p>
          <a:p>
            <a:endParaRPr lang="en-US" altLang="zh-TW" sz="2000" dirty="0">
              <a:latin typeface="Times New Roman" charset="0"/>
              <a:ea typeface="Times New Roman" charset="0"/>
              <a:cs typeface="Times New Roman" charset="0"/>
            </a:endParaRPr>
          </a:p>
          <a:p>
            <a:endParaRPr lang="en-US" altLang="zh-TW" sz="2000" dirty="0">
              <a:latin typeface="Times New Roman" charset="0"/>
              <a:ea typeface="Times New Roman" charset="0"/>
              <a:cs typeface="Times New Roman" charset="0"/>
            </a:endParaRPr>
          </a:p>
          <a:p>
            <a:r>
              <a:rPr lang="en-US" altLang="zh-TW" sz="2000" dirty="0">
                <a:latin typeface="Times New Roman" charset="0"/>
                <a:ea typeface="Times New Roman" charset="0"/>
                <a:cs typeface="Times New Roman" charset="0"/>
              </a:rPr>
              <a:t>where P(</a:t>
            </a:r>
            <a:r>
              <a:rPr lang="en-US" altLang="zh-TW" sz="2000" dirty="0" err="1">
                <a:latin typeface="Times New Roman" charset="0"/>
                <a:ea typeface="Times New Roman" charset="0"/>
                <a:cs typeface="Times New Roman" charset="0"/>
              </a:rPr>
              <a:t>y</a:t>
            </a:r>
            <a:r>
              <a:rPr lang="en-US" altLang="zh-TW" sz="2800" baseline="-25000" dirty="0" err="1">
                <a:latin typeface="Times New Roman" charset="0"/>
                <a:ea typeface="Times New Roman" charset="0"/>
                <a:cs typeface="Times New Roman" charset="0"/>
              </a:rPr>
              <a:t>i</a:t>
            </a:r>
            <a:r>
              <a:rPr lang="en-US" altLang="zh-TW" sz="2000" dirty="0">
                <a:latin typeface="Times New Roman" charset="0"/>
                <a:ea typeface="Times New Roman" charset="0"/>
                <a:cs typeface="Times New Roman" charset="0"/>
              </a:rPr>
              <a:t>=1∣X) is the probability of the </a:t>
            </a:r>
            <a:r>
              <a:rPr lang="en-US" altLang="zh-TW" sz="2000" dirty="0" err="1">
                <a:latin typeface="Times New Roman" charset="0"/>
                <a:ea typeface="Times New Roman" charset="0"/>
                <a:cs typeface="Times New Roman" charset="0"/>
              </a:rPr>
              <a:t>i-th</a:t>
            </a:r>
            <a:r>
              <a:rPr lang="en-US" altLang="zh-TW" sz="2000" dirty="0">
                <a:latin typeface="Times New Roman" charset="0"/>
                <a:ea typeface="Times New Roman" charset="0"/>
                <a:cs typeface="Times New Roman" charset="0"/>
              </a:rPr>
              <a:t> observation’s target value, </a:t>
            </a:r>
            <a:r>
              <a:rPr lang="en-US" altLang="zh-TW" sz="2000" dirty="0" err="1">
                <a:latin typeface="Times New Roman" charset="0"/>
                <a:ea typeface="Times New Roman" charset="0"/>
                <a:cs typeface="Times New Roman" charset="0"/>
              </a:rPr>
              <a:t>y</a:t>
            </a:r>
            <a:r>
              <a:rPr lang="en-US" altLang="zh-TW" sz="2800" baseline="-25000" dirty="0" err="1">
                <a:latin typeface="Times New Roman" charset="0"/>
                <a:ea typeface="Times New Roman" charset="0"/>
                <a:cs typeface="Times New Roman" charset="0"/>
              </a:rPr>
              <a:t>i</a:t>
            </a:r>
            <a:r>
              <a:rPr lang="en-US" altLang="zh-TW" sz="2000" dirty="0">
                <a:latin typeface="Times New Roman" charset="0"/>
                <a:ea typeface="Times New Roman" charset="0"/>
                <a:cs typeface="Times New Roman" charset="0"/>
              </a:rPr>
              <a:t>, being class 1, X is the training data, β</a:t>
            </a:r>
            <a:r>
              <a:rPr lang="en-US" altLang="zh-TW" sz="2000" baseline="-25000" dirty="0">
                <a:latin typeface="Times New Roman" charset="0"/>
                <a:ea typeface="Times New Roman" charset="0"/>
                <a:cs typeface="Times New Roman" charset="0"/>
              </a:rPr>
              <a:t>0</a:t>
            </a:r>
            <a:r>
              <a:rPr lang="en-US" altLang="zh-TW" sz="2000" dirty="0">
                <a:latin typeface="Times New Roman" charset="0"/>
                <a:ea typeface="Times New Roman" charset="0"/>
                <a:cs typeface="Times New Roman" charset="0"/>
              </a:rPr>
              <a:t> and β</a:t>
            </a:r>
            <a:r>
              <a:rPr lang="en-US" altLang="zh-TW" sz="2000" baseline="-25000" dirty="0">
                <a:latin typeface="Times New Roman" charset="0"/>
                <a:ea typeface="Times New Roman" charset="0"/>
                <a:cs typeface="Times New Roman" charset="0"/>
              </a:rPr>
              <a:t>1</a:t>
            </a:r>
            <a:r>
              <a:rPr lang="en-US" altLang="zh-TW" sz="2000" dirty="0">
                <a:latin typeface="Times New Roman" charset="0"/>
                <a:ea typeface="Times New Roman" charset="0"/>
                <a:cs typeface="Times New Roman" charset="0"/>
              </a:rPr>
              <a:t> are the parameters to be learned, and e is Euler’s number.</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587" y="2641172"/>
            <a:ext cx="1436384" cy="596651"/>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990" y="3406315"/>
            <a:ext cx="3285163" cy="624181"/>
          </a:xfrm>
          <a:prstGeom prst="rect">
            <a:avLst/>
          </a:prstGeom>
        </p:spPr>
      </p:pic>
    </p:spTree>
    <p:extLst>
      <p:ext uri="{BB962C8B-B14F-4D97-AF65-F5344CB8AC3E}">
        <p14:creationId xmlns:p14="http://schemas.microsoft.com/office/powerpoint/2010/main" val="1521728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Implementation in Python</a:t>
            </a:r>
            <a:br>
              <a:rPr lang="en-US" altLang="zh-TW" dirty="0"/>
            </a:br>
            <a:endParaRPr kumimoji="1" lang="zh-TW" altLang="en-US" dirty="0"/>
          </a:p>
        </p:txBody>
      </p:sp>
      <p:sp>
        <p:nvSpPr>
          <p:cNvPr id="3" name="內容版面配置區 2"/>
          <p:cNvSpPr>
            <a:spLocks noGrp="1"/>
          </p:cNvSpPr>
          <p:nvPr>
            <p:ph idx="1"/>
          </p:nvPr>
        </p:nvSpPr>
        <p:spPr>
          <a:xfrm>
            <a:off x="677334" y="2037299"/>
            <a:ext cx="3709731" cy="3880773"/>
          </a:xfrm>
        </p:spPr>
        <p:txBody>
          <a:bodyPr>
            <a:normAutofit/>
          </a:bodyPr>
          <a:lstStyle/>
          <a:p>
            <a:pPr marL="0" indent="0">
              <a:buNone/>
            </a:pPr>
            <a:r>
              <a:rPr lang="en-US" altLang="zh-TW" sz="2400" dirty="0">
                <a:latin typeface="Times New Roman" charset="0"/>
                <a:ea typeface="Times New Roman" charset="0"/>
                <a:cs typeface="Times New Roman" charset="0"/>
              </a:rPr>
              <a:t>Steps of implementation:</a:t>
            </a:r>
          </a:p>
          <a:p>
            <a:r>
              <a:rPr lang="en-US" altLang="zh-TW" sz="2400" dirty="0">
                <a:latin typeface="Times New Roman" charset="0"/>
                <a:ea typeface="Times New Roman" charset="0"/>
                <a:cs typeface="Times New Roman" charset="0"/>
              </a:rPr>
              <a:t>Input data: we use a multivariate flower dataset named ‘iris’ which have 3 classes of 50 instances each, but we will be using the first two feature columns. Every class represents a type of iris flower.</a:t>
            </a:r>
          </a:p>
        </p:txBody>
      </p:sp>
      <p:pic>
        <p:nvPicPr>
          <p:cNvPr id="4" name="圖片 3"/>
          <p:cNvPicPr>
            <a:picLocks noChangeAspect="1"/>
          </p:cNvPicPr>
          <p:nvPr/>
        </p:nvPicPr>
        <p:blipFill>
          <a:blip r:embed="rId2"/>
          <a:stretch>
            <a:fillRect/>
          </a:stretch>
        </p:blipFill>
        <p:spPr>
          <a:xfrm>
            <a:off x="4474396" y="1270000"/>
            <a:ext cx="7620000" cy="5740400"/>
          </a:xfrm>
          <a:prstGeom prst="rect">
            <a:avLst/>
          </a:prstGeom>
        </p:spPr>
      </p:pic>
    </p:spTree>
    <p:extLst>
      <p:ext uri="{BB962C8B-B14F-4D97-AF65-F5344CB8AC3E}">
        <p14:creationId xmlns:p14="http://schemas.microsoft.com/office/powerpoint/2010/main" val="25161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Implementation in Python</a:t>
            </a:r>
            <a:br>
              <a:rPr lang="en-US" altLang="zh-TW" dirty="0"/>
            </a:br>
            <a:endParaRPr kumimoji="1" lang="zh-TW" altLang="en-US" dirty="0"/>
          </a:p>
        </p:txBody>
      </p:sp>
      <p:sp>
        <p:nvSpPr>
          <p:cNvPr id="3" name="內容版面配置區 2"/>
          <p:cNvSpPr>
            <a:spLocks noGrp="1"/>
          </p:cNvSpPr>
          <p:nvPr>
            <p:ph idx="1"/>
          </p:nvPr>
        </p:nvSpPr>
        <p:spPr>
          <a:xfrm>
            <a:off x="677334" y="2037299"/>
            <a:ext cx="6021417" cy="3880773"/>
          </a:xfrm>
        </p:spPr>
        <p:txBody>
          <a:bodyPr>
            <a:normAutofit/>
          </a:bodyPr>
          <a:lstStyle/>
          <a:p>
            <a:pPr marL="0" indent="0">
              <a:buNone/>
            </a:pPr>
            <a:r>
              <a:rPr lang="en-US" altLang="zh-TW" sz="2400" dirty="0">
                <a:latin typeface="Times New Roman" charset="0"/>
                <a:ea typeface="Times New Roman" charset="0"/>
                <a:cs typeface="Times New Roman" charset="0"/>
              </a:rPr>
              <a:t>Steps of implementation:</a:t>
            </a:r>
          </a:p>
          <a:p>
            <a:r>
              <a:rPr lang="en-US" altLang="zh-TW" sz="2400" dirty="0">
                <a:latin typeface="Times New Roman" charset="0"/>
                <a:ea typeface="Times New Roman" charset="0"/>
                <a:cs typeface="Times New Roman" charset="0"/>
              </a:rPr>
              <a:t>Import the necessary libraries:</a:t>
            </a:r>
          </a:p>
          <a:p>
            <a:r>
              <a:rPr lang="en-US" altLang="zh-TW" sz="2400" dirty="0">
                <a:latin typeface="Times New Roman" charset="0"/>
                <a:ea typeface="Times New Roman" charset="0"/>
                <a:cs typeface="Times New Roman" charset="0"/>
              </a:rPr>
              <a:t>Load the iris dataset as follows −</a:t>
            </a:r>
          </a:p>
          <a:p>
            <a:r>
              <a:rPr lang="en-US" altLang="zh-TW" sz="2400" dirty="0">
                <a:latin typeface="Times New Roman" charset="0"/>
                <a:ea typeface="Times New Roman" charset="0"/>
                <a:cs typeface="Times New Roman" charset="0"/>
              </a:rPr>
              <a:t>Plot our training data as follows −</a:t>
            </a:r>
            <a:endParaRPr kumimoji="1" lang="zh-TW" altLang="en-US" sz="2400" dirty="0">
              <a:latin typeface="Times New Roman" charset="0"/>
              <a:ea typeface="Times New Roman" charset="0"/>
              <a:cs typeface="Times New Roman" charset="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450" y="2470721"/>
            <a:ext cx="6670550" cy="4387279"/>
          </a:xfrm>
          <a:prstGeom prst="rect">
            <a:avLst/>
          </a:prstGeom>
        </p:spPr>
      </p:pic>
    </p:spTree>
    <p:extLst>
      <p:ext uri="{BB962C8B-B14F-4D97-AF65-F5344CB8AC3E}">
        <p14:creationId xmlns:p14="http://schemas.microsoft.com/office/powerpoint/2010/main" val="30912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a:xfrm>
            <a:off x="677334" y="2160589"/>
            <a:ext cx="4989936" cy="3880773"/>
          </a:xfrm>
        </p:spPr>
        <p:txBody>
          <a:bodyPr>
            <a:normAutofit/>
          </a:bodyPr>
          <a:lstStyle/>
          <a:p>
            <a:r>
              <a:rPr lang="en-US" altLang="zh-TW" sz="2400" dirty="0"/>
              <a:t>define sigmoid function, loss function and gradient descend</a:t>
            </a:r>
          </a:p>
          <a:p>
            <a:r>
              <a:rPr lang="en-US" altLang="zh-TW" sz="2400" dirty="0"/>
              <a:t>initialize the weights</a:t>
            </a:r>
          </a:p>
          <a:p>
            <a:r>
              <a:rPr lang="en-US" altLang="zh-TW" sz="2400" dirty="0"/>
              <a:t>predict the output probabilities</a:t>
            </a:r>
          </a:p>
          <a:p>
            <a:r>
              <a:rPr lang="en-US" altLang="zh-TW" sz="2400" dirty="0"/>
              <a:t>evaluate the model and plot it</a:t>
            </a:r>
            <a:endParaRPr kumimoji="1" lang="zh-TW" altLang="en-US" sz="24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042" y="1698172"/>
            <a:ext cx="6162619" cy="5069393"/>
          </a:xfrm>
          <a:prstGeom prst="rect">
            <a:avLst/>
          </a:prstGeom>
        </p:spPr>
      </p:pic>
    </p:spTree>
    <p:extLst>
      <p:ext uri="{BB962C8B-B14F-4D97-AF65-F5344CB8AC3E}">
        <p14:creationId xmlns:p14="http://schemas.microsoft.com/office/powerpoint/2010/main" val="91985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Multinomial Logistic Regression Model of ML</a:t>
            </a:r>
            <a:br>
              <a:rPr lang="en-US" altLang="zh-TW" dirty="0"/>
            </a:br>
            <a:endParaRPr kumimoji="1" lang="zh-TW" altLang="en-US" dirty="0"/>
          </a:p>
        </p:txBody>
      </p:sp>
      <p:sp>
        <p:nvSpPr>
          <p:cNvPr id="3" name="內容版面配置區 2"/>
          <p:cNvSpPr>
            <a:spLocks noGrp="1"/>
          </p:cNvSpPr>
          <p:nvPr>
            <p:ph idx="1"/>
          </p:nvPr>
        </p:nvSpPr>
        <p:spPr/>
        <p:txBody>
          <a:bodyPr>
            <a:normAutofit/>
          </a:bodyPr>
          <a:lstStyle/>
          <a:p>
            <a:r>
              <a:rPr lang="en-US" altLang="zh-TW" sz="2400" dirty="0">
                <a:latin typeface="Times New Roman" charset="0"/>
                <a:ea typeface="Times New Roman" charset="0"/>
                <a:cs typeface="Times New Roman" charset="0"/>
              </a:rPr>
              <a:t>Another useful form of logistic regression is multinomial logistic regression in which the target or dependent variable can have 3 or more possible </a:t>
            </a:r>
            <a:r>
              <a:rPr lang="en-US" altLang="zh-TW" sz="2400" b="1" i="1" dirty="0">
                <a:latin typeface="Times New Roman" charset="0"/>
                <a:ea typeface="Times New Roman" charset="0"/>
                <a:cs typeface="Times New Roman" charset="0"/>
              </a:rPr>
              <a:t>unordered</a:t>
            </a:r>
            <a:r>
              <a:rPr lang="en-US" altLang="zh-TW" sz="2400" dirty="0">
                <a:latin typeface="Times New Roman" charset="0"/>
                <a:ea typeface="Times New Roman" charset="0"/>
                <a:cs typeface="Times New Roman" charset="0"/>
              </a:rPr>
              <a:t> types i.e. the types having no quantitative significance.</a:t>
            </a:r>
          </a:p>
          <a:p>
            <a:endParaRPr kumimoji="1" lang="zh-TW"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7305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en-US" altLang="zh-TW" b="1" dirty="0"/>
              <a:t>Steps to perform machine learning in Python</a:t>
            </a:r>
          </a:p>
        </p:txBody>
      </p:sp>
      <p:pic>
        <p:nvPicPr>
          <p:cNvPr id="4" name="內容版面配置區 3"/>
          <p:cNvPicPr>
            <a:picLocks noGrp="1" noChangeAspect="1"/>
          </p:cNvPicPr>
          <p:nvPr>
            <p:ph idx="1"/>
          </p:nvPr>
        </p:nvPicPr>
        <p:blipFill>
          <a:blip r:embed="rId2"/>
          <a:stretch>
            <a:fillRect/>
          </a:stretch>
        </p:blipFill>
        <p:spPr>
          <a:xfrm>
            <a:off x="1612878" y="1930400"/>
            <a:ext cx="7058511" cy="4705674"/>
          </a:xfrm>
          <a:prstGeom prst="rect">
            <a:avLst/>
          </a:prstGeom>
        </p:spPr>
      </p:pic>
    </p:spTree>
    <p:extLst>
      <p:ext uri="{BB962C8B-B14F-4D97-AF65-F5344CB8AC3E}">
        <p14:creationId xmlns:p14="http://schemas.microsoft.com/office/powerpoint/2010/main" val="175703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Question 3: How much? or How many? uses regression algorithms</a:t>
            </a:r>
            <a:br>
              <a:rPr lang="en-US" altLang="zh-TW" b="1" dirty="0"/>
            </a:br>
            <a:endParaRPr kumimoji="1" lang="zh-TW" altLang="en-US" dirty="0"/>
          </a:p>
        </p:txBody>
      </p:sp>
      <p:sp>
        <p:nvSpPr>
          <p:cNvPr id="3" name="內容版面配置區 2"/>
          <p:cNvSpPr>
            <a:spLocks noGrp="1"/>
          </p:cNvSpPr>
          <p:nvPr>
            <p:ph idx="1"/>
          </p:nvPr>
        </p:nvSpPr>
        <p:spPr>
          <a:xfrm>
            <a:off x="5052447" y="2015732"/>
            <a:ext cx="6296273" cy="4400566"/>
          </a:xfrm>
        </p:spPr>
        <p:txBody>
          <a:bodyPr>
            <a:normAutofit/>
          </a:bodyPr>
          <a:lstStyle/>
          <a:p>
            <a:r>
              <a:rPr lang="en-US" altLang="zh-TW" sz="2200" dirty="0"/>
              <a:t>Machine learning can also predict the answer to How much? or How many? The algorithm family that answers this question is called regression.</a:t>
            </a:r>
          </a:p>
          <a:p>
            <a:r>
              <a:rPr lang="en-US" altLang="zh-TW" sz="2200" dirty="0"/>
              <a:t>Regression algorithms make numerical predictions, such as:</a:t>
            </a:r>
          </a:p>
          <a:p>
            <a:pPr lvl="1"/>
            <a:r>
              <a:rPr lang="en-US" altLang="zh-TW" sz="2200" dirty="0"/>
              <a:t>What will the temperature be next Tuesday?</a:t>
            </a:r>
          </a:p>
          <a:p>
            <a:pPr lvl="1"/>
            <a:r>
              <a:rPr lang="en-US" altLang="zh-TW" sz="2200" dirty="0"/>
              <a:t>What will my fourth quarter sales be?</a:t>
            </a:r>
          </a:p>
          <a:p>
            <a:r>
              <a:rPr lang="en-US" altLang="zh-TW" sz="2200" dirty="0"/>
              <a:t>They help answer any question that asks for a number.</a:t>
            </a:r>
          </a:p>
          <a:p>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 y="2097012"/>
            <a:ext cx="4632038" cy="2412995"/>
          </a:xfrm>
          <a:prstGeom prst="rect">
            <a:avLst/>
          </a:prstGeom>
        </p:spPr>
      </p:pic>
    </p:spTree>
    <p:extLst>
      <p:ext uri="{BB962C8B-B14F-4D97-AF65-F5344CB8AC3E}">
        <p14:creationId xmlns:p14="http://schemas.microsoft.com/office/powerpoint/2010/main" val="22676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nl-NL" altLang="zh-TW" dirty="0" err="1"/>
              <a:t>Classification</a:t>
            </a:r>
            <a:r>
              <a:rPr lang="nl-NL" altLang="zh-TW" dirty="0"/>
              <a:t> </a:t>
            </a:r>
            <a:r>
              <a:rPr lang="nl-NL" altLang="zh-TW" dirty="0" err="1"/>
              <a:t>Algorithms</a:t>
            </a:r>
            <a:r>
              <a:rPr lang="nl-NL" altLang="zh-TW" dirty="0"/>
              <a:t> </a:t>
            </a:r>
            <a:r>
              <a:rPr lang="mr-IN" altLang="zh-TW" dirty="0"/>
              <a:t>–</a:t>
            </a:r>
            <a:r>
              <a:rPr lang="nl-NL" altLang="zh-TW" dirty="0"/>
              <a:t> </a:t>
            </a:r>
            <a:r>
              <a:rPr lang="nl-NL" altLang="zh-TW" dirty="0" err="1"/>
              <a:t>Logistic</a:t>
            </a:r>
            <a:r>
              <a:rPr lang="nl-NL" altLang="zh-TW" dirty="0"/>
              <a:t> </a:t>
            </a:r>
            <a:r>
              <a:rPr lang="nl-NL" altLang="zh-TW" dirty="0" err="1"/>
              <a:t>Regression</a:t>
            </a:r>
            <a:r>
              <a:rPr lang="nl-NL" altLang="zh-TW" dirty="0"/>
              <a:t> </a:t>
            </a:r>
            <a:r>
              <a:rPr lang="nl-NL" altLang="zh-TW" dirty="0" err="1"/>
              <a:t>Algorithm</a:t>
            </a:r>
            <a:endParaRPr kumimoji="1" lang="zh-TW" altLang="en-US" dirty="0"/>
          </a:p>
        </p:txBody>
      </p:sp>
      <p:sp>
        <p:nvSpPr>
          <p:cNvPr id="3" name="內容版面配置區 2"/>
          <p:cNvSpPr>
            <a:spLocks noGrp="1"/>
          </p:cNvSpPr>
          <p:nvPr>
            <p:ph idx="1"/>
          </p:nvPr>
        </p:nvSpPr>
        <p:spPr>
          <a:xfrm>
            <a:off x="677334" y="2160589"/>
            <a:ext cx="9320776" cy="3880773"/>
          </a:xfrm>
        </p:spPr>
        <p:txBody>
          <a:bodyPr>
            <a:normAutofit/>
          </a:bodyPr>
          <a:lstStyle/>
          <a:p>
            <a:r>
              <a:rPr lang="en-US" altLang="zh-TW" sz="2400" dirty="0">
                <a:latin typeface="Times New Roman" charset="0"/>
                <a:ea typeface="Times New Roman" charset="0"/>
                <a:cs typeface="Times New Roman" charset="0"/>
              </a:rPr>
              <a:t>Logistic regression is a supervised learning classification algorithm used to predict the probability of a target variable. </a:t>
            </a:r>
          </a:p>
          <a:p>
            <a:r>
              <a:rPr lang="en-US" altLang="zh-TW" sz="2400" dirty="0">
                <a:latin typeface="Times New Roman" charset="0"/>
                <a:ea typeface="Times New Roman" charset="0"/>
                <a:cs typeface="Times New Roman" charset="0"/>
              </a:rPr>
              <a:t>The target or dependent variable X is binary in nature that has data coded as either X=1 (stands for success/yes) or X=0 (stands for failure/no), i.e. a logistic regression model predicting P(X=1) as a function of Y.</a:t>
            </a:r>
          </a:p>
          <a:p>
            <a:r>
              <a:rPr lang="en-US" altLang="zh-TW" sz="2400" dirty="0">
                <a:latin typeface="Times New Roman" charset="0"/>
                <a:ea typeface="Times New Roman" charset="0"/>
                <a:cs typeface="Times New Roman" charset="0"/>
              </a:rPr>
              <a:t>It is one of the simplest ML algorithms that can be used for various classification problems such as spam detection, diabetes prediction, cancer detection etc.</a:t>
            </a:r>
          </a:p>
          <a:p>
            <a:endParaRPr kumimoji="1" lang="zh-TW" altLang="en-US" sz="2000" dirty="0"/>
          </a:p>
        </p:txBody>
      </p:sp>
    </p:spTree>
    <p:extLst>
      <p:ext uri="{BB962C8B-B14F-4D97-AF65-F5344CB8AC3E}">
        <p14:creationId xmlns:p14="http://schemas.microsoft.com/office/powerpoint/2010/main" val="55318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Logistic Regression</a:t>
            </a:r>
            <a:endParaRPr kumimoji="1" lang="zh-TW" altLang="en-US" dirty="0"/>
          </a:p>
        </p:txBody>
      </p:sp>
      <p:sp>
        <p:nvSpPr>
          <p:cNvPr id="3" name="內容版面配置區 2"/>
          <p:cNvSpPr>
            <a:spLocks noGrp="1"/>
          </p:cNvSpPr>
          <p:nvPr>
            <p:ph idx="1"/>
          </p:nvPr>
        </p:nvSpPr>
        <p:spPr>
          <a:xfrm>
            <a:off x="677334" y="1638075"/>
            <a:ext cx="8596668" cy="5219925"/>
          </a:xfrm>
        </p:spPr>
        <p:txBody>
          <a:bodyPr>
            <a:normAutofit fontScale="92500" lnSpcReduction="10000"/>
          </a:bodyPr>
          <a:lstStyle/>
          <a:p>
            <a:pPr marL="0" indent="0">
              <a:buNone/>
            </a:pPr>
            <a:r>
              <a:rPr lang="en-US" altLang="zh-TW" sz="2400" dirty="0">
                <a:latin typeface="Times New Roman" charset="0"/>
                <a:ea typeface="Times New Roman" charset="0"/>
                <a:cs typeface="Times New Roman" charset="0"/>
              </a:rPr>
              <a:t>Based on those number of categories, logistic regression can be divided into following types:</a:t>
            </a:r>
          </a:p>
          <a:p>
            <a:pPr>
              <a:buFont typeface="Wingdings" charset="2"/>
              <a:buChar char="l"/>
            </a:pPr>
            <a:r>
              <a:rPr lang="en-US" altLang="zh-TW" sz="2400" dirty="0">
                <a:latin typeface="Times New Roman" charset="0"/>
                <a:ea typeface="Times New Roman" charset="0"/>
                <a:cs typeface="Times New Roman" charset="0"/>
              </a:rPr>
              <a:t>Binary or Binomial</a:t>
            </a:r>
          </a:p>
          <a:p>
            <a:pPr lvl="1">
              <a:buFont typeface="Wingdings" charset="2"/>
              <a:buChar char="l"/>
            </a:pPr>
            <a:r>
              <a:rPr lang="en-US" altLang="zh-TW" sz="2200" dirty="0">
                <a:latin typeface="Times New Roman" charset="0"/>
                <a:ea typeface="Times New Roman" charset="0"/>
                <a:cs typeface="Times New Roman" charset="0"/>
              </a:rPr>
              <a:t>a dependent variable will have only two possible types either 1 and 0. For example, these variables may represent success or failure, yes or no, win or loss etc.</a:t>
            </a:r>
          </a:p>
          <a:p>
            <a:pPr>
              <a:buFont typeface="Wingdings" charset="2"/>
              <a:buChar char="l"/>
            </a:pPr>
            <a:r>
              <a:rPr lang="en-US" altLang="zh-TW" sz="2400" dirty="0">
                <a:latin typeface="Times New Roman" charset="0"/>
                <a:ea typeface="Times New Roman" charset="0"/>
                <a:cs typeface="Times New Roman" charset="0"/>
              </a:rPr>
              <a:t>Multinomial</a:t>
            </a:r>
          </a:p>
          <a:p>
            <a:pPr lvl="1">
              <a:buFont typeface="Wingdings" charset="2"/>
              <a:buChar char="l"/>
            </a:pPr>
            <a:r>
              <a:rPr lang="en-US" altLang="zh-TW" sz="2200" dirty="0">
                <a:latin typeface="Times New Roman" charset="0"/>
                <a:ea typeface="Times New Roman" charset="0"/>
                <a:cs typeface="Times New Roman" charset="0"/>
              </a:rPr>
              <a:t>dependent variable can have 3 or more possible </a:t>
            </a:r>
            <a:r>
              <a:rPr lang="en-US" altLang="zh-TW" sz="2200" b="1" i="1" dirty="0">
                <a:latin typeface="Times New Roman" charset="0"/>
                <a:ea typeface="Times New Roman" charset="0"/>
                <a:cs typeface="Times New Roman" charset="0"/>
              </a:rPr>
              <a:t>unordered</a:t>
            </a:r>
            <a:r>
              <a:rPr lang="en-US" altLang="zh-TW" sz="2200" dirty="0">
                <a:latin typeface="Times New Roman" charset="0"/>
                <a:ea typeface="Times New Roman" charset="0"/>
                <a:cs typeface="Times New Roman" charset="0"/>
              </a:rPr>
              <a:t> types or the types having </a:t>
            </a:r>
            <a:r>
              <a:rPr lang="en-US" altLang="zh-TW" sz="2200" b="1" dirty="0">
                <a:latin typeface="Times New Roman" charset="0"/>
                <a:ea typeface="Times New Roman" charset="0"/>
                <a:cs typeface="Times New Roman" charset="0"/>
              </a:rPr>
              <a:t>no quantitative significance</a:t>
            </a:r>
            <a:r>
              <a:rPr lang="en-US" altLang="zh-TW" sz="2200" dirty="0">
                <a:latin typeface="Times New Roman" charset="0"/>
                <a:ea typeface="Times New Roman" charset="0"/>
                <a:cs typeface="Times New Roman" charset="0"/>
              </a:rPr>
              <a:t>. For example, these variables may represent “Type A” or “Type B” or “Type C”.</a:t>
            </a:r>
          </a:p>
          <a:p>
            <a:pPr>
              <a:buFont typeface="Wingdings" charset="2"/>
              <a:buChar char="l"/>
            </a:pPr>
            <a:r>
              <a:rPr lang="en-US" altLang="zh-TW" sz="2400" dirty="0">
                <a:latin typeface="Times New Roman" charset="0"/>
                <a:ea typeface="Times New Roman" charset="0"/>
                <a:cs typeface="Times New Roman" charset="0"/>
              </a:rPr>
              <a:t>Ordinal</a:t>
            </a:r>
          </a:p>
          <a:p>
            <a:pPr lvl="1">
              <a:buFont typeface="Wingdings" charset="2"/>
              <a:buChar char="l"/>
            </a:pPr>
            <a:r>
              <a:rPr lang="en-US" altLang="zh-TW" sz="2200" dirty="0">
                <a:latin typeface="Times New Roman" charset="0"/>
                <a:ea typeface="Times New Roman" charset="0"/>
                <a:cs typeface="Times New Roman" charset="0"/>
              </a:rPr>
              <a:t>dependent variable can have 3 or more possible </a:t>
            </a:r>
            <a:r>
              <a:rPr lang="en-US" altLang="zh-TW" sz="2200" b="1" i="1" dirty="0">
                <a:latin typeface="Times New Roman" charset="0"/>
                <a:ea typeface="Times New Roman" charset="0"/>
                <a:cs typeface="Times New Roman" charset="0"/>
              </a:rPr>
              <a:t>ordered</a:t>
            </a:r>
            <a:r>
              <a:rPr lang="en-US" altLang="zh-TW" sz="2200" dirty="0">
                <a:latin typeface="Times New Roman" charset="0"/>
                <a:ea typeface="Times New Roman" charset="0"/>
                <a:cs typeface="Times New Roman" charset="0"/>
              </a:rPr>
              <a:t> types or the types having a </a:t>
            </a:r>
            <a:r>
              <a:rPr lang="en-US" altLang="zh-TW" sz="2200" b="1" dirty="0">
                <a:latin typeface="Times New Roman" charset="0"/>
                <a:ea typeface="Times New Roman" charset="0"/>
                <a:cs typeface="Times New Roman" charset="0"/>
              </a:rPr>
              <a:t>quantitative significance</a:t>
            </a:r>
            <a:r>
              <a:rPr lang="en-US" altLang="zh-TW" sz="2200" dirty="0">
                <a:latin typeface="Times New Roman" charset="0"/>
                <a:ea typeface="Times New Roman" charset="0"/>
                <a:cs typeface="Times New Roman" charset="0"/>
              </a:rPr>
              <a:t>. For example, these variables may represent “poor” or “good”, “very good”, “Excellent” and each category can have the scores like 0,1,2,3.</a:t>
            </a:r>
            <a:endParaRPr kumimoji="1" lang="zh-TW" altLang="en-US" sz="2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1238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Logistic Regression Assumptions</a:t>
            </a:r>
            <a:br>
              <a:rPr lang="en-US" altLang="zh-TW" dirty="0"/>
            </a:br>
            <a:endParaRPr kumimoji="1" lang="zh-TW" altLang="en-US" dirty="0"/>
          </a:p>
        </p:txBody>
      </p:sp>
      <p:sp>
        <p:nvSpPr>
          <p:cNvPr id="3" name="內容版面配置區 2"/>
          <p:cNvSpPr>
            <a:spLocks noGrp="1"/>
          </p:cNvSpPr>
          <p:nvPr>
            <p:ph idx="1"/>
          </p:nvPr>
        </p:nvSpPr>
        <p:spPr>
          <a:xfrm>
            <a:off x="677334" y="2160589"/>
            <a:ext cx="8596668" cy="4697411"/>
          </a:xfrm>
        </p:spPr>
        <p:txBody>
          <a:bodyPr>
            <a:normAutofit lnSpcReduction="10000"/>
          </a:bodyPr>
          <a:lstStyle/>
          <a:p>
            <a:pPr marL="0" indent="0">
              <a:buNone/>
            </a:pPr>
            <a:r>
              <a:rPr lang="en-US" altLang="zh-TW" sz="2600" dirty="0">
                <a:latin typeface="Times New Roman" charset="0"/>
                <a:ea typeface="Times New Roman" charset="0"/>
                <a:cs typeface="Times New Roman" charset="0"/>
              </a:rPr>
              <a:t>Before diving into the implementation of logistic regression, we must be aware of the following assumptions about the same:</a:t>
            </a:r>
          </a:p>
          <a:p>
            <a:pPr lvl="1"/>
            <a:r>
              <a:rPr lang="en-US" altLang="zh-TW" sz="2200" dirty="0">
                <a:latin typeface="Times New Roman" charset="0"/>
                <a:ea typeface="Times New Roman" charset="0"/>
                <a:cs typeface="Times New Roman" charset="0"/>
              </a:rPr>
              <a:t>In case of binary logistic regression, the target variables must be binary always, and the desired outcome is represented by the factor level 1. (The number of levels of a </a:t>
            </a:r>
            <a:r>
              <a:rPr lang="en-US" altLang="zh-TW" sz="2200" dirty="0">
                <a:latin typeface="Times New Roman" charset="0"/>
                <a:ea typeface="Times New Roman" charset="0"/>
                <a:cs typeface="Times New Roman" charset="0"/>
                <a:hlinkClick r:id="rId2"/>
              </a:rPr>
              <a:t>factor</a:t>
            </a:r>
            <a:r>
              <a:rPr lang="en-US" altLang="zh-TW" sz="2200" dirty="0">
                <a:latin typeface="Times New Roman" charset="0"/>
                <a:ea typeface="Times New Roman" charset="0"/>
                <a:cs typeface="Times New Roman" charset="0"/>
              </a:rPr>
              <a:t> or </a:t>
            </a:r>
            <a:r>
              <a:rPr lang="en-US" altLang="zh-TW" sz="2200" dirty="0">
                <a:latin typeface="Times New Roman" charset="0"/>
                <a:ea typeface="Times New Roman" charset="0"/>
                <a:cs typeface="Times New Roman" charset="0"/>
                <a:hlinkClick r:id="rId3"/>
              </a:rPr>
              <a:t>independent variable</a:t>
            </a:r>
            <a:r>
              <a:rPr lang="en-US" altLang="zh-TW" sz="2200" dirty="0">
                <a:latin typeface="Times New Roman" charset="0"/>
                <a:ea typeface="Times New Roman" charset="0"/>
                <a:cs typeface="Times New Roman" charset="0"/>
              </a:rPr>
              <a:t> is equal to the number of variations of that factor that were used in the experiment. E.g. An experiment compared the drug dosages 50 mg, 100 mg, and 150 mg, then the factor "drug dosage" would have three levels: 50 mg, 100 mg, and 150 mg.</a:t>
            </a:r>
          </a:p>
          <a:p>
            <a:pPr lvl="1"/>
            <a:r>
              <a:rPr lang="en-US" altLang="zh-TW" sz="2200" dirty="0">
                <a:latin typeface="Times New Roman" charset="0"/>
                <a:ea typeface="Times New Roman" charset="0"/>
                <a:cs typeface="Times New Roman" charset="0"/>
              </a:rPr>
              <a:t>There should not be any multi-collinearity in the model, which means the independent variables must be independent of each other.</a:t>
            </a:r>
          </a:p>
          <a:p>
            <a:pPr lvl="1"/>
            <a:r>
              <a:rPr lang="en-US" altLang="zh-TW" sz="2200" dirty="0">
                <a:latin typeface="Times New Roman" charset="0"/>
                <a:ea typeface="Times New Roman" charset="0"/>
                <a:cs typeface="Times New Roman" charset="0"/>
              </a:rPr>
              <a:t>We must include meaningful variables in our model.</a:t>
            </a:r>
          </a:p>
          <a:p>
            <a:pPr lvl="1"/>
            <a:r>
              <a:rPr lang="en-US" altLang="zh-TW" sz="2200" dirty="0">
                <a:latin typeface="Times New Roman" charset="0"/>
                <a:ea typeface="Times New Roman" charset="0"/>
                <a:cs typeface="Times New Roman" charset="0"/>
              </a:rPr>
              <a:t>We should choose a large sample size for logistic regression.</a:t>
            </a:r>
          </a:p>
          <a:p>
            <a:pPr>
              <a:buFont typeface="Wingdings" charset="2"/>
              <a:buChar char="l"/>
            </a:pPr>
            <a:endParaRPr kumimoji="1" lang="zh-TW" altLang="en-US" sz="2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5745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Regression Models</a:t>
            </a:r>
            <a:br>
              <a:rPr lang="en-US" altLang="zh-TW" dirty="0"/>
            </a:br>
            <a:endParaRPr kumimoji="1" lang="zh-TW" altLang="en-US" dirty="0"/>
          </a:p>
        </p:txBody>
      </p:sp>
      <p:sp>
        <p:nvSpPr>
          <p:cNvPr id="3" name="內容版面配置區 2"/>
          <p:cNvSpPr>
            <a:spLocks noGrp="1"/>
          </p:cNvSpPr>
          <p:nvPr>
            <p:ph idx="1"/>
          </p:nvPr>
        </p:nvSpPr>
        <p:spPr/>
        <p:txBody>
          <a:bodyPr/>
          <a:lstStyle/>
          <a:p>
            <a:r>
              <a:rPr lang="en-US" altLang="zh-TW" sz="2400" u="sng" dirty="0">
                <a:latin typeface="Times New Roman" charset="0"/>
                <a:ea typeface="Times New Roman" charset="0"/>
                <a:cs typeface="Times New Roman" charset="0"/>
                <a:hlinkClick r:id="rId2"/>
              </a:rPr>
              <a:t>Binary Logistic Regression Model</a:t>
            </a:r>
            <a:r>
              <a:rPr lang="en-US" altLang="zh-TW" sz="2400" dirty="0">
                <a:latin typeface="Times New Roman" charset="0"/>
                <a:ea typeface="Times New Roman" charset="0"/>
                <a:cs typeface="Times New Roman" charset="0"/>
              </a:rPr>
              <a:t> − The simplest form of logistic regression is binary or binomial logistic regression in which the target or dependent variable can have only 2 possible types either 1 or 0.</a:t>
            </a:r>
          </a:p>
          <a:p>
            <a:r>
              <a:rPr lang="en-US" altLang="zh-TW" sz="2400" dirty="0">
                <a:latin typeface="Times New Roman" charset="0"/>
                <a:ea typeface="Times New Roman" charset="0"/>
                <a:cs typeface="Times New Roman" charset="0"/>
                <a:hlinkClick r:id="rId3"/>
              </a:rPr>
              <a:t>Multinomial Logistic Regression Model</a:t>
            </a:r>
            <a:r>
              <a:rPr lang="en-US" altLang="zh-TW" sz="2400" dirty="0">
                <a:latin typeface="Times New Roman" charset="0"/>
                <a:ea typeface="Times New Roman" charset="0"/>
                <a:cs typeface="Times New Roman" charset="0"/>
              </a:rPr>
              <a:t> − Another useful form of logistic regression is multinomial logistic regression in which the target or dependent variable can have 3 or more possible </a:t>
            </a:r>
            <a:r>
              <a:rPr lang="en-US" altLang="zh-TW" sz="2400" b="1" i="1" dirty="0">
                <a:latin typeface="Times New Roman" charset="0"/>
                <a:ea typeface="Times New Roman" charset="0"/>
                <a:cs typeface="Times New Roman" charset="0"/>
              </a:rPr>
              <a:t>unordered</a:t>
            </a:r>
            <a:r>
              <a:rPr lang="en-US" altLang="zh-TW" sz="2400" dirty="0">
                <a:latin typeface="Times New Roman" charset="0"/>
                <a:ea typeface="Times New Roman" charset="0"/>
                <a:cs typeface="Times New Roman" charset="0"/>
              </a:rPr>
              <a:t> types i.e. the types having no quantitative significance.</a:t>
            </a:r>
          </a:p>
          <a:p>
            <a:endParaRPr kumimoji="1" lang="zh-TW" altLang="en-US" dirty="0"/>
          </a:p>
        </p:txBody>
      </p:sp>
    </p:spTree>
    <p:extLst>
      <p:ext uri="{BB962C8B-B14F-4D97-AF65-F5344CB8AC3E}">
        <p14:creationId xmlns:p14="http://schemas.microsoft.com/office/powerpoint/2010/main" val="134326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Binary Logistic Regression Model of ML</a:t>
            </a:r>
            <a:endParaRPr kumimoji="1" lang="zh-TW" altLang="en-US" dirty="0"/>
          </a:p>
        </p:txBody>
      </p:sp>
      <p:sp>
        <p:nvSpPr>
          <p:cNvPr id="3" name="內容版面配置區 2"/>
          <p:cNvSpPr>
            <a:spLocks noGrp="1"/>
          </p:cNvSpPr>
          <p:nvPr>
            <p:ph idx="1"/>
          </p:nvPr>
        </p:nvSpPr>
        <p:spPr>
          <a:xfrm>
            <a:off x="665068" y="1852614"/>
            <a:ext cx="8596668" cy="3880773"/>
          </a:xfrm>
        </p:spPr>
        <p:txBody>
          <a:bodyPr>
            <a:normAutofit/>
          </a:bodyPr>
          <a:lstStyle/>
          <a:p>
            <a:r>
              <a:rPr lang="en-US" altLang="zh-TW" sz="2200" dirty="0">
                <a:latin typeface="Times New Roman" charset="0"/>
                <a:ea typeface="Times New Roman" charset="0"/>
                <a:cs typeface="Times New Roman" charset="0"/>
              </a:rPr>
              <a:t>BLR model is the simplest form of logistic regression in which the target or dependent variable can have only 2 possible types either 1 or 0. </a:t>
            </a:r>
          </a:p>
          <a:p>
            <a:r>
              <a:rPr lang="en-US" altLang="zh-TW" sz="2200" dirty="0">
                <a:latin typeface="Times New Roman" charset="0"/>
                <a:ea typeface="Times New Roman" charset="0"/>
                <a:cs typeface="Times New Roman" charset="0"/>
              </a:rPr>
              <a:t>It allows us to model a relationship between multiple predictor variables and a binary/binomial target variable. In case of logistic regression, the linear function is basically used as an input to another function such as 𝑔 in the following relation −</a:t>
            </a:r>
          </a:p>
          <a:p>
            <a:endParaRPr kumimoji="1" lang="zh-TW" altLang="en-US" sz="2000" dirty="0">
              <a:latin typeface="Times New Roman" charset="0"/>
              <a:ea typeface="Times New Roman" charset="0"/>
              <a:cs typeface="Times New Roman"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802" y="4055279"/>
            <a:ext cx="5029200" cy="99060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432" y="5733387"/>
            <a:ext cx="4309171" cy="1105792"/>
          </a:xfrm>
          <a:prstGeom prst="rect">
            <a:avLst/>
          </a:prstGeom>
        </p:spPr>
      </p:pic>
      <p:sp>
        <p:nvSpPr>
          <p:cNvPr id="6" name="矩形 5"/>
          <p:cNvSpPr/>
          <p:nvPr/>
        </p:nvSpPr>
        <p:spPr>
          <a:xfrm>
            <a:off x="1009603" y="4963946"/>
            <a:ext cx="6096000" cy="769441"/>
          </a:xfrm>
          <a:prstGeom prst="rect">
            <a:avLst/>
          </a:prstGeom>
        </p:spPr>
        <p:txBody>
          <a:bodyPr>
            <a:spAutoFit/>
          </a:bodyPr>
          <a:lstStyle/>
          <a:p>
            <a:r>
              <a:rPr lang="en-US" altLang="zh-TW" sz="2200" dirty="0">
                <a:solidFill>
                  <a:srgbClr val="000000"/>
                </a:solidFill>
                <a:latin typeface="Times New Roman" charset="0"/>
                <a:ea typeface="Times New Roman" charset="0"/>
                <a:cs typeface="Times New Roman" charset="0"/>
              </a:rPr>
              <a:t>Here, 𝑔 is the logistic (also called sigmoid) function which can be given as follows −</a:t>
            </a:r>
            <a:endParaRPr lang="zh-TW" altLang="en-US" sz="2200" dirty="0">
              <a:latin typeface="Times New Roman" charset="0"/>
              <a:ea typeface="Times New Roman" charset="0"/>
              <a:cs typeface="Times New Roman" charset="0"/>
            </a:endParaRPr>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018" y="4087152"/>
            <a:ext cx="4445982" cy="2818625"/>
          </a:xfrm>
          <a:prstGeom prst="rect">
            <a:avLst/>
          </a:prstGeom>
        </p:spPr>
      </p:pic>
    </p:spTree>
    <p:extLst>
      <p:ext uri="{BB962C8B-B14F-4D97-AF65-F5344CB8AC3E}">
        <p14:creationId xmlns:p14="http://schemas.microsoft.com/office/powerpoint/2010/main" val="1078877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Binary Logistic Regression Model - loss function</a:t>
            </a:r>
            <a:endParaRPr kumimoji="1" lang="zh-TW" altLang="en-US" dirty="0"/>
          </a:p>
        </p:txBody>
      </p:sp>
      <p:sp>
        <p:nvSpPr>
          <p:cNvPr id="3" name="內容版面配置區 2"/>
          <p:cNvSpPr>
            <a:spLocks noGrp="1"/>
          </p:cNvSpPr>
          <p:nvPr>
            <p:ph idx="1"/>
          </p:nvPr>
        </p:nvSpPr>
        <p:spPr>
          <a:xfrm>
            <a:off x="677334" y="2160589"/>
            <a:ext cx="8596668" cy="4561758"/>
          </a:xfrm>
        </p:spPr>
        <p:txBody>
          <a:bodyPr>
            <a:normAutofit/>
          </a:bodyPr>
          <a:lstStyle/>
          <a:p>
            <a:r>
              <a:rPr lang="en-US" altLang="zh-TW" sz="2400" dirty="0">
                <a:latin typeface="Times New Roman" charset="0"/>
                <a:ea typeface="Times New Roman" charset="0"/>
                <a:cs typeface="Times New Roman" charset="0"/>
              </a:rPr>
              <a:t>We also need to define a loss function to measure how well the algorithm performs using the weights (theta) on functions as follows −</a:t>
            </a:r>
          </a:p>
          <a:p>
            <a:endParaRPr kumimoji="1" lang="en-US" altLang="zh-TW" sz="2400" dirty="0">
              <a:latin typeface="Times New Roman" charset="0"/>
              <a:ea typeface="Times New Roman" charset="0"/>
              <a:cs typeface="Times New Roman" charset="0"/>
            </a:endParaRPr>
          </a:p>
          <a:p>
            <a:endParaRPr kumimoji="1" lang="en-US" altLang="zh-TW" sz="2400" dirty="0">
              <a:latin typeface="Times New Roman" charset="0"/>
              <a:ea typeface="Times New Roman" charset="0"/>
              <a:cs typeface="Times New Roman" charset="0"/>
            </a:endParaRPr>
          </a:p>
          <a:p>
            <a:endParaRPr kumimoji="1" lang="en-US" altLang="zh-TW" sz="2400" dirty="0">
              <a:latin typeface="Times New Roman" charset="0"/>
              <a:ea typeface="Times New Roman" charset="0"/>
              <a:cs typeface="Times New Roman" charset="0"/>
            </a:endParaRPr>
          </a:p>
          <a:p>
            <a:endParaRPr kumimoji="1" lang="en-US" altLang="zh-TW" sz="2400" dirty="0">
              <a:latin typeface="Times New Roman" charset="0"/>
              <a:ea typeface="Times New Roman" charset="0"/>
              <a:cs typeface="Times New Roman" charset="0"/>
            </a:endParaRPr>
          </a:p>
          <a:p>
            <a:endParaRPr kumimoji="1" lang="en-US" altLang="zh-TW" sz="2400" dirty="0">
              <a:latin typeface="Times New Roman" charset="0"/>
              <a:ea typeface="Times New Roman" charset="0"/>
              <a:cs typeface="Times New Roman" charset="0"/>
            </a:endParaRPr>
          </a:p>
          <a:p>
            <a:r>
              <a:rPr lang="en-US" altLang="zh-TW" sz="2400" dirty="0">
                <a:latin typeface="Times New Roman" charset="0"/>
                <a:ea typeface="Times New Roman" charset="0"/>
                <a:cs typeface="Times New Roman" charset="0"/>
              </a:rPr>
              <a:t>our prime goal is to minimize the loss function </a:t>
            </a:r>
            <a:r>
              <a:rPr lang="en-US" altLang="zh-TW" sz="2400" dirty="0" err="1">
                <a:latin typeface="Times New Roman" charset="0"/>
                <a:ea typeface="Times New Roman" charset="0"/>
                <a:cs typeface="Times New Roman" charset="0"/>
              </a:rPr>
              <a:t>w.r.t</a:t>
            </a:r>
            <a:r>
              <a:rPr lang="en-US" altLang="zh-TW" sz="2400" dirty="0">
                <a:latin typeface="Times New Roman" charset="0"/>
                <a:ea typeface="Times New Roman" charset="0"/>
                <a:cs typeface="Times New Roman" charset="0"/>
              </a:rPr>
              <a:t> the weight (theta).</a:t>
            </a:r>
            <a:endParaRPr kumimoji="1" lang="zh-TW" altLang="en-US" sz="2400" dirty="0">
              <a:latin typeface="Times New Roman" charset="0"/>
              <a:ea typeface="Times New Roman" charset="0"/>
              <a:cs typeface="Times New Roman"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42" y="3264450"/>
            <a:ext cx="6372863" cy="2354036"/>
          </a:xfrm>
          <a:prstGeom prst="rect">
            <a:avLst/>
          </a:prstGeom>
        </p:spPr>
      </p:pic>
      <p:pic>
        <p:nvPicPr>
          <p:cNvPr id="5" name="圖片 4"/>
          <p:cNvPicPr>
            <a:picLocks noChangeAspect="1"/>
          </p:cNvPicPr>
          <p:nvPr/>
        </p:nvPicPr>
        <p:blipFill>
          <a:blip r:embed="rId3"/>
          <a:stretch>
            <a:fillRect/>
          </a:stretch>
        </p:blipFill>
        <p:spPr>
          <a:xfrm>
            <a:off x="7282075" y="3034261"/>
            <a:ext cx="4838006" cy="2185166"/>
          </a:xfrm>
          <a:prstGeom prst="rect">
            <a:avLst/>
          </a:prstGeom>
        </p:spPr>
      </p:pic>
    </p:spTree>
    <p:extLst>
      <p:ext uri="{BB962C8B-B14F-4D97-AF65-F5344CB8AC3E}">
        <p14:creationId xmlns:p14="http://schemas.microsoft.com/office/powerpoint/2010/main" val="207726877"/>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429</TotalTime>
  <Words>1023</Words>
  <Application>Microsoft Macintosh PowerPoint</Application>
  <PresentationFormat>寬螢幕</PresentationFormat>
  <Paragraphs>66</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Arial</vt:lpstr>
      <vt:lpstr>Times New Roman</vt:lpstr>
      <vt:lpstr>Trebuchet MS</vt:lpstr>
      <vt:lpstr>Wingdings</vt:lpstr>
      <vt:lpstr>Wingdings 3</vt:lpstr>
      <vt:lpstr>平面</vt:lpstr>
      <vt:lpstr>Machine Learning</vt:lpstr>
      <vt:lpstr>Steps to perform machine learning in Python</vt:lpstr>
      <vt:lpstr>Question 3: How much? or How many? uses regression algorithms </vt:lpstr>
      <vt:lpstr>Classification Algorithms – Logistic Regression Algorithm</vt:lpstr>
      <vt:lpstr>Types of Logistic Regression</vt:lpstr>
      <vt:lpstr>Logistic Regression Assumptions </vt:lpstr>
      <vt:lpstr>Regression Models </vt:lpstr>
      <vt:lpstr>Binary Logistic Regression Model of ML</vt:lpstr>
      <vt:lpstr>Binary Logistic Regression Model - loss function</vt:lpstr>
      <vt:lpstr>Binary Logistic Regression Model of ML</vt:lpstr>
      <vt:lpstr>Linear model in the logistic</vt:lpstr>
      <vt:lpstr>Implementation in Python </vt:lpstr>
      <vt:lpstr>Implementation in Python </vt:lpstr>
      <vt:lpstr>PowerPoint 簡報</vt:lpstr>
      <vt:lpstr>Multinomial Logistic Regression Model of ML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Office 使用者</dc:creator>
  <cp:lastModifiedBy>Microsoft Office User</cp:lastModifiedBy>
  <cp:revision>22</cp:revision>
  <dcterms:created xsi:type="dcterms:W3CDTF">2019-10-13T14:30:03Z</dcterms:created>
  <dcterms:modified xsi:type="dcterms:W3CDTF">2022-10-14T09:23:39Z</dcterms:modified>
</cp:coreProperties>
</file>