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57" r:id="rId3"/>
    <p:sldId id="274" r:id="rId4"/>
    <p:sldId id="258" r:id="rId5"/>
    <p:sldId id="262" r:id="rId6"/>
    <p:sldId id="259" r:id="rId7"/>
    <p:sldId id="263" r:id="rId8"/>
    <p:sldId id="275" r:id="rId9"/>
    <p:sldId id="264" r:id="rId10"/>
    <p:sldId id="276" r:id="rId11"/>
    <p:sldId id="265" r:id="rId12"/>
    <p:sldId id="277" r:id="rId13"/>
    <p:sldId id="284" r:id="rId14"/>
    <p:sldId id="278" r:id="rId15"/>
    <p:sldId id="267" r:id="rId16"/>
    <p:sldId id="268" r:id="rId17"/>
    <p:sldId id="281" r:id="rId18"/>
    <p:sldId id="280" r:id="rId19"/>
    <p:sldId id="285" r:id="rId20"/>
    <p:sldId id="279" r:id="rId21"/>
    <p:sldId id="270" r:id="rId22"/>
    <p:sldId id="269" r:id="rId23"/>
    <p:sldId id="273" r:id="rId24"/>
    <p:sldId id="287" r:id="rId25"/>
    <p:sldId id="288" r:id="rId26"/>
    <p:sldId id="283" r:id="rId27"/>
    <p:sldId id="286" r:id="rId28"/>
    <p:sldId id="272" r:id="rId29"/>
    <p:sldId id="260" r:id="rId30"/>
    <p:sldId id="261" r:id="rId31"/>
  </p:sldIdLst>
  <p:sldSz cx="9144000" cy="5143500" type="screen16x9"/>
  <p:notesSz cx="6858000" cy="9144000"/>
  <p:embeddedFontLst>
    <p:embeddedFont>
      <p:font typeface="Cutive" panose="020B0604020202020204" charset="0"/>
      <p:regular r:id="rId33"/>
    </p:embeddedFont>
    <p:embeddedFont>
      <p:font typeface="Raleway" panose="020B0604020202020204" charset="0"/>
      <p:regular r:id="rId34"/>
      <p:bold r:id="rId35"/>
      <p:italic r:id="rId36"/>
      <p:boldItalic r:id="rId37"/>
    </p:embeddedFont>
    <p:embeddedFont>
      <p:font typeface="La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7" autoAdjust="0"/>
  </p:normalViewPr>
  <p:slideViewPr>
    <p:cSldViewPr snapToGrid="0">
      <p:cViewPr varScale="1">
        <p:scale>
          <a:sx n="89" d="100"/>
          <a:sy n="89"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1210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eanFrancoChosson/Ayiti_analytics_capstone_projec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104077" y="1389601"/>
            <a:ext cx="4974300" cy="3249306"/>
          </a:xfrm>
          <a:prstGeom prst="rect">
            <a:avLst/>
          </a:prstGeom>
        </p:spPr>
        <p:txBody>
          <a:bodyPr spcFirstLastPara="1" wrap="square" lIns="91425" tIns="91425" rIns="91425" bIns="91425" anchor="t" anchorCtr="0">
            <a:noAutofit/>
          </a:bodyPr>
          <a:lstStyle/>
          <a:p>
            <a:r>
              <a:rPr lang="en-US" sz="4000" dirty="0"/>
              <a:t>Exploring Background of different professional in Haiti from LinkedIn</a:t>
            </a:r>
            <a:r>
              <a:rPr lang="en-US" dirty="0"/>
              <a:t/>
            </a:r>
            <a:br>
              <a:rPr lang="en-US" dirty="0"/>
            </a:br>
            <a:endParaRPr dirty="0"/>
          </a:p>
          <a:p>
            <a:pPr marL="0" lvl="0" indent="0" algn="l" rtl="0">
              <a:spcBef>
                <a:spcPts val="0"/>
              </a:spcBef>
              <a:spcAft>
                <a:spcPts val="0"/>
              </a:spcAft>
              <a:buNone/>
            </a:pPr>
            <a:endParaRPr dirty="0">
              <a:latin typeface="Cutive"/>
              <a:ea typeface="Cutive"/>
              <a:cs typeface="Cutive"/>
              <a:sym typeface="Cutive"/>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98494"/>
            <a:ext cx="1551171" cy="3322481"/>
          </a:xfrm>
        </p:spPr>
        <p:txBody>
          <a:bodyPr/>
          <a:lstStyle/>
          <a:p>
            <a:pPr marL="146050" indent="0">
              <a:buNone/>
            </a:pPr>
            <a:r>
              <a:rPr lang="en-US" dirty="0" smtClean="0"/>
              <a:t>Group Profile 1, we can see that most of the profile have skills related to leadership &amp; management and technical &amp; information skills, respectively 324 and 318.</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754" y="1207896"/>
            <a:ext cx="5964396" cy="3513079"/>
          </a:xfrm>
          <a:prstGeom prst="rect">
            <a:avLst/>
          </a:prstGeom>
        </p:spPr>
      </p:pic>
    </p:spTree>
    <p:extLst>
      <p:ext uri="{BB962C8B-B14F-4D97-AF65-F5344CB8AC3E}">
        <p14:creationId xmlns:p14="http://schemas.microsoft.com/office/powerpoint/2010/main" val="111563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516367" y="1295539"/>
            <a:ext cx="2066797" cy="3459341"/>
          </a:xfrm>
        </p:spPr>
        <p:txBody>
          <a:bodyPr/>
          <a:lstStyle/>
          <a:p>
            <a:pPr marL="146050" indent="0">
              <a:buNone/>
            </a:pPr>
            <a:r>
              <a:rPr lang="en-US" dirty="0" smtClean="0"/>
              <a:t>The repartition of category of skills </a:t>
            </a:r>
            <a:r>
              <a:rPr lang="en-US" dirty="0" smtClean="0"/>
              <a:t>in group profile 1, </a:t>
            </a:r>
          </a:p>
          <a:p>
            <a:pPr marL="146050" indent="0">
              <a:buNone/>
            </a:pPr>
            <a:r>
              <a:rPr lang="en-US" dirty="0" smtClean="0"/>
              <a:t>Respectively 39.3% and 38.5% for leadership &amp; management and technical &amp; </a:t>
            </a:r>
            <a:r>
              <a:rPr lang="en-US" dirty="0" err="1" smtClean="0"/>
              <a:t>informations</a:t>
            </a:r>
            <a:r>
              <a:rPr lang="en-US" dirty="0" smtClean="0"/>
              <a:t> skills.</a:t>
            </a:r>
            <a:endParaRPr lang="en-US" dirty="0"/>
          </a:p>
          <a:p>
            <a:pPr marL="14605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47" y="1295539"/>
            <a:ext cx="6245476" cy="3307948"/>
          </a:xfrm>
          <a:prstGeom prst="rect">
            <a:avLst/>
          </a:prstGeom>
        </p:spPr>
      </p:pic>
    </p:spTree>
    <p:extLst>
      <p:ext uri="{BB962C8B-B14F-4D97-AF65-F5344CB8AC3E}">
        <p14:creationId xmlns:p14="http://schemas.microsoft.com/office/powerpoint/2010/main" val="320008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9753" y="1231328"/>
            <a:ext cx="1290918" cy="3459341"/>
          </a:xfrm>
        </p:spPr>
        <p:txBody>
          <a:bodyPr/>
          <a:lstStyle/>
          <a:p>
            <a:pPr marL="146050" indent="0">
              <a:buNone/>
            </a:pPr>
            <a:r>
              <a:rPr lang="en-US" dirty="0" smtClean="0"/>
              <a:t>Group profile 2, all those profiles are related to business administration and are more likely to have a Bachelor (58.3%), or a master (22.9%)..</a:t>
            </a:r>
            <a:endParaRPr lang="en-US" dirty="0" smtClean="0"/>
          </a:p>
          <a:p>
            <a:pPr marL="146050" indent="0">
              <a:buNone/>
            </a:pPr>
            <a:endParaRPr lang="en-US" dirty="0"/>
          </a:p>
          <a:p>
            <a:pPr marL="14605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428" y="562925"/>
            <a:ext cx="2070572" cy="41919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062" y="1359748"/>
            <a:ext cx="6245475" cy="3330921"/>
          </a:xfrm>
          <a:prstGeom prst="rect">
            <a:avLst/>
          </a:prstGeom>
        </p:spPr>
      </p:pic>
    </p:spTree>
    <p:extLst>
      <p:ext uri="{BB962C8B-B14F-4D97-AF65-F5344CB8AC3E}">
        <p14:creationId xmlns:p14="http://schemas.microsoft.com/office/powerpoint/2010/main" val="375679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9752" y="1506071"/>
            <a:ext cx="1867382" cy="3184598"/>
          </a:xfrm>
        </p:spPr>
        <p:txBody>
          <a:bodyPr/>
          <a:lstStyle/>
          <a:p>
            <a:pPr marL="146050" indent="0">
              <a:buNone/>
            </a:pPr>
            <a:r>
              <a:rPr lang="en-US" dirty="0" smtClean="0"/>
              <a:t>Group profile 2, all those profiles are more likely to have skills related to leadership &amp; management granted 273, or a technical &amp; </a:t>
            </a:r>
            <a:r>
              <a:rPr lang="en-US" dirty="0" err="1" smtClean="0"/>
              <a:t>informations</a:t>
            </a:r>
            <a:r>
              <a:rPr lang="en-US" dirty="0" smtClean="0"/>
              <a:t> skills granted 171.</a:t>
            </a:r>
            <a:endParaRPr lang="en-US" dirty="0"/>
          </a:p>
          <a:p>
            <a:pPr marL="14605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861" y="785250"/>
            <a:ext cx="6560836" cy="3864387"/>
          </a:xfrm>
          <a:prstGeom prst="rect">
            <a:avLst/>
          </a:prstGeom>
        </p:spPr>
      </p:pic>
    </p:spTree>
    <p:extLst>
      <p:ext uri="{BB962C8B-B14F-4D97-AF65-F5344CB8AC3E}">
        <p14:creationId xmlns:p14="http://schemas.microsoft.com/office/powerpoint/2010/main" val="37050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305" y="1295539"/>
            <a:ext cx="1731982" cy="3459341"/>
          </a:xfrm>
        </p:spPr>
        <p:txBody>
          <a:bodyPr/>
          <a:lstStyle/>
          <a:p>
            <a:pPr marL="146050" indent="0">
              <a:buNone/>
            </a:pPr>
            <a:r>
              <a:rPr lang="en-US" b="1" dirty="0" smtClean="0"/>
              <a:t>Group Profile 2,  most relevant repartition of the categories of skills: 53.6% for leadership &amp; management, 33.6% for technical &amp; </a:t>
            </a:r>
            <a:r>
              <a:rPr lang="en-US" b="1" dirty="0" err="1" smtClean="0"/>
              <a:t>informations</a:t>
            </a:r>
            <a:r>
              <a:rPr lang="en-US" b="1" dirty="0" smtClean="0"/>
              <a:t> skills.</a:t>
            </a:r>
            <a:endParaRPr lang="en-US" b="1" dirty="0" smtClean="0"/>
          </a:p>
          <a:p>
            <a:pPr marL="14605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756" y="1283535"/>
            <a:ext cx="6245476" cy="3307948"/>
          </a:xfrm>
          <a:prstGeom prst="rect">
            <a:avLst/>
          </a:prstGeom>
        </p:spPr>
      </p:pic>
    </p:spTree>
    <p:extLst>
      <p:ext uri="{BB962C8B-B14F-4D97-AF65-F5344CB8AC3E}">
        <p14:creationId xmlns:p14="http://schemas.microsoft.com/office/powerpoint/2010/main" val="358923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65059"/>
            <a:ext cx="7688700" cy="533261"/>
          </a:xfrm>
        </p:spPr>
        <p:txBody>
          <a:bodyPr/>
          <a:lstStyle/>
          <a:p>
            <a:pPr marL="146050" indent="0">
              <a:buNone/>
            </a:pPr>
            <a:r>
              <a:rPr lang="en-US" dirty="0"/>
              <a:t>f</a:t>
            </a:r>
          </a:p>
        </p:txBody>
      </p:sp>
      <p:sp>
        <p:nvSpPr>
          <p:cNvPr id="5" name="TextBox 4"/>
          <p:cNvSpPr txBox="1"/>
          <p:nvPr/>
        </p:nvSpPr>
        <p:spPr>
          <a:xfrm>
            <a:off x="2947595" y="150607"/>
            <a:ext cx="6196405" cy="738664"/>
          </a:xfrm>
          <a:prstGeom prst="rect">
            <a:avLst/>
          </a:prstGeom>
          <a:noFill/>
        </p:spPr>
        <p:txBody>
          <a:bodyPr wrap="square" rtlCol="0">
            <a:spAutoFit/>
          </a:bodyPr>
          <a:lstStyle/>
          <a:p>
            <a:r>
              <a:rPr lang="en-US" dirty="0" smtClean="0"/>
              <a:t>All the profiles of </a:t>
            </a:r>
            <a:r>
              <a:rPr lang="en-US" dirty="0" smtClean="0"/>
              <a:t>Group  profile 3 are from a field of study related to social sciences. </a:t>
            </a:r>
            <a:r>
              <a:rPr lang="en-US" dirty="0" smtClean="0"/>
              <a:t>Repartition </a:t>
            </a:r>
            <a:r>
              <a:rPr lang="en-US" dirty="0" smtClean="0"/>
              <a:t>of </a:t>
            </a:r>
            <a:r>
              <a:rPr lang="en-US" dirty="0" smtClean="0"/>
              <a:t>degrees in group Profile: 51.3% of those profiles have a Bachelor and 34.3% a master. </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658" y="1265059"/>
            <a:ext cx="1711216" cy="3464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4" y="1331810"/>
            <a:ext cx="6245475" cy="3330921"/>
          </a:xfrm>
          <a:prstGeom prst="rect">
            <a:avLst/>
          </a:prstGeom>
        </p:spPr>
      </p:pic>
    </p:spTree>
    <p:extLst>
      <p:ext uri="{BB962C8B-B14F-4D97-AF65-F5344CB8AC3E}">
        <p14:creationId xmlns:p14="http://schemas.microsoft.com/office/powerpoint/2010/main" val="97255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10" name="TextBox 9"/>
          <p:cNvSpPr txBox="1"/>
          <p:nvPr/>
        </p:nvSpPr>
        <p:spPr>
          <a:xfrm>
            <a:off x="3076687" y="139849"/>
            <a:ext cx="5873675" cy="954107"/>
          </a:xfrm>
          <a:prstGeom prst="rect">
            <a:avLst/>
          </a:prstGeom>
          <a:noFill/>
        </p:spPr>
        <p:txBody>
          <a:bodyPr wrap="square" rtlCol="0">
            <a:spAutoFit/>
          </a:bodyPr>
          <a:lstStyle/>
          <a:p>
            <a:r>
              <a:rPr lang="en-US" dirty="0" smtClean="0"/>
              <a:t>Group Profile </a:t>
            </a:r>
            <a:r>
              <a:rPr lang="en-US" dirty="0"/>
              <a:t>3</a:t>
            </a:r>
            <a:r>
              <a:rPr lang="en-US" dirty="0" smtClean="0"/>
              <a:t>, 240 skills related to leadership &amp; management, 159 related to technical &amp; </a:t>
            </a:r>
            <a:r>
              <a:rPr lang="en-US" dirty="0" err="1" smtClean="0"/>
              <a:t>informations</a:t>
            </a:r>
            <a:r>
              <a:rPr lang="en-US" dirty="0" smtClean="0"/>
              <a:t> skills and 79 to communication. The repartition is in group profile 3 is: 42.3% for leadership &amp; management, 28% for technical &amp;</a:t>
            </a:r>
            <a:r>
              <a:rPr lang="en-US" dirty="0" err="1" smtClean="0"/>
              <a:t>informations</a:t>
            </a:r>
            <a:r>
              <a:rPr lang="en-US" dirty="0" smtClean="0"/>
              <a:t> skills and 13.9% for communication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525" y="1449540"/>
            <a:ext cx="6245475" cy="32897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06" y="1688389"/>
            <a:ext cx="2314898" cy="2286319"/>
          </a:xfrm>
          <a:prstGeom prst="rect">
            <a:avLst/>
          </a:prstGeom>
        </p:spPr>
      </p:pic>
    </p:spTree>
    <p:extLst>
      <p:ext uri="{BB962C8B-B14F-4D97-AF65-F5344CB8AC3E}">
        <p14:creationId xmlns:p14="http://schemas.microsoft.com/office/powerpoint/2010/main" val="314441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7" name="TextBox 6"/>
          <p:cNvSpPr txBox="1"/>
          <p:nvPr/>
        </p:nvSpPr>
        <p:spPr>
          <a:xfrm>
            <a:off x="83891" y="2687947"/>
            <a:ext cx="2291379" cy="954107"/>
          </a:xfrm>
          <a:prstGeom prst="rect">
            <a:avLst/>
          </a:prstGeom>
          <a:noFill/>
        </p:spPr>
        <p:txBody>
          <a:bodyPr wrap="square" rtlCol="0">
            <a:spAutoFit/>
          </a:bodyPr>
          <a:lstStyle/>
          <a:p>
            <a:r>
              <a:rPr lang="en-US" dirty="0" smtClean="0"/>
              <a:t>Group </a:t>
            </a:r>
            <a:r>
              <a:rPr lang="en-US" dirty="0" err="1" smtClean="0"/>
              <a:t>profil</a:t>
            </a:r>
            <a:r>
              <a:rPr lang="en-US" dirty="0" smtClean="0"/>
              <a:t> 4, all the profiles are related to a field of study </a:t>
            </a:r>
            <a:r>
              <a:rPr lang="en-US" dirty="0" smtClean="0"/>
              <a:t>link to technology </a:t>
            </a:r>
            <a:r>
              <a:rPr lang="en-US" dirty="0" err="1" smtClean="0"/>
              <a:t>granded</a:t>
            </a:r>
            <a:r>
              <a:rPr lang="en-US" dirty="0" smtClean="0"/>
              <a:t> 140.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270" y="930013"/>
            <a:ext cx="6768730" cy="3864387"/>
          </a:xfrm>
          <a:prstGeom prst="rect">
            <a:avLst/>
          </a:prstGeom>
        </p:spPr>
      </p:pic>
    </p:spTree>
    <p:extLst>
      <p:ext uri="{BB962C8B-B14F-4D97-AF65-F5344CB8AC3E}">
        <p14:creationId xmlns:p14="http://schemas.microsoft.com/office/powerpoint/2010/main" val="82313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301213" y="1914860"/>
            <a:ext cx="2000923" cy="2581835"/>
          </a:xfrm>
        </p:spPr>
        <p:txBody>
          <a:bodyPr/>
          <a:lstStyle/>
          <a:p>
            <a:pPr marL="146050" indent="0">
              <a:buNone/>
            </a:pPr>
            <a:r>
              <a:rPr lang="en-US" dirty="0" smtClean="0"/>
              <a:t>Group </a:t>
            </a:r>
            <a:r>
              <a:rPr lang="en-US" dirty="0" smtClean="0"/>
              <a:t>Profile 4, We can see in this graph that technical &amp; </a:t>
            </a:r>
            <a:r>
              <a:rPr lang="en-US" dirty="0" err="1" smtClean="0"/>
              <a:t>infromations</a:t>
            </a:r>
            <a:r>
              <a:rPr lang="en-US" dirty="0" smtClean="0"/>
              <a:t>, granted 71.4%.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77" y="1052850"/>
            <a:ext cx="6870023" cy="3638743"/>
          </a:xfrm>
          <a:prstGeom prst="rect">
            <a:avLst/>
          </a:prstGeom>
        </p:spPr>
      </p:pic>
    </p:spTree>
    <p:extLst>
      <p:ext uri="{BB962C8B-B14F-4D97-AF65-F5344CB8AC3E}">
        <p14:creationId xmlns:p14="http://schemas.microsoft.com/office/powerpoint/2010/main" val="168612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301213" y="1914860"/>
            <a:ext cx="2000923" cy="2140773"/>
          </a:xfrm>
        </p:spPr>
        <p:txBody>
          <a:bodyPr/>
          <a:lstStyle/>
          <a:p>
            <a:pPr marL="146050" indent="0">
              <a:buNone/>
            </a:pPr>
            <a:r>
              <a:rPr lang="en-US" dirty="0" smtClean="0"/>
              <a:t>Group </a:t>
            </a:r>
            <a:r>
              <a:rPr lang="en-US" dirty="0" smtClean="0"/>
              <a:t>Profile 4:  47.6%  are Bachelor degrees, 33.3%  of master.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136" y="1223838"/>
            <a:ext cx="6870023" cy="3664013"/>
          </a:xfrm>
          <a:prstGeom prst="rect">
            <a:avLst/>
          </a:prstGeom>
        </p:spPr>
      </p:pic>
    </p:spTree>
    <p:extLst>
      <p:ext uri="{BB962C8B-B14F-4D97-AF65-F5344CB8AC3E}">
        <p14:creationId xmlns:p14="http://schemas.microsoft.com/office/powerpoint/2010/main" val="40251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r>
              <a:rPr lang="en-US" dirty="0"/>
              <a:t>Project Description</a:t>
            </a: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smtClean="0">
                <a:solidFill>
                  <a:schemeClr val="bg2"/>
                </a:solidFill>
                <a:latin typeface="Lato" charset="0"/>
                <a:ea typeface="Lato"/>
                <a:cs typeface="Lato"/>
                <a:sym typeface="Lato"/>
              </a:rPr>
              <a:t>Haiti is a country with </a:t>
            </a:r>
            <a:r>
              <a:rPr lang="en-US" dirty="0" smtClean="0">
                <a:solidFill>
                  <a:schemeClr val="bg2"/>
                </a:solidFill>
              </a:rPr>
              <a:t>highly </a:t>
            </a:r>
            <a:r>
              <a:rPr lang="en-US" dirty="0">
                <a:solidFill>
                  <a:schemeClr val="bg2"/>
                </a:solidFill>
              </a:rPr>
              <a:t>educated youth who lack access to </a:t>
            </a:r>
            <a:r>
              <a:rPr lang="en-US" dirty="0" smtClean="0">
                <a:solidFill>
                  <a:schemeClr val="bg2"/>
                </a:solidFill>
              </a:rPr>
              <a:t>opportunity. </a:t>
            </a:r>
          </a:p>
          <a:p>
            <a:pPr lvl="0" algn="just"/>
            <a:r>
              <a:rPr lang="en-US" dirty="0">
                <a:solidFill>
                  <a:schemeClr val="bg2"/>
                </a:solidFill>
              </a:rPr>
              <a:t>why college graduates can’t find a job or a good job</a:t>
            </a:r>
            <a:r>
              <a:rPr lang="en-US" dirty="0" smtClean="0">
                <a:solidFill>
                  <a:schemeClr val="bg2"/>
                </a:solidFill>
              </a:rPr>
              <a:t>? </a:t>
            </a:r>
            <a:r>
              <a:rPr lang="en-US" dirty="0">
                <a:solidFill>
                  <a:schemeClr val="bg2"/>
                </a:solidFill>
              </a:rPr>
              <a:t>Obtaining employment after college is often difficult. Some graduates accept the first job they find without realizing the potential impact it may have on their future. The primary reason why graduates find obtaining employment difficult is the sheer amount of competition. Not enough opportunity overall in Haiti</a:t>
            </a:r>
            <a:r>
              <a:rPr lang="en-US" dirty="0" smtClean="0">
                <a:solidFill>
                  <a:schemeClr val="bg2"/>
                </a:solidFill>
              </a:rPr>
              <a:t>.</a:t>
            </a:r>
          </a:p>
          <a:p>
            <a:pPr lvl="0" algn="just"/>
            <a:r>
              <a:rPr lang="en-US" dirty="0">
                <a:solidFill>
                  <a:schemeClr val="bg2"/>
                </a:solidFill>
              </a:rPr>
              <a:t>There are many reasons why graduates struggle in their job searching. Personal reasons aside, there are greater causes that many students and recent graduates face such as</a:t>
            </a:r>
            <a:r>
              <a:rPr lang="en-US" dirty="0" smtClean="0">
                <a:solidFill>
                  <a:schemeClr val="bg2"/>
                </a:solidFill>
              </a:rPr>
              <a:t>:</a:t>
            </a:r>
          </a:p>
          <a:p>
            <a:pPr marL="285750" lvl="0" indent="-285750" algn="just">
              <a:buFont typeface="Arial" panose="020B0604020202020204" pitchFamily="34" charset="0"/>
              <a:buChar char="•"/>
            </a:pPr>
            <a:r>
              <a:rPr lang="en-US" dirty="0">
                <a:solidFill>
                  <a:schemeClr val="bg2"/>
                </a:solidFill>
              </a:rPr>
              <a:t>High </a:t>
            </a:r>
            <a:r>
              <a:rPr lang="en-US" dirty="0" smtClean="0">
                <a:solidFill>
                  <a:schemeClr val="bg2"/>
                </a:solidFill>
              </a:rPr>
              <a:t>competition</a:t>
            </a:r>
          </a:p>
          <a:p>
            <a:pPr marL="285750" lvl="0" indent="-285750" algn="just">
              <a:buFont typeface="Arial" panose="020B0604020202020204" pitchFamily="34" charset="0"/>
              <a:buChar char="•"/>
            </a:pPr>
            <a:r>
              <a:rPr lang="en-US" dirty="0">
                <a:solidFill>
                  <a:schemeClr val="bg2"/>
                </a:solidFill>
              </a:rPr>
              <a:t>Little work </a:t>
            </a:r>
            <a:r>
              <a:rPr lang="en-US" dirty="0" smtClean="0">
                <a:solidFill>
                  <a:schemeClr val="bg2"/>
                </a:solidFill>
              </a:rPr>
              <a:t>experience</a:t>
            </a:r>
          </a:p>
          <a:p>
            <a:pPr marL="285750" lvl="0" indent="-285750" algn="just">
              <a:buFont typeface="Arial" panose="020B0604020202020204" pitchFamily="34" charset="0"/>
              <a:buChar char="•"/>
            </a:pPr>
            <a:r>
              <a:rPr lang="en-US" dirty="0">
                <a:solidFill>
                  <a:schemeClr val="bg2"/>
                </a:solidFill>
              </a:rPr>
              <a:t>Few or no skills at </a:t>
            </a:r>
            <a:r>
              <a:rPr lang="en-US" dirty="0" smtClean="0">
                <a:solidFill>
                  <a:schemeClr val="bg2"/>
                </a:solidFill>
              </a:rPr>
              <a:t>all</a:t>
            </a:r>
          </a:p>
          <a:p>
            <a:pPr marL="285750" lvl="0" indent="-285750" algn="just">
              <a:buFont typeface="Arial" panose="020B0604020202020204" pitchFamily="34" charset="0"/>
              <a:buChar char="•"/>
            </a:pPr>
            <a:r>
              <a:rPr lang="en-US" dirty="0">
                <a:solidFill>
                  <a:schemeClr val="bg2"/>
                </a:solidFill>
              </a:rPr>
              <a:t>Little </a:t>
            </a:r>
            <a:r>
              <a:rPr lang="en-US" dirty="0" smtClean="0">
                <a:solidFill>
                  <a:schemeClr val="bg2"/>
                </a:solidFill>
              </a:rPr>
              <a:t>networking</a:t>
            </a:r>
          </a:p>
          <a:p>
            <a:pPr marL="285750" lvl="0" indent="-285750" algn="just">
              <a:buFont typeface="Arial" panose="020B0604020202020204" pitchFamily="34" charset="0"/>
              <a:buChar char="•"/>
            </a:pPr>
            <a:r>
              <a:rPr lang="en-US" dirty="0">
                <a:solidFill>
                  <a:schemeClr val="bg2"/>
                </a:solidFill>
              </a:rPr>
              <a:t>Lack of communication skills</a:t>
            </a:r>
            <a:endParaRPr dirty="0">
              <a:solidFill>
                <a:schemeClr val="bg2"/>
              </a:solidFill>
              <a:latin typeface="Lato" charset="0"/>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150607" y="1818042"/>
            <a:ext cx="2322226" cy="2930662"/>
          </a:xfrm>
        </p:spPr>
        <p:txBody>
          <a:bodyPr/>
          <a:lstStyle/>
          <a:p>
            <a:pPr marL="146050" indent="0">
              <a:buNone/>
            </a:pPr>
            <a:r>
              <a:rPr lang="en-US" dirty="0" smtClean="0"/>
              <a:t>Group profile 5, we notice that most of profiles are related on leadership &amp; management or technical &amp; </a:t>
            </a:r>
            <a:r>
              <a:rPr lang="en-US" dirty="0" err="1" smtClean="0"/>
              <a:t>informations</a:t>
            </a:r>
            <a:r>
              <a:rPr lang="en-US" dirty="0" smtClean="0"/>
              <a:t> skills, respectively 79 and 51.</a:t>
            </a:r>
          </a:p>
          <a:p>
            <a:pPr marL="14605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33" y="884317"/>
            <a:ext cx="6552997" cy="3864387"/>
          </a:xfrm>
          <a:prstGeom prst="rect">
            <a:avLst/>
          </a:prstGeom>
        </p:spPr>
      </p:pic>
    </p:spTree>
    <p:extLst>
      <p:ext uri="{BB962C8B-B14F-4D97-AF65-F5344CB8AC3E}">
        <p14:creationId xmlns:p14="http://schemas.microsoft.com/office/powerpoint/2010/main" val="265576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8448"/>
            <a:ext cx="7688700" cy="3438144"/>
          </a:xfrm>
        </p:spPr>
        <p:txBody>
          <a:bodyPr/>
          <a:lstStyle/>
          <a:p>
            <a:endParaRPr lang="en-US" sz="1200" b="1" dirty="0" smtClean="0"/>
          </a:p>
          <a:p>
            <a:endParaRPr lang="en-US" b="1" dirty="0"/>
          </a:p>
          <a:p>
            <a:endParaRPr lang="en-US" b="1" dirty="0" smtClean="0"/>
          </a:p>
          <a:p>
            <a:endParaRPr lang="en-US" b="1" dirty="0"/>
          </a:p>
          <a:p>
            <a:endParaRPr lang="en-US" dirty="0"/>
          </a:p>
        </p:txBody>
      </p:sp>
      <p:sp>
        <p:nvSpPr>
          <p:cNvPr id="7" name="TextBox 6"/>
          <p:cNvSpPr txBox="1"/>
          <p:nvPr/>
        </p:nvSpPr>
        <p:spPr>
          <a:xfrm>
            <a:off x="333487" y="1320450"/>
            <a:ext cx="2049851" cy="1815882"/>
          </a:xfrm>
          <a:prstGeom prst="rect">
            <a:avLst/>
          </a:prstGeom>
          <a:noFill/>
        </p:spPr>
        <p:txBody>
          <a:bodyPr wrap="square" rtlCol="0">
            <a:spAutoFit/>
          </a:bodyPr>
          <a:lstStyle/>
          <a:p>
            <a:r>
              <a:rPr lang="en-US" dirty="0" smtClean="0"/>
              <a:t>The repartition of the categories of skills in Group profile 5 for the most relevant is: 49.1% for leadership &amp; management and 31.7% for technical &amp; </a:t>
            </a:r>
            <a:r>
              <a:rPr lang="en-US" dirty="0" err="1" smtClean="0"/>
              <a:t>informations</a:t>
            </a:r>
            <a:r>
              <a:rPr lang="en-US" dirty="0" smtClean="0"/>
              <a:t> skills.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77" y="1052850"/>
            <a:ext cx="6870023" cy="3638743"/>
          </a:xfrm>
          <a:prstGeom prst="rect">
            <a:avLst/>
          </a:prstGeom>
        </p:spPr>
      </p:pic>
    </p:spTree>
    <p:extLst>
      <p:ext uri="{BB962C8B-B14F-4D97-AF65-F5344CB8AC3E}">
        <p14:creationId xmlns:p14="http://schemas.microsoft.com/office/powerpoint/2010/main" val="217796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96820" y="1326019"/>
            <a:ext cx="2177158" cy="3280255"/>
          </a:xfrm>
        </p:spPr>
        <p:txBody>
          <a:bodyPr/>
          <a:lstStyle/>
          <a:p>
            <a:pPr marL="146050" indent="0">
              <a:buNone/>
            </a:pPr>
            <a:r>
              <a:rPr lang="en-US" dirty="0"/>
              <a:t>R</a:t>
            </a:r>
            <a:r>
              <a:rPr lang="en-US" dirty="0" smtClean="0"/>
              <a:t>epartition of degrees: We noticed that the half have a bachelor’s degree, exactly 50%, 21.8% for master, 16.7% for Certificate &amp; Diplomas.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77" y="1063549"/>
            <a:ext cx="6870023" cy="3664013"/>
          </a:xfrm>
          <a:prstGeom prst="rect">
            <a:avLst/>
          </a:prstGeom>
        </p:spPr>
      </p:pic>
    </p:spTree>
    <p:extLst>
      <p:ext uri="{BB962C8B-B14F-4D97-AF65-F5344CB8AC3E}">
        <p14:creationId xmlns:p14="http://schemas.microsoft.com/office/powerpoint/2010/main" val="354115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127636" y="1320449"/>
            <a:ext cx="2323651" cy="3230035"/>
          </a:xfrm>
        </p:spPr>
        <p:txBody>
          <a:bodyPr/>
          <a:lstStyle/>
          <a:p>
            <a:pPr marL="146050" indent="0">
              <a:buNone/>
            </a:pPr>
            <a:r>
              <a:rPr lang="en-US" dirty="0" err="1" smtClean="0"/>
              <a:t>Groupe</a:t>
            </a:r>
            <a:r>
              <a:rPr lang="en-US" dirty="0" smtClean="0"/>
              <a:t> Profile 1</a:t>
            </a:r>
          </a:p>
          <a:p>
            <a:pPr marL="146050" indent="0">
              <a:buNone/>
            </a:pPr>
            <a:r>
              <a:rPr lang="en-US" dirty="0"/>
              <a:t>Highlight specific skills using </a:t>
            </a:r>
            <a:r>
              <a:rPr lang="en-US" dirty="0" err="1"/>
              <a:t>wordcloud</a:t>
            </a:r>
            <a:r>
              <a:rPr lang="en-US" dirty="0"/>
              <a:t> </a:t>
            </a:r>
          </a:p>
          <a:p>
            <a:pPr marL="14605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307" y="1320449"/>
            <a:ext cx="6554693" cy="3366267"/>
          </a:xfrm>
          <a:prstGeom prst="rect">
            <a:avLst/>
          </a:prstGeom>
        </p:spPr>
      </p:pic>
    </p:spTree>
    <p:extLst>
      <p:ext uri="{BB962C8B-B14F-4D97-AF65-F5344CB8AC3E}">
        <p14:creationId xmlns:p14="http://schemas.microsoft.com/office/powerpoint/2010/main" val="199861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172122" y="1258963"/>
            <a:ext cx="2043953" cy="3334552"/>
          </a:xfrm>
        </p:spPr>
        <p:txBody>
          <a:bodyPr/>
          <a:lstStyle/>
          <a:p>
            <a:r>
              <a:rPr lang="en-US" dirty="0" smtClean="0"/>
              <a:t>Group </a:t>
            </a:r>
            <a:r>
              <a:rPr lang="en-US" dirty="0" err="1" smtClean="0"/>
              <a:t>Profil</a:t>
            </a:r>
            <a:r>
              <a:rPr lang="en-US" dirty="0" smtClean="0"/>
              <a:t> 2, </a:t>
            </a:r>
          </a:p>
          <a:p>
            <a:pPr marL="146050" indent="0">
              <a:buNone/>
            </a:pPr>
            <a:r>
              <a:rPr lang="en-US" dirty="0"/>
              <a:t>Highlight specific skills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307" y="1320450"/>
            <a:ext cx="6554693" cy="3366267"/>
          </a:xfrm>
          <a:prstGeom prst="rect">
            <a:avLst/>
          </a:prstGeom>
        </p:spPr>
      </p:pic>
    </p:spTree>
    <p:extLst>
      <p:ext uri="{BB962C8B-B14F-4D97-AF65-F5344CB8AC3E}">
        <p14:creationId xmlns:p14="http://schemas.microsoft.com/office/powerpoint/2010/main" val="337624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172122" y="1258963"/>
            <a:ext cx="2043953" cy="3334552"/>
          </a:xfrm>
        </p:spPr>
        <p:txBody>
          <a:bodyPr/>
          <a:lstStyle/>
          <a:p>
            <a:r>
              <a:rPr lang="en-US" dirty="0" smtClean="0"/>
              <a:t>Group </a:t>
            </a:r>
            <a:r>
              <a:rPr lang="en-US" dirty="0" err="1" smtClean="0"/>
              <a:t>Profil</a:t>
            </a:r>
            <a:r>
              <a:rPr lang="en-US" dirty="0" smtClean="0"/>
              <a:t> 3, </a:t>
            </a:r>
          </a:p>
          <a:p>
            <a:pPr marL="146050" indent="0">
              <a:buNone/>
            </a:pPr>
            <a:r>
              <a:rPr lang="en-US" dirty="0"/>
              <a:t>Highlight specific skills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307" y="1320450"/>
            <a:ext cx="6554693" cy="3366267"/>
          </a:xfrm>
          <a:prstGeom prst="rect">
            <a:avLst/>
          </a:prstGeom>
        </p:spPr>
      </p:pic>
    </p:spTree>
    <p:extLst>
      <p:ext uri="{BB962C8B-B14F-4D97-AF65-F5344CB8AC3E}">
        <p14:creationId xmlns:p14="http://schemas.microsoft.com/office/powerpoint/2010/main" val="375832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3600" y="1258963"/>
            <a:ext cx="2190960" cy="3347311"/>
          </a:xfrm>
        </p:spPr>
        <p:txBody>
          <a:bodyPr/>
          <a:lstStyle/>
          <a:p>
            <a:r>
              <a:rPr lang="en-US" dirty="0" smtClean="0"/>
              <a:t>Group </a:t>
            </a:r>
            <a:r>
              <a:rPr lang="en-US" dirty="0" err="1" smtClean="0"/>
              <a:t>profil</a:t>
            </a:r>
            <a:r>
              <a:rPr lang="en-US" dirty="0" smtClean="0"/>
              <a:t> 4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09" y="1437256"/>
            <a:ext cx="6554693" cy="3366267"/>
          </a:xfrm>
          <a:prstGeom prst="rect">
            <a:avLst/>
          </a:prstGeom>
        </p:spPr>
      </p:pic>
    </p:spTree>
    <p:extLst>
      <p:ext uri="{BB962C8B-B14F-4D97-AF65-F5344CB8AC3E}">
        <p14:creationId xmlns:p14="http://schemas.microsoft.com/office/powerpoint/2010/main" val="17195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3600" y="1258963"/>
            <a:ext cx="2190960" cy="3347311"/>
          </a:xfrm>
        </p:spPr>
        <p:txBody>
          <a:bodyPr/>
          <a:lstStyle/>
          <a:p>
            <a:r>
              <a:rPr lang="en-US" dirty="0" smtClean="0"/>
              <a:t>Group </a:t>
            </a:r>
            <a:r>
              <a:rPr lang="en-US" dirty="0" err="1" smtClean="0"/>
              <a:t>profil</a:t>
            </a:r>
            <a:r>
              <a:rPr lang="en-US" dirty="0" smtClean="0"/>
              <a:t> 5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995" y="1320450"/>
            <a:ext cx="6554693" cy="3366267"/>
          </a:xfrm>
          <a:prstGeom prst="rect">
            <a:avLst/>
          </a:prstGeom>
        </p:spPr>
      </p:pic>
    </p:spTree>
    <p:extLst>
      <p:ext uri="{BB962C8B-B14F-4D97-AF65-F5344CB8AC3E}">
        <p14:creationId xmlns:p14="http://schemas.microsoft.com/office/powerpoint/2010/main" val="420417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7" y="86003"/>
            <a:ext cx="7688700" cy="535200"/>
          </a:xfrm>
        </p:spPr>
        <p:txBody>
          <a:bodyPr/>
          <a:lstStyle/>
          <a:p>
            <a:r>
              <a:rPr lang="en" dirty="0"/>
              <a:t>Discussion &amp; Recommendations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0498945"/>
              </p:ext>
            </p:extLst>
          </p:nvPr>
        </p:nvGraphicFramePr>
        <p:xfrm>
          <a:off x="225912" y="707205"/>
          <a:ext cx="8745966" cy="4153870"/>
        </p:xfrm>
        <a:graphic>
          <a:graphicData uri="http://schemas.openxmlformats.org/drawingml/2006/table">
            <a:tbl>
              <a:tblPr firstRow="1" bandRow="1">
                <a:tableStyleId>{5C22544A-7EE6-4342-B048-85BDC9FD1C3A}</a:tableStyleId>
              </a:tblPr>
              <a:tblGrid>
                <a:gridCol w="1457661">
                  <a:extLst>
                    <a:ext uri="{9D8B030D-6E8A-4147-A177-3AD203B41FA5}">
                      <a16:colId xmlns:a16="http://schemas.microsoft.com/office/drawing/2014/main" val="3903956961"/>
                    </a:ext>
                  </a:extLst>
                </a:gridCol>
                <a:gridCol w="1457661">
                  <a:extLst>
                    <a:ext uri="{9D8B030D-6E8A-4147-A177-3AD203B41FA5}">
                      <a16:colId xmlns:a16="http://schemas.microsoft.com/office/drawing/2014/main" val="2654795238"/>
                    </a:ext>
                  </a:extLst>
                </a:gridCol>
                <a:gridCol w="1457661">
                  <a:extLst>
                    <a:ext uri="{9D8B030D-6E8A-4147-A177-3AD203B41FA5}">
                      <a16:colId xmlns:a16="http://schemas.microsoft.com/office/drawing/2014/main" val="2687181609"/>
                    </a:ext>
                  </a:extLst>
                </a:gridCol>
                <a:gridCol w="1457661">
                  <a:extLst>
                    <a:ext uri="{9D8B030D-6E8A-4147-A177-3AD203B41FA5}">
                      <a16:colId xmlns:a16="http://schemas.microsoft.com/office/drawing/2014/main" val="1420679946"/>
                    </a:ext>
                  </a:extLst>
                </a:gridCol>
                <a:gridCol w="1457661">
                  <a:extLst>
                    <a:ext uri="{9D8B030D-6E8A-4147-A177-3AD203B41FA5}">
                      <a16:colId xmlns:a16="http://schemas.microsoft.com/office/drawing/2014/main" val="464071882"/>
                    </a:ext>
                  </a:extLst>
                </a:gridCol>
                <a:gridCol w="1457661">
                  <a:extLst>
                    <a:ext uri="{9D8B030D-6E8A-4147-A177-3AD203B41FA5}">
                      <a16:colId xmlns:a16="http://schemas.microsoft.com/office/drawing/2014/main" val="389053918"/>
                    </a:ext>
                  </a:extLst>
                </a:gridCol>
              </a:tblGrid>
              <a:tr h="533885">
                <a:tc>
                  <a:txBody>
                    <a:bodyPr/>
                    <a:lstStyle/>
                    <a:p>
                      <a:r>
                        <a:rPr lang="en-US" sz="1050" dirty="0" smtClean="0"/>
                        <a:t>Group / Top</a:t>
                      </a:r>
                      <a:endParaRPr lang="en-US" sz="1050" dirty="0"/>
                    </a:p>
                  </a:txBody>
                  <a:tcPr/>
                </a:tc>
                <a:tc>
                  <a:txBody>
                    <a:bodyPr/>
                    <a:lstStyle/>
                    <a:p>
                      <a:r>
                        <a:rPr lang="en-US" sz="1050" dirty="0" smtClean="0"/>
                        <a:t>Category skills</a:t>
                      </a:r>
                      <a:endParaRPr lang="en-US" sz="1050" dirty="0"/>
                    </a:p>
                  </a:txBody>
                  <a:tcPr/>
                </a:tc>
                <a:tc>
                  <a:txBody>
                    <a:bodyPr/>
                    <a:lstStyle/>
                    <a:p>
                      <a:r>
                        <a:rPr lang="en-US" sz="1050" dirty="0" smtClean="0"/>
                        <a:t>Category education</a:t>
                      </a:r>
                      <a:endParaRPr lang="en-US" sz="1050" dirty="0"/>
                    </a:p>
                  </a:txBody>
                  <a:tcPr/>
                </a:tc>
                <a:tc>
                  <a:txBody>
                    <a:bodyPr/>
                    <a:lstStyle/>
                    <a:p>
                      <a:r>
                        <a:rPr lang="en-US" sz="1050" dirty="0" smtClean="0"/>
                        <a:t>Degree</a:t>
                      </a:r>
                      <a:endParaRPr lang="en-US" sz="1050" dirty="0"/>
                    </a:p>
                  </a:txBody>
                  <a:tcPr/>
                </a:tc>
                <a:tc>
                  <a:txBody>
                    <a:bodyPr/>
                    <a:lstStyle/>
                    <a:p>
                      <a:endParaRPr lang="en-US" sz="1050" dirty="0"/>
                    </a:p>
                  </a:txBody>
                  <a:tcPr/>
                </a:tc>
                <a:tc>
                  <a:txBody>
                    <a:bodyPr/>
                    <a:lstStyle/>
                    <a:p>
                      <a:r>
                        <a:rPr lang="en-US" sz="1050" dirty="0" smtClean="0"/>
                        <a:t>Experience Time/ mean</a:t>
                      </a:r>
                      <a:endParaRPr lang="en-US" sz="1050" dirty="0"/>
                    </a:p>
                  </a:txBody>
                  <a:tcPr/>
                </a:tc>
                <a:extLst>
                  <a:ext uri="{0D108BD9-81ED-4DB2-BD59-A6C34878D82A}">
                    <a16:rowId xmlns:a16="http://schemas.microsoft.com/office/drawing/2014/main" val="1966107643"/>
                  </a:ext>
                </a:extLst>
              </a:tr>
              <a:tr h="533885">
                <a:tc>
                  <a:txBody>
                    <a:bodyPr/>
                    <a:lstStyle/>
                    <a:p>
                      <a:r>
                        <a:rPr lang="en-US" sz="1050" dirty="0" smtClean="0"/>
                        <a:t>Profile</a:t>
                      </a:r>
                      <a:r>
                        <a:rPr lang="en-US" sz="1050" baseline="0" dirty="0" smtClean="0"/>
                        <a:t> 1</a:t>
                      </a:r>
                      <a:endParaRPr lang="en-US" sz="1050" dirty="0"/>
                    </a:p>
                  </a:txBody>
                  <a:tcPr/>
                </a:tc>
                <a:tc>
                  <a:txBody>
                    <a:bodyPr/>
                    <a:lstStyle/>
                    <a:p>
                      <a:r>
                        <a:rPr lang="en-US" sz="1050" dirty="0" smtClean="0"/>
                        <a:t>leadership</a:t>
                      </a:r>
                      <a:r>
                        <a:rPr lang="en-US" sz="1050" baseline="0" dirty="0" smtClean="0"/>
                        <a:t> &amp; management/ technical &amp; information skills</a:t>
                      </a:r>
                      <a:endParaRPr lang="en-US" sz="1050" dirty="0"/>
                    </a:p>
                  </a:txBody>
                  <a:tcPr/>
                </a:tc>
                <a:tc>
                  <a:txBody>
                    <a:bodyPr/>
                    <a:lstStyle/>
                    <a:p>
                      <a:r>
                        <a:rPr lang="en-US" sz="1050" dirty="0" smtClean="0"/>
                        <a:t>engineering</a:t>
                      </a:r>
                      <a:r>
                        <a:rPr lang="en-US" sz="1050" baseline="0" dirty="0" smtClean="0"/>
                        <a:t> / health science / natural science</a:t>
                      </a:r>
                      <a:endParaRPr lang="en-US" sz="1050" dirty="0"/>
                    </a:p>
                  </a:txBody>
                  <a:tcPr/>
                </a:tc>
                <a:tc>
                  <a:txBody>
                    <a:bodyPr/>
                    <a:lstStyle/>
                    <a:p>
                      <a:r>
                        <a:rPr lang="en-US" sz="1050" dirty="0" smtClean="0"/>
                        <a:t>Bachelor’s degree / master</a:t>
                      </a:r>
                      <a:endParaRPr lang="en-US" sz="1050" dirty="0"/>
                    </a:p>
                  </a:txBody>
                  <a:tcPr/>
                </a:tc>
                <a:tc>
                  <a:txBody>
                    <a:bodyPr/>
                    <a:lstStyle/>
                    <a:p>
                      <a:endParaRPr lang="en-US" sz="1050"/>
                    </a:p>
                  </a:txBody>
                  <a:tcPr/>
                </a:tc>
                <a:tc>
                  <a:txBody>
                    <a:bodyPr/>
                    <a:lstStyle/>
                    <a:p>
                      <a:r>
                        <a:rPr lang="en-US" sz="1050" dirty="0" smtClean="0"/>
                        <a:t>6 years</a:t>
                      </a:r>
                      <a:endParaRPr lang="en-US" sz="1050" dirty="0"/>
                    </a:p>
                  </a:txBody>
                  <a:tcPr/>
                </a:tc>
                <a:extLst>
                  <a:ext uri="{0D108BD9-81ED-4DB2-BD59-A6C34878D82A}">
                    <a16:rowId xmlns:a16="http://schemas.microsoft.com/office/drawing/2014/main" val="758289619"/>
                  </a:ext>
                </a:extLst>
              </a:tr>
              <a:tr h="533885">
                <a:tc>
                  <a:txBody>
                    <a:bodyPr/>
                    <a:lstStyle/>
                    <a:p>
                      <a:r>
                        <a:rPr lang="en-US" sz="1050" dirty="0" smtClean="0"/>
                        <a:t>Profile 2</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smtClean="0"/>
                        <a:t>leadership</a:t>
                      </a:r>
                      <a:r>
                        <a:rPr lang="en-US" sz="1050" baseline="0" dirty="0" smtClean="0"/>
                        <a:t> &amp; management/ technical &amp; information skills</a:t>
                      </a:r>
                      <a:endParaRPr lang="en-US" sz="1050" dirty="0" smtClean="0"/>
                    </a:p>
                    <a:p>
                      <a:endParaRPr lang="en-US" sz="1050" dirty="0"/>
                    </a:p>
                  </a:txBody>
                  <a:tcPr/>
                </a:tc>
                <a:tc>
                  <a:txBody>
                    <a:bodyPr/>
                    <a:lstStyle/>
                    <a:p>
                      <a:r>
                        <a:rPr lang="en-US" sz="1050" dirty="0" smtClean="0"/>
                        <a:t>Business</a:t>
                      </a:r>
                      <a:r>
                        <a:rPr lang="en-US" sz="1050" baseline="0" dirty="0" smtClean="0"/>
                        <a:t> administration</a:t>
                      </a:r>
                      <a:endParaRPr lang="en-US" sz="1050" dirty="0"/>
                    </a:p>
                  </a:txBody>
                  <a:tcPr/>
                </a:tc>
                <a:tc>
                  <a:txBody>
                    <a:bodyPr/>
                    <a:lstStyle/>
                    <a:p>
                      <a:r>
                        <a:rPr lang="en-US" sz="1050" dirty="0" smtClean="0"/>
                        <a:t>bachelor’s degree </a:t>
                      </a:r>
                      <a:endParaRPr lang="en-US" sz="1050" dirty="0"/>
                    </a:p>
                  </a:txBody>
                  <a:tcPr/>
                </a:tc>
                <a:tc>
                  <a:txBody>
                    <a:bodyPr/>
                    <a:lstStyle/>
                    <a:p>
                      <a:endParaRPr lang="en-US" sz="1050"/>
                    </a:p>
                  </a:txBody>
                  <a:tcPr/>
                </a:tc>
                <a:tc>
                  <a:txBody>
                    <a:bodyPr/>
                    <a:lstStyle/>
                    <a:p>
                      <a:r>
                        <a:rPr lang="en-US" sz="1050" dirty="0" smtClean="0"/>
                        <a:t>5</a:t>
                      </a:r>
                      <a:r>
                        <a:rPr lang="en-US" sz="1050" baseline="0" dirty="0" smtClean="0"/>
                        <a:t> years</a:t>
                      </a:r>
                      <a:endParaRPr lang="en-US" sz="1050" dirty="0"/>
                    </a:p>
                  </a:txBody>
                  <a:tcPr/>
                </a:tc>
                <a:extLst>
                  <a:ext uri="{0D108BD9-81ED-4DB2-BD59-A6C34878D82A}">
                    <a16:rowId xmlns:a16="http://schemas.microsoft.com/office/drawing/2014/main" val="1876924276"/>
                  </a:ext>
                </a:extLst>
              </a:tr>
              <a:tr h="533885">
                <a:tc>
                  <a:txBody>
                    <a:bodyPr/>
                    <a:lstStyle/>
                    <a:p>
                      <a:r>
                        <a:rPr lang="en-US" sz="1050" dirty="0" smtClean="0"/>
                        <a:t>Profile 3</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smtClean="0"/>
                        <a:t>leadership</a:t>
                      </a:r>
                      <a:r>
                        <a:rPr lang="en-US" sz="1050" baseline="0" dirty="0" smtClean="0"/>
                        <a:t> &amp; management/ technical &amp; information skills</a:t>
                      </a:r>
                      <a:endParaRPr lang="en-US" sz="1050" dirty="0" smtClean="0"/>
                    </a:p>
                    <a:p>
                      <a:endParaRPr lang="en-US" sz="1050" dirty="0"/>
                    </a:p>
                  </a:txBody>
                  <a:tcPr/>
                </a:tc>
                <a:tc>
                  <a:txBody>
                    <a:bodyPr/>
                    <a:lstStyle/>
                    <a:p>
                      <a:r>
                        <a:rPr lang="en-US" sz="1050" dirty="0" smtClean="0"/>
                        <a:t>Social sciences</a:t>
                      </a:r>
                      <a:endParaRPr lang="en-US" sz="1050" dirty="0"/>
                    </a:p>
                  </a:txBody>
                  <a:tcPr/>
                </a:tc>
                <a:tc>
                  <a:txBody>
                    <a:bodyPr/>
                    <a:lstStyle/>
                    <a:p>
                      <a:r>
                        <a:rPr lang="en-US" sz="1050" dirty="0" smtClean="0"/>
                        <a:t>Bachelor’s degree / master</a:t>
                      </a:r>
                      <a:endParaRPr lang="en-US" sz="1050" dirty="0"/>
                    </a:p>
                  </a:txBody>
                  <a:tcPr/>
                </a:tc>
                <a:tc>
                  <a:txBody>
                    <a:bodyPr/>
                    <a:lstStyle/>
                    <a:p>
                      <a:endParaRPr lang="en-US" sz="1050"/>
                    </a:p>
                  </a:txBody>
                  <a:tcPr/>
                </a:tc>
                <a:tc>
                  <a:txBody>
                    <a:bodyPr/>
                    <a:lstStyle/>
                    <a:p>
                      <a:r>
                        <a:rPr lang="en-US" sz="1050" dirty="0" smtClean="0"/>
                        <a:t>6 years</a:t>
                      </a:r>
                      <a:endParaRPr lang="en-US" sz="1050" dirty="0"/>
                    </a:p>
                  </a:txBody>
                  <a:tcPr/>
                </a:tc>
                <a:extLst>
                  <a:ext uri="{0D108BD9-81ED-4DB2-BD59-A6C34878D82A}">
                    <a16:rowId xmlns:a16="http://schemas.microsoft.com/office/drawing/2014/main" val="772719589"/>
                  </a:ext>
                </a:extLst>
              </a:tr>
              <a:tr h="533885">
                <a:tc>
                  <a:txBody>
                    <a:bodyPr/>
                    <a:lstStyle/>
                    <a:p>
                      <a:r>
                        <a:rPr lang="en-US" sz="1050" dirty="0" smtClean="0"/>
                        <a:t>Profile 4</a:t>
                      </a:r>
                      <a:endParaRPr lang="en-US" sz="1050" dirty="0"/>
                    </a:p>
                  </a:txBody>
                  <a:tcPr/>
                </a:tc>
                <a:tc>
                  <a:txBody>
                    <a:bodyPr/>
                    <a:lstStyle/>
                    <a:p>
                      <a:r>
                        <a:rPr lang="en-US" sz="1050" baseline="0" dirty="0" smtClean="0"/>
                        <a:t>technical &amp; information skills</a:t>
                      </a:r>
                      <a:endParaRPr lang="en-US" sz="1050" dirty="0"/>
                    </a:p>
                  </a:txBody>
                  <a:tcPr/>
                </a:tc>
                <a:tc>
                  <a:txBody>
                    <a:bodyPr/>
                    <a:lstStyle/>
                    <a:p>
                      <a:r>
                        <a:rPr lang="en-US" sz="1050" dirty="0" smtClean="0"/>
                        <a:t>Technology</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smtClean="0"/>
                        <a:t>Bachelor’s degree / master</a:t>
                      </a:r>
                    </a:p>
                    <a:p>
                      <a:endParaRPr lang="en-US" sz="1050" dirty="0"/>
                    </a:p>
                  </a:txBody>
                  <a:tcPr/>
                </a:tc>
                <a:tc>
                  <a:txBody>
                    <a:bodyPr/>
                    <a:lstStyle/>
                    <a:p>
                      <a:endParaRPr lang="en-US" sz="1050"/>
                    </a:p>
                  </a:txBody>
                  <a:tcPr/>
                </a:tc>
                <a:tc>
                  <a:txBody>
                    <a:bodyPr/>
                    <a:lstStyle/>
                    <a:p>
                      <a:r>
                        <a:rPr lang="en-US" sz="1050" dirty="0" smtClean="0"/>
                        <a:t>6 years </a:t>
                      </a:r>
                      <a:endParaRPr lang="en-US" sz="1050" dirty="0"/>
                    </a:p>
                  </a:txBody>
                  <a:tcPr/>
                </a:tc>
                <a:extLst>
                  <a:ext uri="{0D108BD9-81ED-4DB2-BD59-A6C34878D82A}">
                    <a16:rowId xmlns:a16="http://schemas.microsoft.com/office/drawing/2014/main" val="1495964208"/>
                  </a:ext>
                </a:extLst>
              </a:tr>
              <a:tr h="533885">
                <a:tc>
                  <a:txBody>
                    <a:bodyPr/>
                    <a:lstStyle/>
                    <a:p>
                      <a:r>
                        <a:rPr lang="en-US" sz="1050" dirty="0" smtClean="0"/>
                        <a:t>Profile 5</a:t>
                      </a:r>
                      <a:endParaRPr lang="en-US" sz="1050" dirty="0"/>
                    </a:p>
                  </a:txBody>
                  <a:tcPr/>
                </a:tc>
                <a:tc>
                  <a:txBody>
                    <a:bodyPr/>
                    <a:lstStyle/>
                    <a:p>
                      <a:r>
                        <a:rPr lang="en-US" sz="1050" dirty="0" smtClean="0"/>
                        <a:t>None</a:t>
                      </a:r>
                      <a:endParaRPr lang="en-US" sz="1050" dirty="0"/>
                    </a:p>
                  </a:txBody>
                  <a:tcPr/>
                </a:tc>
                <a:tc>
                  <a:txBody>
                    <a:bodyPr/>
                    <a:lstStyle/>
                    <a:p>
                      <a:r>
                        <a:rPr lang="en-US" sz="1050" dirty="0" smtClean="0"/>
                        <a:t>Other</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smtClean="0"/>
                        <a:t>Bachelor’s degree / master</a:t>
                      </a:r>
                      <a:endParaRPr lang="en-US" sz="1050" dirty="0" smtClean="0"/>
                    </a:p>
                  </a:txBody>
                  <a:tcPr/>
                </a:tc>
                <a:tc>
                  <a:txBody>
                    <a:bodyPr/>
                    <a:lstStyle/>
                    <a:p>
                      <a:endParaRPr lang="en-US" sz="1050" dirty="0"/>
                    </a:p>
                  </a:txBody>
                  <a:tcPr/>
                </a:tc>
                <a:tc>
                  <a:txBody>
                    <a:bodyPr/>
                    <a:lstStyle/>
                    <a:p>
                      <a:r>
                        <a:rPr lang="en-US" sz="1050" dirty="0" smtClean="0"/>
                        <a:t>6 years</a:t>
                      </a:r>
                      <a:endParaRPr lang="en-US" sz="1050" dirty="0"/>
                    </a:p>
                  </a:txBody>
                  <a:tcPr/>
                </a:tc>
                <a:extLst>
                  <a:ext uri="{0D108BD9-81ED-4DB2-BD59-A6C34878D82A}">
                    <a16:rowId xmlns:a16="http://schemas.microsoft.com/office/drawing/2014/main" val="3064693288"/>
                  </a:ext>
                </a:extLst>
              </a:tr>
            </a:tbl>
          </a:graphicData>
        </a:graphic>
      </p:graphicFrame>
    </p:spTree>
    <p:extLst>
      <p:ext uri="{BB962C8B-B14F-4D97-AF65-F5344CB8AC3E}">
        <p14:creationId xmlns:p14="http://schemas.microsoft.com/office/powerpoint/2010/main" val="2389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 </a:t>
            </a:r>
            <a:r>
              <a:rPr lang="en-US" sz="1600" dirty="0" smtClean="0"/>
              <a:t>The goal of the project is to provide some insights about the type of skills, of background and the opportunities you can have base on them.</a:t>
            </a:r>
          </a:p>
          <a:p>
            <a:pPr marL="0" lvl="0" indent="0" algn="l" rtl="0">
              <a:spcBef>
                <a:spcPts val="0"/>
              </a:spcBef>
              <a:spcAft>
                <a:spcPts val="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r>
              <a:rPr lang="en-US" dirty="0"/>
              <a:t>Project Description</a:t>
            </a: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a:t>Furthermore, I want to focus farther i.e. the choice of the field of study after high school. In Haiti, we do not offer professional orientation to young people. Before choosing a study field, wouldn't it be important to have a clear idea of the opportunities offered in this field, and the skills to be acquired</a:t>
            </a:r>
            <a:r>
              <a:rPr lang="en-US" dirty="0" smtClean="0"/>
              <a:t>?</a:t>
            </a:r>
          </a:p>
          <a:p>
            <a:pPr lvl="0" algn="just"/>
            <a:r>
              <a:rPr lang="en-US" dirty="0"/>
              <a:t>what degree or level of education that offer more opportunities or that is the most in demand, what skills are employers looking for? This lead me to explore the backgrounds, experiences, and skills of different professionals in Haiti. </a:t>
            </a:r>
            <a:endParaRPr lang="en-US" dirty="0" smtClean="0"/>
          </a:p>
          <a:p>
            <a:pPr lvl="0" algn="just"/>
            <a:r>
              <a:rPr lang="en-US" dirty="0">
                <a:latin typeface="Lato" charset="0"/>
                <a:ea typeface="Lato"/>
                <a:cs typeface="Lato"/>
                <a:sym typeface="Lato"/>
              </a:rPr>
              <a:t>what degree’s lead to what </a:t>
            </a:r>
            <a:r>
              <a:rPr lang="en-US" dirty="0" smtClean="0">
                <a:latin typeface="Lato" charset="0"/>
                <a:ea typeface="Lato"/>
                <a:cs typeface="Lato"/>
                <a:sym typeface="Lato"/>
              </a:rPr>
              <a:t>skills? </a:t>
            </a:r>
          </a:p>
          <a:p>
            <a:r>
              <a:rPr lang="en-US" dirty="0"/>
              <a:t>For this project I want to study </a:t>
            </a:r>
            <a:r>
              <a:rPr lang="en-US" dirty="0" smtClean="0"/>
              <a:t>the profile </a:t>
            </a:r>
            <a:r>
              <a:rPr lang="en-US" dirty="0"/>
              <a:t>of different professionals, and their </a:t>
            </a:r>
            <a:r>
              <a:rPr lang="en-US" dirty="0" smtClean="0"/>
              <a:t>evolution.</a:t>
            </a:r>
          </a:p>
          <a:p>
            <a:r>
              <a:rPr lang="en-US" dirty="0" smtClean="0"/>
              <a:t>I </a:t>
            </a:r>
            <a:r>
              <a:rPr lang="en-US" dirty="0"/>
              <a:t>want to look at their background, the skills they have acquired, and the opportunities they have had</a:t>
            </a:r>
            <a:r>
              <a:rPr lang="en-US" dirty="0" smtClean="0"/>
              <a:t>.</a:t>
            </a:r>
          </a:p>
          <a:p>
            <a:r>
              <a:rPr lang="en-US" dirty="0"/>
              <a:t>Graduated high school students will be able to use this study to obtain information on the most demanded study fields. Undergraduate students to get information such whether or not a graduate degree (master’s degree) to get more opportunities in their field of </a:t>
            </a:r>
            <a:r>
              <a:rPr lang="en-US" dirty="0" smtClean="0"/>
              <a:t>study. </a:t>
            </a:r>
            <a:endParaRPr lang="en-US" dirty="0"/>
          </a:p>
        </p:txBody>
      </p:sp>
    </p:spTree>
    <p:extLst>
      <p:ext uri="{BB962C8B-B14F-4D97-AF65-F5344CB8AC3E}">
        <p14:creationId xmlns:p14="http://schemas.microsoft.com/office/powerpoint/2010/main" val="141449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r>
              <a:rPr lang="en-US" sz="1600" dirty="0" smtClean="0">
                <a:solidFill>
                  <a:srgbClr val="000000"/>
                </a:solidFill>
              </a:rPr>
              <a:t>Link: </a:t>
            </a:r>
            <a:r>
              <a:rPr lang="en-US" sz="1600" dirty="0">
                <a:hlinkClick r:id="rId3"/>
              </a:rPr>
              <a:t>https://github.com/JeanFrancoChosson/Ayiti_analytics_capstone_project</a:t>
            </a:r>
            <a:endParaRPr lang="en-US" sz="1600" dirty="0">
              <a:solidFill>
                <a:srgbClr val="000000"/>
              </a:solidFill>
            </a:endParaRPr>
          </a:p>
          <a:p>
            <a:pPr marL="0" lvl="0" indent="0">
              <a:spcBef>
                <a:spcPts val="1600"/>
              </a:spcBef>
              <a:buNone/>
            </a:pPr>
            <a:endParaRPr lang="en-US" sz="1600" dirty="0" smtClean="0">
              <a:solidFill>
                <a:srgbClr val="000000"/>
              </a:solidFill>
            </a:endParaRPr>
          </a:p>
          <a:p>
            <a:pPr marL="0" lvl="0" indent="0">
              <a:spcBef>
                <a:spcPts val="1600"/>
              </a:spcBef>
              <a:buNone/>
            </a:pPr>
            <a:endParaRPr lang="en-US" sz="1600" dirty="0">
              <a:solidFill>
                <a:srgbClr val="000000"/>
              </a:solidFill>
            </a:endParaRPr>
          </a:p>
          <a:p>
            <a:pPr marL="0" lvl="0" indent="0">
              <a:spcBef>
                <a:spcPts val="1600"/>
              </a:spcBef>
              <a:buNone/>
            </a:pPr>
            <a:r>
              <a:rPr lang="en-US" sz="1600" dirty="0" smtClean="0">
                <a:solidFill>
                  <a:srgbClr val="000000"/>
                </a:solidFill>
              </a:rPr>
              <a:t>By: Jean Franco </a:t>
            </a:r>
            <a:r>
              <a:rPr lang="en-US" sz="1600" dirty="0" err="1" smtClean="0">
                <a:solidFill>
                  <a:srgbClr val="000000"/>
                </a:solidFill>
              </a:rPr>
              <a:t>Chosson</a:t>
            </a:r>
            <a:endParaRPr sz="16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acquisition &amp; Methodology</a:t>
            </a:r>
            <a:endParaRPr dirty="0"/>
          </a:p>
        </p:txBody>
      </p:sp>
      <p:sp>
        <p:nvSpPr>
          <p:cNvPr id="120" name="Google Shape;120;p16"/>
          <p:cNvSpPr txBox="1">
            <a:spLocks noGrp="1"/>
          </p:cNvSpPr>
          <p:nvPr>
            <p:ph type="body" idx="1"/>
          </p:nvPr>
        </p:nvSpPr>
        <p:spPr>
          <a:xfrm>
            <a:off x="729450" y="1322832"/>
            <a:ext cx="7688700" cy="3279648"/>
          </a:xfrm>
          <a:prstGeom prst="rect">
            <a:avLst/>
          </a:prstGeom>
        </p:spPr>
        <p:txBody>
          <a:bodyPr spcFirstLastPara="1" wrap="square" lIns="91425" tIns="91425" rIns="91425" bIns="91425" anchor="t" anchorCtr="0">
            <a:noAutofit/>
          </a:bodyPr>
          <a:lstStyle/>
          <a:p>
            <a:pPr marL="146050" indent="0">
              <a:buNone/>
            </a:pPr>
            <a:r>
              <a:rPr lang="en-US" sz="1400" dirty="0" smtClean="0">
                <a:solidFill>
                  <a:schemeClr val="bg2"/>
                </a:solidFill>
              </a:rPr>
              <a:t>The Data has been acquired from LinkedIn. </a:t>
            </a:r>
            <a:r>
              <a:rPr lang="en-US" sz="1400" dirty="0">
                <a:solidFill>
                  <a:schemeClr val="bg2"/>
                </a:solidFill>
              </a:rPr>
              <a:t>LinkedIn is a social network for professionals making it the Facebook for your career. This platform is the best for networking with others within your industry or an industry the user may be trying to enter. Not only is this platform great for social networking but it's also great for job searches! So I decided to do my web-scraping project on LinkedIn.</a:t>
            </a:r>
            <a:br>
              <a:rPr lang="en-US" sz="1400" dirty="0">
                <a:solidFill>
                  <a:schemeClr val="bg2"/>
                </a:solidFill>
              </a:rPr>
            </a:br>
            <a:r>
              <a:rPr lang="en-US" sz="1400" dirty="0">
                <a:solidFill>
                  <a:schemeClr val="bg2"/>
                </a:solidFill>
              </a:rPr>
              <a:t>I </a:t>
            </a:r>
            <a:r>
              <a:rPr lang="en-US" sz="1400" dirty="0" smtClean="0">
                <a:solidFill>
                  <a:schemeClr val="bg2"/>
                </a:solidFill>
              </a:rPr>
              <a:t> used </a:t>
            </a:r>
            <a:r>
              <a:rPr lang="en-US" sz="1400" dirty="0">
                <a:solidFill>
                  <a:schemeClr val="bg2"/>
                </a:solidFill>
              </a:rPr>
              <a:t>selenium and beautiful soup to web-scrape different LinkedIn profiles of people located in Haiti</a:t>
            </a:r>
            <a:r>
              <a:rPr lang="en-US" sz="1400" dirty="0" smtClean="0">
                <a:solidFill>
                  <a:schemeClr val="bg2"/>
                </a:solidFill>
              </a:rPr>
              <a:t>.</a:t>
            </a:r>
          </a:p>
          <a:p>
            <a:pPr marL="146050" indent="0">
              <a:buNone/>
            </a:pPr>
            <a:r>
              <a:rPr lang="en-US" sz="1400" dirty="0" smtClean="0">
                <a:solidFill>
                  <a:schemeClr val="bg2"/>
                </a:solidFill>
              </a:rPr>
              <a:t>I was able to build a datasets from 1,093  profiles. </a:t>
            </a:r>
          </a:p>
          <a:p>
            <a:pPr marL="146050" indent="0">
              <a:buNone/>
            </a:pPr>
            <a:r>
              <a:rPr lang="en-US" sz="1400" dirty="0" smtClean="0">
                <a:solidFill>
                  <a:schemeClr val="bg2"/>
                </a:solidFill>
              </a:rPr>
              <a:t>The </a:t>
            </a:r>
            <a:r>
              <a:rPr lang="en-US" sz="1400" dirty="0">
                <a:solidFill>
                  <a:schemeClr val="bg2"/>
                </a:solidFill>
              </a:rPr>
              <a:t>data set includes information about</a:t>
            </a:r>
            <a:r>
              <a:rPr lang="en-US" sz="1400" dirty="0" smtClean="0">
                <a:solidFill>
                  <a:schemeClr val="bg2"/>
                </a:solidFill>
              </a:rPr>
              <a:t>:</a:t>
            </a:r>
          </a:p>
          <a:p>
            <a:r>
              <a:rPr lang="en-US" sz="1400" dirty="0" smtClean="0">
                <a:solidFill>
                  <a:schemeClr val="bg2"/>
                </a:solidFill>
              </a:rPr>
              <a:t>The experiences and its duration</a:t>
            </a:r>
          </a:p>
          <a:p>
            <a:r>
              <a:rPr lang="en-US" sz="1400" dirty="0" smtClean="0">
                <a:solidFill>
                  <a:schemeClr val="bg2"/>
                </a:solidFill>
              </a:rPr>
              <a:t>The degrees, certificates and other formations obtained</a:t>
            </a:r>
          </a:p>
          <a:p>
            <a:r>
              <a:rPr lang="en-US" sz="1400" dirty="0" smtClean="0">
                <a:solidFill>
                  <a:schemeClr val="bg2"/>
                </a:solidFill>
              </a:rPr>
              <a:t>The different skills obtained</a:t>
            </a:r>
          </a:p>
          <a:p>
            <a:pPr marL="146050" indent="0">
              <a:buNone/>
            </a:pPr>
            <a:endParaRPr lang="en-US" sz="1400" dirty="0" smtClean="0"/>
          </a:p>
          <a:p>
            <a:pPr marL="146050" indent="0">
              <a:buNone/>
            </a:pPr>
            <a:endParaRPr lang="en-US" sz="1400" dirty="0" smtClean="0"/>
          </a:p>
          <a:p>
            <a:pPr marL="146050" indent="0">
              <a:buNone/>
            </a:pPr>
            <a:endParaRPr sz="14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a:xfrm>
            <a:off x="729450" y="1545475"/>
            <a:ext cx="7688700" cy="3123344"/>
          </a:xfrm>
        </p:spPr>
        <p:txBody>
          <a:bodyPr/>
          <a:lstStyle/>
          <a:p>
            <a:pPr marL="146050" lvl="0" indent="0">
              <a:buNone/>
            </a:pPr>
            <a:r>
              <a:rPr lang="en-US" sz="1400" dirty="0" smtClean="0">
                <a:solidFill>
                  <a:schemeClr val="bg2"/>
                </a:solidFill>
              </a:rPr>
              <a:t>I categorized the different formations in: business administration, social science, technology, engineering, natural sciences, health science, art &amp; other.</a:t>
            </a:r>
          </a:p>
          <a:p>
            <a:pPr marL="146050" indent="0">
              <a:buNone/>
            </a:pPr>
            <a:r>
              <a:rPr lang="en-US" sz="1400" dirty="0">
                <a:solidFill>
                  <a:schemeClr val="bg2"/>
                </a:solidFill>
              </a:rPr>
              <a:t>I categorized the </a:t>
            </a:r>
            <a:r>
              <a:rPr lang="en-US" sz="1400" dirty="0" smtClean="0">
                <a:solidFill>
                  <a:schemeClr val="bg2"/>
                </a:solidFill>
              </a:rPr>
              <a:t>different skills in: </a:t>
            </a:r>
            <a:r>
              <a:rPr lang="en-US" sz="1400" dirty="0">
                <a:solidFill>
                  <a:schemeClr val="bg2"/>
                </a:solidFill>
              </a:rPr>
              <a:t>analysis &amp; research, communication, creativity, education &amp; formation, leadership &amp; management, medicine &amp; healthcare, technical &amp; </a:t>
            </a:r>
            <a:r>
              <a:rPr lang="en-US" sz="1400" dirty="0" smtClean="0">
                <a:solidFill>
                  <a:schemeClr val="bg2"/>
                </a:solidFill>
              </a:rPr>
              <a:t>information </a:t>
            </a:r>
            <a:r>
              <a:rPr lang="en-US" sz="1400" dirty="0">
                <a:solidFill>
                  <a:schemeClr val="bg2"/>
                </a:solidFill>
              </a:rPr>
              <a:t>skills and </a:t>
            </a:r>
            <a:r>
              <a:rPr lang="en-US" sz="1400" dirty="0" smtClean="0">
                <a:solidFill>
                  <a:schemeClr val="bg2"/>
                </a:solidFill>
              </a:rPr>
              <a:t>other. </a:t>
            </a:r>
          </a:p>
          <a:p>
            <a:pPr marL="146050" indent="0">
              <a:buNone/>
            </a:pPr>
            <a:r>
              <a:rPr lang="en-US" sz="1400" dirty="0" smtClean="0">
                <a:solidFill>
                  <a:schemeClr val="bg2"/>
                </a:solidFill>
              </a:rPr>
              <a:t>The goal of the project is to analyze those different features and to use </a:t>
            </a:r>
            <a:r>
              <a:rPr lang="en-US" sz="1400" b="1" dirty="0">
                <a:solidFill>
                  <a:schemeClr val="bg2"/>
                </a:solidFill>
              </a:rPr>
              <a:t>Clustering </a:t>
            </a:r>
            <a:r>
              <a:rPr lang="en-US" sz="1400" b="1" dirty="0" smtClean="0">
                <a:solidFill>
                  <a:schemeClr val="bg2"/>
                </a:solidFill>
              </a:rPr>
              <a:t>methods </a:t>
            </a:r>
            <a:r>
              <a:rPr lang="en-US" sz="1400" dirty="0">
                <a:solidFill>
                  <a:schemeClr val="bg2"/>
                </a:solidFill>
              </a:rPr>
              <a:t>to identify groups of similar </a:t>
            </a:r>
            <a:r>
              <a:rPr lang="en-US" sz="1400" dirty="0" smtClean="0">
                <a:solidFill>
                  <a:schemeClr val="bg2"/>
                </a:solidFill>
              </a:rPr>
              <a:t>profiles the data </a:t>
            </a:r>
            <a:r>
              <a:rPr lang="en-US" sz="1400" dirty="0">
                <a:solidFill>
                  <a:schemeClr val="bg2"/>
                </a:solidFill>
              </a:rPr>
              <a:t>sets </a:t>
            </a:r>
            <a:r>
              <a:rPr lang="en-US" sz="1400" dirty="0" smtClean="0">
                <a:solidFill>
                  <a:schemeClr val="bg2"/>
                </a:solidFill>
              </a:rPr>
              <a:t>collected. </a:t>
            </a:r>
            <a:r>
              <a:rPr lang="en-US" sz="1400" b="1" dirty="0">
                <a:solidFill>
                  <a:schemeClr val="bg2"/>
                </a:solidFill>
              </a:rPr>
              <a:t>Clustering</a:t>
            </a:r>
            <a:r>
              <a:rPr lang="en-US" sz="1400" dirty="0">
                <a:solidFill>
                  <a:schemeClr val="bg2"/>
                </a:solidFill>
              </a:rPr>
              <a:t> can be considered the most important unsupervised learning </a:t>
            </a:r>
            <a:r>
              <a:rPr lang="en-US" sz="1400" dirty="0" smtClean="0">
                <a:solidFill>
                  <a:schemeClr val="bg2"/>
                </a:solidFill>
              </a:rPr>
              <a:t>algorithm problem; </a:t>
            </a:r>
            <a:r>
              <a:rPr lang="en-US" sz="1400" dirty="0">
                <a:solidFill>
                  <a:schemeClr val="bg2"/>
                </a:solidFill>
              </a:rPr>
              <a:t>so, as every other problem of this kind, it deals with finding a structure in a collection of unlabeled data. A loose definition of </a:t>
            </a:r>
            <a:r>
              <a:rPr lang="en-US" sz="1400" b="1" dirty="0">
                <a:solidFill>
                  <a:schemeClr val="bg2"/>
                </a:solidFill>
              </a:rPr>
              <a:t>clustering</a:t>
            </a:r>
            <a:r>
              <a:rPr lang="en-US" sz="1400" dirty="0">
                <a:solidFill>
                  <a:schemeClr val="bg2"/>
                </a:solidFill>
              </a:rPr>
              <a:t> could be “the process of organizing objects into groups whose members are similar in some way”.</a:t>
            </a:r>
          </a:p>
        </p:txBody>
      </p:sp>
    </p:spTree>
    <p:extLst>
      <p:ext uri="{BB962C8B-B14F-4D97-AF65-F5344CB8AC3E}">
        <p14:creationId xmlns:p14="http://schemas.microsoft.com/office/powerpoint/2010/main" val="290145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729450" y="1545475"/>
            <a:ext cx="3767246" cy="2261100"/>
          </a:xfrm>
          <a:prstGeom prst="rect">
            <a:avLst/>
          </a:prstGeom>
        </p:spPr>
        <p:txBody>
          <a:bodyPr spcFirstLastPara="1" wrap="square" lIns="91425" tIns="91425" rIns="91425" bIns="91425" anchor="t" anchorCtr="0">
            <a:noAutofit/>
          </a:bodyPr>
          <a:lstStyle/>
          <a:p>
            <a:pPr marL="0" indent="0">
              <a:spcAft>
                <a:spcPts val="1600"/>
              </a:spcAft>
              <a:buNone/>
            </a:pPr>
            <a:r>
              <a:rPr lang="en-US" sz="1600" b="1" dirty="0" smtClean="0"/>
              <a:t>The graph shows us the repartition of the different degrees. Most of the profiles have a Bachelor’s degree, 51.6%, follow with Master 28.9%. </a:t>
            </a:r>
            <a:endParaRPr sz="1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128" y="1320450"/>
            <a:ext cx="3750741" cy="3378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0" y="1731981"/>
            <a:ext cx="3082343" cy="3012141"/>
          </a:xfrm>
        </p:spPr>
        <p:txBody>
          <a:bodyPr/>
          <a:lstStyle/>
          <a:p>
            <a:pPr marL="146050" indent="0">
              <a:buNone/>
            </a:pPr>
            <a:r>
              <a:rPr lang="en-US" sz="1400" b="1" dirty="0" smtClean="0"/>
              <a:t>Group Profile </a:t>
            </a:r>
            <a:r>
              <a:rPr lang="en-US" sz="1400" b="1" dirty="0" smtClean="0"/>
              <a:t>1:</a:t>
            </a:r>
          </a:p>
          <a:p>
            <a:pPr marL="146050" indent="0">
              <a:buNone/>
            </a:pPr>
            <a:r>
              <a:rPr lang="en-US" sz="1400" b="1" dirty="0" smtClean="0"/>
              <a:t>There are </a:t>
            </a:r>
            <a:r>
              <a:rPr lang="en-US" sz="1400" b="1" dirty="0" smtClean="0"/>
              <a:t>57</a:t>
            </a:r>
            <a:r>
              <a:rPr lang="en-US" sz="1400" b="1" dirty="0" smtClean="0"/>
              <a:t> </a:t>
            </a:r>
            <a:r>
              <a:rPr lang="en-US" sz="1400" b="1" dirty="0" smtClean="0"/>
              <a:t>profiles for Technology </a:t>
            </a:r>
            <a:r>
              <a:rPr lang="en-US" sz="1400" b="1" dirty="0" smtClean="0"/>
              <a:t>, 44 for natural sciences, </a:t>
            </a:r>
            <a:r>
              <a:rPr lang="en-US" sz="1400" b="1" dirty="0" smtClean="0"/>
              <a:t>31</a:t>
            </a:r>
            <a:r>
              <a:rPr lang="en-US" sz="1400" b="1" dirty="0" smtClean="0"/>
              <a:t> </a:t>
            </a:r>
            <a:r>
              <a:rPr lang="en-US" sz="1400" b="1" dirty="0" smtClean="0"/>
              <a:t>for </a:t>
            </a:r>
            <a:r>
              <a:rPr lang="en-US" sz="1400" b="1" dirty="0" smtClean="0"/>
              <a:t>health science.</a:t>
            </a:r>
            <a:endParaRPr lang="en-US" sz="1400" b="1" dirty="0" smtClean="0"/>
          </a:p>
          <a:p>
            <a:pPr marL="146050" indent="0">
              <a:buNone/>
            </a:pPr>
            <a:r>
              <a:rPr lang="en-US" sz="1400" b="1" dirty="0" smtClean="0"/>
              <a:t>2 </a:t>
            </a:r>
            <a:r>
              <a:rPr lang="en-US" sz="1400" b="1" dirty="0" smtClean="0"/>
              <a:t>profile are from </a:t>
            </a:r>
            <a:r>
              <a:rPr lang="en-US" sz="1400" b="1" dirty="0" smtClean="0"/>
              <a:t>art.</a:t>
            </a:r>
            <a:endParaRPr lang="en-US" sz="1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793" y="966789"/>
            <a:ext cx="4839803" cy="2807340"/>
          </a:xfrm>
          <a:prstGeom prst="rect">
            <a:avLst/>
          </a:prstGeom>
        </p:spPr>
      </p:pic>
    </p:spTree>
    <p:extLst>
      <p:ext uri="{BB962C8B-B14F-4D97-AF65-F5344CB8AC3E}">
        <p14:creationId xmlns:p14="http://schemas.microsoft.com/office/powerpoint/2010/main" val="333077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1" y="1796527"/>
            <a:ext cx="1759152" cy="2947595"/>
          </a:xfrm>
        </p:spPr>
        <p:txBody>
          <a:bodyPr/>
          <a:lstStyle/>
          <a:p>
            <a:pPr marL="146050" indent="0">
              <a:buNone/>
            </a:pPr>
            <a:r>
              <a:rPr lang="en-US" sz="1400" b="1" dirty="0" smtClean="0"/>
              <a:t>Group Profile </a:t>
            </a:r>
            <a:r>
              <a:rPr lang="en-US" sz="1400" b="1" dirty="0" smtClean="0"/>
              <a:t>1:</a:t>
            </a:r>
          </a:p>
          <a:p>
            <a:pPr marL="146050" indent="0">
              <a:buNone/>
            </a:pPr>
            <a:r>
              <a:rPr lang="en-US" sz="1400" b="1" dirty="0" smtClean="0"/>
              <a:t>The repartition of the field of </a:t>
            </a:r>
            <a:r>
              <a:rPr lang="en-US" sz="1400" b="1" dirty="0" smtClean="0"/>
              <a:t>study,</a:t>
            </a:r>
          </a:p>
          <a:p>
            <a:pPr marL="146050" indent="0">
              <a:buNone/>
            </a:pPr>
            <a:r>
              <a:rPr lang="en-US" sz="1400" b="1" dirty="0" smtClean="0"/>
              <a:t>42.5% for engineering, 32.8% for natural sciences, 23.1% for health science and 1.5% for art.</a:t>
            </a:r>
            <a:endParaRPr lang="en-US" sz="1400"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92" y="1052850"/>
            <a:ext cx="6356219" cy="3664847"/>
          </a:xfrm>
          <a:prstGeom prst="rect">
            <a:avLst/>
          </a:prstGeom>
        </p:spPr>
      </p:pic>
    </p:spTree>
    <p:extLst>
      <p:ext uri="{BB962C8B-B14F-4D97-AF65-F5344CB8AC3E}">
        <p14:creationId xmlns:p14="http://schemas.microsoft.com/office/powerpoint/2010/main" val="25262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105507" y="1807285"/>
            <a:ext cx="2530117" cy="2983294"/>
          </a:xfrm>
        </p:spPr>
        <p:txBody>
          <a:bodyPr/>
          <a:lstStyle/>
          <a:p>
            <a:pPr marL="146050" indent="0">
              <a:buNone/>
            </a:pPr>
            <a:r>
              <a:rPr lang="en-US" dirty="0" smtClean="0"/>
              <a:t>For </a:t>
            </a:r>
            <a:r>
              <a:rPr lang="en-US" dirty="0" smtClean="0"/>
              <a:t>group</a:t>
            </a:r>
            <a:r>
              <a:rPr lang="en-US" dirty="0" smtClean="0"/>
              <a:t> </a:t>
            </a:r>
            <a:r>
              <a:rPr lang="en-US" b="1" dirty="0" smtClean="0"/>
              <a:t>profile 1</a:t>
            </a:r>
            <a:r>
              <a:rPr lang="en-US" dirty="0" smtClean="0"/>
              <a:t> we can see  that </a:t>
            </a:r>
            <a:r>
              <a:rPr lang="en-US" dirty="0" smtClean="0"/>
              <a:t>44.8% of degrees are Bachelor, 29.1%  master, 10.4%  certificate &amp; Minor Diplomas and 3% are Ph.D</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453" y="1390054"/>
            <a:ext cx="6245475" cy="3330921"/>
          </a:xfrm>
          <a:prstGeom prst="rect">
            <a:avLst/>
          </a:prstGeom>
        </p:spPr>
      </p:pic>
    </p:spTree>
    <p:extLst>
      <p:ext uri="{BB962C8B-B14F-4D97-AF65-F5344CB8AC3E}">
        <p14:creationId xmlns:p14="http://schemas.microsoft.com/office/powerpoint/2010/main" val="241460924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1097</Words>
  <Application>Microsoft Office PowerPoint</Application>
  <PresentationFormat>On-screen Show (16:9)</PresentationFormat>
  <Paragraphs>123</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Cutive</vt:lpstr>
      <vt:lpstr>Raleway</vt:lpstr>
      <vt:lpstr>Lato</vt:lpstr>
      <vt:lpstr>Arial</vt:lpstr>
      <vt:lpstr>Streamline</vt:lpstr>
      <vt:lpstr>Exploring Background of different professional in Haiti from LinkedIn  </vt:lpstr>
      <vt:lpstr>Project Description</vt:lpstr>
      <vt:lpstr>Project Description</vt:lpstr>
      <vt:lpstr>Data acquisition &amp; Methodology</vt:lpstr>
      <vt:lpstr>Methodology</vt:lpstr>
      <vt:lpstr>Results </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vt:lpstr>
      <vt:lpstr>Result</vt:lpstr>
      <vt:lpstr>Result</vt:lpstr>
      <vt:lpstr>Result</vt:lpstr>
      <vt:lpstr>Result</vt:lpstr>
      <vt:lpstr>Discussion &amp; Recommendations</vt:lpstr>
      <vt:lpstr>Discussion &amp; Recommendations</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dc:title>
  <dc:creator>bootcamp</dc:creator>
  <cp:lastModifiedBy>bootcamp</cp:lastModifiedBy>
  <cp:revision>97</cp:revision>
  <dcterms:modified xsi:type="dcterms:W3CDTF">2020-08-13T16:58:31Z</dcterms:modified>
</cp:coreProperties>
</file>