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7"/>
  </p:notesMasterIdLst>
  <p:sldIdLst>
    <p:sldId id="256" r:id="rId2"/>
    <p:sldId id="257" r:id="rId3"/>
    <p:sldId id="274" r:id="rId4"/>
    <p:sldId id="258" r:id="rId5"/>
    <p:sldId id="262" r:id="rId6"/>
    <p:sldId id="259" r:id="rId7"/>
    <p:sldId id="263" r:id="rId8"/>
    <p:sldId id="275" r:id="rId9"/>
    <p:sldId id="264" r:id="rId10"/>
    <p:sldId id="276" r:id="rId11"/>
    <p:sldId id="265" r:id="rId12"/>
    <p:sldId id="277" r:id="rId13"/>
    <p:sldId id="278" r:id="rId14"/>
    <p:sldId id="267" r:id="rId15"/>
    <p:sldId id="268" r:id="rId16"/>
    <p:sldId id="281" r:id="rId17"/>
    <p:sldId id="280" r:id="rId18"/>
    <p:sldId id="279" r:id="rId19"/>
    <p:sldId id="270" r:id="rId20"/>
    <p:sldId id="269" r:id="rId21"/>
    <p:sldId id="271" r:id="rId22"/>
    <p:sldId id="273" r:id="rId23"/>
    <p:sldId id="272" r:id="rId24"/>
    <p:sldId id="260" r:id="rId25"/>
    <p:sldId id="261" r:id="rId26"/>
  </p:sldIdLst>
  <p:sldSz cx="9144000" cy="5143500" type="screen16x9"/>
  <p:notesSz cx="6858000" cy="9144000"/>
  <p:embeddedFontLst>
    <p:embeddedFont>
      <p:font typeface="Raleway" panose="020B0604020202020204" charset="0"/>
      <p:regular r:id="rId28"/>
      <p:bold r:id="rId29"/>
      <p:italic r:id="rId30"/>
      <p:boldItalic r:id="rId31"/>
    </p:embeddedFont>
    <p:embeddedFont>
      <p:font typeface="Cutive" panose="020B0604020202020204" charset="0"/>
      <p:regular r:id="rId32"/>
    </p:embeddedFont>
    <p:embeddedFont>
      <p:font typeface="La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27" autoAdjust="0"/>
  </p:normalViewPr>
  <p:slideViewPr>
    <p:cSldViewPr snapToGrid="0">
      <p:cViewPr varScale="1">
        <p:scale>
          <a:sx n="89" d="100"/>
          <a:sy n="89" d="100"/>
        </p:scale>
        <p:origin x="84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812101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dd56b83e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dd56b83e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dd56b83e6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dd56b83e6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dd56b83e6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dd56b83e6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97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12596b76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12596b7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79690bf8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79690bf8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12596b76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12596b76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4" name="Google Shape;14;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5" name="Google Shape;15;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82"/>
        <p:cNvGrpSpPr/>
        <p:nvPr/>
      </p:nvGrpSpPr>
      <p:grpSpPr>
        <a:xfrm>
          <a:off x="0" y="0"/>
          <a:ext cx="0" cy="0"/>
          <a:chOff x="0" y="0"/>
          <a:chExt cx="0" cy="0"/>
        </a:xfrm>
      </p:grpSpPr>
      <p:sp>
        <p:nvSpPr>
          <p:cNvPr id="83" name="Google Shape;83;p11"/>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1"/>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grpSp>
        <p:nvGrpSpPr>
          <p:cNvPr id="85" name="Google Shape;85;p11"/>
          <p:cNvGrpSpPr/>
          <p:nvPr/>
        </p:nvGrpSpPr>
        <p:grpSpPr>
          <a:xfrm>
            <a:off x="830392" y="4169130"/>
            <a:ext cx="745763" cy="45826"/>
            <a:chOff x="4580561" y="2589004"/>
            <a:chExt cx="1064464" cy="25200"/>
          </a:xfrm>
        </p:grpSpPr>
        <p:sp>
          <p:nvSpPr>
            <p:cNvPr id="86" name="Google Shape;86;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9" name="Google Shape;89;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90" name="Google Shape;90;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yiti Analytics Steamline Theme" type="blank">
  <p:cSld name="BLANK">
    <p:spTree>
      <p:nvGrpSpPr>
        <p:cNvPr id="1" name="Shape 91"/>
        <p:cNvGrpSpPr/>
        <p:nvPr/>
      </p:nvGrpSpPr>
      <p:grpSpPr>
        <a:xfrm>
          <a:off x="0" y="0"/>
          <a:ext cx="0" cy="0"/>
          <a:chOff x="0" y="0"/>
          <a:chExt cx="0" cy="0"/>
        </a:xfrm>
      </p:grpSpPr>
      <p:sp>
        <p:nvSpPr>
          <p:cNvPr id="92" name="Google Shape;92;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3" name="Google Shape;93;p12"/>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97" name="Google Shape;97;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8" name="Google Shape;98;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9" name="Google Shape;99;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1" name="Google Shape;21;p3"/>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3"/>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
        <p:nvSpPr>
          <p:cNvPr id="23" name="Google Shape;23;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830392" y="6578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0" name="Google Shape;30;p4"/>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2" name="Google Shape;32;p4"/>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grpSp>
        <p:nvGrpSpPr>
          <p:cNvPr id="34" name="Google Shape;34;p5"/>
          <p:cNvGrpSpPr/>
          <p:nvPr/>
        </p:nvGrpSpPr>
        <p:grpSpPr>
          <a:xfrm>
            <a:off x="830392" y="719639"/>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9450" y="847034"/>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8" name="Google Shape;38;p5"/>
          <p:cNvSpPr txBox="1">
            <a:spLocks noGrp="1"/>
          </p:cNvSpPr>
          <p:nvPr>
            <p:ph type="body" idx="1"/>
          </p:nvPr>
        </p:nvSpPr>
        <p:spPr>
          <a:xfrm>
            <a:off x="729325"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body" idx="2"/>
          </p:nvPr>
        </p:nvSpPr>
        <p:spPr>
          <a:xfrm>
            <a:off x="4643604"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0" name="Google Shape;40;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5"/>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5"/>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6"/>
          <p:cNvSpPr txBox="1">
            <a:spLocks noGrp="1"/>
          </p:cNvSpPr>
          <p:nvPr>
            <p:ph type="title"/>
          </p:nvPr>
        </p:nvSpPr>
        <p:spPr>
          <a:xfrm>
            <a:off x="729450" y="12424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8" name="Google Shape;48;p6"/>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6"/>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802942" y="655806"/>
            <a:ext cx="745763" cy="45826"/>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702550" y="78320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7" name="Google Shape;57;p7"/>
          <p:cNvSpPr txBox="1">
            <a:spLocks noGrp="1"/>
          </p:cNvSpPr>
          <p:nvPr>
            <p:ph type="body" idx="1"/>
          </p:nvPr>
        </p:nvSpPr>
        <p:spPr>
          <a:xfrm>
            <a:off x="693775" y="224627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8" name="Google Shape;58;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9" name="Google Shape;59;p7"/>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0"/>
        <p:cNvGrpSpPr/>
        <p:nvPr/>
      </p:nvGrpSpPr>
      <p:grpSpPr>
        <a:xfrm>
          <a:off x="0" y="0"/>
          <a:ext cx="0" cy="0"/>
          <a:chOff x="0" y="0"/>
          <a:chExt cx="0" cy="0"/>
        </a:xfrm>
      </p:grpSpPr>
      <p:sp>
        <p:nvSpPr>
          <p:cNvPr id="61" name="Google Shape;61;p8"/>
          <p:cNvSpPr/>
          <p:nvPr/>
        </p:nvSpPr>
        <p:spPr>
          <a:xfrm>
            <a:off x="0" y="4749850"/>
            <a:ext cx="9144000" cy="393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a:off x="830392" y="4169130"/>
            <a:ext cx="745763" cy="45826"/>
            <a:chOff x="4580561" y="2589004"/>
            <a:chExt cx="1064464" cy="25200"/>
          </a:xfrm>
        </p:grpSpPr>
        <p:sp>
          <p:nvSpPr>
            <p:cNvPr id="63" name="Google Shape;63;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6" name="Google Shape;66;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67" name="Google Shape;67;p8"/>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4575425"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30392" y="1191256"/>
            <a:ext cx="745763" cy="45826"/>
            <a:chOff x="4580561" y="2589004"/>
            <a:chExt cx="1064464" cy="25200"/>
          </a:xfrm>
        </p:grpSpPr>
        <p:sp>
          <p:nvSpPr>
            <p:cNvPr id="71" name="Google Shape;71;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74" name="Google Shape;74;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5" name="Google Shape;75;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7" name="Google Shape;77;p9"/>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80" name="Google Shape;80;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81" name="Google Shape;81;p10"/>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p:nvPr>
        </p:nvSpPr>
        <p:spPr>
          <a:xfrm>
            <a:off x="104077" y="1389601"/>
            <a:ext cx="4974300" cy="3249306"/>
          </a:xfrm>
          <a:prstGeom prst="rect">
            <a:avLst/>
          </a:prstGeom>
        </p:spPr>
        <p:txBody>
          <a:bodyPr spcFirstLastPara="1" wrap="square" lIns="91425" tIns="91425" rIns="91425" bIns="91425" anchor="t" anchorCtr="0">
            <a:noAutofit/>
          </a:bodyPr>
          <a:lstStyle/>
          <a:p>
            <a:r>
              <a:rPr lang="en-US" sz="4000" dirty="0"/>
              <a:t>Exploring Background of different professional in Haiti from LinkedIn</a:t>
            </a:r>
            <a:r>
              <a:rPr lang="en-US" dirty="0"/>
              <a:t/>
            </a:r>
            <a:br>
              <a:rPr lang="en-US" dirty="0"/>
            </a:br>
            <a:endParaRPr dirty="0"/>
          </a:p>
          <a:p>
            <a:pPr marL="0" lvl="0" indent="0" algn="l" rtl="0">
              <a:spcBef>
                <a:spcPts val="0"/>
              </a:spcBef>
              <a:spcAft>
                <a:spcPts val="0"/>
              </a:spcAft>
              <a:buNone/>
            </a:pPr>
            <a:endParaRPr dirty="0">
              <a:latin typeface="Cutive"/>
              <a:ea typeface="Cutive"/>
              <a:cs typeface="Cutive"/>
              <a:sym typeface="Cutive"/>
            </a:endParaRPr>
          </a:p>
        </p:txBody>
      </p:sp>
      <p:pic>
        <p:nvPicPr>
          <p:cNvPr id="106" name="Google Shape;106;p14" descr="A screenshot of a cell phone&#10;&#10;Description automatically generated"/>
          <p:cNvPicPr preferRelativeResize="0"/>
          <p:nvPr/>
        </p:nvPicPr>
        <p:blipFill rotWithShape="1">
          <a:blip r:embed="rId3">
            <a:alphaModFix/>
          </a:blip>
          <a:srcRect l="4073" t="25634" r="9630" b="24482"/>
          <a:stretch/>
        </p:blipFill>
        <p:spPr>
          <a:xfrm>
            <a:off x="10788026" y="8728450"/>
            <a:ext cx="2216774" cy="1025150"/>
          </a:xfrm>
          <a:prstGeom prst="rect">
            <a:avLst/>
          </a:prstGeom>
          <a:noFill/>
          <a:ln>
            <a:noFill/>
          </a:ln>
        </p:spPr>
      </p:pic>
      <p:sp>
        <p:nvSpPr>
          <p:cNvPr id="107" name="Google Shape;107;p14"/>
          <p:cNvSpPr/>
          <p:nvPr/>
        </p:nvSpPr>
        <p:spPr>
          <a:xfrm>
            <a:off x="4997825" y="0"/>
            <a:ext cx="4146300" cy="5143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8" name="Google Shape;108;p14" descr="A screenshot of a cell phone&#10;&#10;Description automatically generated"/>
          <p:cNvPicPr preferRelativeResize="0"/>
          <p:nvPr/>
        </p:nvPicPr>
        <p:blipFill rotWithShape="1">
          <a:blip r:embed="rId3">
            <a:alphaModFix/>
          </a:blip>
          <a:srcRect l="4073" t="25634" r="9630" b="24482"/>
          <a:stretch/>
        </p:blipFill>
        <p:spPr>
          <a:xfrm>
            <a:off x="5053338" y="1277742"/>
            <a:ext cx="4035273" cy="1866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29450" y="1398494"/>
            <a:ext cx="1551171" cy="3322481"/>
          </a:xfrm>
        </p:spPr>
        <p:txBody>
          <a:bodyPr/>
          <a:lstStyle/>
          <a:p>
            <a:pPr marL="146050" indent="0">
              <a:buNone/>
            </a:pPr>
            <a:r>
              <a:rPr lang="en-US" dirty="0" smtClean="0"/>
              <a:t>Profile</a:t>
            </a:r>
            <a:r>
              <a:rPr lang="en-US" dirty="0"/>
              <a:t> </a:t>
            </a:r>
            <a:r>
              <a:rPr lang="en-US" dirty="0" smtClean="0"/>
              <a:t>1</a:t>
            </a:r>
          </a:p>
          <a:p>
            <a:pPr marL="146050" indent="0">
              <a:buNone/>
            </a:pPr>
            <a:r>
              <a:rPr lang="en-US" dirty="0" smtClean="0"/>
              <a:t>Repartition of the skills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208" y="1052850"/>
            <a:ext cx="6870023" cy="3664013"/>
          </a:xfrm>
          <a:prstGeom prst="rect">
            <a:avLst/>
          </a:prstGeom>
        </p:spPr>
      </p:pic>
    </p:spTree>
    <p:extLst>
      <p:ext uri="{BB962C8B-B14F-4D97-AF65-F5344CB8AC3E}">
        <p14:creationId xmlns:p14="http://schemas.microsoft.com/office/powerpoint/2010/main" val="111563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516367" y="1295539"/>
            <a:ext cx="2066797" cy="3459341"/>
          </a:xfrm>
        </p:spPr>
        <p:txBody>
          <a:bodyPr/>
          <a:lstStyle/>
          <a:p>
            <a:pPr marL="146050" indent="0">
              <a:buNone/>
            </a:pPr>
            <a:r>
              <a:rPr lang="en-US" dirty="0" smtClean="0"/>
              <a:t>Most of the profiles for Profile 1 are leadership &amp; management and technical &amp; information skills respectively 299 and 253 profiles. </a:t>
            </a:r>
          </a:p>
          <a:p>
            <a:pPr marL="146050" indent="0">
              <a:buNone/>
            </a:pPr>
            <a:endParaRPr lang="en-US" dirty="0"/>
          </a:p>
          <a:p>
            <a:pPr marL="14605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3164" y="785250"/>
            <a:ext cx="6560836" cy="3864387"/>
          </a:xfrm>
          <a:prstGeom prst="rect">
            <a:avLst/>
          </a:prstGeom>
        </p:spPr>
      </p:pic>
    </p:spTree>
    <p:extLst>
      <p:ext uri="{BB962C8B-B14F-4D97-AF65-F5344CB8AC3E}">
        <p14:creationId xmlns:p14="http://schemas.microsoft.com/office/powerpoint/2010/main" val="320008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516368" y="1295539"/>
            <a:ext cx="1290918" cy="3459341"/>
          </a:xfrm>
        </p:spPr>
        <p:txBody>
          <a:bodyPr/>
          <a:lstStyle/>
          <a:p>
            <a:pPr marL="146050" indent="0">
              <a:buNone/>
            </a:pPr>
            <a:r>
              <a:rPr lang="en-US" dirty="0" smtClean="0"/>
              <a:t>Repartition of the skills in Profile 1</a:t>
            </a:r>
          </a:p>
          <a:p>
            <a:pPr marL="146050" indent="0">
              <a:buNone/>
            </a:pPr>
            <a:endParaRPr lang="en-US" dirty="0"/>
          </a:p>
          <a:p>
            <a:pPr marL="14605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646" y="946016"/>
            <a:ext cx="6870023" cy="3638743"/>
          </a:xfrm>
          <a:prstGeom prst="rect">
            <a:avLst/>
          </a:prstGeom>
        </p:spPr>
      </p:pic>
    </p:spTree>
    <p:extLst>
      <p:ext uri="{BB962C8B-B14F-4D97-AF65-F5344CB8AC3E}">
        <p14:creationId xmlns:p14="http://schemas.microsoft.com/office/powerpoint/2010/main" val="3756793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5305" y="1295539"/>
            <a:ext cx="1731982" cy="3459341"/>
          </a:xfrm>
        </p:spPr>
        <p:txBody>
          <a:bodyPr/>
          <a:lstStyle/>
          <a:p>
            <a:pPr marL="146050" indent="0">
              <a:buNone/>
            </a:pPr>
            <a:r>
              <a:rPr lang="en-US" b="1" dirty="0" smtClean="0"/>
              <a:t>Profile 2</a:t>
            </a:r>
          </a:p>
          <a:p>
            <a:pPr marL="146050" indent="0">
              <a:buNone/>
            </a:pPr>
            <a:r>
              <a:rPr lang="en-US" dirty="0" smtClean="0"/>
              <a:t>All the profiles are categorized in social sciences, 163 of them have skills categorized leadership &amp; Management</a:t>
            </a:r>
          </a:p>
          <a:p>
            <a:pPr marL="146050" indent="0">
              <a:buNone/>
            </a:pPr>
            <a:r>
              <a:rPr lang="en-US" dirty="0" smtClean="0"/>
              <a:t>And 121 profiles have skills categorized technical &amp; information skills.</a:t>
            </a:r>
            <a:endParaRPr lang="en-US" dirty="0"/>
          </a:p>
          <a:p>
            <a:pPr marL="14605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373" y="562925"/>
            <a:ext cx="2070572" cy="419195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9471" y="1295539"/>
            <a:ext cx="5165273" cy="3193708"/>
          </a:xfrm>
          <a:prstGeom prst="rect">
            <a:avLst/>
          </a:prstGeom>
        </p:spPr>
      </p:pic>
    </p:spTree>
    <p:extLst>
      <p:ext uri="{BB962C8B-B14F-4D97-AF65-F5344CB8AC3E}">
        <p14:creationId xmlns:p14="http://schemas.microsoft.com/office/powerpoint/2010/main" val="3589231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29450" y="1265059"/>
            <a:ext cx="7688700" cy="533261"/>
          </a:xfrm>
        </p:spPr>
        <p:txBody>
          <a:bodyPr/>
          <a:lstStyle/>
          <a:p>
            <a:pPr marL="146050" indent="0">
              <a:buNone/>
            </a:pPr>
            <a:r>
              <a:rPr lang="en-US" dirty="0"/>
              <a:t>f</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42" y="1314839"/>
            <a:ext cx="4490757" cy="333092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3799" y="1118795"/>
            <a:ext cx="4570201" cy="3454263"/>
          </a:xfrm>
          <a:prstGeom prst="rect">
            <a:avLst/>
          </a:prstGeom>
        </p:spPr>
      </p:pic>
      <p:sp>
        <p:nvSpPr>
          <p:cNvPr id="5" name="TextBox 4"/>
          <p:cNvSpPr txBox="1"/>
          <p:nvPr/>
        </p:nvSpPr>
        <p:spPr>
          <a:xfrm>
            <a:off x="2947595" y="150607"/>
            <a:ext cx="6196405" cy="954107"/>
          </a:xfrm>
          <a:prstGeom prst="rect">
            <a:avLst/>
          </a:prstGeom>
          <a:noFill/>
        </p:spPr>
        <p:txBody>
          <a:bodyPr wrap="square" rtlCol="0">
            <a:spAutoFit/>
          </a:bodyPr>
          <a:lstStyle/>
          <a:p>
            <a:r>
              <a:rPr lang="en-US" dirty="0" smtClean="0"/>
              <a:t>Repartition of category of skills and category of field of study in Profile 2</a:t>
            </a:r>
          </a:p>
          <a:p>
            <a:r>
              <a:rPr lang="en-US" dirty="0" smtClean="0"/>
              <a:t>78% of profiles in profile 2 have bachelor degree and have category of skills in leadership &amp; management, technical &amp; information skills and communication, respectively 41%, 30.4% and 13.6%. </a:t>
            </a:r>
            <a:endParaRPr lang="en-US" dirty="0"/>
          </a:p>
        </p:txBody>
      </p:sp>
    </p:spTree>
    <p:extLst>
      <p:ext uri="{BB962C8B-B14F-4D97-AF65-F5344CB8AC3E}">
        <p14:creationId xmlns:p14="http://schemas.microsoft.com/office/powerpoint/2010/main" val="972551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0961" y="1289443"/>
            <a:ext cx="1711216" cy="34644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293" y="1516829"/>
            <a:ext cx="5971523" cy="3237040"/>
          </a:xfrm>
          <a:prstGeom prst="rect">
            <a:avLst/>
          </a:prstGeom>
        </p:spPr>
      </p:pic>
      <p:sp>
        <p:nvSpPr>
          <p:cNvPr id="10" name="TextBox 9"/>
          <p:cNvSpPr txBox="1"/>
          <p:nvPr/>
        </p:nvSpPr>
        <p:spPr>
          <a:xfrm>
            <a:off x="3076687" y="139849"/>
            <a:ext cx="5873675" cy="738664"/>
          </a:xfrm>
          <a:prstGeom prst="rect">
            <a:avLst/>
          </a:prstGeom>
          <a:noFill/>
        </p:spPr>
        <p:txBody>
          <a:bodyPr wrap="square" rtlCol="0">
            <a:spAutoFit/>
          </a:bodyPr>
          <a:lstStyle/>
          <a:p>
            <a:r>
              <a:rPr lang="en-US" dirty="0" smtClean="0"/>
              <a:t>Profile 3, all of those profiles are categorized Business administration,</a:t>
            </a:r>
          </a:p>
          <a:p>
            <a:r>
              <a:rPr lang="en-US" dirty="0" smtClean="0"/>
              <a:t>167 of them have skills of leadership &amp; management, 111 skills of technical &amp; information skills.  </a:t>
            </a:r>
            <a:endParaRPr lang="en-US" dirty="0"/>
          </a:p>
        </p:txBody>
      </p:sp>
    </p:spTree>
    <p:extLst>
      <p:ext uri="{BB962C8B-B14F-4D97-AF65-F5344CB8AC3E}">
        <p14:creationId xmlns:p14="http://schemas.microsoft.com/office/powerpoint/2010/main" val="3144414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59930" y="1289443"/>
            <a:ext cx="7688700" cy="728333"/>
          </a:xfrm>
        </p:spPr>
        <p:txBody>
          <a:bodyPr/>
          <a:lstStyle/>
          <a:p>
            <a:pPr marL="146050" indent="0">
              <a:buNone/>
            </a:pPr>
            <a:r>
              <a:rPr lang="en-US" dirty="0" smtClean="0"/>
              <a:t>j</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5482" y="1527586"/>
            <a:ext cx="4948518" cy="316400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 y="1320450"/>
            <a:ext cx="4176394" cy="3288027"/>
          </a:xfrm>
          <a:prstGeom prst="rect">
            <a:avLst/>
          </a:prstGeom>
        </p:spPr>
      </p:pic>
      <p:sp>
        <p:nvSpPr>
          <p:cNvPr id="7" name="TextBox 6"/>
          <p:cNvSpPr txBox="1"/>
          <p:nvPr/>
        </p:nvSpPr>
        <p:spPr>
          <a:xfrm>
            <a:off x="3076687" y="290456"/>
            <a:ext cx="5992009" cy="954107"/>
          </a:xfrm>
          <a:prstGeom prst="rect">
            <a:avLst/>
          </a:prstGeom>
          <a:noFill/>
        </p:spPr>
        <p:txBody>
          <a:bodyPr wrap="square" rtlCol="0">
            <a:spAutoFit/>
          </a:bodyPr>
          <a:lstStyle/>
          <a:p>
            <a:r>
              <a:rPr lang="en-US" dirty="0" smtClean="0"/>
              <a:t>Repartition of category of skills, and degree  in group profile 3. We can notice a lot of Bachelor’s degree again </a:t>
            </a:r>
            <a:r>
              <a:rPr lang="en-US" dirty="0"/>
              <a:t>granted 74.5%</a:t>
            </a:r>
            <a:r>
              <a:rPr lang="en-US" dirty="0" smtClean="0"/>
              <a:t> and also leadership &amp; management and technical &amp; </a:t>
            </a:r>
            <a:r>
              <a:rPr lang="en-US" dirty="0" err="1" smtClean="0"/>
              <a:t>informations</a:t>
            </a:r>
            <a:r>
              <a:rPr lang="en-US" dirty="0" smtClean="0"/>
              <a:t>  skills </a:t>
            </a:r>
            <a:r>
              <a:rPr lang="en-US" smtClean="0"/>
              <a:t>, respectively 52.7%, 36%. </a:t>
            </a:r>
            <a:endParaRPr lang="en-US" dirty="0"/>
          </a:p>
        </p:txBody>
      </p:sp>
    </p:spTree>
    <p:extLst>
      <p:ext uri="{BB962C8B-B14F-4D97-AF65-F5344CB8AC3E}">
        <p14:creationId xmlns:p14="http://schemas.microsoft.com/office/powerpoint/2010/main" val="823137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59930" y="1289443"/>
            <a:ext cx="7688700" cy="728333"/>
          </a:xfrm>
        </p:spPr>
        <p:txBody>
          <a:bodyPr/>
          <a:lstStyle/>
          <a:p>
            <a:pPr marL="146050" indent="0">
              <a:buNone/>
            </a:pPr>
            <a:endParaRPr lang="en-US" dirty="0"/>
          </a:p>
        </p:txBody>
      </p:sp>
    </p:spTree>
    <p:extLst>
      <p:ext uri="{BB962C8B-B14F-4D97-AF65-F5344CB8AC3E}">
        <p14:creationId xmlns:p14="http://schemas.microsoft.com/office/powerpoint/2010/main" val="1686122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59930" y="1289443"/>
            <a:ext cx="7688700" cy="728333"/>
          </a:xfrm>
        </p:spPr>
        <p:txBody>
          <a:bodyPr/>
          <a:lstStyle/>
          <a:p>
            <a:pPr marL="146050" indent="0">
              <a:buNone/>
            </a:pPr>
            <a:endParaRPr lang="en-US" dirty="0"/>
          </a:p>
        </p:txBody>
      </p:sp>
    </p:spTree>
    <p:extLst>
      <p:ext uri="{BB962C8B-B14F-4D97-AF65-F5344CB8AC3E}">
        <p14:creationId xmlns:p14="http://schemas.microsoft.com/office/powerpoint/2010/main" val="2655762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29450" y="1298448"/>
            <a:ext cx="7688700" cy="3438144"/>
          </a:xfrm>
        </p:spPr>
        <p:txBody>
          <a:bodyPr/>
          <a:lstStyle/>
          <a:p>
            <a:endParaRPr lang="en-US" sz="1200" b="1" dirty="0" smtClean="0"/>
          </a:p>
          <a:p>
            <a:endParaRPr lang="en-US" b="1" dirty="0"/>
          </a:p>
          <a:p>
            <a:endParaRPr lang="en-US" b="1" dirty="0" smtClean="0"/>
          </a:p>
          <a:p>
            <a:endParaRPr lang="en-US" b="1" dirty="0"/>
          </a:p>
          <a:p>
            <a:endParaRPr lang="en-US" dirty="0"/>
          </a:p>
        </p:txBody>
      </p:sp>
    </p:spTree>
    <p:extLst>
      <p:ext uri="{BB962C8B-B14F-4D97-AF65-F5344CB8AC3E}">
        <p14:creationId xmlns:p14="http://schemas.microsoft.com/office/powerpoint/2010/main" val="217796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r>
              <a:rPr lang="en-US" dirty="0"/>
              <a:t>Project Description</a:t>
            </a:r>
          </a:p>
        </p:txBody>
      </p:sp>
      <p:sp>
        <p:nvSpPr>
          <p:cNvPr id="114" name="Google Shape;114;p15"/>
          <p:cNvSpPr txBox="1"/>
          <p:nvPr/>
        </p:nvSpPr>
        <p:spPr>
          <a:xfrm>
            <a:off x="729450" y="1306200"/>
            <a:ext cx="6966900" cy="3412104"/>
          </a:xfrm>
          <a:prstGeom prst="rect">
            <a:avLst/>
          </a:prstGeom>
          <a:noFill/>
          <a:ln>
            <a:noFill/>
          </a:ln>
        </p:spPr>
        <p:txBody>
          <a:bodyPr spcFirstLastPara="1" wrap="square" lIns="91425" tIns="91425" rIns="91425" bIns="91425" anchor="t" anchorCtr="0">
            <a:noAutofit/>
          </a:bodyPr>
          <a:lstStyle/>
          <a:p>
            <a:pPr lvl="0" algn="just"/>
            <a:r>
              <a:rPr lang="en-US" dirty="0" smtClean="0">
                <a:solidFill>
                  <a:schemeClr val="bg2"/>
                </a:solidFill>
                <a:latin typeface="Lato" charset="0"/>
                <a:ea typeface="Lato"/>
                <a:cs typeface="Lato"/>
                <a:sym typeface="Lato"/>
              </a:rPr>
              <a:t>Haiti is a country with </a:t>
            </a:r>
            <a:r>
              <a:rPr lang="en-US" dirty="0" smtClean="0">
                <a:solidFill>
                  <a:schemeClr val="bg2"/>
                </a:solidFill>
              </a:rPr>
              <a:t>highly </a:t>
            </a:r>
            <a:r>
              <a:rPr lang="en-US" dirty="0">
                <a:solidFill>
                  <a:schemeClr val="bg2"/>
                </a:solidFill>
              </a:rPr>
              <a:t>educated youth who lack access to </a:t>
            </a:r>
            <a:r>
              <a:rPr lang="en-US" dirty="0" smtClean="0">
                <a:solidFill>
                  <a:schemeClr val="bg2"/>
                </a:solidFill>
              </a:rPr>
              <a:t>opportunity. </a:t>
            </a:r>
          </a:p>
          <a:p>
            <a:pPr lvl="0" algn="just"/>
            <a:r>
              <a:rPr lang="en-US" dirty="0">
                <a:solidFill>
                  <a:schemeClr val="bg2"/>
                </a:solidFill>
              </a:rPr>
              <a:t>why college graduates can’t find a job or a good job</a:t>
            </a:r>
            <a:r>
              <a:rPr lang="en-US" dirty="0" smtClean="0">
                <a:solidFill>
                  <a:schemeClr val="bg2"/>
                </a:solidFill>
              </a:rPr>
              <a:t>? </a:t>
            </a:r>
            <a:r>
              <a:rPr lang="en-US" dirty="0">
                <a:solidFill>
                  <a:schemeClr val="bg2"/>
                </a:solidFill>
              </a:rPr>
              <a:t>Obtaining employment after college is often difficult. Some graduates accept the first job they find without realizing the potential impact it may have on their future. The primary reason why graduates find obtaining employment difficult is the sheer amount of competition. Not enough opportunity overall in Haiti</a:t>
            </a:r>
            <a:r>
              <a:rPr lang="en-US" dirty="0" smtClean="0">
                <a:solidFill>
                  <a:schemeClr val="bg2"/>
                </a:solidFill>
              </a:rPr>
              <a:t>.</a:t>
            </a:r>
          </a:p>
          <a:p>
            <a:pPr lvl="0" algn="just"/>
            <a:r>
              <a:rPr lang="en-US" dirty="0">
                <a:solidFill>
                  <a:schemeClr val="bg2"/>
                </a:solidFill>
              </a:rPr>
              <a:t>There are many reasons why graduates struggle in their job searching. Personal reasons aside, there are greater causes that many students and recent graduates face such as</a:t>
            </a:r>
            <a:r>
              <a:rPr lang="en-US" dirty="0" smtClean="0">
                <a:solidFill>
                  <a:schemeClr val="bg2"/>
                </a:solidFill>
              </a:rPr>
              <a:t>:</a:t>
            </a:r>
          </a:p>
          <a:p>
            <a:pPr marL="285750" lvl="0" indent="-285750" algn="just">
              <a:buFont typeface="Arial" panose="020B0604020202020204" pitchFamily="34" charset="0"/>
              <a:buChar char="•"/>
            </a:pPr>
            <a:r>
              <a:rPr lang="en-US" dirty="0">
                <a:solidFill>
                  <a:schemeClr val="bg2"/>
                </a:solidFill>
              </a:rPr>
              <a:t>High </a:t>
            </a:r>
            <a:r>
              <a:rPr lang="en-US" dirty="0" smtClean="0">
                <a:solidFill>
                  <a:schemeClr val="bg2"/>
                </a:solidFill>
              </a:rPr>
              <a:t>competition</a:t>
            </a:r>
          </a:p>
          <a:p>
            <a:pPr marL="285750" lvl="0" indent="-285750" algn="just">
              <a:buFont typeface="Arial" panose="020B0604020202020204" pitchFamily="34" charset="0"/>
              <a:buChar char="•"/>
            </a:pPr>
            <a:r>
              <a:rPr lang="en-US" dirty="0">
                <a:solidFill>
                  <a:schemeClr val="bg2"/>
                </a:solidFill>
              </a:rPr>
              <a:t>Little work </a:t>
            </a:r>
            <a:r>
              <a:rPr lang="en-US" dirty="0" smtClean="0">
                <a:solidFill>
                  <a:schemeClr val="bg2"/>
                </a:solidFill>
              </a:rPr>
              <a:t>experience</a:t>
            </a:r>
          </a:p>
          <a:p>
            <a:pPr marL="285750" lvl="0" indent="-285750" algn="just">
              <a:buFont typeface="Arial" panose="020B0604020202020204" pitchFamily="34" charset="0"/>
              <a:buChar char="•"/>
            </a:pPr>
            <a:r>
              <a:rPr lang="en-US" dirty="0">
                <a:solidFill>
                  <a:schemeClr val="bg2"/>
                </a:solidFill>
              </a:rPr>
              <a:t>Few or no skills at </a:t>
            </a:r>
            <a:r>
              <a:rPr lang="en-US" dirty="0" smtClean="0">
                <a:solidFill>
                  <a:schemeClr val="bg2"/>
                </a:solidFill>
              </a:rPr>
              <a:t>all</a:t>
            </a:r>
          </a:p>
          <a:p>
            <a:pPr marL="285750" lvl="0" indent="-285750" algn="just">
              <a:buFont typeface="Arial" panose="020B0604020202020204" pitchFamily="34" charset="0"/>
              <a:buChar char="•"/>
            </a:pPr>
            <a:r>
              <a:rPr lang="en-US" dirty="0">
                <a:solidFill>
                  <a:schemeClr val="bg2"/>
                </a:solidFill>
              </a:rPr>
              <a:t>Little </a:t>
            </a:r>
            <a:r>
              <a:rPr lang="en-US" dirty="0" smtClean="0">
                <a:solidFill>
                  <a:schemeClr val="bg2"/>
                </a:solidFill>
              </a:rPr>
              <a:t>networking</a:t>
            </a:r>
          </a:p>
          <a:p>
            <a:pPr marL="285750" lvl="0" indent="-285750" algn="just">
              <a:buFont typeface="Arial" panose="020B0604020202020204" pitchFamily="34" charset="0"/>
              <a:buChar char="•"/>
            </a:pPr>
            <a:r>
              <a:rPr lang="en-US" dirty="0">
                <a:solidFill>
                  <a:schemeClr val="bg2"/>
                </a:solidFill>
              </a:rPr>
              <a:t>Lack of communication skills</a:t>
            </a:r>
            <a:endParaRPr dirty="0">
              <a:solidFill>
                <a:schemeClr val="bg2"/>
              </a:solidFill>
              <a:latin typeface="Lato" charset="0"/>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29450" y="1326019"/>
            <a:ext cx="7688700" cy="569837"/>
          </a:xfrm>
        </p:spPr>
        <p:txBody>
          <a:bodyPr/>
          <a:lstStyle/>
          <a:p>
            <a:pPr marL="146050" indent="0">
              <a:buNone/>
            </a:pPr>
            <a:endParaRPr lang="en-US" dirty="0"/>
          </a:p>
        </p:txBody>
      </p:sp>
    </p:spTree>
    <p:extLst>
      <p:ext uri="{BB962C8B-B14F-4D97-AF65-F5344CB8AC3E}">
        <p14:creationId xmlns:p14="http://schemas.microsoft.com/office/powerpoint/2010/main" val="3541157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7588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Text Placeholder 2"/>
          <p:cNvSpPr>
            <a:spLocks noGrp="1"/>
          </p:cNvSpPr>
          <p:nvPr>
            <p:ph type="body" idx="1"/>
          </p:nvPr>
        </p:nvSpPr>
        <p:spPr>
          <a:xfrm>
            <a:off x="729450" y="1258963"/>
            <a:ext cx="7688700" cy="789293"/>
          </a:xfrm>
        </p:spPr>
        <p:txBody>
          <a:bodyPr/>
          <a:lstStyle/>
          <a:p>
            <a:endParaRPr lang="en-US" dirty="0"/>
          </a:p>
        </p:txBody>
      </p:sp>
    </p:spTree>
    <p:extLst>
      <p:ext uri="{BB962C8B-B14F-4D97-AF65-F5344CB8AC3E}">
        <p14:creationId xmlns:p14="http://schemas.microsoft.com/office/powerpoint/2010/main" val="1998618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Discussion &amp; Recommendations</a:t>
            </a:r>
            <a:endParaRPr lang="en-US" dirty="0"/>
          </a:p>
        </p:txBody>
      </p:sp>
      <p:sp>
        <p:nvSpPr>
          <p:cNvPr id="3" name="Text Placeholder 2"/>
          <p:cNvSpPr>
            <a:spLocks noGrp="1"/>
          </p:cNvSpPr>
          <p:nvPr>
            <p:ph type="body" idx="1"/>
          </p:nvPr>
        </p:nvSpPr>
        <p:spPr>
          <a:xfrm>
            <a:off x="729450" y="1545474"/>
            <a:ext cx="7688700" cy="3203310"/>
          </a:xfrm>
        </p:spPr>
        <p:txBody>
          <a:bodyPr/>
          <a:lstStyle/>
          <a:p>
            <a:endParaRPr lang="en-US" dirty="0"/>
          </a:p>
        </p:txBody>
      </p:sp>
    </p:spTree>
    <p:extLst>
      <p:ext uri="{BB962C8B-B14F-4D97-AF65-F5344CB8AC3E}">
        <p14:creationId xmlns:p14="http://schemas.microsoft.com/office/powerpoint/2010/main" val="238995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Discussion &amp; Recommendations</a:t>
            </a:r>
            <a:endParaRPr dirty="0"/>
          </a:p>
        </p:txBody>
      </p:sp>
      <p:sp>
        <p:nvSpPr>
          <p:cNvPr id="132" name="Google Shape;132;p18"/>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smtClean="0"/>
              <a:t> </a:t>
            </a:r>
            <a:endParaRPr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&amp; Appendices</a:t>
            </a:r>
            <a:endParaRPr/>
          </a:p>
        </p:txBody>
      </p:sp>
      <p:sp>
        <p:nvSpPr>
          <p:cNvPr id="138" name="Google Shape;138;p19"/>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lvl="0" indent="0">
              <a:spcBef>
                <a:spcPts val="1600"/>
              </a:spcBef>
              <a:buNone/>
            </a:pPr>
            <a:endParaRPr lang="en-US" sz="1600" dirty="0">
              <a:solidFill>
                <a:srgbClr val="000000"/>
              </a:solidFill>
            </a:endParaRPr>
          </a:p>
          <a:p>
            <a:pPr marL="0" lvl="0" indent="0">
              <a:spcBef>
                <a:spcPts val="1600"/>
              </a:spcBef>
              <a:buNone/>
            </a:pPr>
            <a:endParaRPr lang="en-US" sz="1600" dirty="0" smtClean="0">
              <a:solidFill>
                <a:srgbClr val="000000"/>
              </a:solidFill>
            </a:endParaRPr>
          </a:p>
          <a:p>
            <a:pPr marL="0" lvl="0" indent="0">
              <a:spcBef>
                <a:spcPts val="1600"/>
              </a:spcBef>
              <a:buNone/>
            </a:pPr>
            <a:endParaRPr lang="en-US" sz="1600" dirty="0">
              <a:solidFill>
                <a:srgbClr val="000000"/>
              </a:solidFill>
            </a:endParaRPr>
          </a:p>
          <a:p>
            <a:pPr marL="0" lvl="0" indent="0">
              <a:spcBef>
                <a:spcPts val="1600"/>
              </a:spcBef>
              <a:buNone/>
            </a:pPr>
            <a:r>
              <a:rPr lang="en-US" sz="1600" dirty="0" smtClean="0">
                <a:solidFill>
                  <a:srgbClr val="000000"/>
                </a:solidFill>
              </a:rPr>
              <a:t>By: Jean Franco </a:t>
            </a:r>
            <a:r>
              <a:rPr lang="en-US" sz="1600" dirty="0" err="1" smtClean="0">
                <a:solidFill>
                  <a:srgbClr val="000000"/>
                </a:solidFill>
              </a:rPr>
              <a:t>Chosson</a:t>
            </a:r>
            <a:endParaRPr sz="1600"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r>
              <a:rPr lang="en-US" dirty="0"/>
              <a:t>Project Description</a:t>
            </a:r>
          </a:p>
        </p:txBody>
      </p:sp>
      <p:sp>
        <p:nvSpPr>
          <p:cNvPr id="114" name="Google Shape;114;p15"/>
          <p:cNvSpPr txBox="1"/>
          <p:nvPr/>
        </p:nvSpPr>
        <p:spPr>
          <a:xfrm>
            <a:off x="729450" y="1306200"/>
            <a:ext cx="6966900" cy="3412104"/>
          </a:xfrm>
          <a:prstGeom prst="rect">
            <a:avLst/>
          </a:prstGeom>
          <a:noFill/>
          <a:ln>
            <a:noFill/>
          </a:ln>
        </p:spPr>
        <p:txBody>
          <a:bodyPr spcFirstLastPara="1" wrap="square" lIns="91425" tIns="91425" rIns="91425" bIns="91425" anchor="t" anchorCtr="0">
            <a:noAutofit/>
          </a:bodyPr>
          <a:lstStyle/>
          <a:p>
            <a:pPr lvl="0" algn="just"/>
            <a:r>
              <a:rPr lang="en-US" dirty="0"/>
              <a:t>Furthermore, I want to focus farther i.e. the choice of the field of study after high school. In Haiti, we do not offer professional orientation to young people. Before choosing a study field, wouldn't it be important to have a clear idea of the opportunities offered in this field, and the skills to be acquired</a:t>
            </a:r>
            <a:r>
              <a:rPr lang="en-US" dirty="0" smtClean="0"/>
              <a:t>?</a:t>
            </a:r>
          </a:p>
          <a:p>
            <a:pPr lvl="0" algn="just"/>
            <a:r>
              <a:rPr lang="en-US" dirty="0"/>
              <a:t>what degree or level of education that offer more opportunities or that is the most in demand, what skills are employers looking for? This lead me to explore the backgrounds, experiences, and skills of different professionals in Haiti. </a:t>
            </a:r>
            <a:endParaRPr lang="en-US" dirty="0" smtClean="0"/>
          </a:p>
          <a:p>
            <a:pPr lvl="0" algn="just"/>
            <a:r>
              <a:rPr lang="en-US" dirty="0">
                <a:latin typeface="Lato" charset="0"/>
                <a:ea typeface="Lato"/>
                <a:cs typeface="Lato"/>
                <a:sym typeface="Lato"/>
              </a:rPr>
              <a:t>what degree’s lead to what </a:t>
            </a:r>
            <a:r>
              <a:rPr lang="en-US" dirty="0" smtClean="0">
                <a:latin typeface="Lato" charset="0"/>
                <a:ea typeface="Lato"/>
                <a:cs typeface="Lato"/>
                <a:sym typeface="Lato"/>
              </a:rPr>
              <a:t>skills? </a:t>
            </a:r>
          </a:p>
          <a:p>
            <a:r>
              <a:rPr lang="en-US" dirty="0"/>
              <a:t>For this project I want to study </a:t>
            </a:r>
            <a:r>
              <a:rPr lang="en-US" dirty="0" smtClean="0"/>
              <a:t>the profile </a:t>
            </a:r>
            <a:r>
              <a:rPr lang="en-US" dirty="0"/>
              <a:t>of different professionals, and their </a:t>
            </a:r>
            <a:r>
              <a:rPr lang="en-US" dirty="0" smtClean="0"/>
              <a:t>evolution.</a:t>
            </a:r>
          </a:p>
          <a:p>
            <a:r>
              <a:rPr lang="en-US" dirty="0" smtClean="0"/>
              <a:t>I </a:t>
            </a:r>
            <a:r>
              <a:rPr lang="en-US" dirty="0"/>
              <a:t>want to look at their background, the skills they have acquired, and the opportunities they have had</a:t>
            </a:r>
            <a:r>
              <a:rPr lang="en-US" dirty="0" smtClean="0"/>
              <a:t>.</a:t>
            </a:r>
          </a:p>
          <a:p>
            <a:r>
              <a:rPr lang="en-US" dirty="0"/>
              <a:t>Graduated high school students will be able to use this study to obtain information on the most demanded study fields. Undergraduate students to get information such whether or not a graduate degree (master’s degree) to get more opportunities in their field of </a:t>
            </a:r>
            <a:r>
              <a:rPr lang="en-US" dirty="0" smtClean="0"/>
              <a:t>study. </a:t>
            </a:r>
            <a:endParaRPr lang="en-US" dirty="0"/>
          </a:p>
        </p:txBody>
      </p:sp>
    </p:spTree>
    <p:extLst>
      <p:ext uri="{BB962C8B-B14F-4D97-AF65-F5344CB8AC3E}">
        <p14:creationId xmlns:p14="http://schemas.microsoft.com/office/powerpoint/2010/main" val="1414495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acquisition &amp; Methodology</a:t>
            </a:r>
            <a:endParaRPr dirty="0"/>
          </a:p>
        </p:txBody>
      </p:sp>
      <p:sp>
        <p:nvSpPr>
          <p:cNvPr id="120" name="Google Shape;120;p16"/>
          <p:cNvSpPr txBox="1">
            <a:spLocks noGrp="1"/>
          </p:cNvSpPr>
          <p:nvPr>
            <p:ph type="body" idx="1"/>
          </p:nvPr>
        </p:nvSpPr>
        <p:spPr>
          <a:xfrm>
            <a:off x="729450" y="1322832"/>
            <a:ext cx="7688700" cy="3279648"/>
          </a:xfrm>
          <a:prstGeom prst="rect">
            <a:avLst/>
          </a:prstGeom>
        </p:spPr>
        <p:txBody>
          <a:bodyPr spcFirstLastPara="1" wrap="square" lIns="91425" tIns="91425" rIns="91425" bIns="91425" anchor="t" anchorCtr="0">
            <a:noAutofit/>
          </a:bodyPr>
          <a:lstStyle/>
          <a:p>
            <a:pPr marL="146050" indent="0">
              <a:buNone/>
            </a:pPr>
            <a:r>
              <a:rPr lang="en-US" sz="1400" dirty="0" smtClean="0">
                <a:solidFill>
                  <a:schemeClr val="bg2"/>
                </a:solidFill>
              </a:rPr>
              <a:t>The Data has been acquired from LinkedIn. </a:t>
            </a:r>
            <a:r>
              <a:rPr lang="en-US" sz="1400" dirty="0">
                <a:solidFill>
                  <a:schemeClr val="bg2"/>
                </a:solidFill>
              </a:rPr>
              <a:t>LinkedIn is a social network for professionals making it the Facebook for your career. This platform is the best for networking with others within your industry or an industry the user may be trying to enter. Not only is this platform great for social networking but it's also great for job searches! So I decided to do my web-scraping project on LinkedIn.</a:t>
            </a:r>
            <a:br>
              <a:rPr lang="en-US" sz="1400" dirty="0">
                <a:solidFill>
                  <a:schemeClr val="bg2"/>
                </a:solidFill>
              </a:rPr>
            </a:br>
            <a:r>
              <a:rPr lang="en-US" sz="1400" dirty="0">
                <a:solidFill>
                  <a:schemeClr val="bg2"/>
                </a:solidFill>
              </a:rPr>
              <a:t>I </a:t>
            </a:r>
            <a:r>
              <a:rPr lang="en-US" sz="1400" dirty="0" smtClean="0">
                <a:solidFill>
                  <a:schemeClr val="bg2"/>
                </a:solidFill>
              </a:rPr>
              <a:t> used </a:t>
            </a:r>
            <a:r>
              <a:rPr lang="en-US" sz="1400" dirty="0">
                <a:solidFill>
                  <a:schemeClr val="bg2"/>
                </a:solidFill>
              </a:rPr>
              <a:t>selenium and beautiful soup to web-scrape different LinkedIn profiles of people located in Haiti</a:t>
            </a:r>
            <a:r>
              <a:rPr lang="en-US" sz="1400" dirty="0" smtClean="0">
                <a:solidFill>
                  <a:schemeClr val="bg2"/>
                </a:solidFill>
              </a:rPr>
              <a:t>.</a:t>
            </a:r>
          </a:p>
          <a:p>
            <a:pPr marL="146050" indent="0">
              <a:buNone/>
            </a:pPr>
            <a:r>
              <a:rPr lang="en-US" sz="1400" dirty="0" smtClean="0">
                <a:solidFill>
                  <a:schemeClr val="bg2"/>
                </a:solidFill>
              </a:rPr>
              <a:t>I was able to build a datasets from 1,093  profiles. </a:t>
            </a:r>
          </a:p>
          <a:p>
            <a:pPr marL="146050" indent="0">
              <a:buNone/>
            </a:pPr>
            <a:r>
              <a:rPr lang="en-US" sz="1400" dirty="0" smtClean="0">
                <a:solidFill>
                  <a:schemeClr val="bg2"/>
                </a:solidFill>
              </a:rPr>
              <a:t>The </a:t>
            </a:r>
            <a:r>
              <a:rPr lang="en-US" sz="1400" dirty="0">
                <a:solidFill>
                  <a:schemeClr val="bg2"/>
                </a:solidFill>
              </a:rPr>
              <a:t>data set includes information about</a:t>
            </a:r>
            <a:r>
              <a:rPr lang="en-US" sz="1400" dirty="0" smtClean="0">
                <a:solidFill>
                  <a:schemeClr val="bg2"/>
                </a:solidFill>
              </a:rPr>
              <a:t>:</a:t>
            </a:r>
          </a:p>
          <a:p>
            <a:r>
              <a:rPr lang="en-US" sz="1400" dirty="0" smtClean="0">
                <a:solidFill>
                  <a:schemeClr val="bg2"/>
                </a:solidFill>
              </a:rPr>
              <a:t>The experiences and its duration</a:t>
            </a:r>
          </a:p>
          <a:p>
            <a:r>
              <a:rPr lang="en-US" sz="1400" dirty="0" smtClean="0">
                <a:solidFill>
                  <a:schemeClr val="bg2"/>
                </a:solidFill>
              </a:rPr>
              <a:t>The degrees, certificates and other formations obtained</a:t>
            </a:r>
          </a:p>
          <a:p>
            <a:r>
              <a:rPr lang="en-US" sz="1400" dirty="0" smtClean="0">
                <a:solidFill>
                  <a:schemeClr val="bg2"/>
                </a:solidFill>
              </a:rPr>
              <a:t>The different skills obtained</a:t>
            </a:r>
          </a:p>
          <a:p>
            <a:pPr marL="146050" indent="0">
              <a:buNone/>
            </a:pPr>
            <a:endParaRPr lang="en-US" sz="1400" dirty="0" smtClean="0"/>
          </a:p>
          <a:p>
            <a:pPr marL="146050" indent="0">
              <a:buNone/>
            </a:pPr>
            <a:endParaRPr lang="en-US" sz="1400" dirty="0" smtClean="0"/>
          </a:p>
          <a:p>
            <a:pPr marL="146050" indent="0">
              <a:buNone/>
            </a:pPr>
            <a:endParaRPr sz="1400" dirty="0">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Text Placeholder 2"/>
          <p:cNvSpPr>
            <a:spLocks noGrp="1"/>
          </p:cNvSpPr>
          <p:nvPr>
            <p:ph type="body" idx="1"/>
          </p:nvPr>
        </p:nvSpPr>
        <p:spPr>
          <a:xfrm>
            <a:off x="729450" y="1545475"/>
            <a:ext cx="7688700" cy="3123344"/>
          </a:xfrm>
        </p:spPr>
        <p:txBody>
          <a:bodyPr/>
          <a:lstStyle/>
          <a:p>
            <a:pPr marL="146050" lvl="0" indent="0">
              <a:buNone/>
            </a:pPr>
            <a:r>
              <a:rPr lang="en-US" sz="1400" dirty="0" smtClean="0">
                <a:solidFill>
                  <a:schemeClr val="bg2"/>
                </a:solidFill>
              </a:rPr>
              <a:t>I categorized the different formations in: business administration, social science, technology, engineering, natural sciences, health science, art &amp; other.</a:t>
            </a:r>
          </a:p>
          <a:p>
            <a:pPr marL="146050" indent="0">
              <a:buNone/>
            </a:pPr>
            <a:r>
              <a:rPr lang="en-US" sz="1400" dirty="0">
                <a:solidFill>
                  <a:schemeClr val="bg2"/>
                </a:solidFill>
              </a:rPr>
              <a:t>I categorized the </a:t>
            </a:r>
            <a:r>
              <a:rPr lang="en-US" sz="1400" dirty="0" smtClean="0">
                <a:solidFill>
                  <a:schemeClr val="bg2"/>
                </a:solidFill>
              </a:rPr>
              <a:t>different skills in: </a:t>
            </a:r>
            <a:r>
              <a:rPr lang="en-US" sz="1400" dirty="0">
                <a:solidFill>
                  <a:schemeClr val="bg2"/>
                </a:solidFill>
              </a:rPr>
              <a:t>analysis &amp; research, communication, creativity, education &amp; formation, leadership &amp; management, medicine &amp; healthcare, technical &amp; </a:t>
            </a:r>
            <a:r>
              <a:rPr lang="en-US" sz="1400" dirty="0" smtClean="0">
                <a:solidFill>
                  <a:schemeClr val="bg2"/>
                </a:solidFill>
              </a:rPr>
              <a:t>information </a:t>
            </a:r>
            <a:r>
              <a:rPr lang="en-US" sz="1400" dirty="0">
                <a:solidFill>
                  <a:schemeClr val="bg2"/>
                </a:solidFill>
              </a:rPr>
              <a:t>skills and </a:t>
            </a:r>
            <a:r>
              <a:rPr lang="en-US" sz="1400" dirty="0" smtClean="0">
                <a:solidFill>
                  <a:schemeClr val="bg2"/>
                </a:solidFill>
              </a:rPr>
              <a:t>other. </a:t>
            </a:r>
          </a:p>
          <a:p>
            <a:pPr marL="146050" indent="0">
              <a:buNone/>
            </a:pPr>
            <a:r>
              <a:rPr lang="en-US" sz="1400" dirty="0" smtClean="0">
                <a:solidFill>
                  <a:schemeClr val="bg2"/>
                </a:solidFill>
              </a:rPr>
              <a:t>The goal of the project is to analyze those different features and to use </a:t>
            </a:r>
            <a:r>
              <a:rPr lang="en-US" sz="1400" b="1" dirty="0">
                <a:solidFill>
                  <a:schemeClr val="bg2"/>
                </a:solidFill>
              </a:rPr>
              <a:t>Clustering </a:t>
            </a:r>
            <a:r>
              <a:rPr lang="en-US" sz="1400" b="1" dirty="0" smtClean="0">
                <a:solidFill>
                  <a:schemeClr val="bg2"/>
                </a:solidFill>
              </a:rPr>
              <a:t>methods </a:t>
            </a:r>
            <a:r>
              <a:rPr lang="en-US" sz="1400" dirty="0">
                <a:solidFill>
                  <a:schemeClr val="bg2"/>
                </a:solidFill>
              </a:rPr>
              <a:t>to identify groups of similar </a:t>
            </a:r>
            <a:r>
              <a:rPr lang="en-US" sz="1400" dirty="0" smtClean="0">
                <a:solidFill>
                  <a:schemeClr val="bg2"/>
                </a:solidFill>
              </a:rPr>
              <a:t>profiles the data </a:t>
            </a:r>
            <a:r>
              <a:rPr lang="en-US" sz="1400" dirty="0">
                <a:solidFill>
                  <a:schemeClr val="bg2"/>
                </a:solidFill>
              </a:rPr>
              <a:t>sets </a:t>
            </a:r>
            <a:r>
              <a:rPr lang="en-US" sz="1400" dirty="0" smtClean="0">
                <a:solidFill>
                  <a:schemeClr val="bg2"/>
                </a:solidFill>
              </a:rPr>
              <a:t>collected. </a:t>
            </a:r>
            <a:r>
              <a:rPr lang="en-US" sz="1400" b="1" dirty="0">
                <a:solidFill>
                  <a:schemeClr val="bg2"/>
                </a:solidFill>
              </a:rPr>
              <a:t>Clustering</a:t>
            </a:r>
            <a:r>
              <a:rPr lang="en-US" sz="1400" dirty="0">
                <a:solidFill>
                  <a:schemeClr val="bg2"/>
                </a:solidFill>
              </a:rPr>
              <a:t> can be considered the most important unsupervised learning </a:t>
            </a:r>
            <a:r>
              <a:rPr lang="en-US" sz="1400" dirty="0" smtClean="0">
                <a:solidFill>
                  <a:schemeClr val="bg2"/>
                </a:solidFill>
              </a:rPr>
              <a:t>algorithm problem; </a:t>
            </a:r>
            <a:r>
              <a:rPr lang="en-US" sz="1400" dirty="0">
                <a:solidFill>
                  <a:schemeClr val="bg2"/>
                </a:solidFill>
              </a:rPr>
              <a:t>so, as every other problem of this kind, it deals with finding a structure in a collection of unlabeled data. A loose definition of </a:t>
            </a:r>
            <a:r>
              <a:rPr lang="en-US" sz="1400" b="1" dirty="0">
                <a:solidFill>
                  <a:schemeClr val="bg2"/>
                </a:solidFill>
              </a:rPr>
              <a:t>clustering</a:t>
            </a:r>
            <a:r>
              <a:rPr lang="en-US" sz="1400" dirty="0">
                <a:solidFill>
                  <a:schemeClr val="bg2"/>
                </a:solidFill>
              </a:rPr>
              <a:t> could be “the process of organizing objects into groups whose members are similar in some way”.</a:t>
            </a:r>
          </a:p>
        </p:txBody>
      </p:sp>
    </p:spTree>
    <p:extLst>
      <p:ext uri="{BB962C8B-B14F-4D97-AF65-F5344CB8AC3E}">
        <p14:creationId xmlns:p14="http://schemas.microsoft.com/office/powerpoint/2010/main" val="2901456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 </a:t>
            </a:r>
            <a:endParaRPr dirty="0"/>
          </a:p>
        </p:txBody>
      </p:sp>
      <p:sp>
        <p:nvSpPr>
          <p:cNvPr id="126" name="Google Shape;126;p17"/>
          <p:cNvSpPr txBox="1">
            <a:spLocks noGrp="1"/>
          </p:cNvSpPr>
          <p:nvPr>
            <p:ph type="body" idx="1"/>
          </p:nvPr>
        </p:nvSpPr>
        <p:spPr>
          <a:xfrm>
            <a:off x="729450" y="1545475"/>
            <a:ext cx="3767246" cy="2261100"/>
          </a:xfrm>
          <a:prstGeom prst="rect">
            <a:avLst/>
          </a:prstGeom>
        </p:spPr>
        <p:txBody>
          <a:bodyPr spcFirstLastPara="1" wrap="square" lIns="91425" tIns="91425" rIns="91425" bIns="91425" anchor="t" anchorCtr="0">
            <a:noAutofit/>
          </a:bodyPr>
          <a:lstStyle/>
          <a:p>
            <a:pPr marL="0" indent="0">
              <a:spcAft>
                <a:spcPts val="1600"/>
              </a:spcAft>
              <a:buNone/>
            </a:pPr>
            <a:r>
              <a:rPr lang="en-US" sz="1600" b="1" dirty="0" smtClean="0"/>
              <a:t>The graph shows us the repartition of the different degrees. Most of the profiles have a Bachelor’s degree, 51.6%, follow with Master 28.9%. </a:t>
            </a:r>
            <a:endParaRPr sz="16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5128" y="1320450"/>
            <a:ext cx="3750741" cy="33785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607530" y="1271155"/>
            <a:ext cx="3082343" cy="3472967"/>
          </a:xfrm>
        </p:spPr>
        <p:txBody>
          <a:bodyPr/>
          <a:lstStyle/>
          <a:p>
            <a:pPr marL="146050" indent="0">
              <a:buNone/>
            </a:pPr>
            <a:r>
              <a:rPr lang="en-US" sz="1400" b="1" dirty="0" smtClean="0"/>
              <a:t>Profile 1:</a:t>
            </a:r>
          </a:p>
          <a:p>
            <a:pPr marL="146050" indent="0">
              <a:buNone/>
            </a:pPr>
            <a:r>
              <a:rPr lang="en-US" sz="1400" b="1" dirty="0" smtClean="0"/>
              <a:t>There are 16 profiles for Technology , 14 for Engineering.</a:t>
            </a:r>
          </a:p>
          <a:p>
            <a:pPr marL="146050" indent="0">
              <a:buNone/>
            </a:pPr>
            <a:r>
              <a:rPr lang="en-US" sz="1400" b="1" dirty="0" smtClean="0"/>
              <a:t>22 profile are from Other that haven’t been able to categorize</a:t>
            </a:r>
            <a:endParaRPr lang="en-US" sz="14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804" y="785250"/>
            <a:ext cx="5668196" cy="3864387"/>
          </a:xfrm>
          <a:prstGeom prst="rect">
            <a:avLst/>
          </a:prstGeom>
        </p:spPr>
      </p:pic>
    </p:spTree>
    <p:extLst>
      <p:ext uri="{BB962C8B-B14F-4D97-AF65-F5344CB8AC3E}">
        <p14:creationId xmlns:p14="http://schemas.microsoft.com/office/powerpoint/2010/main" val="3330775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607531" y="1271155"/>
            <a:ext cx="1759152" cy="3472967"/>
          </a:xfrm>
        </p:spPr>
        <p:txBody>
          <a:bodyPr/>
          <a:lstStyle/>
          <a:p>
            <a:pPr marL="146050" indent="0">
              <a:buNone/>
            </a:pPr>
            <a:r>
              <a:rPr lang="en-US" sz="1400" b="1" dirty="0" smtClean="0"/>
              <a:t>Profile 1:</a:t>
            </a:r>
          </a:p>
          <a:p>
            <a:pPr marL="146050" indent="0">
              <a:buNone/>
            </a:pPr>
            <a:r>
              <a:rPr lang="en-US" sz="1400" b="1" dirty="0" smtClean="0"/>
              <a:t>The repartition of the field of study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833" y="1052850"/>
            <a:ext cx="6671167" cy="3664847"/>
          </a:xfrm>
          <a:prstGeom prst="rect">
            <a:avLst/>
          </a:prstGeom>
        </p:spPr>
      </p:pic>
    </p:spTree>
    <p:extLst>
      <p:ext uri="{BB962C8B-B14F-4D97-AF65-F5344CB8AC3E}">
        <p14:creationId xmlns:p14="http://schemas.microsoft.com/office/powerpoint/2010/main" val="2526221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29450" y="1398494"/>
            <a:ext cx="3445086" cy="3322481"/>
          </a:xfrm>
        </p:spPr>
        <p:txBody>
          <a:bodyPr/>
          <a:lstStyle/>
          <a:p>
            <a:pPr marL="146050" indent="0">
              <a:buNone/>
            </a:pPr>
            <a:r>
              <a:rPr lang="en-US" dirty="0" smtClean="0"/>
              <a:t>For the </a:t>
            </a:r>
            <a:r>
              <a:rPr lang="en-US" b="1" dirty="0" smtClean="0"/>
              <a:t>profile 1</a:t>
            </a:r>
            <a:r>
              <a:rPr lang="en-US" dirty="0" smtClean="0"/>
              <a:t> we can see  that most of the profiles have a certificate or minor diplomas granted 42 profiles, and 34 profiles for other </a:t>
            </a:r>
            <a:r>
              <a:rPr lang="en-US" dirty="0" err="1" smtClean="0"/>
              <a:t>ie</a:t>
            </a:r>
            <a:r>
              <a:rPr lang="en-US" dirty="0"/>
              <a:t> </a:t>
            </a:r>
            <a:r>
              <a:rPr lang="en-US" dirty="0" smtClean="0"/>
              <a:t>(unknown or high school). We notice there are 4 profiles that have a Ph.D.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536" y="0"/>
            <a:ext cx="4839803" cy="3493296"/>
          </a:xfrm>
          <a:prstGeom prst="rect">
            <a:avLst/>
          </a:prstGeom>
        </p:spPr>
      </p:pic>
    </p:spTree>
    <p:extLst>
      <p:ext uri="{BB962C8B-B14F-4D97-AF65-F5344CB8AC3E}">
        <p14:creationId xmlns:p14="http://schemas.microsoft.com/office/powerpoint/2010/main" val="2414609242"/>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1808</TotalTime>
  <Words>738</Words>
  <Application>Microsoft Office PowerPoint</Application>
  <PresentationFormat>On-screen Show (16:9)</PresentationFormat>
  <Paragraphs>78</Paragraphs>
  <Slides>25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Raleway</vt:lpstr>
      <vt:lpstr>Cutive</vt:lpstr>
      <vt:lpstr>Arial</vt:lpstr>
      <vt:lpstr>Lato</vt:lpstr>
      <vt:lpstr>Streamline</vt:lpstr>
      <vt:lpstr>Exploring Background of different professional in Haiti from LinkedIn  </vt:lpstr>
      <vt:lpstr>Project Description</vt:lpstr>
      <vt:lpstr>Project Description</vt:lpstr>
      <vt:lpstr>Data acquisition &amp; Methodology</vt:lpstr>
      <vt:lpstr>Methodology</vt:lpstr>
      <vt:lpstr>Results </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vt:lpstr>
      <vt:lpstr>Discussion &amp; Recommendations</vt:lpstr>
      <vt:lpstr>Discussion &amp; Recommendations</vt:lpstr>
      <vt:lpstr>References &amp; Appendices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PROJECT</dc:title>
  <dc:creator>bootcamp</dc:creator>
  <cp:lastModifiedBy>bootcamp</cp:lastModifiedBy>
  <cp:revision>73</cp:revision>
  <dcterms:modified xsi:type="dcterms:W3CDTF">2020-08-13T11:52:38Z</dcterms:modified>
</cp:coreProperties>
</file>