
<file path=[Content_Types].xml><?xml version="1.0" encoding="utf-8"?>
<Types xmlns="http://schemas.openxmlformats.org/package/2006/content-types">
  <Default Extension="png" ContentType="image/png"/>
  <Default Extension="jfif" ContentType="image/jpe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6"/>
  </p:notesMasterIdLst>
  <p:handoutMasterIdLst>
    <p:handoutMasterId r:id="rId27"/>
  </p:handoutMasterIdLst>
  <p:sldIdLst>
    <p:sldId id="256" r:id="rId5"/>
    <p:sldId id="268" r:id="rId6"/>
    <p:sldId id="272" r:id="rId7"/>
    <p:sldId id="271" r:id="rId8"/>
    <p:sldId id="269" r:id="rId9"/>
    <p:sldId id="266" r:id="rId10"/>
    <p:sldId id="273" r:id="rId11"/>
    <p:sldId id="270" r:id="rId12"/>
    <p:sldId id="274" r:id="rId13"/>
    <p:sldId id="275" r:id="rId14"/>
    <p:sldId id="277" r:id="rId15"/>
    <p:sldId id="278" r:id="rId16"/>
    <p:sldId id="279" r:id="rId17"/>
    <p:sldId id="280" r:id="rId18"/>
    <p:sldId id="281" r:id="rId19"/>
    <p:sldId id="267" r:id="rId20"/>
    <p:sldId id="284" r:id="rId21"/>
    <p:sldId id="263" r:id="rId22"/>
    <p:sldId id="262" r:id="rId23"/>
    <p:sldId id="264"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68" d="100"/>
          <a:sy n="68" d="100"/>
        </p:scale>
        <p:origin x="90" y="4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8/15/2020</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670751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109801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436356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048196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063275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1991622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027547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039133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2703932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304930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8/15/2020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8/15/2020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8/15/2020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8/15/2020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8/15/2020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8/15/2020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8/15/2020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8/15/2020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8/15/2020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8/15/2020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8/15/2020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8/15/2020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6.sv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6.sv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6.sv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6.sv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6.sv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17.sv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17.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hyperlink" Target="https://github.com/JeanFrancoChosson/Ayiti_analytics_capstone_project" TargetMode="External"/><Relationship Id="rId5" Type="http://schemas.openxmlformats.org/officeDocument/2006/relationships/image" Target="../media/image2.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hyperlink" Target="mailto:https://www.linkedin.com/in/jean-franco-chosson-46787715b" TargetMode="External"/><Relationship Id="rId2" Type="http://schemas.openxmlformats.org/officeDocument/2006/relationships/hyperlink" Target="mailto:chosson.jeanfranco@gmail.com" TargetMode="Externa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jfif"/></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t>Exploring Background of different professional in Haiti from LinkedIn</a:t>
            </a:r>
            <a:endParaRPr lang="en-US" sz="4400" dirty="0">
              <a:latin typeface="Franklin Gothic Book" panose="020B0503020102020204"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smtClean="0">
                <a:latin typeface="Franklin Gothic Book" panose="020B0503020102020204" pitchFamily="34" charset="0"/>
              </a:rPr>
              <a:t>Bootcamp </a:t>
            </a:r>
            <a:r>
              <a:rPr lang="en-US" sz="2000" dirty="0" err="1" smtClean="0">
                <a:latin typeface="Franklin Gothic Book" panose="020B0503020102020204" pitchFamily="34" charset="0"/>
              </a:rPr>
              <a:t>Ayiti</a:t>
            </a:r>
            <a:r>
              <a:rPr lang="en-US" sz="2000" dirty="0" smtClean="0">
                <a:latin typeface="Franklin Gothic Book" panose="020B0503020102020204" pitchFamily="34" charset="0"/>
              </a:rPr>
              <a:t> Analytics </a:t>
            </a:r>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pic>
        <p:nvPicPr>
          <p:cNvPr id="16" name="Google Shape;108;p14" descr="A screenshot of a cell phone&#10;&#10;Description automatically generated"/>
          <p:cNvPicPr preferRelativeResize="0"/>
          <p:nvPr/>
        </p:nvPicPr>
        <p:blipFill rotWithShape="1">
          <a:blip r:embed="rId10">
            <a:alphaModFix/>
          </a:blip>
          <a:srcRect l="4073" t="25634" r="9630" b="24482"/>
          <a:stretch/>
        </p:blipFill>
        <p:spPr>
          <a:xfrm>
            <a:off x="10448952" y="5885371"/>
            <a:ext cx="1711349" cy="957615"/>
          </a:xfrm>
          <a:prstGeom prst="rect">
            <a:avLst/>
          </a:prstGeom>
          <a:noFill/>
          <a:ln>
            <a:noFill/>
          </a:ln>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6" name="Title 1">
            <a:extLst>
              <a:ext uri="{FF2B5EF4-FFF2-40B4-BE49-F238E27FC236}">
                <a16:creationId xmlns:a16="http://schemas.microsoft.com/office/drawing/2014/main" id="{042C824B-4279-4D47-92DD-71F5353FAA23}"/>
              </a:ext>
            </a:extLst>
          </p:cNvPr>
          <p:cNvSpPr txBox="1">
            <a:spLocks/>
          </p:cNvSpPr>
          <p:nvPr/>
        </p:nvSpPr>
        <p:spPr>
          <a:xfrm>
            <a:off x="283308" y="418011"/>
            <a:ext cx="10515600" cy="1077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b="1" dirty="0" smtClean="0">
                <a:solidFill>
                  <a:schemeClr val="accent2">
                    <a:lumMod val="75000"/>
                  </a:schemeClr>
                </a:solidFill>
                <a:latin typeface="Franklin Gothic Book" panose="020B0503020102020204" pitchFamily="34" charset="0"/>
              </a:rPr>
              <a:t>Results</a:t>
            </a:r>
            <a:endParaRPr lang="en-US" b="1" dirty="0">
              <a:solidFill>
                <a:schemeClr val="accent2">
                  <a:lumMod val="75000"/>
                </a:schemeClr>
              </a:solidFill>
              <a:latin typeface="Franklin Gothic Book" panose="020B0503020102020204" pitchFamily="34" charset="0"/>
              <a:cs typeface="Segoe UI" panose="020B0502040204020203" pitchFamily="34" charset="0"/>
            </a:endParaRPr>
          </a:p>
        </p:txBody>
      </p:sp>
      <p:sp>
        <p:nvSpPr>
          <p:cNvPr id="5" name="Rectangle 4"/>
          <p:cNvSpPr/>
          <p:nvPr/>
        </p:nvSpPr>
        <p:spPr>
          <a:xfrm>
            <a:off x="6413863" y="313509"/>
            <a:ext cx="5452895" cy="60742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97795" y="1269601"/>
            <a:ext cx="10728681" cy="952936"/>
          </a:xfrm>
        </p:spPr>
        <p:txBody>
          <a:bodyPr anchor="ctr">
            <a:noAutofit/>
          </a:bodyPr>
          <a:lstStyle/>
          <a:p>
            <a:r>
              <a:rPr lang="en-US" sz="2800" dirty="0" smtClean="0">
                <a:latin typeface="Franklin Gothic Book" panose="020B0503020102020204" pitchFamily="34" charset="0"/>
                <a:cs typeface="Segoe UI" panose="020B0502040204020203" pitchFamily="34" charset="0"/>
              </a:rPr>
              <a:t>Using K-means clustering’s method, 5 group of profiles are highlighted. </a:t>
            </a:r>
            <a:endParaRPr lang="en-US" sz="2800" dirty="0">
              <a:latin typeface="Franklin Gothic Book" panose="020B0503020102020204" pitchFamily="34" charset="0"/>
              <a:cs typeface="Segoe UI" panose="020B0502040204020203" pitchFamily="34" charset="0"/>
            </a:endParaRPr>
          </a:p>
        </p:txBody>
      </p:sp>
      <p:sp>
        <p:nvSpPr>
          <p:cNvPr id="10" name="Rectangle 9"/>
          <p:cNvSpPr/>
          <p:nvPr/>
        </p:nvSpPr>
        <p:spPr>
          <a:xfrm>
            <a:off x="1756107" y="3749040"/>
            <a:ext cx="307824" cy="222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3991640211"/>
              </p:ext>
            </p:extLst>
          </p:nvPr>
        </p:nvGraphicFramePr>
        <p:xfrm>
          <a:off x="283305" y="2346726"/>
          <a:ext cx="5090552" cy="3097470"/>
        </p:xfrm>
        <a:graphic>
          <a:graphicData uri="http://schemas.openxmlformats.org/drawingml/2006/table">
            <a:tbl>
              <a:tblPr firstRow="1" bandRow="1">
                <a:tableStyleId>{5C22544A-7EE6-4342-B048-85BDC9FD1C3A}</a:tableStyleId>
              </a:tblPr>
              <a:tblGrid>
                <a:gridCol w="2545276">
                  <a:extLst>
                    <a:ext uri="{9D8B030D-6E8A-4147-A177-3AD203B41FA5}">
                      <a16:colId xmlns:a16="http://schemas.microsoft.com/office/drawing/2014/main" val="3108813281"/>
                    </a:ext>
                  </a:extLst>
                </a:gridCol>
                <a:gridCol w="2545276">
                  <a:extLst>
                    <a:ext uri="{9D8B030D-6E8A-4147-A177-3AD203B41FA5}">
                      <a16:colId xmlns:a16="http://schemas.microsoft.com/office/drawing/2014/main" val="3143395595"/>
                    </a:ext>
                  </a:extLst>
                </a:gridCol>
              </a:tblGrid>
              <a:tr h="516245">
                <a:tc>
                  <a:txBody>
                    <a:bodyPr/>
                    <a:lstStyle/>
                    <a:p>
                      <a:pPr algn="ctr"/>
                      <a:r>
                        <a:rPr lang="en-US" dirty="0" smtClean="0"/>
                        <a:t>Cluster</a:t>
                      </a:r>
                      <a:endParaRPr lang="en-US" dirty="0"/>
                    </a:p>
                  </a:txBody>
                  <a:tcPr/>
                </a:tc>
                <a:tc>
                  <a:txBody>
                    <a:bodyPr/>
                    <a:lstStyle/>
                    <a:p>
                      <a:pPr algn="ctr"/>
                      <a:r>
                        <a:rPr lang="en-US" dirty="0" err="1" smtClean="0"/>
                        <a:t>Nbr</a:t>
                      </a:r>
                      <a:r>
                        <a:rPr lang="en-US" dirty="0" smtClean="0"/>
                        <a:t> of profiles</a:t>
                      </a:r>
                      <a:endParaRPr lang="en-US" dirty="0"/>
                    </a:p>
                  </a:txBody>
                  <a:tcPr/>
                </a:tc>
                <a:extLst>
                  <a:ext uri="{0D108BD9-81ED-4DB2-BD59-A6C34878D82A}">
                    <a16:rowId xmlns:a16="http://schemas.microsoft.com/office/drawing/2014/main" val="3960078083"/>
                  </a:ext>
                </a:extLst>
              </a:tr>
              <a:tr h="516245">
                <a:tc>
                  <a:txBody>
                    <a:bodyPr/>
                    <a:lstStyle/>
                    <a:p>
                      <a:pPr algn="ctr"/>
                      <a:r>
                        <a:rPr lang="en-US" dirty="0" smtClean="0"/>
                        <a:t>Group profile 1</a:t>
                      </a:r>
                      <a:endParaRPr lang="en-US" dirty="0"/>
                    </a:p>
                  </a:txBody>
                  <a:tcPr/>
                </a:tc>
                <a:tc>
                  <a:txBody>
                    <a:bodyPr/>
                    <a:lstStyle/>
                    <a:p>
                      <a:pPr algn="ctr"/>
                      <a:r>
                        <a:rPr lang="en-US" dirty="0" smtClean="0"/>
                        <a:t>223</a:t>
                      </a:r>
                      <a:endParaRPr lang="en-US" dirty="0"/>
                    </a:p>
                  </a:txBody>
                  <a:tcPr/>
                </a:tc>
                <a:extLst>
                  <a:ext uri="{0D108BD9-81ED-4DB2-BD59-A6C34878D82A}">
                    <a16:rowId xmlns:a16="http://schemas.microsoft.com/office/drawing/2014/main" val="1198864006"/>
                  </a:ext>
                </a:extLst>
              </a:tr>
              <a:tr h="516245">
                <a:tc>
                  <a:txBody>
                    <a:bodyPr/>
                    <a:lstStyle/>
                    <a:p>
                      <a:pPr algn="ctr"/>
                      <a:r>
                        <a:rPr lang="en-US" dirty="0" smtClean="0"/>
                        <a:t>Group profile 2</a:t>
                      </a:r>
                      <a:endParaRPr lang="en-US" dirty="0"/>
                    </a:p>
                  </a:txBody>
                  <a:tcPr/>
                </a:tc>
                <a:tc>
                  <a:txBody>
                    <a:bodyPr/>
                    <a:lstStyle/>
                    <a:p>
                      <a:pPr algn="ctr"/>
                      <a:r>
                        <a:rPr lang="en-US" dirty="0" smtClean="0"/>
                        <a:t>431</a:t>
                      </a:r>
                      <a:endParaRPr lang="en-US" dirty="0"/>
                    </a:p>
                  </a:txBody>
                  <a:tcPr/>
                </a:tc>
                <a:extLst>
                  <a:ext uri="{0D108BD9-81ED-4DB2-BD59-A6C34878D82A}">
                    <a16:rowId xmlns:a16="http://schemas.microsoft.com/office/drawing/2014/main" val="3781884595"/>
                  </a:ext>
                </a:extLst>
              </a:tr>
              <a:tr h="516245">
                <a:tc>
                  <a:txBody>
                    <a:bodyPr/>
                    <a:lstStyle/>
                    <a:p>
                      <a:pPr algn="ctr"/>
                      <a:r>
                        <a:rPr lang="en-US" dirty="0" smtClean="0"/>
                        <a:t>Group</a:t>
                      </a:r>
                      <a:r>
                        <a:rPr lang="en-US" baseline="0" dirty="0" smtClean="0"/>
                        <a:t> profile 3</a:t>
                      </a:r>
                      <a:endParaRPr lang="en-US" dirty="0"/>
                    </a:p>
                  </a:txBody>
                  <a:tcPr/>
                </a:tc>
                <a:tc>
                  <a:txBody>
                    <a:bodyPr/>
                    <a:lstStyle/>
                    <a:p>
                      <a:pPr algn="ctr"/>
                      <a:r>
                        <a:rPr lang="en-US" dirty="0" smtClean="0"/>
                        <a:t>277</a:t>
                      </a:r>
                      <a:endParaRPr lang="en-US" dirty="0"/>
                    </a:p>
                  </a:txBody>
                  <a:tcPr/>
                </a:tc>
                <a:extLst>
                  <a:ext uri="{0D108BD9-81ED-4DB2-BD59-A6C34878D82A}">
                    <a16:rowId xmlns:a16="http://schemas.microsoft.com/office/drawing/2014/main" val="4137729808"/>
                  </a:ext>
                </a:extLst>
              </a:tr>
              <a:tr h="516245">
                <a:tc>
                  <a:txBody>
                    <a:bodyPr/>
                    <a:lstStyle/>
                    <a:p>
                      <a:pPr algn="ctr"/>
                      <a:r>
                        <a:rPr lang="en-US" dirty="0" smtClean="0"/>
                        <a:t>Group profile 4</a:t>
                      </a:r>
                      <a:endParaRPr lang="en-US" dirty="0"/>
                    </a:p>
                  </a:txBody>
                  <a:tcPr/>
                </a:tc>
                <a:tc>
                  <a:txBody>
                    <a:bodyPr/>
                    <a:lstStyle/>
                    <a:p>
                      <a:pPr algn="ctr"/>
                      <a:r>
                        <a:rPr lang="en-US" dirty="0" smtClean="0"/>
                        <a:t>78</a:t>
                      </a:r>
                      <a:endParaRPr lang="en-US" dirty="0"/>
                    </a:p>
                  </a:txBody>
                  <a:tcPr/>
                </a:tc>
                <a:extLst>
                  <a:ext uri="{0D108BD9-81ED-4DB2-BD59-A6C34878D82A}">
                    <a16:rowId xmlns:a16="http://schemas.microsoft.com/office/drawing/2014/main" val="3215611239"/>
                  </a:ext>
                </a:extLst>
              </a:tr>
              <a:tr h="516245">
                <a:tc>
                  <a:txBody>
                    <a:bodyPr/>
                    <a:lstStyle/>
                    <a:p>
                      <a:pPr algn="ctr"/>
                      <a:r>
                        <a:rPr lang="en-US" dirty="0" smtClean="0"/>
                        <a:t>Group profile 5</a:t>
                      </a:r>
                    </a:p>
                  </a:txBody>
                  <a:tcPr/>
                </a:tc>
                <a:tc>
                  <a:txBody>
                    <a:bodyPr/>
                    <a:lstStyle/>
                    <a:p>
                      <a:pPr algn="ctr"/>
                      <a:r>
                        <a:rPr lang="en-US" dirty="0" smtClean="0"/>
                        <a:t>84</a:t>
                      </a:r>
                      <a:endParaRPr lang="en-US" dirty="0"/>
                    </a:p>
                  </a:txBody>
                  <a:tcPr/>
                </a:tc>
                <a:extLst>
                  <a:ext uri="{0D108BD9-81ED-4DB2-BD59-A6C34878D82A}">
                    <a16:rowId xmlns:a16="http://schemas.microsoft.com/office/drawing/2014/main" val="53015708"/>
                  </a:ext>
                </a:extLst>
              </a:tr>
            </a:tbl>
          </a:graphicData>
        </a:graphic>
      </p:graphicFrame>
    </p:spTree>
    <p:extLst>
      <p:ext uri="{BB962C8B-B14F-4D97-AF65-F5344CB8AC3E}">
        <p14:creationId xmlns:p14="http://schemas.microsoft.com/office/powerpoint/2010/main" val="2102761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6" name="Title 1">
            <a:extLst>
              <a:ext uri="{FF2B5EF4-FFF2-40B4-BE49-F238E27FC236}">
                <a16:creationId xmlns:a16="http://schemas.microsoft.com/office/drawing/2014/main" id="{042C824B-4279-4D47-92DD-71F5353FAA23}"/>
              </a:ext>
            </a:extLst>
          </p:cNvPr>
          <p:cNvSpPr txBox="1">
            <a:spLocks/>
          </p:cNvSpPr>
          <p:nvPr/>
        </p:nvSpPr>
        <p:spPr>
          <a:xfrm>
            <a:off x="283308" y="418011"/>
            <a:ext cx="10515600" cy="1077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b="1" dirty="0" smtClean="0">
                <a:solidFill>
                  <a:schemeClr val="accent2">
                    <a:lumMod val="75000"/>
                  </a:schemeClr>
                </a:solidFill>
                <a:latin typeface="Franklin Gothic Book" panose="020B0503020102020204" pitchFamily="34" charset="0"/>
              </a:rPr>
              <a:t>Results</a:t>
            </a:r>
            <a:endParaRPr lang="en-US" b="1" dirty="0">
              <a:solidFill>
                <a:schemeClr val="accent2">
                  <a:lumMod val="75000"/>
                </a:schemeClr>
              </a:solidFill>
              <a:latin typeface="Franklin Gothic Book" panose="020B0503020102020204" pitchFamily="34" charset="0"/>
              <a:cs typeface="Segoe UI" panose="020B0502040204020203" pitchFamily="34" charset="0"/>
            </a:endParaRPr>
          </a:p>
        </p:txBody>
      </p:sp>
      <p:sp>
        <p:nvSpPr>
          <p:cNvPr id="5" name="Rectangle 4"/>
          <p:cNvSpPr/>
          <p:nvPr/>
        </p:nvSpPr>
        <p:spPr>
          <a:xfrm>
            <a:off x="6413863" y="313509"/>
            <a:ext cx="5452895" cy="60742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33094" y="1388326"/>
            <a:ext cx="10728681" cy="1119743"/>
          </a:xfrm>
        </p:spPr>
        <p:txBody>
          <a:bodyPr anchor="ctr">
            <a:noAutofit/>
          </a:bodyPr>
          <a:lstStyle/>
          <a:p>
            <a:r>
              <a:rPr lang="en-US" sz="2800" dirty="0" smtClean="0">
                <a:latin typeface="Franklin Gothic Book" panose="020B0503020102020204" pitchFamily="34" charset="0"/>
                <a:cs typeface="Segoe UI" panose="020B0502040204020203" pitchFamily="34" charset="0"/>
              </a:rPr>
              <a:t>Group profile 1 </a:t>
            </a:r>
            <a:br>
              <a:rPr lang="en-US" sz="2800" dirty="0" smtClean="0">
                <a:latin typeface="Franklin Gothic Book" panose="020B0503020102020204" pitchFamily="34" charset="0"/>
                <a:cs typeface="Segoe UI" panose="020B0502040204020203" pitchFamily="34" charset="0"/>
              </a:rPr>
            </a:br>
            <a:r>
              <a:rPr lang="en-US" sz="2800" dirty="0" smtClean="0">
                <a:latin typeface="Franklin Gothic Book" panose="020B0503020102020204" pitchFamily="34" charset="0"/>
                <a:cs typeface="Segoe UI" panose="020B0502040204020203" pitchFamily="34" charset="0"/>
              </a:rPr>
              <a:t>Category of education: Business Administration</a:t>
            </a:r>
            <a:br>
              <a:rPr lang="en-US" sz="2800" dirty="0" smtClean="0">
                <a:latin typeface="Franklin Gothic Book" panose="020B0503020102020204" pitchFamily="34" charset="0"/>
                <a:cs typeface="Segoe UI" panose="020B0502040204020203" pitchFamily="34" charset="0"/>
              </a:rPr>
            </a:br>
            <a:r>
              <a:rPr lang="en-US" sz="2800" dirty="0">
                <a:latin typeface="Franklin Gothic Book" panose="020B0503020102020204" pitchFamily="34" charset="0"/>
                <a:cs typeface="Segoe UI" panose="020B0502040204020203" pitchFamily="34" charset="0"/>
              </a:rPr>
              <a:t>Experience mean: </a:t>
            </a:r>
            <a:r>
              <a:rPr lang="en-US" sz="2800" dirty="0" smtClean="0">
                <a:latin typeface="Franklin Gothic Book" panose="020B0503020102020204" pitchFamily="34" charset="0"/>
                <a:cs typeface="Segoe UI" panose="020B0502040204020203" pitchFamily="34" charset="0"/>
              </a:rPr>
              <a:t>5 </a:t>
            </a:r>
            <a:r>
              <a:rPr lang="en-US" sz="2800" dirty="0">
                <a:latin typeface="Franklin Gothic Book" panose="020B0503020102020204" pitchFamily="34" charset="0"/>
                <a:cs typeface="Segoe UI" panose="020B0502040204020203" pitchFamily="34" charset="0"/>
              </a:rPr>
              <a:t>years</a:t>
            </a:r>
            <a:endParaRPr lang="en-US" sz="2800" dirty="0">
              <a:latin typeface="Franklin Gothic Book" panose="020B0503020102020204" pitchFamily="34" charset="0"/>
              <a:cs typeface="Segoe UI" panose="020B0502040204020203" pitchFamily="34" charset="0"/>
            </a:endParaRPr>
          </a:p>
        </p:txBody>
      </p:sp>
      <p:sp>
        <p:nvSpPr>
          <p:cNvPr id="10" name="Rectangle 9"/>
          <p:cNvSpPr/>
          <p:nvPr/>
        </p:nvSpPr>
        <p:spPr>
          <a:xfrm>
            <a:off x="1756107" y="3749040"/>
            <a:ext cx="307824" cy="222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4295" y="2286860"/>
            <a:ext cx="5677705" cy="2849276"/>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03" y="3478384"/>
            <a:ext cx="6245476" cy="3107577"/>
          </a:xfrm>
          <a:prstGeom prst="rect">
            <a:avLst/>
          </a:prstGeom>
        </p:spPr>
      </p:pic>
    </p:spTree>
    <p:extLst>
      <p:ext uri="{BB962C8B-B14F-4D97-AF65-F5344CB8AC3E}">
        <p14:creationId xmlns:p14="http://schemas.microsoft.com/office/powerpoint/2010/main" val="233244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5" name="Rectangle 4"/>
          <p:cNvSpPr/>
          <p:nvPr/>
        </p:nvSpPr>
        <p:spPr>
          <a:xfrm>
            <a:off x="6413863" y="313509"/>
            <a:ext cx="5452895" cy="60742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406967" y="1173766"/>
            <a:ext cx="4691603" cy="1119743"/>
          </a:xfrm>
        </p:spPr>
        <p:txBody>
          <a:bodyPr anchor="ctr">
            <a:noAutofit/>
          </a:bodyPr>
          <a:lstStyle/>
          <a:p>
            <a:r>
              <a:rPr lang="en-US" sz="2800" dirty="0" smtClean="0">
                <a:latin typeface="Franklin Gothic Book" panose="020B0503020102020204" pitchFamily="34" charset="0"/>
                <a:cs typeface="Segoe UI" panose="020B0502040204020203" pitchFamily="34" charset="0"/>
              </a:rPr>
              <a:t>Group </a:t>
            </a:r>
            <a:r>
              <a:rPr lang="en-US" sz="2800" dirty="0">
                <a:latin typeface="Franklin Gothic Book" panose="020B0503020102020204" pitchFamily="34" charset="0"/>
                <a:cs typeface="Segoe UI" panose="020B0502040204020203" pitchFamily="34" charset="0"/>
              </a:rPr>
              <a:t>profile </a:t>
            </a:r>
            <a:r>
              <a:rPr lang="en-US" sz="2800" dirty="0" smtClean="0">
                <a:latin typeface="Franklin Gothic Book" panose="020B0503020102020204" pitchFamily="34" charset="0"/>
                <a:cs typeface="Segoe UI" panose="020B0502040204020203" pitchFamily="34" charset="0"/>
              </a:rPr>
              <a:t>2, STEM</a:t>
            </a:r>
            <a:r>
              <a:rPr lang="en-US" sz="2800" dirty="0">
                <a:latin typeface="Franklin Gothic Book" panose="020B0503020102020204" pitchFamily="34" charset="0"/>
                <a:cs typeface="Segoe UI" panose="020B0502040204020203" pitchFamily="34" charset="0"/>
              </a:rPr>
              <a:t/>
            </a:r>
            <a:br>
              <a:rPr lang="en-US" sz="2800" dirty="0">
                <a:latin typeface="Franklin Gothic Book" panose="020B0503020102020204" pitchFamily="34" charset="0"/>
                <a:cs typeface="Segoe UI" panose="020B0502040204020203" pitchFamily="34" charset="0"/>
              </a:rPr>
            </a:br>
            <a:r>
              <a:rPr lang="en-US" sz="2800" dirty="0">
                <a:latin typeface="Franklin Gothic Book" panose="020B0503020102020204" pitchFamily="34" charset="0"/>
                <a:cs typeface="Segoe UI" panose="020B0502040204020203" pitchFamily="34" charset="0"/>
              </a:rPr>
              <a:t>Experience mean: 7 years </a:t>
            </a:r>
            <a:endParaRPr lang="en-US" sz="2800" dirty="0">
              <a:latin typeface="Franklin Gothic Book" panose="020B0503020102020204" pitchFamily="34" charset="0"/>
              <a:cs typeface="Segoe UI" panose="020B0502040204020203" pitchFamily="34" charset="0"/>
            </a:endParaRPr>
          </a:p>
        </p:txBody>
      </p:sp>
      <p:sp>
        <p:nvSpPr>
          <p:cNvPr id="10" name="Rectangle 9"/>
          <p:cNvSpPr/>
          <p:nvPr/>
        </p:nvSpPr>
        <p:spPr>
          <a:xfrm>
            <a:off x="1756107" y="3749040"/>
            <a:ext cx="307824" cy="222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300739"/>
            <a:ext cx="6307632" cy="355726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78658" y="166535"/>
            <a:ext cx="6245476" cy="3134204"/>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46429" y="3694433"/>
            <a:ext cx="5677705" cy="2825070"/>
          </a:xfrm>
          <a:prstGeom prst="rect">
            <a:avLst/>
          </a:prstGeom>
        </p:spPr>
      </p:pic>
      <p:sp>
        <p:nvSpPr>
          <p:cNvPr id="12" name="Title 1">
            <a:extLst>
              <a:ext uri="{FF2B5EF4-FFF2-40B4-BE49-F238E27FC236}">
                <a16:creationId xmlns:a16="http://schemas.microsoft.com/office/drawing/2014/main" id="{042C824B-4279-4D47-92DD-71F5353FAA23}"/>
              </a:ext>
            </a:extLst>
          </p:cNvPr>
          <p:cNvSpPr txBox="1">
            <a:spLocks/>
          </p:cNvSpPr>
          <p:nvPr/>
        </p:nvSpPr>
        <p:spPr>
          <a:xfrm>
            <a:off x="283308" y="418011"/>
            <a:ext cx="4963941" cy="1077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b="1" dirty="0" smtClean="0">
                <a:solidFill>
                  <a:schemeClr val="accent2">
                    <a:lumMod val="75000"/>
                  </a:schemeClr>
                </a:solidFill>
                <a:latin typeface="Franklin Gothic Book" panose="020B0503020102020204" pitchFamily="34" charset="0"/>
              </a:rPr>
              <a:t>Results</a:t>
            </a:r>
            <a:endParaRPr lang="en-US" b="1" dirty="0">
              <a:solidFill>
                <a:schemeClr val="accent2">
                  <a:lumMod val="75000"/>
                </a:schemeClr>
              </a:solidFill>
              <a:latin typeface="Franklin Gothic Book" panose="020B0503020102020204" pitchFamily="34" charset="0"/>
              <a:cs typeface="Segoe UI" panose="020B0502040204020203" pitchFamily="34" charset="0"/>
            </a:endParaRPr>
          </a:p>
        </p:txBody>
      </p:sp>
    </p:spTree>
    <p:extLst>
      <p:ext uri="{BB962C8B-B14F-4D97-AF65-F5344CB8AC3E}">
        <p14:creationId xmlns:p14="http://schemas.microsoft.com/office/powerpoint/2010/main" val="356409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6" name="Title 1">
            <a:extLst>
              <a:ext uri="{FF2B5EF4-FFF2-40B4-BE49-F238E27FC236}">
                <a16:creationId xmlns:a16="http://schemas.microsoft.com/office/drawing/2014/main" id="{042C824B-4279-4D47-92DD-71F5353FAA23}"/>
              </a:ext>
            </a:extLst>
          </p:cNvPr>
          <p:cNvSpPr txBox="1">
            <a:spLocks/>
          </p:cNvSpPr>
          <p:nvPr/>
        </p:nvSpPr>
        <p:spPr>
          <a:xfrm>
            <a:off x="283308" y="418011"/>
            <a:ext cx="10515600" cy="1077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b="1" dirty="0" smtClean="0">
                <a:solidFill>
                  <a:schemeClr val="accent2">
                    <a:lumMod val="75000"/>
                  </a:schemeClr>
                </a:solidFill>
                <a:latin typeface="Franklin Gothic Book" panose="020B0503020102020204" pitchFamily="34" charset="0"/>
              </a:rPr>
              <a:t>Results</a:t>
            </a:r>
            <a:endParaRPr lang="en-US" b="1" dirty="0">
              <a:solidFill>
                <a:schemeClr val="accent2">
                  <a:lumMod val="75000"/>
                </a:schemeClr>
              </a:solidFill>
              <a:latin typeface="Franklin Gothic Book" panose="020B0503020102020204" pitchFamily="34" charset="0"/>
              <a:cs typeface="Segoe UI" panose="020B0502040204020203" pitchFamily="34" charset="0"/>
            </a:endParaRPr>
          </a:p>
        </p:txBody>
      </p:sp>
      <p:sp>
        <p:nvSpPr>
          <p:cNvPr id="5" name="Rectangle 4"/>
          <p:cNvSpPr/>
          <p:nvPr/>
        </p:nvSpPr>
        <p:spPr>
          <a:xfrm>
            <a:off x="6413863" y="313509"/>
            <a:ext cx="5452895" cy="60742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56107" y="3749040"/>
            <a:ext cx="307824" cy="222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2837" y="216419"/>
            <a:ext cx="6245475" cy="3134204"/>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106" y="3317469"/>
            <a:ext cx="6870023" cy="3381404"/>
          </a:xfrm>
          <a:prstGeom prst="rect">
            <a:avLst/>
          </a:prstGeom>
        </p:spPr>
      </p:pic>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0" y="1388326"/>
            <a:ext cx="7751297" cy="1119743"/>
          </a:xfrm>
        </p:spPr>
        <p:txBody>
          <a:bodyPr anchor="ctr">
            <a:noAutofit/>
          </a:bodyPr>
          <a:lstStyle/>
          <a:p>
            <a:r>
              <a:rPr lang="en-US" sz="2800" dirty="0" smtClean="0">
                <a:latin typeface="Franklin Gothic Book" panose="020B0503020102020204" pitchFamily="34" charset="0"/>
                <a:cs typeface="Segoe UI" panose="020B0502040204020203" pitchFamily="34" charset="0"/>
              </a:rPr>
              <a:t>Group profile 3</a:t>
            </a:r>
            <a:br>
              <a:rPr lang="en-US" sz="2800" dirty="0" smtClean="0">
                <a:latin typeface="Franklin Gothic Book" panose="020B0503020102020204" pitchFamily="34" charset="0"/>
                <a:cs typeface="Segoe UI" panose="020B0502040204020203" pitchFamily="34" charset="0"/>
              </a:rPr>
            </a:br>
            <a:r>
              <a:rPr lang="en-US" sz="2800" dirty="0" smtClean="0">
                <a:latin typeface="Franklin Gothic Book" panose="020B0503020102020204" pitchFamily="34" charset="0"/>
                <a:cs typeface="Segoe UI" panose="020B0502040204020203" pitchFamily="34" charset="0"/>
              </a:rPr>
              <a:t>Category of education: Social Sciences</a:t>
            </a:r>
            <a:br>
              <a:rPr lang="en-US" sz="2800" dirty="0" smtClean="0">
                <a:latin typeface="Franklin Gothic Book" panose="020B0503020102020204" pitchFamily="34" charset="0"/>
                <a:cs typeface="Segoe UI" panose="020B0502040204020203" pitchFamily="34" charset="0"/>
              </a:rPr>
            </a:br>
            <a:r>
              <a:rPr lang="en-US" sz="2800" dirty="0">
                <a:latin typeface="Franklin Gothic Book" panose="020B0503020102020204" pitchFamily="34" charset="0"/>
                <a:cs typeface="Segoe UI" panose="020B0502040204020203" pitchFamily="34" charset="0"/>
              </a:rPr>
              <a:t>Experience mean: </a:t>
            </a:r>
            <a:r>
              <a:rPr lang="en-US" sz="2800" dirty="0" smtClean="0">
                <a:latin typeface="Franklin Gothic Book" panose="020B0503020102020204" pitchFamily="34" charset="0"/>
                <a:cs typeface="Segoe UI" panose="020B0502040204020203" pitchFamily="34" charset="0"/>
              </a:rPr>
              <a:t>6 </a:t>
            </a:r>
            <a:r>
              <a:rPr lang="en-US" sz="2800" dirty="0">
                <a:latin typeface="Franklin Gothic Book" panose="020B0503020102020204" pitchFamily="34" charset="0"/>
                <a:cs typeface="Segoe UI" panose="020B0502040204020203" pitchFamily="34" charset="0"/>
              </a:rPr>
              <a:t>years </a:t>
            </a:r>
            <a:endParaRPr lang="en-US" sz="2800" dirty="0">
              <a:latin typeface="Franklin Gothic Book" panose="020B0503020102020204" pitchFamily="34" charset="0"/>
              <a:cs typeface="Segoe UI" panose="020B0502040204020203" pitchFamily="34" charset="0"/>
            </a:endParaRPr>
          </a:p>
        </p:txBody>
      </p:sp>
    </p:spTree>
    <p:extLst>
      <p:ext uri="{BB962C8B-B14F-4D97-AF65-F5344CB8AC3E}">
        <p14:creationId xmlns:p14="http://schemas.microsoft.com/office/powerpoint/2010/main" val="17925289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5" name="Rectangle 4"/>
          <p:cNvSpPr/>
          <p:nvPr/>
        </p:nvSpPr>
        <p:spPr>
          <a:xfrm>
            <a:off x="6413863" y="313509"/>
            <a:ext cx="5452895" cy="60742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56107" y="3749040"/>
            <a:ext cx="307824" cy="222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21977" y="96573"/>
            <a:ext cx="6870023" cy="3447624"/>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367728"/>
            <a:ext cx="6870023" cy="3418335"/>
          </a:xfrm>
          <a:prstGeom prst="rect">
            <a:avLst/>
          </a:prstGeom>
        </p:spPr>
      </p:pic>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33094" y="1388326"/>
            <a:ext cx="5855527" cy="1581076"/>
          </a:xfrm>
        </p:spPr>
        <p:txBody>
          <a:bodyPr anchor="ctr">
            <a:noAutofit/>
          </a:bodyPr>
          <a:lstStyle/>
          <a:p>
            <a:r>
              <a:rPr lang="en-US" sz="2800" dirty="0" smtClean="0">
                <a:latin typeface="Franklin Gothic Book" panose="020B0503020102020204" pitchFamily="34" charset="0"/>
                <a:cs typeface="Segoe UI" panose="020B0502040204020203" pitchFamily="34" charset="0"/>
              </a:rPr>
              <a:t>Group profile 4</a:t>
            </a:r>
            <a:br>
              <a:rPr lang="en-US" sz="2800" dirty="0" smtClean="0">
                <a:latin typeface="Franklin Gothic Book" panose="020B0503020102020204" pitchFamily="34" charset="0"/>
                <a:cs typeface="Segoe UI" panose="020B0502040204020203" pitchFamily="34" charset="0"/>
              </a:rPr>
            </a:br>
            <a:r>
              <a:rPr lang="en-US" sz="2800" dirty="0" smtClean="0">
                <a:latin typeface="Franklin Gothic Book" panose="020B0503020102020204" pitchFamily="34" charset="0"/>
                <a:cs typeface="Segoe UI" panose="020B0502040204020203" pitchFamily="34" charset="0"/>
              </a:rPr>
              <a:t>Category of education: </a:t>
            </a:r>
            <a:br>
              <a:rPr lang="en-US" sz="2800" dirty="0" smtClean="0">
                <a:latin typeface="Franklin Gothic Book" panose="020B0503020102020204" pitchFamily="34" charset="0"/>
                <a:cs typeface="Segoe UI" panose="020B0502040204020203" pitchFamily="34" charset="0"/>
              </a:rPr>
            </a:br>
            <a:r>
              <a:rPr lang="en-US" sz="2800" dirty="0" smtClean="0">
                <a:latin typeface="Franklin Gothic Book" panose="020B0503020102020204" pitchFamily="34" charset="0"/>
                <a:cs typeface="Segoe UI" panose="020B0502040204020203" pitchFamily="34" charset="0"/>
              </a:rPr>
              <a:t>(high school, Not easy to categorize)</a:t>
            </a:r>
            <a:br>
              <a:rPr lang="en-US" sz="2800" dirty="0" smtClean="0">
                <a:latin typeface="Franklin Gothic Book" panose="020B0503020102020204" pitchFamily="34" charset="0"/>
                <a:cs typeface="Segoe UI" panose="020B0502040204020203" pitchFamily="34" charset="0"/>
              </a:rPr>
            </a:br>
            <a:r>
              <a:rPr lang="en-US" sz="2800" dirty="0">
                <a:latin typeface="Franklin Gothic Book" panose="020B0503020102020204" pitchFamily="34" charset="0"/>
                <a:cs typeface="Segoe UI" panose="020B0502040204020203" pitchFamily="34" charset="0"/>
              </a:rPr>
              <a:t>Experience mean: </a:t>
            </a:r>
            <a:r>
              <a:rPr lang="en-US" sz="2800" dirty="0" smtClean="0">
                <a:latin typeface="Franklin Gothic Book" panose="020B0503020102020204" pitchFamily="34" charset="0"/>
                <a:cs typeface="Segoe UI" panose="020B0502040204020203" pitchFamily="34" charset="0"/>
              </a:rPr>
              <a:t>7 </a:t>
            </a:r>
            <a:r>
              <a:rPr lang="en-US" sz="2800" dirty="0">
                <a:latin typeface="Franklin Gothic Book" panose="020B0503020102020204" pitchFamily="34" charset="0"/>
                <a:cs typeface="Segoe UI" panose="020B0502040204020203" pitchFamily="34" charset="0"/>
              </a:rPr>
              <a:t>years</a:t>
            </a:r>
            <a:endParaRPr lang="en-US" sz="2800" dirty="0">
              <a:latin typeface="Franklin Gothic Book" panose="020B0503020102020204" pitchFamily="34" charset="0"/>
              <a:cs typeface="Segoe UI" panose="020B0502040204020203" pitchFamily="34" charset="0"/>
            </a:endParaRPr>
          </a:p>
        </p:txBody>
      </p:sp>
      <p:sp>
        <p:nvSpPr>
          <p:cNvPr id="11" name="Title 1">
            <a:extLst>
              <a:ext uri="{FF2B5EF4-FFF2-40B4-BE49-F238E27FC236}">
                <a16:creationId xmlns:a16="http://schemas.microsoft.com/office/drawing/2014/main" id="{042C824B-4279-4D47-92DD-71F5353FAA23}"/>
              </a:ext>
            </a:extLst>
          </p:cNvPr>
          <p:cNvSpPr txBox="1">
            <a:spLocks/>
          </p:cNvSpPr>
          <p:nvPr/>
        </p:nvSpPr>
        <p:spPr>
          <a:xfrm>
            <a:off x="283308" y="418011"/>
            <a:ext cx="6130555" cy="1077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b="1" dirty="0" smtClean="0">
                <a:solidFill>
                  <a:schemeClr val="accent2">
                    <a:lumMod val="75000"/>
                  </a:schemeClr>
                </a:solidFill>
                <a:latin typeface="Franklin Gothic Book" panose="020B0503020102020204" pitchFamily="34" charset="0"/>
              </a:rPr>
              <a:t>Results</a:t>
            </a:r>
            <a:endParaRPr lang="en-US" b="1" dirty="0">
              <a:solidFill>
                <a:schemeClr val="accent2">
                  <a:lumMod val="75000"/>
                </a:schemeClr>
              </a:solidFill>
              <a:latin typeface="Franklin Gothic Book" panose="020B0503020102020204" pitchFamily="34" charset="0"/>
              <a:cs typeface="Segoe UI" panose="020B0502040204020203" pitchFamily="34" charset="0"/>
            </a:endParaRPr>
          </a:p>
        </p:txBody>
      </p:sp>
    </p:spTree>
    <p:extLst>
      <p:ext uri="{BB962C8B-B14F-4D97-AF65-F5344CB8AC3E}">
        <p14:creationId xmlns:p14="http://schemas.microsoft.com/office/powerpoint/2010/main" val="485239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6" name="Title 1">
            <a:extLst>
              <a:ext uri="{FF2B5EF4-FFF2-40B4-BE49-F238E27FC236}">
                <a16:creationId xmlns:a16="http://schemas.microsoft.com/office/drawing/2014/main" id="{042C824B-4279-4D47-92DD-71F5353FAA23}"/>
              </a:ext>
            </a:extLst>
          </p:cNvPr>
          <p:cNvSpPr txBox="1">
            <a:spLocks/>
          </p:cNvSpPr>
          <p:nvPr/>
        </p:nvSpPr>
        <p:spPr>
          <a:xfrm>
            <a:off x="290552" y="217674"/>
            <a:ext cx="6130555" cy="59866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b="1" dirty="0" smtClean="0">
                <a:solidFill>
                  <a:schemeClr val="accent2">
                    <a:lumMod val="75000"/>
                  </a:schemeClr>
                </a:solidFill>
                <a:latin typeface="Franklin Gothic Book" panose="020B0503020102020204" pitchFamily="34" charset="0"/>
              </a:rPr>
              <a:t>Results</a:t>
            </a:r>
            <a:endParaRPr lang="en-US" b="1" dirty="0">
              <a:solidFill>
                <a:schemeClr val="accent2">
                  <a:lumMod val="75000"/>
                </a:schemeClr>
              </a:solidFill>
              <a:latin typeface="Franklin Gothic Book" panose="020B0503020102020204" pitchFamily="34" charset="0"/>
              <a:cs typeface="Segoe UI" panose="020B0502040204020203" pitchFamily="34" charset="0"/>
            </a:endParaRPr>
          </a:p>
        </p:txBody>
      </p:sp>
      <p:sp>
        <p:nvSpPr>
          <p:cNvPr id="5" name="Rectangle 4"/>
          <p:cNvSpPr/>
          <p:nvPr/>
        </p:nvSpPr>
        <p:spPr>
          <a:xfrm>
            <a:off x="6413863" y="313509"/>
            <a:ext cx="5452895" cy="60742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56107" y="3749040"/>
            <a:ext cx="307824" cy="222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21977" y="111727"/>
            <a:ext cx="6870023" cy="3447624"/>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559351"/>
            <a:ext cx="6245475" cy="3107577"/>
          </a:xfrm>
          <a:prstGeom prst="rect">
            <a:avLst/>
          </a:prstGeom>
        </p:spPr>
      </p:pic>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70227" y="870337"/>
            <a:ext cx="5711595" cy="1514567"/>
          </a:xfrm>
        </p:spPr>
        <p:txBody>
          <a:bodyPr anchor="ctr">
            <a:noAutofit/>
          </a:bodyPr>
          <a:lstStyle/>
          <a:p>
            <a:r>
              <a:rPr lang="en-US" sz="2800" dirty="0" smtClean="0">
                <a:latin typeface="Franklin Gothic Book" panose="020B0503020102020204" pitchFamily="34" charset="0"/>
                <a:cs typeface="Segoe UI" panose="020B0502040204020203" pitchFamily="34" charset="0"/>
              </a:rPr>
              <a:t>Group profile 5</a:t>
            </a:r>
            <a:br>
              <a:rPr lang="en-US" sz="2800" dirty="0" smtClean="0">
                <a:latin typeface="Franklin Gothic Book" panose="020B0503020102020204" pitchFamily="34" charset="0"/>
                <a:cs typeface="Segoe UI" panose="020B0502040204020203" pitchFamily="34" charset="0"/>
              </a:rPr>
            </a:br>
            <a:r>
              <a:rPr lang="en-US" sz="2800" dirty="0" smtClean="0">
                <a:latin typeface="Franklin Gothic Book" panose="020B0503020102020204" pitchFamily="34" charset="0"/>
                <a:cs typeface="Segoe UI" panose="020B0502040204020203" pitchFamily="34" charset="0"/>
              </a:rPr>
              <a:t>Category of education: Information’s Technology</a:t>
            </a:r>
            <a:br>
              <a:rPr lang="en-US" sz="2800" dirty="0" smtClean="0">
                <a:latin typeface="Franklin Gothic Book" panose="020B0503020102020204" pitchFamily="34" charset="0"/>
                <a:cs typeface="Segoe UI" panose="020B0502040204020203" pitchFamily="34" charset="0"/>
              </a:rPr>
            </a:br>
            <a:r>
              <a:rPr lang="en-US" sz="2800" dirty="0" smtClean="0">
                <a:latin typeface="Franklin Gothic Book" panose="020B0503020102020204" pitchFamily="34" charset="0"/>
                <a:cs typeface="Segoe UI" panose="020B0502040204020203" pitchFamily="34" charset="0"/>
              </a:rPr>
              <a:t>Experience mean: 7 years</a:t>
            </a:r>
            <a:endParaRPr lang="en-US" sz="2800" dirty="0">
              <a:latin typeface="Franklin Gothic Book" panose="020B0503020102020204" pitchFamily="34" charset="0"/>
              <a:cs typeface="Segoe UI" panose="020B0502040204020203" pitchFamily="34" charset="0"/>
            </a:endParaRPr>
          </a:p>
        </p:txBody>
      </p:sp>
    </p:spTree>
    <p:extLst>
      <p:ext uri="{BB962C8B-B14F-4D97-AF65-F5344CB8AC3E}">
        <p14:creationId xmlns:p14="http://schemas.microsoft.com/office/powerpoint/2010/main" val="33322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12" name="Rectangle 11"/>
          <p:cNvSpPr/>
          <p:nvPr/>
        </p:nvSpPr>
        <p:spPr>
          <a:xfrm>
            <a:off x="6975567" y="1058091"/>
            <a:ext cx="4519748" cy="4846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042C824B-4279-4D47-92DD-71F5353FAA23}"/>
              </a:ext>
            </a:extLst>
          </p:cNvPr>
          <p:cNvSpPr txBox="1">
            <a:spLocks/>
          </p:cNvSpPr>
          <p:nvPr/>
        </p:nvSpPr>
        <p:spPr>
          <a:xfrm>
            <a:off x="283308" y="264869"/>
            <a:ext cx="6130555" cy="9512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b="1" dirty="0" smtClean="0">
                <a:solidFill>
                  <a:schemeClr val="accent2">
                    <a:lumMod val="75000"/>
                  </a:schemeClr>
                </a:solidFill>
                <a:latin typeface="Franklin Gothic Book" panose="020B0503020102020204" pitchFamily="34" charset="0"/>
              </a:rPr>
              <a:t>Results</a:t>
            </a:r>
            <a:endParaRPr lang="en-US" b="1" dirty="0">
              <a:solidFill>
                <a:schemeClr val="accent2">
                  <a:lumMod val="75000"/>
                </a:schemeClr>
              </a:solidFill>
              <a:latin typeface="Franklin Gothic Book" panose="020B0503020102020204" pitchFamily="34" charset="0"/>
              <a:cs typeface="Segoe UI" panose="020B0502040204020203" pitchFamily="34" charset="0"/>
            </a:endParaRPr>
          </a:p>
        </p:txBody>
      </p:sp>
      <p:sp>
        <p:nvSpPr>
          <p:cNvPr id="14" name="Title 1">
            <a:extLst>
              <a:ext uri="{FF2B5EF4-FFF2-40B4-BE49-F238E27FC236}">
                <a16:creationId xmlns:a16="http://schemas.microsoft.com/office/drawing/2014/main" id="{0FDE5079-B185-4DE0-AF2C-AE4B7709FBC3}"/>
              </a:ext>
            </a:extLst>
          </p:cNvPr>
          <p:cNvSpPr>
            <a:spLocks noGrp="1"/>
          </p:cNvSpPr>
          <p:nvPr>
            <p:ph type="title"/>
          </p:nvPr>
        </p:nvSpPr>
        <p:spPr>
          <a:xfrm>
            <a:off x="4561239" y="606340"/>
            <a:ext cx="6571204" cy="557964"/>
          </a:xfrm>
        </p:spPr>
        <p:txBody>
          <a:bodyPr anchor="ctr">
            <a:noAutofit/>
          </a:bodyPr>
          <a:lstStyle/>
          <a:p>
            <a:r>
              <a:rPr lang="en-US" sz="2800" dirty="0" smtClean="0">
                <a:latin typeface="Franklin Gothic Book" panose="020B0503020102020204" pitchFamily="34" charset="0"/>
                <a:cs typeface="Segoe UI" panose="020B0502040204020203" pitchFamily="34" charset="0"/>
              </a:rPr>
              <a:t>Radar chart</a:t>
            </a:r>
            <a:br>
              <a:rPr lang="en-US" sz="2800" dirty="0" smtClean="0">
                <a:latin typeface="Franklin Gothic Book" panose="020B0503020102020204" pitchFamily="34" charset="0"/>
                <a:cs typeface="Segoe UI" panose="020B0502040204020203" pitchFamily="34" charset="0"/>
              </a:rPr>
            </a:br>
            <a:endParaRPr lang="en-US" sz="2800" dirty="0">
              <a:latin typeface="Franklin Gothic Book" panose="020B0503020102020204" pitchFamily="34" charset="0"/>
              <a:cs typeface="Segoe UI" panose="020B0502040204020203" pitchFamily="34" charset="0"/>
            </a:endParaRPr>
          </a:p>
        </p:txBody>
      </p:sp>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8565" y="1457922"/>
            <a:ext cx="8159311" cy="5245271"/>
          </a:xfrm>
          <a:prstGeom prst="rect">
            <a:avLst/>
          </a:prstGeom>
        </p:spPr>
      </p:pic>
      <p:sp>
        <p:nvSpPr>
          <p:cNvPr id="30" name="TextBox 29"/>
          <p:cNvSpPr txBox="1"/>
          <p:nvPr/>
        </p:nvSpPr>
        <p:spPr>
          <a:xfrm>
            <a:off x="548640" y="1814732"/>
            <a:ext cx="3151163" cy="2677656"/>
          </a:xfrm>
          <a:prstGeom prst="rect">
            <a:avLst/>
          </a:prstGeom>
          <a:noFill/>
        </p:spPr>
        <p:txBody>
          <a:bodyPr wrap="square" rtlCol="0">
            <a:spAutoFit/>
          </a:bodyPr>
          <a:lstStyle/>
          <a:p>
            <a:r>
              <a:rPr lang="en-US" sz="2800" dirty="0" smtClean="0"/>
              <a:t>Repartition of the different group profiles in function their categories of education. </a:t>
            </a:r>
          </a:p>
          <a:p>
            <a:endParaRPr lang="en-US" sz="2800" dirty="0"/>
          </a:p>
        </p:txBody>
      </p:sp>
    </p:spTree>
    <p:extLst>
      <p:ext uri="{BB962C8B-B14F-4D97-AF65-F5344CB8AC3E}">
        <p14:creationId xmlns:p14="http://schemas.microsoft.com/office/powerpoint/2010/main" val="3970725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12" name="Rectangle 11"/>
          <p:cNvSpPr/>
          <p:nvPr/>
        </p:nvSpPr>
        <p:spPr>
          <a:xfrm>
            <a:off x="6975567" y="1058091"/>
            <a:ext cx="4519748" cy="4846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042C824B-4279-4D47-92DD-71F5353FAA23}"/>
              </a:ext>
            </a:extLst>
          </p:cNvPr>
          <p:cNvSpPr txBox="1">
            <a:spLocks/>
          </p:cNvSpPr>
          <p:nvPr/>
        </p:nvSpPr>
        <p:spPr>
          <a:xfrm>
            <a:off x="283308" y="264869"/>
            <a:ext cx="6130555" cy="9512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b="1" dirty="0" smtClean="0">
                <a:solidFill>
                  <a:schemeClr val="accent2">
                    <a:lumMod val="75000"/>
                  </a:schemeClr>
                </a:solidFill>
                <a:latin typeface="Franklin Gothic Book" panose="020B0503020102020204" pitchFamily="34" charset="0"/>
              </a:rPr>
              <a:t>Results</a:t>
            </a:r>
            <a:endParaRPr lang="en-US" b="1" dirty="0">
              <a:solidFill>
                <a:schemeClr val="accent2">
                  <a:lumMod val="75000"/>
                </a:schemeClr>
              </a:solidFill>
              <a:latin typeface="Franklin Gothic Book" panose="020B0503020102020204" pitchFamily="34" charset="0"/>
              <a:cs typeface="Segoe UI" panose="020B0502040204020203" pitchFamily="34" charset="0"/>
            </a:endParaRPr>
          </a:p>
        </p:txBody>
      </p:sp>
      <p:sp>
        <p:nvSpPr>
          <p:cNvPr id="14" name="Title 1">
            <a:extLst>
              <a:ext uri="{FF2B5EF4-FFF2-40B4-BE49-F238E27FC236}">
                <a16:creationId xmlns:a16="http://schemas.microsoft.com/office/drawing/2014/main" id="{0FDE5079-B185-4DE0-AF2C-AE4B7709FBC3}"/>
              </a:ext>
            </a:extLst>
          </p:cNvPr>
          <p:cNvSpPr>
            <a:spLocks noGrp="1"/>
          </p:cNvSpPr>
          <p:nvPr>
            <p:ph type="title"/>
          </p:nvPr>
        </p:nvSpPr>
        <p:spPr>
          <a:xfrm>
            <a:off x="4561239" y="606340"/>
            <a:ext cx="6571204" cy="557964"/>
          </a:xfrm>
        </p:spPr>
        <p:txBody>
          <a:bodyPr anchor="ctr">
            <a:noAutofit/>
          </a:bodyPr>
          <a:lstStyle/>
          <a:p>
            <a:r>
              <a:rPr lang="en-US" sz="2800" dirty="0" smtClean="0">
                <a:latin typeface="Franklin Gothic Book" panose="020B0503020102020204" pitchFamily="34" charset="0"/>
                <a:cs typeface="Segoe UI" panose="020B0502040204020203" pitchFamily="34" charset="0"/>
              </a:rPr>
              <a:t>Radar chart</a:t>
            </a:r>
            <a:br>
              <a:rPr lang="en-US" sz="2800" dirty="0" smtClean="0">
                <a:latin typeface="Franklin Gothic Book" panose="020B0503020102020204" pitchFamily="34" charset="0"/>
                <a:cs typeface="Segoe UI" panose="020B0502040204020203" pitchFamily="34" charset="0"/>
              </a:rPr>
            </a:br>
            <a:endParaRPr lang="en-US" sz="2800" dirty="0">
              <a:latin typeface="Franklin Gothic Book" panose="020B0503020102020204" pitchFamily="34" charset="0"/>
              <a:cs typeface="Segoe UI" panose="020B0502040204020203" pitchFamily="34" charset="0"/>
            </a:endParaRPr>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7501" y="917843"/>
            <a:ext cx="8399257" cy="5651770"/>
          </a:xfrm>
          <a:prstGeom prst="rect">
            <a:avLst/>
          </a:prstGeom>
        </p:spPr>
      </p:pic>
      <p:sp>
        <p:nvSpPr>
          <p:cNvPr id="7" name="TextBox 6"/>
          <p:cNvSpPr txBox="1"/>
          <p:nvPr/>
        </p:nvSpPr>
        <p:spPr>
          <a:xfrm>
            <a:off x="548640" y="1814732"/>
            <a:ext cx="3151163" cy="2677656"/>
          </a:xfrm>
          <a:prstGeom prst="rect">
            <a:avLst/>
          </a:prstGeom>
          <a:noFill/>
        </p:spPr>
        <p:txBody>
          <a:bodyPr wrap="square" rtlCol="0">
            <a:spAutoFit/>
          </a:bodyPr>
          <a:lstStyle/>
          <a:p>
            <a:r>
              <a:rPr lang="en-US" sz="2800" dirty="0" smtClean="0"/>
              <a:t>Repartition of the different group profiles in function their categories of skill. </a:t>
            </a:r>
          </a:p>
          <a:p>
            <a:endParaRPr lang="en-US" sz="2800" dirty="0"/>
          </a:p>
        </p:txBody>
      </p:sp>
    </p:spTree>
    <p:extLst>
      <p:ext uri="{BB962C8B-B14F-4D97-AF65-F5344CB8AC3E}">
        <p14:creationId xmlns:p14="http://schemas.microsoft.com/office/powerpoint/2010/main" val="3867771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7" name="Rectangle 6"/>
          <p:cNvSpPr/>
          <p:nvPr/>
        </p:nvSpPr>
        <p:spPr>
          <a:xfrm>
            <a:off x="6527646" y="418011"/>
            <a:ext cx="5452895" cy="60742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313278" y="1347036"/>
            <a:ext cx="11878722" cy="3843942"/>
          </a:xfrm>
        </p:spPr>
        <p:txBody>
          <a:bodyPr anchor="ctr">
            <a:noAutofit/>
          </a:bodyPr>
          <a:lstStyle/>
          <a:p>
            <a:r>
              <a:rPr lang="en-US" sz="2800" dirty="0">
                <a:latin typeface="Franklin Gothic Book" panose="020B0503020102020204" pitchFamily="34" charset="0"/>
                <a:cs typeface="Segoe UI" panose="020B0502040204020203" pitchFamily="34" charset="0"/>
              </a:rPr>
              <a:t>After the analyses, we were able to understand the distribution of the different features. By using the clustering method we were able to segment the different profiles into similar groups. 5 distinct groups of profiles</a:t>
            </a:r>
            <a:br>
              <a:rPr lang="en-US" sz="2800" dirty="0">
                <a:latin typeface="Franklin Gothic Book" panose="020B0503020102020204" pitchFamily="34" charset="0"/>
                <a:cs typeface="Segoe UI" panose="020B0502040204020203" pitchFamily="34" charset="0"/>
              </a:rPr>
            </a:br>
            <a:r>
              <a:rPr lang="en-US" sz="2800" dirty="0" smtClean="0">
                <a:latin typeface="Franklin Gothic Book" panose="020B0503020102020204" pitchFamily="34" charset="0"/>
                <a:cs typeface="Segoe UI" panose="020B0502040204020203" pitchFamily="34" charset="0"/>
              </a:rPr>
              <a:t/>
            </a:r>
            <a:br>
              <a:rPr lang="en-US" sz="2800" dirty="0" smtClean="0">
                <a:latin typeface="Franklin Gothic Book" panose="020B0503020102020204" pitchFamily="34" charset="0"/>
                <a:cs typeface="Segoe UI" panose="020B0502040204020203" pitchFamily="34" charset="0"/>
              </a:rPr>
            </a:br>
            <a:r>
              <a:rPr lang="en-US" sz="2800" dirty="0" smtClean="0">
                <a:latin typeface="Franklin Gothic Book" panose="020B0503020102020204" pitchFamily="34" charset="0"/>
              </a:rPr>
              <a:t>Graduated </a:t>
            </a:r>
            <a:r>
              <a:rPr lang="en-US" sz="2800" dirty="0">
                <a:latin typeface="Franklin Gothic Book" panose="020B0503020102020204" pitchFamily="34" charset="0"/>
              </a:rPr>
              <a:t>high school students will be able to use this study to obtain information on the most demanded study fields. Undergraduate students to get information such whether or not a graduate degree (master’s degree) to get more opportunities in their field of study.</a:t>
            </a:r>
            <a:endParaRPr lang="en-US" sz="2800" dirty="0">
              <a:latin typeface="Franklin Gothic Book" panose="020B0503020102020204" pitchFamily="34" charset="0"/>
              <a:cs typeface="Segoe UI" panose="020B0502040204020203" pitchFamily="34" charset="0"/>
            </a:endParaRPr>
          </a:p>
        </p:txBody>
      </p:sp>
      <p:sp>
        <p:nvSpPr>
          <p:cNvPr id="9" name="Title 1">
            <a:extLst>
              <a:ext uri="{FF2B5EF4-FFF2-40B4-BE49-F238E27FC236}">
                <a16:creationId xmlns:a16="http://schemas.microsoft.com/office/drawing/2014/main" id="{042C824B-4279-4D47-92DD-71F5353FAA23}"/>
              </a:ext>
            </a:extLst>
          </p:cNvPr>
          <p:cNvSpPr txBox="1">
            <a:spLocks/>
          </p:cNvSpPr>
          <p:nvPr/>
        </p:nvSpPr>
        <p:spPr>
          <a:xfrm>
            <a:off x="283308" y="418011"/>
            <a:ext cx="10515600" cy="1077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b="1" dirty="0" smtClean="0">
                <a:solidFill>
                  <a:schemeClr val="accent2">
                    <a:lumMod val="75000"/>
                  </a:schemeClr>
                </a:solidFill>
                <a:latin typeface="Franklin Gothic Book" panose="020B0503020102020204" pitchFamily="34" charset="0"/>
              </a:rPr>
              <a:t>Discussion </a:t>
            </a:r>
            <a:r>
              <a:rPr lang="en" b="1" dirty="0">
                <a:solidFill>
                  <a:schemeClr val="accent2">
                    <a:lumMod val="75000"/>
                  </a:schemeClr>
                </a:solidFill>
                <a:latin typeface="Franklin Gothic Book" panose="020B0503020102020204" pitchFamily="34" charset="0"/>
              </a:rPr>
              <a:t>&amp; Recommendations</a:t>
            </a:r>
            <a:r>
              <a:rPr lang="en-US" b="1" dirty="0">
                <a:solidFill>
                  <a:schemeClr val="accent2">
                    <a:lumMod val="75000"/>
                  </a:schemeClr>
                </a:solidFill>
                <a:latin typeface="Franklin Gothic Book" panose="020B0503020102020204" pitchFamily="34" charset="0"/>
                <a:cs typeface="Segoe UI" panose="020B0502040204020203" pitchFamily="34" charset="0"/>
              </a:rPr>
              <a:t> </a:t>
            </a:r>
            <a:endParaRPr lang="en-US" b="1" dirty="0">
              <a:solidFill>
                <a:schemeClr val="accent2">
                  <a:lumMod val="75000"/>
                </a:schemeClr>
              </a:solidFill>
              <a:latin typeface="Franklin Gothic Book" panose="020B0503020102020204" pitchFamily="34" charset="0"/>
              <a:cs typeface="Segoe UI" panose="020B0502040204020203" pitchFamily="34" charset="0"/>
            </a:endParaRPr>
          </a:p>
        </p:txBody>
      </p:sp>
    </p:spTree>
    <p:extLst>
      <p:ext uri="{BB962C8B-B14F-4D97-AF65-F5344CB8AC3E}">
        <p14:creationId xmlns:p14="http://schemas.microsoft.com/office/powerpoint/2010/main" val="35148928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6" name="Rectangle 5"/>
          <p:cNvSpPr/>
          <p:nvPr/>
        </p:nvSpPr>
        <p:spPr>
          <a:xfrm>
            <a:off x="6413863" y="313509"/>
            <a:ext cx="5452895" cy="60742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042C824B-4279-4D47-92DD-71F5353FAA23}"/>
              </a:ext>
            </a:extLst>
          </p:cNvPr>
          <p:cNvSpPr txBox="1">
            <a:spLocks/>
          </p:cNvSpPr>
          <p:nvPr/>
        </p:nvSpPr>
        <p:spPr>
          <a:xfrm>
            <a:off x="283308" y="418011"/>
            <a:ext cx="10515600" cy="1077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b="1" dirty="0" smtClean="0">
                <a:solidFill>
                  <a:schemeClr val="accent2">
                    <a:lumMod val="75000"/>
                  </a:schemeClr>
                </a:solidFill>
                <a:latin typeface="Franklin Gothic Book" panose="020B0503020102020204" pitchFamily="34" charset="0"/>
              </a:rPr>
              <a:t>Discussion </a:t>
            </a:r>
            <a:r>
              <a:rPr lang="en" b="1" dirty="0">
                <a:solidFill>
                  <a:schemeClr val="accent2">
                    <a:lumMod val="75000"/>
                  </a:schemeClr>
                </a:solidFill>
                <a:latin typeface="Franklin Gothic Book" panose="020B0503020102020204" pitchFamily="34" charset="0"/>
              </a:rPr>
              <a:t>&amp; Recommendations</a:t>
            </a:r>
            <a:r>
              <a:rPr lang="en-US" b="1" dirty="0">
                <a:solidFill>
                  <a:schemeClr val="accent2">
                    <a:lumMod val="75000"/>
                  </a:schemeClr>
                </a:solidFill>
                <a:latin typeface="Franklin Gothic Book" panose="020B0503020102020204" pitchFamily="34" charset="0"/>
                <a:cs typeface="Segoe UI" panose="020B0502040204020203" pitchFamily="34" charset="0"/>
              </a:rPr>
              <a:t> </a:t>
            </a:r>
            <a:endParaRPr lang="en-US" b="1" dirty="0">
              <a:solidFill>
                <a:schemeClr val="accent2">
                  <a:lumMod val="75000"/>
                </a:schemeClr>
              </a:solidFill>
              <a:latin typeface="Franklin Gothic Book" panose="020B0503020102020204" pitchFamily="34" charset="0"/>
              <a:cs typeface="Segoe UI" panose="020B0502040204020203" pitchFamily="34" charset="0"/>
            </a:endParaRPr>
          </a:p>
        </p:txBody>
      </p:sp>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415413" y="2090357"/>
            <a:ext cx="10727266" cy="2520532"/>
          </a:xfrm>
        </p:spPr>
        <p:txBody>
          <a:bodyPr anchor="ctr">
            <a:normAutofit fontScale="90000"/>
          </a:bodyPr>
          <a:lstStyle/>
          <a:p>
            <a:r>
              <a:rPr lang="en-US" sz="2800" b="1" dirty="0" smtClean="0">
                <a:latin typeface="Franklin Gothic Book" panose="020B0503020102020204" pitchFamily="34" charset="0"/>
                <a:cs typeface="Segoe UI" panose="020B0502040204020203" pitchFamily="34" charset="0"/>
              </a:rPr>
              <a:t>Future Work</a:t>
            </a:r>
            <a:r>
              <a:rPr lang="en-US" sz="2800" dirty="0" smtClean="0">
                <a:latin typeface="Franklin Gothic Book" panose="020B0503020102020204" pitchFamily="34" charset="0"/>
                <a:cs typeface="Segoe UI" panose="020B0502040204020203" pitchFamily="34" charset="0"/>
              </a:rPr>
              <a:t/>
            </a:r>
            <a:br>
              <a:rPr lang="en-US" sz="2800" dirty="0" smtClean="0">
                <a:latin typeface="Franklin Gothic Book" panose="020B0503020102020204" pitchFamily="34" charset="0"/>
                <a:cs typeface="Segoe UI" panose="020B0502040204020203" pitchFamily="34" charset="0"/>
              </a:rPr>
            </a:br>
            <a:r>
              <a:rPr lang="en-US" sz="2800" dirty="0" smtClean="0">
                <a:latin typeface="Franklin Gothic Book" panose="020B0503020102020204" pitchFamily="34" charset="0"/>
                <a:cs typeface="Segoe UI" panose="020B0502040204020203" pitchFamily="34" charset="0"/>
              </a:rPr>
              <a:t>Using NLP (natural language processing) to extract more specific information from the skills and experiences.</a:t>
            </a:r>
            <a:br>
              <a:rPr lang="en-US" sz="2800" dirty="0" smtClean="0">
                <a:latin typeface="Franklin Gothic Book" panose="020B0503020102020204" pitchFamily="34" charset="0"/>
                <a:cs typeface="Segoe UI" panose="020B0502040204020203" pitchFamily="34" charset="0"/>
              </a:rPr>
            </a:br>
            <a:r>
              <a:rPr lang="en-US" sz="2800" dirty="0" smtClean="0">
                <a:latin typeface="Franklin Gothic Book" panose="020B0503020102020204" pitchFamily="34" charset="0"/>
                <a:cs typeface="Segoe UI" panose="020B0502040204020203" pitchFamily="34" charset="0"/>
              </a:rPr>
              <a:t>Highlighted the more frequent specific skills and experience titles using </a:t>
            </a:r>
            <a:r>
              <a:rPr lang="en-US" sz="2800" dirty="0" err="1" smtClean="0">
                <a:latin typeface="Franklin Gothic Book" panose="020B0503020102020204" pitchFamily="34" charset="0"/>
                <a:cs typeface="Segoe UI" panose="020B0502040204020203" pitchFamily="34" charset="0"/>
              </a:rPr>
              <a:t>wordcloud</a:t>
            </a:r>
            <a:r>
              <a:rPr lang="en-US" sz="2800" dirty="0" smtClean="0">
                <a:latin typeface="Franklin Gothic Book" panose="020B0503020102020204" pitchFamily="34" charset="0"/>
                <a:cs typeface="Segoe UI" panose="020B0502040204020203" pitchFamily="34" charset="0"/>
              </a:rPr>
              <a:t> visualization technique.</a:t>
            </a:r>
            <a:br>
              <a:rPr lang="en-US" sz="2800" dirty="0" smtClean="0">
                <a:latin typeface="Franklin Gothic Book" panose="020B0503020102020204" pitchFamily="34" charset="0"/>
                <a:cs typeface="Segoe UI" panose="020B0502040204020203" pitchFamily="34" charset="0"/>
              </a:rPr>
            </a:br>
            <a:r>
              <a:rPr lang="en-US" sz="2800" dirty="0">
                <a:latin typeface="Franklin Gothic Book" panose="020B0503020102020204" pitchFamily="34" charset="0"/>
                <a:cs typeface="Segoe UI" panose="020B0502040204020203" pitchFamily="34" charset="0"/>
              </a:rPr>
              <a:t/>
            </a:r>
            <a:br>
              <a:rPr lang="en-US" sz="2800" dirty="0">
                <a:latin typeface="Franklin Gothic Book" panose="020B0503020102020204" pitchFamily="34" charset="0"/>
                <a:cs typeface="Segoe UI" panose="020B0502040204020203" pitchFamily="34" charset="0"/>
              </a:rPr>
            </a:br>
            <a:endParaRPr lang="en-US" sz="2800" dirty="0">
              <a:latin typeface="Franklin Gothic Book" panose="020B0503020102020204" pitchFamily="34" charset="0"/>
              <a:cs typeface="Segoe UI" panose="020B0502040204020203" pitchFamily="34" charset="0"/>
            </a:endParaRPr>
          </a:p>
        </p:txBody>
      </p:sp>
    </p:spTree>
    <p:extLst>
      <p:ext uri="{BB962C8B-B14F-4D97-AF65-F5344CB8AC3E}">
        <p14:creationId xmlns:p14="http://schemas.microsoft.com/office/powerpoint/2010/main" val="2880909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b="1" dirty="0" smtClean="0">
                <a:solidFill>
                  <a:schemeClr val="accent2">
                    <a:lumMod val="75000"/>
                  </a:schemeClr>
                </a:solidFill>
                <a:latin typeface="Franklin Gothic Book" panose="020B0503020102020204" pitchFamily="34" charset="0"/>
                <a:cs typeface="Segoe UI" panose="020B0502040204020203" pitchFamily="34" charset="0"/>
              </a:rPr>
              <a:t>Page of content</a:t>
            </a:r>
            <a:endParaRPr lang="en-US" b="1" dirty="0">
              <a:solidFill>
                <a:schemeClr val="accent2">
                  <a:lumMod val="75000"/>
                </a:schemeClr>
              </a:solidFill>
              <a:latin typeface="Franklin Gothic Book" panose="020B05030201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25AD4F61-E023-4530-BF03-8BC2D825D0BF}"/>
              </a:ext>
            </a:extLst>
          </p:cNvPr>
          <p:cNvSpPr txBox="1"/>
          <p:nvPr/>
        </p:nvSpPr>
        <p:spPr>
          <a:xfrm>
            <a:off x="1116078" y="1598440"/>
            <a:ext cx="8850059"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1</a:t>
            </a:r>
            <a:r>
              <a:rPr lang="en-US" sz="2400" dirty="0" smtClean="0">
                <a:latin typeface="Segoe UI" panose="020B0502040204020203" pitchFamily="34" charset="0"/>
                <a:cs typeface="Segoe UI" panose="020B0502040204020203" pitchFamily="34" charset="0"/>
              </a:rPr>
              <a:t>. </a:t>
            </a:r>
            <a:r>
              <a:rPr lang="en-US" sz="2400" dirty="0"/>
              <a:t>Project Description</a:t>
            </a:r>
            <a:r>
              <a:rPr lang="en-US" sz="2400" dirty="0" smtClean="0">
                <a:latin typeface="Segoe UI" panose="020B0502040204020203" pitchFamily="34" charset="0"/>
                <a:cs typeface="Segoe UI" panose="020B0502040204020203" pitchFamily="34" charset="0"/>
              </a:rPr>
              <a:t> </a:t>
            </a:r>
            <a:endParaRPr lang="en-US" sz="2400"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E5564556-59F0-4D0A-A6CD-ADF8F4D7428B}"/>
              </a:ext>
            </a:extLst>
          </p:cNvPr>
          <p:cNvSpPr txBox="1"/>
          <p:nvPr/>
        </p:nvSpPr>
        <p:spPr>
          <a:xfrm>
            <a:off x="1116078" y="3378720"/>
            <a:ext cx="9933560"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3</a:t>
            </a:r>
            <a:r>
              <a:rPr lang="en-US" sz="2400" dirty="0" smtClean="0">
                <a:latin typeface="Segoe UI" panose="020B0502040204020203" pitchFamily="34" charset="0"/>
                <a:cs typeface="Segoe UI" panose="020B0502040204020203" pitchFamily="34" charset="0"/>
              </a:rPr>
              <a:t>. </a:t>
            </a:r>
            <a:r>
              <a:rPr lang="en" sz="2400" dirty="0"/>
              <a:t>Results</a:t>
            </a:r>
            <a:r>
              <a:rPr lang="en-US" sz="2400" dirty="0" smtClean="0">
                <a:latin typeface="Segoe UI" panose="020B0502040204020203" pitchFamily="34" charset="0"/>
                <a:cs typeface="Segoe UI" panose="020B0502040204020203" pitchFamily="34" charset="0"/>
              </a:rPr>
              <a:t>   </a:t>
            </a:r>
            <a:endParaRPr lang="en-US" sz="2400" dirty="0">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6D1E12A6-FA7A-477F-8C87-308C5B84B139}"/>
              </a:ext>
            </a:extLst>
          </p:cNvPr>
          <p:cNvSpPr/>
          <p:nvPr/>
        </p:nvSpPr>
        <p:spPr>
          <a:xfrm>
            <a:off x="366002" y="239903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
        <p:nvSpPr>
          <p:cNvPr id="10" name="TextBox 9">
            <a:extLst>
              <a:ext uri="{FF2B5EF4-FFF2-40B4-BE49-F238E27FC236}">
                <a16:creationId xmlns:a16="http://schemas.microsoft.com/office/drawing/2014/main" id="{25AD4F61-E023-4530-BF03-8BC2D825D0BF}"/>
              </a:ext>
            </a:extLst>
          </p:cNvPr>
          <p:cNvSpPr txBox="1"/>
          <p:nvPr/>
        </p:nvSpPr>
        <p:spPr>
          <a:xfrm>
            <a:off x="1116078" y="2589753"/>
            <a:ext cx="8850059"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2</a:t>
            </a:r>
            <a:r>
              <a:rPr lang="en-US" sz="2400" dirty="0" smtClean="0">
                <a:latin typeface="Segoe UI" panose="020B0502040204020203" pitchFamily="34" charset="0"/>
                <a:cs typeface="Segoe UI" panose="020B0502040204020203" pitchFamily="34" charset="0"/>
              </a:rPr>
              <a:t>. </a:t>
            </a:r>
            <a:r>
              <a:rPr lang="en" sz="2400" dirty="0"/>
              <a:t>Data acquisition &amp; Methodology</a:t>
            </a:r>
            <a:endParaRPr lang="en-US" sz="2400" dirty="0">
              <a:latin typeface="Segoe UI" panose="020B0502040204020203" pitchFamily="34" charset="0"/>
              <a:cs typeface="Segoe UI" panose="020B0502040204020203" pitchFamily="34" charset="0"/>
            </a:endParaRPr>
          </a:p>
        </p:txBody>
      </p:sp>
      <p:sp>
        <p:nvSpPr>
          <p:cNvPr id="11" name="Oval 10">
            <a:extLst>
              <a:ext uri="{FF2B5EF4-FFF2-40B4-BE49-F238E27FC236}">
                <a16:creationId xmlns:a16="http://schemas.microsoft.com/office/drawing/2014/main" id="{6D1E12A6-FA7A-477F-8C87-308C5B84B139}"/>
              </a:ext>
            </a:extLst>
          </p:cNvPr>
          <p:cNvSpPr/>
          <p:nvPr/>
        </p:nvSpPr>
        <p:spPr>
          <a:xfrm>
            <a:off x="370644" y="317211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endParaRPr lang="en-US" sz="3600" b="1" dirty="0">
              <a:latin typeface="Segoe UI" panose="020B0502040204020203" pitchFamily="34" charset="0"/>
              <a:cs typeface="Segoe UI" panose="020B0502040204020203" pitchFamily="34" charset="0"/>
            </a:endParaRPr>
          </a:p>
        </p:txBody>
      </p:sp>
      <p:sp>
        <p:nvSpPr>
          <p:cNvPr id="12" name="Oval 11">
            <a:extLst>
              <a:ext uri="{FF2B5EF4-FFF2-40B4-BE49-F238E27FC236}">
                <a16:creationId xmlns:a16="http://schemas.microsoft.com/office/drawing/2014/main" id="{6D1E12A6-FA7A-477F-8C87-308C5B84B139}"/>
              </a:ext>
            </a:extLst>
          </p:cNvPr>
          <p:cNvSpPr/>
          <p:nvPr/>
        </p:nvSpPr>
        <p:spPr>
          <a:xfrm>
            <a:off x="370644" y="4076010"/>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4</a:t>
            </a:r>
            <a:endParaRPr lang="en-US" sz="3600" b="1"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E5564556-59F0-4D0A-A6CD-ADF8F4D7428B}"/>
              </a:ext>
            </a:extLst>
          </p:cNvPr>
          <p:cNvSpPr txBox="1"/>
          <p:nvPr/>
        </p:nvSpPr>
        <p:spPr>
          <a:xfrm>
            <a:off x="1098659" y="4249580"/>
            <a:ext cx="9933560" cy="461665"/>
          </a:xfrm>
          <a:prstGeom prst="rect">
            <a:avLst/>
          </a:prstGeom>
          <a:noFill/>
        </p:spPr>
        <p:txBody>
          <a:bodyPr wrap="square" rtlCol="0">
            <a:spAutoFit/>
          </a:bodyPr>
          <a:lstStyle/>
          <a:p>
            <a:r>
              <a:rPr lang="en-US" sz="2400" dirty="0" smtClean="0">
                <a:latin typeface="Segoe UI" panose="020B0502040204020203" pitchFamily="34" charset="0"/>
                <a:cs typeface="Segoe UI" panose="020B0502040204020203" pitchFamily="34" charset="0"/>
              </a:rPr>
              <a:t>4. </a:t>
            </a:r>
            <a:r>
              <a:rPr lang="en" sz="2400" dirty="0"/>
              <a:t>Discussion &amp; Recommendations</a:t>
            </a:r>
            <a:r>
              <a:rPr lang="en-US" sz="2400" dirty="0" smtClean="0">
                <a:latin typeface="Segoe UI" panose="020B0502040204020203" pitchFamily="34" charset="0"/>
                <a:cs typeface="Segoe UI" panose="020B0502040204020203" pitchFamily="34" charset="0"/>
              </a:rPr>
              <a:t> </a:t>
            </a:r>
            <a:endParaRPr lang="en-US" sz="2400" dirty="0">
              <a:latin typeface="Segoe UI" panose="020B0502040204020203" pitchFamily="34" charset="0"/>
              <a:cs typeface="Segoe UI" panose="020B0502040204020203" pitchFamily="34" charset="0"/>
            </a:endParaRPr>
          </a:p>
        </p:txBody>
      </p:sp>
      <p:sp>
        <p:nvSpPr>
          <p:cNvPr id="14" name="Oval 13">
            <a:extLst>
              <a:ext uri="{FF2B5EF4-FFF2-40B4-BE49-F238E27FC236}">
                <a16:creationId xmlns:a16="http://schemas.microsoft.com/office/drawing/2014/main" id="{6D1E12A6-FA7A-477F-8C87-308C5B84B139}"/>
              </a:ext>
            </a:extLst>
          </p:cNvPr>
          <p:cNvSpPr/>
          <p:nvPr/>
        </p:nvSpPr>
        <p:spPr>
          <a:xfrm>
            <a:off x="363331" y="4902323"/>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5</a:t>
            </a:r>
          </a:p>
        </p:txBody>
      </p:sp>
      <p:sp>
        <p:nvSpPr>
          <p:cNvPr id="16" name="TextBox 15">
            <a:extLst>
              <a:ext uri="{FF2B5EF4-FFF2-40B4-BE49-F238E27FC236}">
                <a16:creationId xmlns:a16="http://schemas.microsoft.com/office/drawing/2014/main" id="{E5564556-59F0-4D0A-A6CD-ADF8F4D7428B}"/>
              </a:ext>
            </a:extLst>
          </p:cNvPr>
          <p:cNvSpPr txBox="1"/>
          <p:nvPr/>
        </p:nvSpPr>
        <p:spPr>
          <a:xfrm>
            <a:off x="1098659" y="5108932"/>
            <a:ext cx="9933560"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5</a:t>
            </a:r>
            <a:r>
              <a:rPr lang="en-US" sz="2400" dirty="0" smtClean="0">
                <a:latin typeface="Segoe UI" panose="020B0502040204020203" pitchFamily="34" charset="0"/>
                <a:cs typeface="Segoe UI" panose="020B0502040204020203" pitchFamily="34" charset="0"/>
              </a:rPr>
              <a:t>. </a:t>
            </a:r>
            <a:r>
              <a:rPr lang="en" sz="2400" dirty="0"/>
              <a:t>References &amp; Appendices</a:t>
            </a:r>
            <a:r>
              <a:rPr lang="en-US" sz="2400" dirty="0" smtClean="0">
                <a:latin typeface="Segoe UI" panose="020B0502040204020203" pitchFamily="34" charset="0"/>
                <a:cs typeface="Segoe UI" panose="020B0502040204020203" pitchFamily="34" charset="0"/>
              </a:rPr>
              <a:t> </a:t>
            </a:r>
            <a:endParaRPr lang="en-US" sz="2400"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2899" y="653498"/>
            <a:ext cx="6477000" cy="5819775"/>
          </a:xfrm>
          <a:prstGeom prst="rect">
            <a:avLst/>
          </a:prstGeom>
        </p:spPr>
      </p:pic>
    </p:spTree>
    <p:extLst>
      <p:ext uri="{BB962C8B-B14F-4D97-AF65-F5344CB8AC3E}">
        <p14:creationId xmlns:p14="http://schemas.microsoft.com/office/powerpoint/2010/main" val="1534910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smtClean="0">
                <a:solidFill>
                  <a:srgbClr val="FFFFFF"/>
                </a:solidFill>
                <a:latin typeface="Franklin Gothic Book" panose="020B0503020102020204" pitchFamily="34" charset="0"/>
                <a:cs typeface="Segoe UI" panose="020B0502040204020203" pitchFamily="34" charset="0"/>
              </a:rPr>
              <a:t>Prepared by: Jean Franco </a:t>
            </a:r>
            <a:r>
              <a:rPr lang="en-US" sz="5400" dirty="0" err="1" smtClean="0">
                <a:solidFill>
                  <a:srgbClr val="FFFFFF"/>
                </a:solidFill>
                <a:latin typeface="Franklin Gothic Book" panose="020B0503020102020204" pitchFamily="34" charset="0"/>
                <a:cs typeface="Segoe UI" panose="020B0502040204020203" pitchFamily="34" charset="0"/>
              </a:rPr>
              <a:t>Chosson</a:t>
            </a:r>
            <a:endParaRPr lang="en-US" sz="5400" dirty="0">
              <a:solidFill>
                <a:srgbClr val="FFFFFF"/>
              </a:solidFill>
              <a:latin typeface="Franklin Gothic Book" panose="020B0503020102020204" pitchFamily="34" charset="0"/>
              <a:cs typeface="Segoe UI" panose="020B0502040204020203" pitchFamily="34" charset="0"/>
            </a:endParaRP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smtClean="0">
                <a:solidFill>
                  <a:srgbClr val="E7E6E6"/>
                </a:solidFill>
                <a:latin typeface="Segoe UI" panose="020B0502040204020203" pitchFamily="34" charset="0"/>
                <a:cs typeface="Segoe UI" panose="020B0502040204020203" pitchFamily="34" charset="0"/>
              </a:rPr>
              <a:t>Link: </a:t>
            </a:r>
            <a:r>
              <a:rPr lang="en-US" sz="2000" dirty="0">
                <a:hlinkClick r:id="rId11"/>
              </a:rPr>
              <a:t>https://github.com/JeanFrancoChosson/Ayiti_analytics_capstone_project</a:t>
            </a:r>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p:cNvSpPr>
            <a:spLocks noGrp="1"/>
          </p:cNvSpPr>
          <p:nvPr>
            <p:ph type="title"/>
          </p:nvPr>
        </p:nvSpPr>
        <p:spPr>
          <a:xfrm>
            <a:off x="801858" y="3995225"/>
            <a:ext cx="8187983" cy="2672861"/>
          </a:xfrm>
          <a:effectLst>
            <a:reflection stA="45000" endPos="10000" dist="50800" dir="5400000" sy="-100000" algn="bl" rotWithShape="0"/>
          </a:effectLst>
        </p:spPr>
        <p:txBody>
          <a:bodyPr>
            <a:noAutofit/>
          </a:bodyPr>
          <a:lstStyle/>
          <a:p>
            <a:r>
              <a:rPr lang="en-US" sz="2400" b="1" dirty="0" smtClean="0"/>
              <a:t>About</a:t>
            </a:r>
            <a:r>
              <a:rPr lang="en-US" sz="2400" dirty="0" smtClean="0"/>
              <a:t/>
            </a:r>
            <a:br>
              <a:rPr lang="en-US" sz="2400" dirty="0" smtClean="0"/>
            </a:br>
            <a:r>
              <a:rPr lang="en-US" sz="2400" dirty="0" smtClean="0"/>
              <a:t>Jean Franco </a:t>
            </a:r>
            <a:r>
              <a:rPr lang="en-US" sz="2400" dirty="0" err="1" smtClean="0"/>
              <a:t>Chosson</a:t>
            </a:r>
            <a:r>
              <a:rPr lang="en-US" sz="2400" dirty="0" smtClean="0"/>
              <a:t/>
            </a:r>
            <a:br>
              <a:rPr lang="en-US" sz="2400" dirty="0" smtClean="0"/>
            </a:br>
            <a:r>
              <a:rPr lang="en-US" sz="2400" dirty="0" smtClean="0"/>
              <a:t>Bachelor’s degree in computer science</a:t>
            </a:r>
            <a:br>
              <a:rPr lang="en-US" sz="2400" dirty="0" smtClean="0"/>
            </a:br>
            <a:r>
              <a:rPr lang="en-US" sz="2400" dirty="0" smtClean="0"/>
              <a:t>software developer | Data analyst</a:t>
            </a:r>
            <a:br>
              <a:rPr lang="en-US" sz="2400" dirty="0" smtClean="0"/>
            </a:br>
            <a:r>
              <a:rPr lang="en-US" sz="2400" dirty="0" smtClean="0"/>
              <a:t/>
            </a:r>
            <a:br>
              <a:rPr lang="en-US" sz="2400" dirty="0" smtClean="0"/>
            </a:br>
            <a:r>
              <a:rPr lang="en-US" sz="2400" dirty="0" smtClean="0">
                <a:hlinkClick r:id="rId2"/>
              </a:rPr>
              <a:t>chosson.jeanfranco@gmail.com</a:t>
            </a:r>
            <a:r>
              <a:rPr lang="en-US" sz="2400" dirty="0" smtClean="0"/>
              <a:t/>
            </a:r>
            <a:br>
              <a:rPr lang="en-US" sz="2400" dirty="0" smtClean="0"/>
            </a:br>
            <a:r>
              <a:rPr lang="en-US" sz="2400" dirty="0" smtClean="0"/>
              <a:t/>
            </a:r>
            <a:br>
              <a:rPr lang="en-US" sz="2400" dirty="0" smtClean="0"/>
            </a:br>
            <a:r>
              <a:rPr lang="en-US" sz="2400" dirty="0">
                <a:hlinkClick r:id="rId3"/>
              </a:rPr>
              <a:t>https://www.linkedin.com/in/jean-franco-chosson-46787715b</a:t>
            </a:r>
            <a:endParaRPr lang="en-US" sz="2400" dirty="0"/>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989841" y="4432098"/>
            <a:ext cx="1905000" cy="1905000"/>
          </a:xfrm>
          <a:prstGeom prst="ellipse">
            <a:avLst/>
          </a:prstGeom>
          <a:ln>
            <a:noFill/>
          </a:ln>
          <a:effectLst>
            <a:softEdge rad="112500"/>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8456" y="70340"/>
            <a:ext cx="7132320" cy="3226986"/>
          </a:xfrm>
          <a:prstGeom prst="rect">
            <a:avLst/>
          </a:prstGeom>
        </p:spPr>
      </p:pic>
    </p:spTree>
    <p:extLst>
      <p:ext uri="{BB962C8B-B14F-4D97-AF65-F5344CB8AC3E}">
        <p14:creationId xmlns:p14="http://schemas.microsoft.com/office/powerpoint/2010/main" val="3578203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b="1" dirty="0">
                <a:solidFill>
                  <a:schemeClr val="accent2">
                    <a:lumMod val="75000"/>
                  </a:schemeClr>
                </a:solidFill>
                <a:latin typeface="Franklin Gothic Book" panose="020B0503020102020204" pitchFamily="34" charset="0"/>
              </a:rPr>
              <a:t>Project Description</a:t>
            </a:r>
            <a:endParaRPr lang="en-US" b="1" dirty="0">
              <a:solidFill>
                <a:schemeClr val="accent2">
                  <a:lumMod val="75000"/>
                </a:schemeClr>
              </a:solidFill>
              <a:latin typeface="Franklin Gothic Book" panose="020B05030201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25AD4F61-E023-4530-BF03-8BC2D825D0BF}"/>
              </a:ext>
            </a:extLst>
          </p:cNvPr>
          <p:cNvSpPr txBox="1"/>
          <p:nvPr/>
        </p:nvSpPr>
        <p:spPr>
          <a:xfrm>
            <a:off x="672765" y="1929004"/>
            <a:ext cx="2553761" cy="1384995"/>
          </a:xfrm>
          <a:prstGeom prst="rect">
            <a:avLst/>
          </a:prstGeom>
          <a:noFill/>
        </p:spPr>
        <p:txBody>
          <a:bodyPr wrap="square" rtlCol="0">
            <a:spAutoFit/>
          </a:bodyPr>
          <a:lstStyle/>
          <a:p>
            <a:r>
              <a:rPr lang="en-US" sz="2800" dirty="0" smtClean="0"/>
              <a:t>Why </a:t>
            </a:r>
            <a:r>
              <a:rPr lang="en-US" sz="2800" dirty="0"/>
              <a:t>graduates struggle in their job </a:t>
            </a:r>
            <a:r>
              <a:rPr lang="en-US" sz="2800" dirty="0" smtClean="0"/>
              <a:t>searching?</a:t>
            </a:r>
            <a:endParaRPr lang="en-US" sz="2800"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E5564556-59F0-4D0A-A6CD-ADF8F4D7428B}"/>
              </a:ext>
            </a:extLst>
          </p:cNvPr>
          <p:cNvSpPr txBox="1"/>
          <p:nvPr/>
        </p:nvSpPr>
        <p:spPr>
          <a:xfrm>
            <a:off x="5271606" y="3705775"/>
            <a:ext cx="6503499" cy="2954655"/>
          </a:xfrm>
          <a:prstGeom prst="rect">
            <a:avLst/>
          </a:prstGeom>
          <a:noFill/>
        </p:spPr>
        <p:txBody>
          <a:bodyPr wrap="square" rtlCol="0">
            <a:spAutoFit/>
          </a:bodyPr>
          <a:lstStyle/>
          <a:p>
            <a:r>
              <a:rPr lang="en-US" sz="2800" dirty="0" smtClean="0"/>
              <a:t>There </a:t>
            </a:r>
            <a:r>
              <a:rPr lang="en-US" sz="2800" dirty="0"/>
              <a:t>are </a:t>
            </a:r>
            <a:r>
              <a:rPr lang="en-US" sz="2800" dirty="0" smtClean="0"/>
              <a:t>greater causes such as: </a:t>
            </a:r>
          </a:p>
          <a:p>
            <a:pPr marL="285750" lvl="0" indent="-285750" algn="just">
              <a:buFont typeface="Arial" panose="020B0604020202020204" pitchFamily="34" charset="0"/>
              <a:buChar char="•"/>
            </a:pPr>
            <a:r>
              <a:rPr lang="en-US" sz="2800" dirty="0"/>
              <a:t>High </a:t>
            </a:r>
            <a:r>
              <a:rPr lang="en-US" sz="2800" dirty="0" smtClean="0"/>
              <a:t>competition</a:t>
            </a:r>
            <a:endParaRPr lang="en-US" sz="2800" dirty="0"/>
          </a:p>
          <a:p>
            <a:pPr marL="285750" lvl="0" indent="-285750" algn="just">
              <a:buFont typeface="Arial" panose="020B0604020202020204" pitchFamily="34" charset="0"/>
              <a:buChar char="•"/>
            </a:pPr>
            <a:r>
              <a:rPr lang="en-US" sz="2800" dirty="0"/>
              <a:t>Little work experience</a:t>
            </a:r>
          </a:p>
          <a:p>
            <a:pPr marL="285750" lvl="0" indent="-285750" algn="just">
              <a:buFont typeface="Arial" panose="020B0604020202020204" pitchFamily="34" charset="0"/>
              <a:buChar char="•"/>
            </a:pPr>
            <a:r>
              <a:rPr lang="en-US" sz="2800" dirty="0"/>
              <a:t>Few or no skills at all</a:t>
            </a:r>
          </a:p>
          <a:p>
            <a:pPr marL="285750" lvl="0" indent="-285750" algn="just">
              <a:buFont typeface="Arial" panose="020B0604020202020204" pitchFamily="34" charset="0"/>
              <a:buChar char="•"/>
            </a:pPr>
            <a:r>
              <a:rPr lang="en-US" sz="2800" dirty="0"/>
              <a:t>Little networking</a:t>
            </a:r>
          </a:p>
          <a:p>
            <a:pPr marL="285750" lvl="0" indent="-285750" algn="just">
              <a:buFont typeface="Arial" panose="020B0604020202020204" pitchFamily="34" charset="0"/>
              <a:buChar char="•"/>
            </a:pPr>
            <a:r>
              <a:rPr lang="en-US" sz="2800" dirty="0"/>
              <a:t>Lack of communication skills</a:t>
            </a:r>
            <a:endParaRPr lang="en-US" sz="2800" dirty="0">
              <a:latin typeface="Lato" charset="0"/>
              <a:ea typeface="Lato"/>
              <a:cs typeface="Lato"/>
              <a:sym typeface="Lato"/>
            </a:endParaRPr>
          </a:p>
          <a:p>
            <a:endParaRPr lang="en-US"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72765" y="3747867"/>
            <a:ext cx="3556000" cy="2514600"/>
          </a:xfrm>
          <a:prstGeom prst="rect">
            <a:avLst/>
          </a:prstGeom>
        </p:spPr>
      </p:pic>
      <p:pic>
        <p:nvPicPr>
          <p:cNvPr id="12" name="Picture 1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097400" y="832354"/>
            <a:ext cx="5677705" cy="2839420"/>
          </a:xfrm>
          <a:prstGeom prst="rect">
            <a:avLst/>
          </a:prstGeom>
        </p:spPr>
      </p:pic>
    </p:spTree>
    <p:extLst>
      <p:ext uri="{BB962C8B-B14F-4D97-AF65-F5344CB8AC3E}">
        <p14:creationId xmlns:p14="http://schemas.microsoft.com/office/powerpoint/2010/main" val="3971018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2C824B-4279-4D47-92DD-71F5353FAA23}"/>
              </a:ext>
            </a:extLst>
          </p:cNvPr>
          <p:cNvSpPr>
            <a:spLocks noGrp="1"/>
          </p:cNvSpPr>
          <p:nvPr>
            <p:ph type="title"/>
          </p:nvPr>
        </p:nvSpPr>
        <p:spPr>
          <a:xfrm>
            <a:off x="283308" y="418011"/>
            <a:ext cx="10515600" cy="1077125"/>
          </a:xfrm>
        </p:spPr>
        <p:txBody>
          <a:bodyPr/>
          <a:lstStyle/>
          <a:p>
            <a:r>
              <a:rPr lang="en-US" b="1" dirty="0">
                <a:solidFill>
                  <a:schemeClr val="accent2">
                    <a:lumMod val="75000"/>
                  </a:schemeClr>
                </a:solidFill>
                <a:latin typeface="Franklin Gothic Book" panose="020B0503020102020204" pitchFamily="34" charset="0"/>
              </a:rPr>
              <a:t>Project Description</a:t>
            </a:r>
            <a:endParaRPr lang="en-US" b="1" dirty="0">
              <a:solidFill>
                <a:schemeClr val="accent2">
                  <a:lumMod val="75000"/>
                </a:schemeClr>
              </a:solidFill>
              <a:latin typeface="Franklin Gothic Book" panose="020B05030201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25AD4F61-E023-4530-BF03-8BC2D825D0BF}"/>
              </a:ext>
            </a:extLst>
          </p:cNvPr>
          <p:cNvSpPr txBox="1"/>
          <p:nvPr/>
        </p:nvSpPr>
        <p:spPr>
          <a:xfrm>
            <a:off x="607451" y="1842948"/>
            <a:ext cx="3494286" cy="3108543"/>
          </a:xfrm>
          <a:prstGeom prst="rect">
            <a:avLst/>
          </a:prstGeom>
          <a:noFill/>
        </p:spPr>
        <p:txBody>
          <a:bodyPr wrap="square" rtlCol="0">
            <a:spAutoFit/>
          </a:bodyPr>
          <a:lstStyle/>
          <a:p>
            <a:r>
              <a:rPr lang="en-US" sz="2800" dirty="0"/>
              <a:t>Before choosing a study field, wouldn't it be important to have a clear idea of the opportunities offered in this field, and the skills to be acquired?</a:t>
            </a:r>
            <a:endParaRPr lang="en-US" sz="2800"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E5564556-59F0-4D0A-A6CD-ADF8F4D7428B}"/>
              </a:ext>
            </a:extLst>
          </p:cNvPr>
          <p:cNvSpPr txBox="1"/>
          <p:nvPr/>
        </p:nvSpPr>
        <p:spPr>
          <a:xfrm>
            <a:off x="5127915" y="1571729"/>
            <a:ext cx="6503499" cy="1815882"/>
          </a:xfrm>
          <a:prstGeom prst="rect">
            <a:avLst/>
          </a:prstGeom>
          <a:noFill/>
        </p:spPr>
        <p:txBody>
          <a:bodyPr wrap="square" rtlCol="0">
            <a:spAutoFit/>
          </a:bodyPr>
          <a:lstStyle/>
          <a:p>
            <a:r>
              <a:rPr lang="en-US" sz="2800" dirty="0"/>
              <a:t>what degree or level of education that offer more opportunities or that is the most in demand, what skills are employers looking for?</a:t>
            </a:r>
            <a:endParaRPr lang="en-US" dirty="0">
              <a:latin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108" y="3397219"/>
            <a:ext cx="5161550" cy="3444160"/>
          </a:xfrm>
          <a:prstGeom prst="rect">
            <a:avLst/>
          </a:prstGeom>
        </p:spPr>
      </p:pic>
    </p:spTree>
    <p:extLst>
      <p:ext uri="{BB962C8B-B14F-4D97-AF65-F5344CB8AC3E}">
        <p14:creationId xmlns:p14="http://schemas.microsoft.com/office/powerpoint/2010/main" val="2287869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cxnSp>
        <p:nvCxnSpPr>
          <p:cNvPr id="6" name="Straight Arrow Connector 5">
            <a:extLst>
              <a:ext uri="{FF2B5EF4-FFF2-40B4-BE49-F238E27FC236}">
                <a16:creationId xmlns:a16="http://schemas.microsoft.com/office/drawing/2014/main" id="{F1940635-5372-434B-A46D-020D70584889}"/>
              </a:ext>
              <a:ext uri="{C183D7F6-B498-43B3-948B-1728B52AA6E4}">
                <adec:decorative xmlns:adec="http://schemas.microsoft.com/office/drawing/2017/decorative" xmlns="" val="1"/>
              </a:ext>
            </a:extLst>
          </p:cNvPr>
          <p:cNvCxnSpPr/>
          <p:nvPr/>
        </p:nvCxnSpPr>
        <p:spPr>
          <a:xfrm>
            <a:off x="9313985" y="4417895"/>
            <a:ext cx="1484923" cy="74246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042C824B-4279-4D47-92DD-71F5353FAA23}"/>
              </a:ext>
            </a:extLst>
          </p:cNvPr>
          <p:cNvSpPr txBox="1">
            <a:spLocks/>
          </p:cNvSpPr>
          <p:nvPr/>
        </p:nvSpPr>
        <p:spPr>
          <a:xfrm>
            <a:off x="283308" y="418011"/>
            <a:ext cx="10515600" cy="1077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b="1" dirty="0">
                <a:solidFill>
                  <a:schemeClr val="accent2">
                    <a:lumMod val="75000"/>
                  </a:schemeClr>
                </a:solidFill>
                <a:latin typeface="Franklin Gothic Book" panose="020B0503020102020204" pitchFamily="34" charset="0"/>
              </a:rPr>
              <a:t>Data acquisition &amp; Methodology</a:t>
            </a:r>
            <a:endParaRPr lang="en-US" b="1" dirty="0">
              <a:solidFill>
                <a:schemeClr val="accent2">
                  <a:lumMod val="75000"/>
                </a:schemeClr>
              </a:solidFill>
              <a:latin typeface="Franklin Gothic Book" panose="020B0503020102020204" pitchFamily="34" charset="0"/>
              <a:cs typeface="Segoe UI" panose="020B0502040204020203" pitchFamily="34" charset="0"/>
            </a:endParaRPr>
          </a:p>
        </p:txBody>
      </p:sp>
      <p:sp>
        <p:nvSpPr>
          <p:cNvPr id="10" name="TextBox 9">
            <a:extLst>
              <a:ext uri="{FF2B5EF4-FFF2-40B4-BE49-F238E27FC236}">
                <a16:creationId xmlns:a16="http://schemas.microsoft.com/office/drawing/2014/main" id="{25AD4F61-E023-4530-BF03-8BC2D825D0BF}"/>
              </a:ext>
            </a:extLst>
          </p:cNvPr>
          <p:cNvSpPr txBox="1"/>
          <p:nvPr/>
        </p:nvSpPr>
        <p:spPr>
          <a:xfrm>
            <a:off x="283308" y="1583170"/>
            <a:ext cx="3494286" cy="3108543"/>
          </a:xfrm>
          <a:prstGeom prst="rect">
            <a:avLst/>
          </a:prstGeom>
          <a:noFill/>
        </p:spPr>
        <p:txBody>
          <a:bodyPr wrap="square" rtlCol="0">
            <a:spAutoFit/>
          </a:bodyPr>
          <a:lstStyle/>
          <a:p>
            <a:r>
              <a:rPr lang="en-US" sz="2800" dirty="0"/>
              <a:t>The Data has been acquired from LinkedIn. LinkedIn is a social network for professionals making it the Facebook for your career.</a:t>
            </a:r>
            <a:endParaRPr lang="en-US" sz="2800" dirty="0">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E5564556-59F0-4D0A-A6CD-ADF8F4D7428B}"/>
              </a:ext>
            </a:extLst>
          </p:cNvPr>
          <p:cNvSpPr txBox="1"/>
          <p:nvPr/>
        </p:nvSpPr>
        <p:spPr>
          <a:xfrm>
            <a:off x="4990011" y="1571729"/>
            <a:ext cx="6641403" cy="3816429"/>
          </a:xfrm>
          <a:prstGeom prst="rect">
            <a:avLst/>
          </a:prstGeom>
          <a:noFill/>
        </p:spPr>
        <p:txBody>
          <a:bodyPr wrap="square" rtlCol="0">
            <a:spAutoFit/>
          </a:bodyPr>
          <a:lstStyle/>
          <a:p>
            <a:r>
              <a:rPr lang="en-US" sz="2800" dirty="0" smtClean="0"/>
              <a:t>The Dataset provided information from 1,093 randomly profiles.</a:t>
            </a:r>
          </a:p>
          <a:p>
            <a:pPr marL="146050" indent="0">
              <a:buNone/>
            </a:pPr>
            <a:r>
              <a:rPr lang="en-US" sz="2800" dirty="0" smtClean="0">
                <a:latin typeface="Segoe UI" panose="020B0502040204020203" pitchFamily="34" charset="0"/>
                <a:cs typeface="Segoe UI" panose="020B0502040204020203" pitchFamily="34" charset="0"/>
              </a:rPr>
              <a:t/>
            </a:r>
            <a:br>
              <a:rPr lang="en-US" sz="2800" dirty="0" smtClean="0">
                <a:latin typeface="Segoe UI" panose="020B0502040204020203" pitchFamily="34" charset="0"/>
                <a:cs typeface="Segoe UI" panose="020B0502040204020203" pitchFamily="34" charset="0"/>
              </a:rPr>
            </a:br>
            <a:r>
              <a:rPr lang="en-US" sz="2800" dirty="0" smtClean="0"/>
              <a:t>The </a:t>
            </a:r>
            <a:r>
              <a:rPr lang="en-US" sz="2800" dirty="0"/>
              <a:t>data set includes information </a:t>
            </a:r>
            <a:r>
              <a:rPr lang="en-US" sz="2800" dirty="0" smtClean="0"/>
              <a:t>about:</a:t>
            </a:r>
          </a:p>
          <a:p>
            <a:pPr marL="603250" indent="-457200">
              <a:buFont typeface="Arial" panose="020B0604020202020204" pitchFamily="34" charset="0"/>
              <a:buChar char="•"/>
            </a:pPr>
            <a:r>
              <a:rPr lang="en-US" sz="2800" dirty="0" smtClean="0"/>
              <a:t>The </a:t>
            </a:r>
            <a:r>
              <a:rPr lang="en-US" sz="2800" dirty="0"/>
              <a:t>experiences and its </a:t>
            </a:r>
            <a:r>
              <a:rPr lang="en-US" sz="2800" dirty="0" smtClean="0"/>
              <a:t>duration</a:t>
            </a:r>
          </a:p>
          <a:p>
            <a:pPr marL="603250" indent="-457200">
              <a:buFont typeface="Arial" panose="020B0604020202020204" pitchFamily="34" charset="0"/>
              <a:buChar char="•"/>
            </a:pPr>
            <a:r>
              <a:rPr lang="en-US" sz="2800" dirty="0" smtClean="0"/>
              <a:t>The </a:t>
            </a:r>
            <a:r>
              <a:rPr lang="en-US" sz="2800" dirty="0"/>
              <a:t>degrees, certificates and other formations </a:t>
            </a:r>
            <a:r>
              <a:rPr lang="en-US" sz="2800" dirty="0" smtClean="0"/>
              <a:t>obtained</a:t>
            </a:r>
          </a:p>
          <a:p>
            <a:pPr marL="603250" indent="-457200">
              <a:buFont typeface="Arial" panose="020B0604020202020204" pitchFamily="34" charset="0"/>
              <a:buChar char="•"/>
            </a:pPr>
            <a:r>
              <a:rPr lang="en-US" sz="2800" dirty="0" smtClean="0"/>
              <a:t>The </a:t>
            </a:r>
            <a:r>
              <a:rPr lang="en-US" sz="2800" dirty="0"/>
              <a:t>different skills obtained</a:t>
            </a:r>
          </a:p>
          <a:p>
            <a:endParaRPr lang="en-US" dirty="0">
              <a:latin typeface="Segoe UI" panose="020B0502040204020203" pitchFamily="34" charset="0"/>
              <a:cs typeface="Segoe UI" panose="020B0502040204020203" pitchFamily="34"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0428" y="5017708"/>
            <a:ext cx="1606299" cy="168859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810" y="4991803"/>
            <a:ext cx="2857500" cy="1714500"/>
          </a:xfrm>
          <a:prstGeom prst="rect">
            <a:avLst/>
          </a:prstGeom>
        </p:spPr>
      </p:pic>
    </p:spTree>
    <p:extLst>
      <p:ext uri="{BB962C8B-B14F-4D97-AF65-F5344CB8AC3E}">
        <p14:creationId xmlns:p14="http://schemas.microsoft.com/office/powerpoint/2010/main" val="2127580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66663" y="1674577"/>
            <a:ext cx="5406902" cy="2788846"/>
          </a:xfrm>
        </p:spPr>
        <p:txBody>
          <a:bodyPr anchor="ctr">
            <a:normAutofit fontScale="90000"/>
          </a:bodyPr>
          <a:lstStyle/>
          <a:p>
            <a:pPr lvl="0"/>
            <a:r>
              <a:rPr lang="en-US" sz="3100" dirty="0" smtClean="0">
                <a:latin typeface="Franklin Gothic Book" panose="020B0503020102020204" pitchFamily="34" charset="0"/>
              </a:rPr>
              <a:t>Categorized </a:t>
            </a:r>
            <a:r>
              <a:rPr lang="en-US" sz="3100" dirty="0">
                <a:latin typeface="Franklin Gothic Book" panose="020B0503020102020204" pitchFamily="34" charset="0"/>
              </a:rPr>
              <a:t>the different formations </a:t>
            </a:r>
            <a:r>
              <a:rPr lang="en-US" sz="3100" dirty="0" smtClean="0">
                <a:latin typeface="Franklin Gothic Book" panose="020B0503020102020204" pitchFamily="34" charset="0"/>
              </a:rPr>
              <a:t>in:</a:t>
            </a:r>
            <a:br>
              <a:rPr lang="en-US" sz="3100" dirty="0" smtClean="0">
                <a:latin typeface="Franklin Gothic Book" panose="020B0503020102020204" pitchFamily="34" charset="0"/>
              </a:rPr>
            </a:br>
            <a:r>
              <a:rPr lang="en-US" sz="3100" dirty="0">
                <a:latin typeface="Franklin Gothic Book" panose="020B0503020102020204" pitchFamily="34" charset="0"/>
              </a:rPr>
              <a:t>business administration, social science, technology, engineering, natural sciences, health science, art </a:t>
            </a:r>
            <a:r>
              <a:rPr lang="en-US" sz="3100" dirty="0" smtClean="0">
                <a:latin typeface="Franklin Gothic Book" panose="020B0503020102020204" pitchFamily="34" charset="0"/>
              </a:rPr>
              <a:t>and </a:t>
            </a:r>
            <a:r>
              <a:rPr lang="en-US" sz="3100" dirty="0">
                <a:latin typeface="Franklin Gothic Book" panose="020B0503020102020204" pitchFamily="34" charset="0"/>
              </a:rPr>
              <a:t>other</a:t>
            </a:r>
            <a:r>
              <a:rPr lang="en-US" sz="3100" dirty="0" smtClean="0">
                <a:solidFill>
                  <a:schemeClr val="bg2"/>
                </a:solidFill>
                <a:latin typeface="Franklin Gothic Book" panose="020B0503020102020204" pitchFamily="34" charset="0"/>
              </a:rPr>
              <a:t>.</a:t>
            </a:r>
            <a:r>
              <a:rPr lang="en-US" dirty="0" smtClean="0">
                <a:solidFill>
                  <a:schemeClr val="bg2"/>
                </a:solidFill>
              </a:rPr>
              <a:t/>
            </a:r>
            <a:br>
              <a:rPr lang="en-US" dirty="0" smtClean="0">
                <a:solidFill>
                  <a:schemeClr val="bg2"/>
                </a:solidFill>
              </a:rPr>
            </a:br>
            <a:endParaRPr lang="en-US" dirty="0">
              <a:latin typeface="Franklin Gothic Book" panose="020B0503020102020204" pitchFamily="34" charset="0"/>
              <a:cs typeface="Segoe UI" panose="020B0502040204020203" pitchFamily="34" charset="0"/>
            </a:endParaRP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6" name="Title 1">
            <a:extLst>
              <a:ext uri="{FF2B5EF4-FFF2-40B4-BE49-F238E27FC236}">
                <a16:creationId xmlns:a16="http://schemas.microsoft.com/office/drawing/2014/main" id="{042C824B-4279-4D47-92DD-71F5353FAA23}"/>
              </a:ext>
            </a:extLst>
          </p:cNvPr>
          <p:cNvSpPr txBox="1">
            <a:spLocks/>
          </p:cNvSpPr>
          <p:nvPr/>
        </p:nvSpPr>
        <p:spPr>
          <a:xfrm>
            <a:off x="283308" y="418011"/>
            <a:ext cx="10515600" cy="1077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b="1" dirty="0">
                <a:solidFill>
                  <a:schemeClr val="accent2">
                    <a:lumMod val="75000"/>
                  </a:schemeClr>
                </a:solidFill>
                <a:latin typeface="Franklin Gothic Book" panose="020B0503020102020204" pitchFamily="34" charset="0"/>
              </a:rPr>
              <a:t>Data acquisition &amp; Methodology</a:t>
            </a:r>
            <a:endParaRPr lang="en-US" b="1" dirty="0">
              <a:solidFill>
                <a:schemeClr val="accent2">
                  <a:lumMod val="75000"/>
                </a:schemeClr>
              </a:solidFill>
              <a:latin typeface="Franklin Gothic Book" panose="020B0503020102020204" pitchFamily="34" charset="0"/>
              <a:cs typeface="Segoe UI" panose="020B0502040204020203" pitchFamily="34" charset="0"/>
            </a:endParaRP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6011" y="3942397"/>
            <a:ext cx="3286125" cy="3362325"/>
          </a:xfrm>
          <a:prstGeom prst="rect">
            <a:avLst/>
          </a:prstGeom>
        </p:spPr>
      </p:pic>
      <p:sp>
        <p:nvSpPr>
          <p:cNvPr id="8" name="Rectangle 7"/>
          <p:cNvSpPr/>
          <p:nvPr/>
        </p:nvSpPr>
        <p:spPr>
          <a:xfrm>
            <a:off x="6804263" y="1674577"/>
            <a:ext cx="5047947" cy="3753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6828819" y="3617743"/>
            <a:ext cx="4850550" cy="3109627"/>
          </a:xfrm>
        </p:spPr>
        <p:txBody>
          <a:bodyPr vert="horz" lIns="91440" tIns="45720" rIns="91440" bIns="45720" rtlCol="0" anchor="t">
            <a:noAutofit/>
          </a:bodyPr>
          <a:lstStyle/>
          <a:p>
            <a:pPr marL="146050" indent="0">
              <a:buNone/>
            </a:pPr>
            <a:r>
              <a:rPr lang="en-US" dirty="0">
                <a:latin typeface="Franklin Gothic Book" panose="020B0503020102020204" pitchFamily="34" charset="0"/>
              </a:rPr>
              <a:t>C</a:t>
            </a:r>
            <a:r>
              <a:rPr lang="en-US" dirty="0" smtClean="0">
                <a:latin typeface="Franklin Gothic Book" panose="020B0503020102020204" pitchFamily="34" charset="0"/>
              </a:rPr>
              <a:t>ategorized </a:t>
            </a:r>
            <a:r>
              <a:rPr lang="en-US" dirty="0">
                <a:latin typeface="Franklin Gothic Book" panose="020B0503020102020204" pitchFamily="34" charset="0"/>
              </a:rPr>
              <a:t>the different skills in: analysis &amp; research, communication, creativity, education &amp; formation, leadership &amp; management, medicine &amp; healthcare, technical &amp; information skills and other. </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63082" y="838958"/>
            <a:ext cx="2540000" cy="2540000"/>
          </a:xfrm>
          <a:prstGeom prst="rect">
            <a:avLst/>
          </a:prstGeom>
        </p:spPr>
      </p:pic>
    </p:spTree>
    <p:extLst>
      <p:ext uri="{BB962C8B-B14F-4D97-AF65-F5344CB8AC3E}">
        <p14:creationId xmlns:p14="http://schemas.microsoft.com/office/powerpoint/2010/main" val="381659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66663" y="1674577"/>
            <a:ext cx="5406902" cy="2788846"/>
          </a:xfrm>
        </p:spPr>
        <p:txBody>
          <a:bodyPr anchor="ctr">
            <a:normAutofit fontScale="90000"/>
          </a:bodyPr>
          <a:lstStyle/>
          <a:p>
            <a:pPr lvl="0"/>
            <a:r>
              <a:rPr lang="en-US" sz="3100" dirty="0">
                <a:latin typeface="Franklin Gothic Book" panose="020B0503020102020204" pitchFamily="34" charset="0"/>
              </a:rPr>
              <a:t>A</a:t>
            </a:r>
            <a:r>
              <a:rPr lang="en-US" sz="3100" dirty="0" smtClean="0">
                <a:latin typeface="Franklin Gothic Book" panose="020B0503020102020204" pitchFamily="34" charset="0"/>
              </a:rPr>
              <a:t>nalyze </a:t>
            </a:r>
            <a:r>
              <a:rPr lang="en-US" sz="3100" dirty="0">
                <a:latin typeface="Franklin Gothic Book" panose="020B0503020102020204" pitchFamily="34" charset="0"/>
              </a:rPr>
              <a:t>those different </a:t>
            </a:r>
            <a:r>
              <a:rPr lang="en-US" sz="3100" dirty="0" smtClean="0">
                <a:latin typeface="Franklin Gothic Book" panose="020B0503020102020204" pitchFamily="34" charset="0"/>
              </a:rPr>
              <a:t>features to get insight </a:t>
            </a:r>
            <a:r>
              <a:rPr lang="en-US" sz="3100" dirty="0">
                <a:latin typeface="Franklin Gothic Book" panose="020B0503020102020204" pitchFamily="34" charset="0"/>
              </a:rPr>
              <a:t>and to use </a:t>
            </a:r>
            <a:r>
              <a:rPr lang="en-US" sz="3100" b="1" dirty="0">
                <a:latin typeface="Franklin Gothic Book" panose="020B0503020102020204" pitchFamily="34" charset="0"/>
              </a:rPr>
              <a:t>Clustering methods </a:t>
            </a:r>
            <a:r>
              <a:rPr lang="en-US" sz="3100" dirty="0">
                <a:latin typeface="Franklin Gothic Book" panose="020B0503020102020204" pitchFamily="34" charset="0"/>
              </a:rPr>
              <a:t>to identify groups of similar </a:t>
            </a:r>
            <a:r>
              <a:rPr lang="en-US" sz="3100" dirty="0" smtClean="0">
                <a:latin typeface="Franklin Gothic Book" panose="020B0503020102020204" pitchFamily="34" charset="0"/>
              </a:rPr>
              <a:t>profiles </a:t>
            </a:r>
            <a:r>
              <a:rPr lang="en-US" sz="3100" dirty="0">
                <a:latin typeface="Franklin Gothic Book" panose="020B0503020102020204" pitchFamily="34" charset="0"/>
              </a:rPr>
              <a:t>collected.</a:t>
            </a:r>
            <a:r>
              <a:rPr lang="en-US" dirty="0" smtClean="0">
                <a:solidFill>
                  <a:schemeClr val="bg2"/>
                </a:solidFill>
              </a:rPr>
              <a:t/>
            </a:r>
            <a:br>
              <a:rPr lang="en-US" dirty="0" smtClean="0">
                <a:solidFill>
                  <a:schemeClr val="bg2"/>
                </a:solidFill>
              </a:rPr>
            </a:br>
            <a:endParaRPr lang="en-US" dirty="0">
              <a:latin typeface="Franklin Gothic Book" panose="020B0503020102020204" pitchFamily="34" charset="0"/>
              <a:cs typeface="Segoe UI" panose="020B0502040204020203" pitchFamily="34" charset="0"/>
            </a:endParaRP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6" name="Title 1">
            <a:extLst>
              <a:ext uri="{FF2B5EF4-FFF2-40B4-BE49-F238E27FC236}">
                <a16:creationId xmlns:a16="http://schemas.microsoft.com/office/drawing/2014/main" id="{042C824B-4279-4D47-92DD-71F5353FAA23}"/>
              </a:ext>
            </a:extLst>
          </p:cNvPr>
          <p:cNvSpPr txBox="1">
            <a:spLocks/>
          </p:cNvSpPr>
          <p:nvPr/>
        </p:nvSpPr>
        <p:spPr>
          <a:xfrm>
            <a:off x="283308" y="418011"/>
            <a:ext cx="10515600" cy="1077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b="1" dirty="0">
                <a:solidFill>
                  <a:schemeClr val="accent2">
                    <a:lumMod val="75000"/>
                  </a:schemeClr>
                </a:solidFill>
                <a:latin typeface="Franklin Gothic Book" panose="020B0503020102020204" pitchFamily="34" charset="0"/>
              </a:rPr>
              <a:t>Data acquisition &amp; Methodology</a:t>
            </a:r>
            <a:endParaRPr lang="en-US" b="1" dirty="0">
              <a:solidFill>
                <a:schemeClr val="accent2">
                  <a:lumMod val="75000"/>
                </a:schemeClr>
              </a:solidFill>
              <a:latin typeface="Franklin Gothic Book" panose="020B0503020102020204" pitchFamily="34" charset="0"/>
              <a:cs typeface="Segoe UI" panose="020B0502040204020203" pitchFamily="34" charset="0"/>
            </a:endParaRPr>
          </a:p>
        </p:txBody>
      </p:sp>
      <p:sp>
        <p:nvSpPr>
          <p:cNvPr id="5" name="Rectangle 4"/>
          <p:cNvSpPr/>
          <p:nvPr/>
        </p:nvSpPr>
        <p:spPr>
          <a:xfrm>
            <a:off x="6374674" y="1674577"/>
            <a:ext cx="5492084" cy="3837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8869" y="2534428"/>
            <a:ext cx="4167654" cy="4167654"/>
          </a:xfrm>
          <a:prstGeom prst="rect">
            <a:avLst/>
          </a:prstGeom>
        </p:spPr>
      </p:pic>
    </p:spTree>
    <p:extLst>
      <p:ext uri="{BB962C8B-B14F-4D97-AF65-F5344CB8AC3E}">
        <p14:creationId xmlns:p14="http://schemas.microsoft.com/office/powerpoint/2010/main" val="551510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6" name="Title 1">
            <a:extLst>
              <a:ext uri="{FF2B5EF4-FFF2-40B4-BE49-F238E27FC236}">
                <a16:creationId xmlns:a16="http://schemas.microsoft.com/office/drawing/2014/main" id="{042C824B-4279-4D47-92DD-71F5353FAA23}"/>
              </a:ext>
            </a:extLst>
          </p:cNvPr>
          <p:cNvSpPr txBox="1">
            <a:spLocks/>
          </p:cNvSpPr>
          <p:nvPr/>
        </p:nvSpPr>
        <p:spPr>
          <a:xfrm>
            <a:off x="283308" y="418011"/>
            <a:ext cx="10515600" cy="1077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b="1" dirty="0" smtClean="0">
                <a:solidFill>
                  <a:schemeClr val="accent2">
                    <a:lumMod val="75000"/>
                  </a:schemeClr>
                </a:solidFill>
                <a:latin typeface="Franklin Gothic Book" panose="020B0503020102020204" pitchFamily="34" charset="0"/>
              </a:rPr>
              <a:t>Results</a:t>
            </a:r>
            <a:endParaRPr lang="en-US" b="1" dirty="0">
              <a:solidFill>
                <a:schemeClr val="accent2">
                  <a:lumMod val="75000"/>
                </a:schemeClr>
              </a:solidFill>
              <a:latin typeface="Franklin Gothic Book" panose="020B0503020102020204" pitchFamily="34" charset="0"/>
              <a:cs typeface="Segoe UI" panose="020B0502040204020203" pitchFamily="34" charset="0"/>
            </a:endParaRPr>
          </a:p>
        </p:txBody>
      </p:sp>
      <p:sp>
        <p:nvSpPr>
          <p:cNvPr id="5" name="Rectangle 4"/>
          <p:cNvSpPr/>
          <p:nvPr/>
        </p:nvSpPr>
        <p:spPr>
          <a:xfrm>
            <a:off x="6413863" y="313509"/>
            <a:ext cx="5452895" cy="60742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6107" y="2371387"/>
            <a:ext cx="10058400" cy="4262845"/>
          </a:xfrm>
          <a:prstGeom prst="rect">
            <a:avLst/>
          </a:prstGeom>
        </p:spPr>
      </p:pic>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83307" y="1599638"/>
            <a:ext cx="10728681" cy="771749"/>
          </a:xfrm>
        </p:spPr>
        <p:txBody>
          <a:bodyPr anchor="ctr">
            <a:noAutofit/>
          </a:bodyPr>
          <a:lstStyle/>
          <a:p>
            <a:r>
              <a:rPr lang="en-US" sz="2800" dirty="0">
                <a:latin typeface="Franklin Gothic Book" panose="020B0503020102020204" pitchFamily="34" charset="0"/>
                <a:cs typeface="Segoe UI" panose="020B0502040204020203" pitchFamily="34" charset="0"/>
              </a:rPr>
              <a:t>M</a:t>
            </a:r>
            <a:r>
              <a:rPr lang="en-US" sz="2800" dirty="0" smtClean="0">
                <a:latin typeface="Franklin Gothic Book" panose="020B0503020102020204" pitchFamily="34" charset="0"/>
                <a:cs typeface="Segoe UI" panose="020B0502040204020203" pitchFamily="34" charset="0"/>
              </a:rPr>
              <a:t>ost of the skills are categorized either leadership &amp; management or technical &amp; information's skills. </a:t>
            </a:r>
            <a:endParaRPr lang="en-US" sz="2800" dirty="0">
              <a:latin typeface="Franklin Gothic Book" panose="020B0503020102020204" pitchFamily="34" charset="0"/>
              <a:cs typeface="Segoe UI" panose="020B0502040204020203" pitchFamily="34" charset="0"/>
            </a:endParaRPr>
          </a:p>
        </p:txBody>
      </p:sp>
      <p:sp>
        <p:nvSpPr>
          <p:cNvPr id="10" name="Rectangle 9"/>
          <p:cNvSpPr/>
          <p:nvPr/>
        </p:nvSpPr>
        <p:spPr>
          <a:xfrm>
            <a:off x="1756107" y="3749040"/>
            <a:ext cx="307824" cy="222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2630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6" name="Title 1">
            <a:extLst>
              <a:ext uri="{FF2B5EF4-FFF2-40B4-BE49-F238E27FC236}">
                <a16:creationId xmlns:a16="http://schemas.microsoft.com/office/drawing/2014/main" id="{042C824B-4279-4D47-92DD-71F5353FAA23}"/>
              </a:ext>
            </a:extLst>
          </p:cNvPr>
          <p:cNvSpPr txBox="1">
            <a:spLocks/>
          </p:cNvSpPr>
          <p:nvPr/>
        </p:nvSpPr>
        <p:spPr>
          <a:xfrm>
            <a:off x="283308" y="418011"/>
            <a:ext cx="10515600" cy="1077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b="1" dirty="0" smtClean="0">
                <a:solidFill>
                  <a:schemeClr val="accent2">
                    <a:lumMod val="75000"/>
                  </a:schemeClr>
                </a:solidFill>
                <a:latin typeface="Franklin Gothic Book" panose="020B0503020102020204" pitchFamily="34" charset="0"/>
              </a:rPr>
              <a:t>Results</a:t>
            </a:r>
            <a:endParaRPr lang="en-US" b="1" dirty="0">
              <a:solidFill>
                <a:schemeClr val="accent2">
                  <a:lumMod val="75000"/>
                </a:schemeClr>
              </a:solidFill>
              <a:latin typeface="Franklin Gothic Book" panose="020B0503020102020204" pitchFamily="34" charset="0"/>
              <a:cs typeface="Segoe UI" panose="020B0502040204020203" pitchFamily="34" charset="0"/>
            </a:endParaRPr>
          </a:p>
        </p:txBody>
      </p:sp>
      <p:sp>
        <p:nvSpPr>
          <p:cNvPr id="5" name="Rectangle 4"/>
          <p:cNvSpPr/>
          <p:nvPr/>
        </p:nvSpPr>
        <p:spPr>
          <a:xfrm>
            <a:off x="6413863" y="313509"/>
            <a:ext cx="5452895" cy="60742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83307" y="1599638"/>
            <a:ext cx="10728681" cy="771749"/>
          </a:xfrm>
        </p:spPr>
        <p:txBody>
          <a:bodyPr anchor="ctr">
            <a:noAutofit/>
          </a:bodyPr>
          <a:lstStyle/>
          <a:p>
            <a:r>
              <a:rPr lang="en-US" sz="2800" dirty="0" smtClean="0">
                <a:latin typeface="Franklin Gothic Book" panose="020B0503020102020204" pitchFamily="34" charset="0"/>
                <a:cs typeface="Segoe UI" panose="020B0502040204020203" pitchFamily="34" charset="0"/>
              </a:rPr>
              <a:t>Education</a:t>
            </a:r>
            <a:endParaRPr lang="en-US" sz="2800" dirty="0">
              <a:latin typeface="Franklin Gothic Book" panose="020B0503020102020204" pitchFamily="34" charset="0"/>
              <a:cs typeface="Segoe UI" panose="020B0502040204020203" pitchFamily="34" charset="0"/>
            </a:endParaRPr>
          </a:p>
        </p:txBody>
      </p:sp>
      <p:sp>
        <p:nvSpPr>
          <p:cNvPr id="10" name="Rectangle 9"/>
          <p:cNvSpPr/>
          <p:nvPr/>
        </p:nvSpPr>
        <p:spPr>
          <a:xfrm>
            <a:off x="1756107" y="3749040"/>
            <a:ext cx="307824" cy="222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4521" y="2323974"/>
            <a:ext cx="4992237" cy="4496824"/>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911" y="2780375"/>
            <a:ext cx="7050485" cy="3397618"/>
          </a:xfrm>
          <a:prstGeom prst="rect">
            <a:avLst/>
          </a:prstGeom>
        </p:spPr>
      </p:pic>
    </p:spTree>
    <p:extLst>
      <p:ext uri="{BB962C8B-B14F-4D97-AF65-F5344CB8AC3E}">
        <p14:creationId xmlns:p14="http://schemas.microsoft.com/office/powerpoint/2010/main" val="1201191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purl.org/dc/terms/"/>
    <ds:schemaRef ds:uri="http://www.w3.org/XML/1998/namespace"/>
    <ds:schemaRef ds:uri="http://schemas.microsoft.com/office/2006/metadata/properties"/>
    <ds:schemaRef ds:uri="http://purl.org/dc/dcmitype/"/>
    <ds:schemaRef ds:uri="http://schemas.microsoft.com/office/2006/documentManagement/types"/>
    <ds:schemaRef ds:uri="http://purl.org/dc/elements/1.1/"/>
    <ds:schemaRef ds:uri="16c05727-aa75-4e4a-9b5f-8a80a1165891"/>
    <ds:schemaRef ds:uri="http://schemas.microsoft.com/office/infopath/2007/PartnerControls"/>
    <ds:schemaRef ds:uri="http://schemas.openxmlformats.org/package/2006/metadata/core-propertie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2624</Words>
  <Application>Microsoft Office PowerPoint</Application>
  <PresentationFormat>Widescreen</PresentationFormat>
  <Paragraphs>274</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Franklin Gothic Book</vt:lpstr>
      <vt:lpstr>Lato</vt:lpstr>
      <vt:lpstr>Segoe UI</vt:lpstr>
      <vt:lpstr>Office Theme</vt:lpstr>
      <vt:lpstr>Exploring Background of different professional in Haiti from LinkedIn</vt:lpstr>
      <vt:lpstr>Page of content</vt:lpstr>
      <vt:lpstr>Project Description</vt:lpstr>
      <vt:lpstr>Project Description</vt:lpstr>
      <vt:lpstr>Slide 3</vt:lpstr>
      <vt:lpstr>Categorized the different formations in: business administration, social science, technology, engineering, natural sciences, health science, art and other. </vt:lpstr>
      <vt:lpstr>Analyze those different features to get insight and to use Clustering methods to identify groups of similar profiles collected. </vt:lpstr>
      <vt:lpstr>Most of the skills are categorized either leadership &amp; management or technical &amp; information's skills. </vt:lpstr>
      <vt:lpstr>Education</vt:lpstr>
      <vt:lpstr>Using K-means clustering’s method, 5 group of profiles are highlighted. </vt:lpstr>
      <vt:lpstr>Group profile 1  Category of education: Business Administration Experience mean: 5 years</vt:lpstr>
      <vt:lpstr>Group profile 2, STEM Experience mean: 7 years </vt:lpstr>
      <vt:lpstr>Group profile 3 Category of education: Social Sciences Experience mean: 6 years </vt:lpstr>
      <vt:lpstr>Group profile 4 Category of education:  (high school, Not easy to categorize) Experience mean: 7 years</vt:lpstr>
      <vt:lpstr>Group profile 5 Category of education: Information’s Technology Experience mean: 7 years</vt:lpstr>
      <vt:lpstr>Radar chart </vt:lpstr>
      <vt:lpstr>Radar chart </vt:lpstr>
      <vt:lpstr>After the analyses, we were able to understand the distribution of the different features. By using the clustering method we were able to segment the different profiles into similar groups. 5 distinct groups of profiles  Graduated high school students will be able to use this study to obtain information on the most demanded study fields. Undergraduate students to get information such whether or not a graduate degree (master’s degree) to get more opportunities in their field of study.</vt:lpstr>
      <vt:lpstr>Future Work Using NLP (natural language processing) to extract more specific information from the skills and experiences. Highlighted the more frequent specific skills and experience titles using wordcloud visualization technique.  </vt:lpstr>
      <vt:lpstr>Prepared by: Jean Franco Chosson</vt:lpstr>
      <vt:lpstr>About Jean Franco Chosson Bachelor’s degree in computer science software developer | Data analyst  chosson.jeanfranco@gmail.com  https://www.linkedin.com/in/jean-franco-chosson-46787715b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2020-08-15T22:34:53Z</dcterms:created>
  <dcterms:modified xsi:type="dcterms:W3CDTF">2020-08-17T16:17:37Z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