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62" r:id="rId5"/>
    <p:sldId id="259" r:id="rId6"/>
    <p:sldId id="260" r:id="rId7"/>
    <p:sldId id="261" r:id="rId8"/>
  </p:sldIdLst>
  <p:sldSz cx="9144000" cy="5143500" type="screen16x9"/>
  <p:notesSz cx="6858000" cy="9144000"/>
  <p:embeddedFontLst>
    <p:embeddedFont>
      <p:font typeface="Lato" charset="0"/>
      <p:regular r:id="rId10"/>
      <p:bold r:id="rId11"/>
      <p:italic r:id="rId12"/>
      <p:boldItalic r:id="rId13"/>
    </p:embeddedFont>
    <p:embeddedFont>
      <p:font typeface="Raleway" charset="0"/>
      <p:regular r:id="rId14"/>
      <p:bold r:id="rId15"/>
      <p:italic r:id="rId16"/>
      <p:boldItalic r:id="rId17"/>
    </p:embeddedFont>
    <p:embeddedFont>
      <p:font typeface="Cutive" charset="0"/>
      <p:regular r:id="rId18"/>
    </p:embeddedFont>
    <p:embeddedFont>
      <p:font typeface="Encode Sans SemiBold"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27" autoAdjust="0"/>
  </p:normalViewPr>
  <p:slideViewPr>
    <p:cSldViewPr snapToGrid="0">
      <p:cViewPr>
        <p:scale>
          <a:sx n="125" d="100"/>
          <a:sy n="125" d="100"/>
        </p:scale>
        <p:origin x="-226" y="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812101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9690bf82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9690bf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02942" y="655806"/>
            <a:ext cx="745763" cy="45826"/>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02550" y="78320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7" name="Google Shape;57;p7"/>
          <p:cNvSpPr txBox="1">
            <a:spLocks noGrp="1"/>
          </p:cNvSpPr>
          <p:nvPr>
            <p:ph type="body" idx="1"/>
          </p:nvPr>
        </p:nvSpPr>
        <p:spPr>
          <a:xfrm>
            <a:off x="693775" y="224627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7"/>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1o0b1/Customer-Churn-Analysi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bullhorn.com/blog/2016/09/4-ways-customer-churn-hurts-busine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538975" y="1378450"/>
            <a:ext cx="4974300" cy="201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BI </a:t>
            </a:r>
            <a:br>
              <a:rPr lang="en-US" dirty="0" smtClean="0"/>
            </a:br>
            <a:r>
              <a:rPr lang="en-US" dirty="0" smtClean="0"/>
              <a:t>PROJECT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latin typeface="Cutive"/>
              <a:ea typeface="Cutive"/>
              <a:cs typeface="Cutive"/>
              <a:sym typeface="Cutive"/>
            </a:endParaRPr>
          </a:p>
        </p:txBody>
      </p:sp>
      <p:sp>
        <p:nvSpPr>
          <p:cNvPr id="105" name="Google Shape;105;p14"/>
          <p:cNvSpPr txBox="1">
            <a:spLocks noGrp="1"/>
          </p:cNvSpPr>
          <p:nvPr>
            <p:ph type="subTitle" idx="1"/>
          </p:nvPr>
        </p:nvSpPr>
        <p:spPr>
          <a:xfrm>
            <a:off x="727950" y="3694050"/>
            <a:ext cx="7688100" cy="72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Encode Sans SemiBold"/>
                <a:ea typeface="Encode Sans SemiBold"/>
                <a:cs typeface="Encode Sans SemiBold"/>
                <a:sym typeface="Encode Sans SemiBold"/>
              </a:rPr>
              <a:t>Customer Churn Analysis </a:t>
            </a:r>
            <a:endParaRPr dirty="0">
              <a:latin typeface="Encode Sans SemiBold"/>
              <a:ea typeface="Encode Sans SemiBold"/>
              <a:cs typeface="Encode Sans SemiBold"/>
              <a:sym typeface="Encode Sans SemiBold"/>
            </a:endParaRPr>
          </a:p>
        </p:txBody>
      </p:sp>
      <p:pic>
        <p:nvPicPr>
          <p:cNvPr id="106" name="Google Shape;106;p14" descr="A screenshot of a cell phone&#10;&#10;Description automatically generated"/>
          <p:cNvPicPr preferRelativeResize="0"/>
          <p:nvPr/>
        </p:nvPicPr>
        <p:blipFill rotWithShape="1">
          <a:blip r:embed="rId3">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3">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alewayy"/>
              </a:rPr>
              <a:t>Problem</a:t>
            </a:r>
            <a:endParaRPr dirty="0">
              <a:latin typeface="ralewayy"/>
            </a:endParaRPr>
          </a:p>
        </p:txBody>
      </p:sp>
      <p:sp>
        <p:nvSpPr>
          <p:cNvPr id="114" name="Google Shape;114;p15"/>
          <p:cNvSpPr txBox="1"/>
          <p:nvPr/>
        </p:nvSpPr>
        <p:spPr>
          <a:xfrm>
            <a:off x="729450" y="1306200"/>
            <a:ext cx="6966900" cy="3412104"/>
          </a:xfrm>
          <a:prstGeom prst="rect">
            <a:avLst/>
          </a:prstGeom>
          <a:noFill/>
          <a:ln>
            <a:noFill/>
          </a:ln>
        </p:spPr>
        <p:txBody>
          <a:bodyPr spcFirstLastPara="1" wrap="square" lIns="91425" tIns="91425" rIns="91425" bIns="91425" anchor="t" anchorCtr="0">
            <a:noAutofit/>
          </a:bodyPr>
          <a:lstStyle/>
          <a:p>
            <a:pPr lvl="0" algn="just"/>
            <a:r>
              <a:rPr lang="en-US" dirty="0">
                <a:latin typeface="Lato" charset="0"/>
              </a:rPr>
              <a:t>The leading telecom company has a massive market share but one big problem: several rivals that are constantly trying to steal customers</a:t>
            </a:r>
            <a:r>
              <a:rPr lang="en-US" dirty="0" smtClean="0">
                <a:latin typeface="Lato" charset="0"/>
              </a:rPr>
              <a:t>.</a:t>
            </a:r>
          </a:p>
          <a:p>
            <a:pPr lvl="0" algn="just"/>
            <a:r>
              <a:rPr lang="en-US" dirty="0" smtClean="0">
                <a:latin typeface="Lato" charset="0"/>
              </a:rPr>
              <a:t>Company </a:t>
            </a:r>
            <a:r>
              <a:rPr lang="en-US" dirty="0">
                <a:latin typeface="Lato" charset="0"/>
              </a:rPr>
              <a:t>executives have decided to focus on their churn: the rate at which they lose customers</a:t>
            </a:r>
            <a:r>
              <a:rPr lang="en-US" dirty="0" smtClean="0">
                <a:latin typeface="Lato" charset="0"/>
              </a:rPr>
              <a:t>. Churn rate is a measure of the number of customers </a:t>
            </a:r>
            <a:r>
              <a:rPr lang="en-US" dirty="0">
                <a:latin typeface="Lato" charset="0"/>
              </a:rPr>
              <a:t>moving out of a collective group over a specific period. It is one of two primary factors that determine the steady-state level of customers a business will support</a:t>
            </a:r>
            <a:r>
              <a:rPr lang="en-US" dirty="0" smtClean="0">
                <a:latin typeface="Lato" charset="0"/>
              </a:rPr>
              <a:t>. </a:t>
            </a:r>
            <a:r>
              <a:rPr lang="en-US" dirty="0">
                <a:latin typeface="Lato" charset="0"/>
              </a:rPr>
              <a:t> </a:t>
            </a:r>
          </a:p>
          <a:p>
            <a:pPr lvl="0" algn="just"/>
            <a:endParaRPr lang="en-US" dirty="0" smtClean="0">
              <a:solidFill>
                <a:schemeClr val="accent1"/>
              </a:solidFill>
              <a:latin typeface="Lato" charset="0"/>
              <a:ea typeface="Lato"/>
              <a:cs typeface="Lato"/>
              <a:sym typeface="Lato"/>
            </a:endParaRPr>
          </a:p>
          <a:p>
            <a:pPr lvl="0" algn="just"/>
            <a:r>
              <a:rPr lang="en-US" dirty="0" smtClean="0">
                <a:solidFill>
                  <a:schemeClr val="bg2"/>
                </a:solidFill>
                <a:latin typeface="Lato" charset="0"/>
                <a:ea typeface="Lato"/>
                <a:cs typeface="Lato"/>
                <a:sym typeface="Lato"/>
              </a:rPr>
              <a:t>The different stakeholders impacted by the problem are: </a:t>
            </a:r>
          </a:p>
          <a:p>
            <a:pPr lvl="0" algn="just"/>
            <a:r>
              <a:rPr lang="en-US" dirty="0">
                <a:latin typeface="Lato" charset="0"/>
              </a:rPr>
              <a:t>the marketing </a:t>
            </a:r>
            <a:r>
              <a:rPr lang="en-US" dirty="0" smtClean="0">
                <a:latin typeface="Lato" charset="0"/>
              </a:rPr>
              <a:t>team, </a:t>
            </a:r>
            <a:r>
              <a:rPr lang="en-US" dirty="0">
                <a:latin typeface="Lato" charset="0"/>
              </a:rPr>
              <a:t>the customer service </a:t>
            </a:r>
            <a:r>
              <a:rPr lang="en-US" dirty="0" smtClean="0">
                <a:latin typeface="Lato" charset="0"/>
              </a:rPr>
              <a:t>team and the customers.</a:t>
            </a:r>
            <a:endParaRPr dirty="0">
              <a:solidFill>
                <a:schemeClr val="accent1"/>
              </a:solidFill>
              <a:latin typeface="Lato" charset="0"/>
              <a:ea typeface="Lato"/>
              <a:cs typeface="Lato"/>
              <a:sym typeface="Lato"/>
            </a:endParaRPr>
          </a:p>
          <a:p>
            <a:pPr algn="just"/>
            <a:r>
              <a:rPr lang="en-US" dirty="0">
                <a:latin typeface="Lato" charset="0"/>
              </a:rPr>
              <a:t> Because this company has been the market leader for so many years, there are not significant opportunities to grow with new </a:t>
            </a:r>
            <a:r>
              <a:rPr lang="en-US" dirty="0" smtClean="0">
                <a:latin typeface="Lato" charset="0"/>
              </a:rPr>
              <a:t>customers. </a:t>
            </a:r>
            <a:r>
              <a:rPr lang="en-US" dirty="0">
                <a:latin typeface="Lato" charset="0"/>
              </a:rPr>
              <a:t>It is a very important problem because </a:t>
            </a:r>
            <a:r>
              <a:rPr lang="en-US" dirty="0" smtClean="0">
                <a:latin typeface="Lato" charset="0"/>
              </a:rPr>
              <a:t>that hurts the valuation of the company, that indicates also that </a:t>
            </a:r>
            <a:r>
              <a:rPr lang="en-US" dirty="0">
                <a:latin typeface="Lato" charset="0"/>
              </a:rPr>
              <a:t>something is failing in your customer relationships. </a:t>
            </a:r>
            <a:endParaRPr lang="en-US" dirty="0">
              <a:latin typeface="Lato" charset="0"/>
              <a:ea typeface="Lato"/>
              <a:cs typeface="Lato"/>
              <a:sym typeface="Lato"/>
            </a:endParaRPr>
          </a:p>
          <a:p>
            <a:pPr lvl="0" algn="just"/>
            <a:r>
              <a:rPr lang="en-US" dirty="0" smtClean="0">
                <a:latin typeface="Lato" charset="0"/>
              </a:rPr>
              <a:t> If the churns continue that can </a:t>
            </a:r>
            <a:r>
              <a:rPr lang="en-US" dirty="0">
                <a:latin typeface="Lato" charset="0"/>
              </a:rPr>
              <a:t>jeopardize </a:t>
            </a:r>
            <a:r>
              <a:rPr lang="en-US" dirty="0" smtClean="0">
                <a:latin typeface="Lato" charset="0"/>
              </a:rPr>
              <a:t>the company’s future. </a:t>
            </a:r>
            <a:endParaRPr dirty="0">
              <a:latin typeface="Lato" charset="0"/>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120" name="Google Shape;120;p16"/>
          <p:cNvSpPr txBox="1">
            <a:spLocks noGrp="1"/>
          </p:cNvSpPr>
          <p:nvPr>
            <p:ph type="body" idx="1"/>
          </p:nvPr>
        </p:nvSpPr>
        <p:spPr>
          <a:xfrm>
            <a:off x="729450" y="1322832"/>
            <a:ext cx="7688700" cy="3279648"/>
          </a:xfrm>
          <a:prstGeom prst="rect">
            <a:avLst/>
          </a:prstGeom>
        </p:spPr>
        <p:txBody>
          <a:bodyPr spcFirstLastPara="1" wrap="square" lIns="91425" tIns="91425" rIns="91425" bIns="91425" anchor="t" anchorCtr="0">
            <a:noAutofit/>
          </a:bodyPr>
          <a:lstStyle/>
          <a:p>
            <a:pPr marL="146050" indent="0">
              <a:buNone/>
            </a:pPr>
            <a:r>
              <a:rPr lang="en-US" sz="1600" dirty="0" smtClean="0">
                <a:solidFill>
                  <a:schemeClr val="bg2"/>
                </a:solidFill>
              </a:rPr>
              <a:t>The </a:t>
            </a:r>
            <a:r>
              <a:rPr lang="en-US" sz="1600" dirty="0">
                <a:solidFill>
                  <a:schemeClr val="bg2"/>
                </a:solidFill>
              </a:rPr>
              <a:t>marketing team wants to find out who the most likely people to churn are and create content that suits their interests.  The customer service team would like to proactively reach out to customers who are about to churn, and try to encourage them to stay</a:t>
            </a:r>
            <a:r>
              <a:rPr lang="en-US" sz="1600" dirty="0" smtClean="0">
                <a:solidFill>
                  <a:schemeClr val="bg2"/>
                </a:solidFill>
              </a:rPr>
              <a:t>. </a:t>
            </a:r>
            <a:r>
              <a:rPr lang="en-US" sz="1600" dirty="0">
                <a:solidFill>
                  <a:schemeClr val="bg2"/>
                </a:solidFill>
              </a:rPr>
              <a:t>Retention cost is </a:t>
            </a:r>
            <a:r>
              <a:rPr lang="en-US" sz="1400" dirty="0">
                <a:solidFill>
                  <a:schemeClr val="bg2"/>
                </a:solidFill>
              </a:rPr>
              <a:t>always</a:t>
            </a:r>
            <a:r>
              <a:rPr lang="en-US" sz="1600" dirty="0">
                <a:solidFill>
                  <a:schemeClr val="bg2"/>
                </a:solidFill>
              </a:rPr>
              <a:t> less than customer acquisition cost</a:t>
            </a:r>
            <a:r>
              <a:rPr lang="en-US" sz="1600" dirty="0" smtClean="0">
                <a:solidFill>
                  <a:schemeClr val="bg2"/>
                </a:solidFill>
              </a:rPr>
              <a:t>. Respond to those questions can help to figure out how to </a:t>
            </a:r>
            <a:r>
              <a:rPr lang="en-US" sz="1600" dirty="0">
                <a:solidFill>
                  <a:schemeClr val="bg2"/>
                </a:solidFill>
              </a:rPr>
              <a:t>retain customers who might leave but have not yet left, </a:t>
            </a:r>
            <a:r>
              <a:rPr lang="en-US" sz="1600" dirty="0" smtClean="0">
                <a:solidFill>
                  <a:schemeClr val="bg2"/>
                </a:solidFill>
              </a:rPr>
              <a:t>and could </a:t>
            </a:r>
            <a:r>
              <a:rPr lang="en-US" sz="1600" dirty="0">
                <a:solidFill>
                  <a:schemeClr val="bg2"/>
                </a:solidFill>
              </a:rPr>
              <a:t>save a substantial amount of money</a:t>
            </a:r>
            <a:r>
              <a:rPr lang="en-US" sz="1600" dirty="0" smtClean="0">
                <a:solidFill>
                  <a:schemeClr val="bg2"/>
                </a:solidFill>
              </a:rPr>
              <a:t>.</a:t>
            </a:r>
          </a:p>
          <a:p>
            <a:pPr marL="146050" indent="0">
              <a:buNone/>
            </a:pPr>
            <a:r>
              <a:rPr lang="en-US" sz="1600" dirty="0" smtClean="0">
                <a:solidFill>
                  <a:schemeClr val="bg2"/>
                </a:solidFill>
              </a:rPr>
              <a:t>A dataset of 7,000 customers for the past month has been provided. </a:t>
            </a:r>
            <a:r>
              <a:rPr lang="en-US" sz="1600" dirty="0">
                <a:solidFill>
                  <a:schemeClr val="bg2"/>
                </a:solidFill>
              </a:rPr>
              <a:t>This dataset contains information regarding telecom subscribers. Based on this information, we will build a model to identify customers who are most likely to leave the network to some other service provider.</a:t>
            </a:r>
            <a:r>
              <a:rPr lang="en-US" sz="1600" dirty="0" smtClean="0">
                <a:solidFill>
                  <a:schemeClr val="bg2"/>
                </a:solidFill>
              </a:rPr>
              <a:t> </a:t>
            </a:r>
            <a:r>
              <a:rPr lang="en-US" sz="1600" dirty="0">
                <a:solidFill>
                  <a:schemeClr val="bg2"/>
                </a:solidFill>
              </a:rPr>
              <a:t/>
            </a:r>
            <a:br>
              <a:rPr lang="en-US" sz="1600" dirty="0">
                <a:solidFill>
                  <a:schemeClr val="bg2"/>
                </a:solidFill>
              </a:rPr>
            </a:br>
            <a:endParaRPr sz="1600" dirty="0">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 Placeholder 2"/>
          <p:cNvSpPr>
            <a:spLocks noGrp="1"/>
          </p:cNvSpPr>
          <p:nvPr>
            <p:ph type="body" idx="1"/>
          </p:nvPr>
        </p:nvSpPr>
        <p:spPr/>
        <p:txBody>
          <a:bodyPr/>
          <a:lstStyle/>
          <a:p>
            <a:pPr marL="146050" indent="0">
              <a:buNone/>
            </a:pPr>
            <a:r>
              <a:rPr lang="en-US" sz="1400" dirty="0">
                <a:solidFill>
                  <a:schemeClr val="bg2"/>
                </a:solidFill>
              </a:rPr>
              <a:t>The data set includes information about:</a:t>
            </a:r>
          </a:p>
          <a:p>
            <a:pPr marL="146050" indent="0">
              <a:buNone/>
            </a:pPr>
            <a:r>
              <a:rPr lang="en-US" sz="1400" dirty="0">
                <a:solidFill>
                  <a:schemeClr val="bg2"/>
                </a:solidFill>
              </a:rPr>
              <a:t>Customers who left within the last month – the column is called Churn</a:t>
            </a:r>
          </a:p>
          <a:p>
            <a:pPr marL="146050" indent="0">
              <a:buNone/>
            </a:pPr>
            <a:r>
              <a:rPr lang="en-US" sz="1400" dirty="0">
                <a:solidFill>
                  <a:schemeClr val="bg2"/>
                </a:solidFill>
              </a:rPr>
              <a:t>Services that each customer has signed up for – phone, multiple lines, internet, online security, online backup, device -protection, tech support, and streaming TV and </a:t>
            </a:r>
            <a:r>
              <a:rPr lang="en-US" sz="1400" dirty="0" smtClean="0">
                <a:solidFill>
                  <a:schemeClr val="bg2"/>
                </a:solidFill>
              </a:rPr>
              <a:t>movies.</a:t>
            </a:r>
            <a:endParaRPr lang="en-US" sz="1400" dirty="0">
              <a:solidFill>
                <a:schemeClr val="bg2"/>
              </a:solidFill>
            </a:endParaRPr>
          </a:p>
          <a:p>
            <a:pPr marL="146050" indent="0">
              <a:buNone/>
            </a:pPr>
            <a:r>
              <a:rPr lang="en-US" sz="1400" dirty="0">
                <a:solidFill>
                  <a:schemeClr val="bg2"/>
                </a:solidFill>
              </a:rPr>
              <a:t>Customer account information – how long they’ve been a customer, contract, payment method, paperless billing, monthly charges, and total </a:t>
            </a:r>
            <a:r>
              <a:rPr lang="en-US" sz="1400" dirty="0" smtClean="0">
                <a:solidFill>
                  <a:schemeClr val="bg2"/>
                </a:solidFill>
              </a:rPr>
              <a:t>charges.</a:t>
            </a:r>
            <a:endParaRPr lang="en-US" sz="1400" dirty="0">
              <a:solidFill>
                <a:schemeClr val="bg2"/>
              </a:solidFill>
            </a:endParaRPr>
          </a:p>
          <a:p>
            <a:pPr marL="146050" indent="0">
              <a:buNone/>
            </a:pPr>
            <a:r>
              <a:rPr lang="en-US" sz="1400" dirty="0">
                <a:solidFill>
                  <a:schemeClr val="bg2"/>
                </a:solidFill>
              </a:rPr>
              <a:t>Demographic info about customers – gender, age range, and if they have partners and </a:t>
            </a:r>
            <a:r>
              <a:rPr lang="en-US" sz="1400" dirty="0" smtClean="0">
                <a:solidFill>
                  <a:schemeClr val="bg2"/>
                </a:solidFill>
              </a:rPr>
              <a:t>dependents.</a:t>
            </a:r>
          </a:p>
          <a:p>
            <a:pPr marL="146050" indent="0">
              <a:buNone/>
            </a:pPr>
            <a:endParaRPr lang="en-US" sz="1400" dirty="0">
              <a:solidFill>
                <a:schemeClr val="bg2"/>
              </a:solidFill>
            </a:endParaRPr>
          </a:p>
          <a:p>
            <a:endParaRPr lang="en-US" sz="1400" dirty="0">
              <a:solidFill>
                <a:schemeClr val="bg2"/>
              </a:solidFill>
            </a:endParaRPr>
          </a:p>
        </p:txBody>
      </p:sp>
    </p:spTree>
    <p:extLst>
      <p:ext uri="{BB962C8B-B14F-4D97-AF65-F5344CB8AC3E}">
        <p14:creationId xmlns:p14="http://schemas.microsoft.com/office/powerpoint/2010/main" val="290145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t>
            </a:r>
            <a:endParaRPr/>
          </a:p>
        </p:txBody>
      </p:sp>
      <p:sp>
        <p:nvSpPr>
          <p:cNvPr id="126" name="Google Shape;126;p17"/>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indent="0">
              <a:spcAft>
                <a:spcPts val="1600"/>
              </a:spcAft>
              <a:buNone/>
            </a:pPr>
            <a:r>
              <a:rPr lang="en-US" sz="1600" dirty="0" smtClean="0"/>
              <a:t>The percentage </a:t>
            </a:r>
            <a:r>
              <a:rPr lang="en-US" sz="1600" dirty="0"/>
              <a:t>of Churn </a:t>
            </a:r>
            <a:r>
              <a:rPr lang="en-US" sz="1600" dirty="0" smtClean="0"/>
              <a:t>Customers is </a:t>
            </a:r>
            <a:r>
              <a:rPr lang="en-US" sz="1600" b="1" dirty="0"/>
              <a:t>26.537</a:t>
            </a:r>
            <a:r>
              <a:rPr lang="en-US" sz="1600" b="1" dirty="0" smtClean="0"/>
              <a:t>%</a:t>
            </a:r>
            <a:r>
              <a:rPr lang="en-US" sz="1600" dirty="0" smtClean="0"/>
              <a:t> </a:t>
            </a:r>
            <a:r>
              <a:rPr lang="en-US" sz="1600" dirty="0"/>
              <a:t>and customers that keep in with the active services is </a:t>
            </a:r>
            <a:r>
              <a:rPr lang="en-US" sz="1600" b="1" dirty="0" smtClean="0"/>
              <a:t>73.463%. </a:t>
            </a:r>
            <a:endParaRPr sz="1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&amp; Recommendations</a:t>
            </a:r>
            <a:endParaRPr/>
          </a:p>
        </p:txBody>
      </p:sp>
      <p:sp>
        <p:nvSpPr>
          <p:cNvPr id="132" name="Google Shape;132;p18"/>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Communicate your recommendations to your audience. Based on your results, how might you propose solving the business problem? (</a:t>
            </a:r>
            <a:r>
              <a:rPr lang="en" sz="1600">
                <a:latin typeface="Encode Sans SemiBold"/>
                <a:ea typeface="Encode Sans SemiBold"/>
                <a:cs typeface="Encode Sans SemiBold"/>
                <a:sym typeface="Encode Sans SemiBold"/>
              </a:rPr>
              <a:t>June 15, 2020)</a:t>
            </a:r>
            <a:endParaRPr sz="1600"/>
          </a:p>
          <a:p>
            <a:pPr marL="457200" lvl="0" indent="-330200" algn="l" rtl="0">
              <a:spcBef>
                <a:spcPts val="1600"/>
              </a:spcBef>
              <a:spcAft>
                <a:spcPts val="0"/>
              </a:spcAft>
              <a:buSzPts val="1600"/>
              <a:buChar char="❏"/>
            </a:pPr>
            <a:r>
              <a:rPr lang="en" sz="1600"/>
              <a:t>What is your proposed solution?</a:t>
            </a:r>
            <a:endParaRPr sz="1600"/>
          </a:p>
          <a:p>
            <a:pPr marL="457200" lvl="0" indent="-330200" algn="l" rtl="0">
              <a:spcBef>
                <a:spcPts val="0"/>
              </a:spcBef>
              <a:spcAft>
                <a:spcPts val="0"/>
              </a:spcAft>
              <a:buSzPts val="1600"/>
              <a:buChar char="❏"/>
            </a:pPr>
            <a:r>
              <a:rPr lang="en" sz="1600"/>
              <a:t>What are strengths of the organization that you have leveraged in your solution?</a:t>
            </a:r>
            <a:endParaRPr sz="1600"/>
          </a:p>
          <a:p>
            <a:pPr marL="457200" lvl="0" indent="-330200" algn="l" rtl="0">
              <a:spcBef>
                <a:spcPts val="0"/>
              </a:spcBef>
              <a:spcAft>
                <a:spcPts val="0"/>
              </a:spcAft>
              <a:buSzPts val="1600"/>
              <a:buChar char="❏"/>
            </a:pPr>
            <a:r>
              <a:rPr lang="en" sz="1600"/>
              <a:t>What are weaknesses of the organization that could undermine your solution?</a:t>
            </a:r>
            <a:endParaRPr sz="1600"/>
          </a:p>
          <a:p>
            <a:pPr marL="457200" lvl="0" indent="-330200" algn="l" rtl="0">
              <a:spcBef>
                <a:spcPts val="0"/>
              </a:spcBef>
              <a:spcAft>
                <a:spcPts val="0"/>
              </a:spcAft>
              <a:buSzPts val="1600"/>
              <a:buChar char="❏"/>
            </a:pPr>
            <a:r>
              <a:rPr lang="en" sz="1600"/>
              <a:t>What are challenges that you might encounter? How can you mitigate them?</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&amp; Appendices</a:t>
            </a:r>
            <a:endParaRPr/>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spcBef>
                <a:spcPts val="1600"/>
              </a:spcBef>
              <a:buNone/>
            </a:pPr>
            <a:r>
              <a:rPr lang="en-US" sz="1600" dirty="0">
                <a:hlinkClick r:id="rId3"/>
              </a:rPr>
              <a:t>https://</a:t>
            </a:r>
            <a:r>
              <a:rPr lang="en-US" sz="1600" dirty="0" smtClean="0">
                <a:hlinkClick r:id="rId3"/>
              </a:rPr>
              <a:t>github.com/B1o0b1/Customer-Churn-Analysis</a:t>
            </a:r>
            <a:endParaRPr lang="en-US" sz="1600" dirty="0" smtClean="0"/>
          </a:p>
          <a:p>
            <a:pPr marL="0" lvl="0" indent="0">
              <a:spcBef>
                <a:spcPts val="1600"/>
              </a:spcBef>
              <a:buNone/>
            </a:pPr>
            <a:r>
              <a:rPr lang="en-US" sz="1600" dirty="0">
                <a:hlinkClick r:id="rId4"/>
              </a:rPr>
              <a:t>https://www.bullhorn.com/blog/2016/09/4-ways-customer-churn-hurts-business</a:t>
            </a:r>
            <a:r>
              <a:rPr lang="en-US" sz="1600" dirty="0" smtClean="0">
                <a:hlinkClick r:id="rId4"/>
              </a:rPr>
              <a:t>/</a:t>
            </a:r>
            <a:endParaRPr lang="en-US" sz="1600" dirty="0" smtClean="0"/>
          </a:p>
          <a:p>
            <a:pPr marL="0" lvl="0" indent="0">
              <a:spcBef>
                <a:spcPts val="1600"/>
              </a:spcBef>
              <a:buNone/>
            </a:pPr>
            <a:endParaRPr lang="en-US" sz="1600" dirty="0">
              <a:solidFill>
                <a:srgbClr val="000000"/>
              </a:solidFill>
            </a:endParaRPr>
          </a:p>
          <a:p>
            <a:pPr marL="0" lvl="0" indent="0">
              <a:spcBef>
                <a:spcPts val="1600"/>
              </a:spcBef>
              <a:buNone/>
            </a:pPr>
            <a:r>
              <a:rPr lang="en-US" sz="1600" dirty="0" smtClean="0">
                <a:solidFill>
                  <a:srgbClr val="000000"/>
                </a:solidFill>
              </a:rPr>
              <a:t>By: Jean Franco </a:t>
            </a:r>
            <a:r>
              <a:rPr lang="en-US" sz="1600" smtClean="0">
                <a:solidFill>
                  <a:srgbClr val="000000"/>
                </a:solidFill>
              </a:rPr>
              <a:t>Chosson</a:t>
            </a:r>
            <a:endParaRPr sz="1600" dirty="0">
              <a:solidFill>
                <a:srgbClr val="000000"/>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952</TotalTime>
  <Words>323</Words>
  <Application>Microsoft Office PowerPoint</Application>
  <PresentationFormat>On-screen Show (16:9)</PresentationFormat>
  <Paragraphs>32</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Lato</vt:lpstr>
      <vt:lpstr>Raleway</vt:lpstr>
      <vt:lpstr>Cutive</vt:lpstr>
      <vt:lpstr>Encode Sans SemiBold</vt:lpstr>
      <vt:lpstr>ralewayy</vt:lpstr>
      <vt:lpstr>Streamline</vt:lpstr>
      <vt:lpstr>BI  PROJECT  </vt:lpstr>
      <vt:lpstr>Problem</vt:lpstr>
      <vt:lpstr>Methodology</vt:lpstr>
      <vt:lpstr>Methodology</vt:lpstr>
      <vt:lpstr>Results </vt:lpstr>
      <vt:lpstr>Discussion &amp; Recommendations</vt:lpstr>
      <vt:lpstr>References &amp; Appendices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PROJECT  </dc:title>
  <cp:lastModifiedBy>Bob</cp:lastModifiedBy>
  <cp:revision>15</cp:revision>
  <dcterms:modified xsi:type="dcterms:W3CDTF">2020-06-09T03:52:10Z</dcterms:modified>
</cp:coreProperties>
</file>