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62" r:id="rId5"/>
    <p:sldId id="259" r:id="rId6"/>
    <p:sldId id="263" r:id="rId7"/>
    <p:sldId id="264" r:id="rId8"/>
    <p:sldId id="265" r:id="rId9"/>
    <p:sldId id="267" r:id="rId10"/>
    <p:sldId id="268" r:id="rId11"/>
    <p:sldId id="270" r:id="rId12"/>
    <p:sldId id="269" r:id="rId13"/>
    <p:sldId id="271" r:id="rId14"/>
    <p:sldId id="273" r:id="rId15"/>
    <p:sldId id="272" r:id="rId16"/>
    <p:sldId id="260" r:id="rId17"/>
    <p:sldId id="261" r:id="rId18"/>
  </p:sldIdLst>
  <p:sldSz cx="9144000" cy="5143500" type="screen16x9"/>
  <p:notesSz cx="6858000" cy="9144000"/>
  <p:embeddedFontLst>
    <p:embeddedFont>
      <p:font typeface="Cutive" charset="0"/>
      <p:regular r:id="rId20"/>
    </p:embeddedFont>
    <p:embeddedFont>
      <p:font typeface="Lato" charset="0"/>
      <p:regular r:id="rId21"/>
      <p:bold r:id="rId22"/>
      <p:italic r:id="rId23"/>
      <p:boldItalic r:id="rId24"/>
    </p:embeddedFont>
    <p:embeddedFont>
      <p:font typeface="Encode Sans SemiBold" charset="0"/>
      <p:regular r:id="rId25"/>
      <p:bold r:id="rId26"/>
    </p:embeddedFont>
    <p:embeddedFont>
      <p:font typeface="Raleway"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7" autoAdjust="0"/>
  </p:normalViewPr>
  <p:slideViewPr>
    <p:cSldViewPr snapToGrid="0">
      <p:cViewPr>
        <p:scale>
          <a:sx n="125" d="100"/>
          <a:sy n="125" d="100"/>
        </p:scale>
        <p:origin x="-22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1210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B1o0b1/Customer-Churn-Analysi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bullhorn.com/blog/2016/09/4-ways-customer-churn-hurts-busines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538975" y="1378450"/>
            <a:ext cx="4974300" cy="20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BI </a:t>
            </a:r>
            <a:br>
              <a:rPr lang="en-US" dirty="0" smtClean="0"/>
            </a:br>
            <a:r>
              <a:rPr lang="en-US" dirty="0" smtClean="0"/>
              <a:t>PROJECT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727950" y="3694050"/>
            <a:ext cx="76881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Encode Sans SemiBold"/>
                <a:ea typeface="Encode Sans SemiBold"/>
                <a:cs typeface="Encode Sans SemiBold"/>
                <a:sym typeface="Encode Sans SemiBold"/>
              </a:rPr>
              <a:t>Customer Churn Analysis </a:t>
            </a:r>
            <a:endParaRPr dirty="0">
              <a:latin typeface="Encode Sans SemiBold"/>
              <a:ea typeface="Encode Sans SemiBold"/>
              <a:cs typeface="Encode Sans SemiBold"/>
              <a:sym typeface="Encode Sans SemiBold"/>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59930" y="1289443"/>
            <a:ext cx="7688700" cy="728333"/>
          </a:xfrm>
        </p:spPr>
        <p:txBody>
          <a:bodyPr/>
          <a:lstStyle/>
          <a:p>
            <a:r>
              <a:rPr lang="en-US" dirty="0"/>
              <a:t>Distribution of customer Services used by churn customer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 y="2280047"/>
            <a:ext cx="2957812" cy="2058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060" y="2243471"/>
            <a:ext cx="2957812" cy="2058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077" y="2280047"/>
            <a:ext cx="2957812" cy="2058636"/>
          </a:xfrm>
          <a:prstGeom prst="rect">
            <a:avLst/>
          </a:prstGeom>
        </p:spPr>
      </p:pic>
    </p:spTree>
    <p:extLst>
      <p:ext uri="{BB962C8B-B14F-4D97-AF65-F5344CB8AC3E}">
        <p14:creationId xmlns:p14="http://schemas.microsoft.com/office/powerpoint/2010/main" val="314441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98448"/>
            <a:ext cx="7688700" cy="3438144"/>
          </a:xfrm>
        </p:spPr>
        <p:txBody>
          <a:bodyPr/>
          <a:lstStyle/>
          <a:p>
            <a:r>
              <a:rPr lang="en-US" sz="1200" b="1" dirty="0"/>
              <a:t>T</a:t>
            </a:r>
            <a:r>
              <a:rPr lang="en-US" sz="1200" b="1" dirty="0" smtClean="0"/>
              <a:t>here </a:t>
            </a:r>
            <a:r>
              <a:rPr lang="en-US" sz="1200" b="1" dirty="0"/>
              <a:t>are 26.71% of people </a:t>
            </a:r>
            <a:r>
              <a:rPr lang="en-US" sz="1200" b="1" dirty="0" smtClean="0"/>
              <a:t>that use </a:t>
            </a:r>
            <a:r>
              <a:rPr lang="en-US" sz="1200" b="1" dirty="0"/>
              <a:t>a phone service Who Churn beside 24.93% that not use </a:t>
            </a:r>
            <a:r>
              <a:rPr lang="en-US" sz="1200" b="1" dirty="0" smtClean="0"/>
              <a:t>it. </a:t>
            </a:r>
            <a:r>
              <a:rPr lang="en-US" sz="1200" b="1" dirty="0"/>
              <a:t>T</a:t>
            </a:r>
            <a:r>
              <a:rPr lang="en-US" sz="1200" b="1" dirty="0" smtClean="0"/>
              <a:t>he </a:t>
            </a:r>
            <a:r>
              <a:rPr lang="en-US" sz="1200" b="1" dirty="0"/>
              <a:t>difference is not really significant</a:t>
            </a:r>
            <a:endParaRPr lang="en-US" sz="1200" b="1" dirty="0"/>
          </a:p>
          <a:p>
            <a:r>
              <a:rPr lang="en-US" sz="1200" b="1" dirty="0"/>
              <a:t>I</a:t>
            </a:r>
            <a:r>
              <a:rPr lang="en-US" sz="1200" b="1" dirty="0" smtClean="0"/>
              <a:t>t </a:t>
            </a:r>
            <a:r>
              <a:rPr lang="en-US" sz="1200" b="1" dirty="0"/>
              <a:t>seems that there </a:t>
            </a:r>
            <a:r>
              <a:rPr lang="en-US" sz="1200" b="1" dirty="0" smtClean="0"/>
              <a:t>are </a:t>
            </a:r>
            <a:r>
              <a:rPr lang="en-US" sz="1200" b="1" dirty="0"/>
              <a:t>more people that use a multiple lines service who Churn : then 28.61</a:t>
            </a:r>
            <a:r>
              <a:rPr lang="en-US" sz="1200" b="1" dirty="0" smtClean="0"/>
              <a:t>%, though no </a:t>
            </a:r>
            <a:r>
              <a:rPr lang="en-US" sz="1200" b="1" dirty="0"/>
              <a:t>great </a:t>
            </a:r>
            <a:r>
              <a:rPr lang="en-US" sz="1200" b="1" dirty="0" smtClean="0"/>
              <a:t>difference</a:t>
            </a:r>
            <a:endParaRPr lang="en-US" sz="1200" b="1" dirty="0"/>
          </a:p>
          <a:p>
            <a:r>
              <a:rPr lang="en-US" sz="1200" b="1" dirty="0"/>
              <a:t>P</a:t>
            </a:r>
            <a:r>
              <a:rPr lang="en-US" sz="1200" b="1" dirty="0" smtClean="0"/>
              <a:t>eople </a:t>
            </a:r>
            <a:r>
              <a:rPr lang="en-US" sz="1200" b="1" dirty="0"/>
              <a:t>that use a fiber optic are more to Churn, there are 41.9% of customer that use fiber optic as internet service who </a:t>
            </a:r>
            <a:r>
              <a:rPr lang="en-US" sz="1200" b="1" dirty="0" smtClean="0"/>
              <a:t>churn.</a:t>
            </a:r>
            <a:endParaRPr lang="en-US" sz="1200" b="1" dirty="0"/>
          </a:p>
          <a:p>
            <a:r>
              <a:rPr lang="en-US" sz="1200" b="1" dirty="0"/>
              <a:t>41.77% of customer who don't use a online security are churn </a:t>
            </a:r>
            <a:r>
              <a:rPr lang="en-US" sz="1200" b="1" dirty="0" smtClean="0"/>
              <a:t>customer</a:t>
            </a:r>
          </a:p>
          <a:p>
            <a:r>
              <a:rPr lang="en-US" sz="1200" b="1" dirty="0"/>
              <a:t>39.93% of customer who don't use an online </a:t>
            </a:r>
            <a:r>
              <a:rPr lang="en-US" sz="1200" b="1" dirty="0" smtClean="0"/>
              <a:t>backup </a:t>
            </a:r>
            <a:r>
              <a:rPr lang="en-US" sz="1200" b="1" dirty="0"/>
              <a:t>are churn customer</a:t>
            </a:r>
          </a:p>
          <a:p>
            <a:r>
              <a:rPr lang="en-US" sz="1200" b="1" dirty="0"/>
              <a:t>C</a:t>
            </a:r>
            <a:r>
              <a:rPr lang="en-US" sz="1200" b="1" dirty="0" smtClean="0"/>
              <a:t>ustomer </a:t>
            </a:r>
            <a:r>
              <a:rPr lang="en-US" sz="1200" b="1" dirty="0"/>
              <a:t>who don't use an device protection are more to churn, 39.13% of customer who don't use an device protection churn</a:t>
            </a:r>
          </a:p>
          <a:p>
            <a:r>
              <a:rPr lang="en-US" sz="1200" b="1" dirty="0"/>
              <a:t>Customer who don't have the service of tech Support are more to churn , 41.64% of customer who don't have an tech support are churn customer.</a:t>
            </a:r>
          </a:p>
          <a:p>
            <a:r>
              <a:rPr lang="en-US" sz="1200" b="1" dirty="0"/>
              <a:t>C</a:t>
            </a:r>
            <a:r>
              <a:rPr lang="en-US" sz="1200" b="1" dirty="0" smtClean="0"/>
              <a:t>ustomer </a:t>
            </a:r>
            <a:r>
              <a:rPr lang="en-US" sz="1200" b="1" dirty="0"/>
              <a:t>who not use streaming TV are more to churn than customer who use it, though the difference is not really great, 33.52% and 30.07 </a:t>
            </a:r>
            <a:r>
              <a:rPr lang="en-US" sz="1200" b="1" dirty="0" smtClean="0"/>
              <a:t>respectively</a:t>
            </a:r>
          </a:p>
          <a:p>
            <a:r>
              <a:rPr lang="en-US" sz="1200" b="1" dirty="0"/>
              <a:t>customer who not use </a:t>
            </a:r>
            <a:r>
              <a:rPr lang="en-US" sz="1200" b="1" dirty="0" smtClean="0"/>
              <a:t>streaming Movies </a:t>
            </a:r>
            <a:r>
              <a:rPr lang="en-US" sz="1200" b="1" dirty="0"/>
              <a:t>are more to churn than customer who use it, though the difference is not really great, </a:t>
            </a:r>
            <a:r>
              <a:rPr lang="en-US" sz="1200" b="1" dirty="0" smtClean="0"/>
              <a:t>33.68% </a:t>
            </a:r>
            <a:r>
              <a:rPr lang="en-US" sz="1200" b="1" dirty="0"/>
              <a:t>and </a:t>
            </a:r>
            <a:r>
              <a:rPr lang="en-US" sz="1200" b="1" dirty="0" smtClean="0"/>
              <a:t>29.44% respectively</a:t>
            </a:r>
            <a:endParaRPr lang="en-US" sz="1200" b="1" dirty="0"/>
          </a:p>
          <a:p>
            <a:endParaRPr lang="en-US" sz="1200"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217796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326019"/>
            <a:ext cx="7688700" cy="569837"/>
          </a:xfrm>
        </p:spPr>
        <p:txBody>
          <a:bodyPr/>
          <a:lstStyle/>
          <a:p>
            <a:r>
              <a:rPr lang="en-US" dirty="0" smtClean="0"/>
              <a:t>Distribution of customer </a:t>
            </a:r>
            <a:r>
              <a:rPr lang="en-US" dirty="0"/>
              <a:t>Billing </a:t>
            </a:r>
            <a:r>
              <a:rPr lang="en-US" dirty="0" smtClean="0"/>
              <a:t>information by churn customer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30" y="2188607"/>
            <a:ext cx="2957812" cy="2058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573" y="2188607"/>
            <a:ext cx="2957812" cy="2058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9707" y="2152031"/>
            <a:ext cx="2918375" cy="2058636"/>
          </a:xfrm>
          <a:prstGeom prst="rect">
            <a:avLst/>
          </a:prstGeom>
        </p:spPr>
      </p:pic>
    </p:spTree>
    <p:extLst>
      <p:ext uri="{BB962C8B-B14F-4D97-AF65-F5344CB8AC3E}">
        <p14:creationId xmlns:p14="http://schemas.microsoft.com/office/powerpoint/2010/main" val="354115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p:txBody>
          <a:bodyPr/>
          <a:lstStyle/>
          <a:p>
            <a:r>
              <a:rPr lang="en-US" b="1" dirty="0" smtClean="0"/>
              <a:t>42.71</a:t>
            </a:r>
            <a:r>
              <a:rPr lang="en-US" b="1" dirty="0"/>
              <a:t>% of customer that have an contract of month to month are churn customer, a people that have an contract of two years are less to churn, which is </a:t>
            </a:r>
            <a:r>
              <a:rPr lang="en-US" b="1" dirty="0" smtClean="0"/>
              <a:t>understandable.</a:t>
            </a:r>
          </a:p>
          <a:p>
            <a:r>
              <a:rPr lang="en-US" b="1" dirty="0"/>
              <a:t>33.57% of customer who use paperless Billing are churn customer</a:t>
            </a:r>
          </a:p>
          <a:p>
            <a:r>
              <a:rPr lang="en-US" b="1" dirty="0"/>
              <a:t>we can see now 45.29% of customer who use electronic check as payment method are churn </a:t>
            </a:r>
            <a:r>
              <a:rPr lang="en-US" b="1" dirty="0" err="1" smtClean="0"/>
              <a:t>custommer</a:t>
            </a:r>
            <a:endParaRPr lang="en-US" b="1" dirty="0"/>
          </a:p>
          <a:p>
            <a:endParaRPr lang="en-US" dirty="0"/>
          </a:p>
        </p:txBody>
      </p:sp>
    </p:spTree>
    <p:extLst>
      <p:ext uri="{BB962C8B-B14F-4D97-AF65-F5344CB8AC3E}">
        <p14:creationId xmlns:p14="http://schemas.microsoft.com/office/powerpoint/2010/main" val="382758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729450" y="1258963"/>
            <a:ext cx="7688700" cy="789293"/>
          </a:xfrm>
        </p:spPr>
        <p:txBody>
          <a:bodyPr/>
          <a:lstStyle/>
          <a:p>
            <a:r>
              <a:rPr lang="en-US" dirty="0" smtClean="0"/>
              <a:t>Based on my model of decision tree we can see ‘</a:t>
            </a:r>
            <a:r>
              <a:rPr lang="en-US" dirty="0"/>
              <a:t>“</a:t>
            </a:r>
            <a:r>
              <a:rPr lang="en-US" dirty="0" err="1" smtClean="0"/>
              <a:t>ContractMonth</a:t>
            </a:r>
            <a:r>
              <a:rPr lang="en-US" dirty="0" smtClean="0"/>
              <a:t>-to-month’  has a real impact on </a:t>
            </a:r>
            <a:r>
              <a:rPr lang="en-US" dirty="0"/>
              <a:t>our predicted </a:t>
            </a:r>
            <a:r>
              <a:rPr lang="en-US" dirty="0" smtClean="0"/>
              <a:t>variable, </a:t>
            </a:r>
            <a:r>
              <a:rPr lang="en-US" dirty="0"/>
              <a:t> which means that customers with this type of contract are very </a:t>
            </a:r>
            <a:r>
              <a:rPr lang="en-US" dirty="0" smtClean="0"/>
              <a:t>likely </a:t>
            </a:r>
            <a:r>
              <a:rPr lang="en-US" dirty="0"/>
              <a:t>to churn</a:t>
            </a:r>
            <a:r>
              <a:rPr lang="en-US" dirty="0" smtClean="0"/>
              <a:t>. Also we can see customer that use fiber optic as internet service are </a:t>
            </a:r>
            <a:r>
              <a:rPr lang="en-US" dirty="0"/>
              <a:t>very </a:t>
            </a:r>
            <a:r>
              <a:rPr lang="en-US" dirty="0" smtClean="0"/>
              <a:t>unlikely </a:t>
            </a:r>
            <a:r>
              <a:rPr lang="en-US" dirty="0"/>
              <a:t>to </a:t>
            </a:r>
            <a:r>
              <a:rPr lang="en-US" dirty="0" smtClean="0"/>
              <a:t>churn.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882" y="2254897"/>
            <a:ext cx="5216236" cy="2486891"/>
          </a:xfrm>
          <a:prstGeom prst="rect">
            <a:avLst/>
          </a:prstGeom>
        </p:spPr>
      </p:pic>
    </p:spTree>
    <p:extLst>
      <p:ext uri="{BB962C8B-B14F-4D97-AF65-F5344CB8AC3E}">
        <p14:creationId xmlns:p14="http://schemas.microsoft.com/office/powerpoint/2010/main" val="199861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99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a:t>
            </a:r>
            <a:endParaRPr dirty="0"/>
          </a:p>
        </p:txBody>
      </p:sp>
      <p:sp>
        <p:nvSpPr>
          <p:cNvPr id="132" name="Google Shape;132;p18"/>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spcBef>
                <a:spcPts val="1600"/>
              </a:spcBef>
              <a:buNone/>
            </a:pPr>
            <a:r>
              <a:rPr lang="en-US" sz="1600" dirty="0">
                <a:hlinkClick r:id="rId3"/>
              </a:rPr>
              <a:t>https://</a:t>
            </a:r>
            <a:r>
              <a:rPr lang="en-US" sz="1600" dirty="0" smtClean="0">
                <a:hlinkClick r:id="rId3"/>
              </a:rPr>
              <a:t>github.com/B1o0b1/Customer-Churn-Analysis</a:t>
            </a:r>
            <a:endParaRPr lang="en-US" sz="1600" dirty="0" smtClean="0"/>
          </a:p>
          <a:p>
            <a:pPr marL="0" lvl="0" indent="0">
              <a:spcBef>
                <a:spcPts val="1600"/>
              </a:spcBef>
              <a:buNone/>
            </a:pPr>
            <a:r>
              <a:rPr lang="en-US" sz="1600" dirty="0">
                <a:hlinkClick r:id="rId4"/>
              </a:rPr>
              <a:t>https://www.bullhorn.com/blog/2016/09/4-ways-customer-churn-hurts-business</a:t>
            </a:r>
            <a:r>
              <a:rPr lang="en-US" sz="1600" dirty="0" smtClean="0">
                <a:hlinkClick r:id="rId4"/>
              </a:rPr>
              <a:t>/</a:t>
            </a:r>
            <a:endParaRPr lang="en-US" sz="1600" dirty="0" smtClean="0"/>
          </a:p>
          <a:p>
            <a:pPr marL="0" lvl="0" indent="0">
              <a:spcBef>
                <a:spcPts val="1600"/>
              </a:spcBef>
              <a:buNone/>
            </a:pPr>
            <a:endParaRPr lang="en-US" sz="1600" dirty="0">
              <a:solidFill>
                <a:srgbClr val="000000"/>
              </a:solidFill>
            </a:endParaRPr>
          </a:p>
          <a:p>
            <a:pPr marL="0" lvl="0" indent="0">
              <a:spcBef>
                <a:spcPts val="1600"/>
              </a:spcBef>
              <a:buNone/>
            </a:pPr>
            <a:r>
              <a:rPr lang="en-US" sz="1600" dirty="0" smtClean="0">
                <a:solidFill>
                  <a:srgbClr val="000000"/>
                </a:solidFill>
              </a:rPr>
              <a:t>By: Jean Franco </a:t>
            </a:r>
            <a:r>
              <a:rPr lang="en-US" sz="1600" smtClean="0">
                <a:solidFill>
                  <a:srgbClr val="000000"/>
                </a:solidFill>
              </a:rPr>
              <a:t>Chosson</a:t>
            </a:r>
            <a:endParaRPr sz="16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alewayy"/>
              </a:rPr>
              <a:t>Problem</a:t>
            </a:r>
            <a:endParaRPr dirty="0">
              <a:latin typeface="ralewayy"/>
            </a:endParaRPr>
          </a:p>
        </p:txBody>
      </p:sp>
      <p:sp>
        <p:nvSpPr>
          <p:cNvPr id="114" name="Google Shape;114;p15"/>
          <p:cNvSpPr txBox="1"/>
          <p:nvPr/>
        </p:nvSpPr>
        <p:spPr>
          <a:xfrm>
            <a:off x="729450" y="1306200"/>
            <a:ext cx="6966900" cy="3412104"/>
          </a:xfrm>
          <a:prstGeom prst="rect">
            <a:avLst/>
          </a:prstGeom>
          <a:noFill/>
          <a:ln>
            <a:noFill/>
          </a:ln>
        </p:spPr>
        <p:txBody>
          <a:bodyPr spcFirstLastPara="1" wrap="square" lIns="91425" tIns="91425" rIns="91425" bIns="91425" anchor="t" anchorCtr="0">
            <a:noAutofit/>
          </a:bodyPr>
          <a:lstStyle/>
          <a:p>
            <a:pPr lvl="0" algn="just"/>
            <a:r>
              <a:rPr lang="en-US" dirty="0">
                <a:latin typeface="Lato" charset="0"/>
              </a:rPr>
              <a:t>The leading telecom company has a massive market share but one big problem: several rivals that are constantly trying to steal customers</a:t>
            </a:r>
            <a:r>
              <a:rPr lang="en-US" dirty="0" smtClean="0">
                <a:latin typeface="Lato" charset="0"/>
              </a:rPr>
              <a:t>.</a:t>
            </a:r>
          </a:p>
          <a:p>
            <a:pPr lvl="0" algn="just"/>
            <a:r>
              <a:rPr lang="en-US" dirty="0" smtClean="0">
                <a:latin typeface="Lato" charset="0"/>
              </a:rPr>
              <a:t>Company </a:t>
            </a:r>
            <a:r>
              <a:rPr lang="en-US" dirty="0">
                <a:latin typeface="Lato" charset="0"/>
              </a:rPr>
              <a:t>executives have decided to focus on their churn: the rate at which they lose customers</a:t>
            </a:r>
            <a:r>
              <a:rPr lang="en-US" dirty="0" smtClean="0">
                <a:latin typeface="Lato" charset="0"/>
              </a:rPr>
              <a:t>. Churn rate is a measure of the number of customers </a:t>
            </a:r>
            <a:r>
              <a:rPr lang="en-US" dirty="0">
                <a:latin typeface="Lato" charset="0"/>
              </a:rPr>
              <a:t>moving out of a collective group over a specific period. It is one of two primary factors that determine the steady-state level of customers a business will support</a:t>
            </a:r>
            <a:r>
              <a:rPr lang="en-US" dirty="0" smtClean="0">
                <a:latin typeface="Lato" charset="0"/>
              </a:rPr>
              <a:t>. </a:t>
            </a:r>
            <a:r>
              <a:rPr lang="en-US" dirty="0">
                <a:latin typeface="Lato" charset="0"/>
              </a:rPr>
              <a:t> </a:t>
            </a:r>
          </a:p>
          <a:p>
            <a:pPr lvl="0" algn="just"/>
            <a:endParaRPr lang="en-US" dirty="0" smtClean="0">
              <a:solidFill>
                <a:schemeClr val="accent1"/>
              </a:solidFill>
              <a:latin typeface="Lato" charset="0"/>
              <a:ea typeface="Lato"/>
              <a:cs typeface="Lato"/>
              <a:sym typeface="Lato"/>
            </a:endParaRPr>
          </a:p>
          <a:p>
            <a:pPr lvl="0" algn="just"/>
            <a:r>
              <a:rPr lang="en-US" dirty="0" smtClean="0">
                <a:solidFill>
                  <a:schemeClr val="bg2"/>
                </a:solidFill>
                <a:latin typeface="Lato" charset="0"/>
                <a:ea typeface="Lato"/>
                <a:cs typeface="Lato"/>
                <a:sym typeface="Lato"/>
              </a:rPr>
              <a:t>The different stakeholders impacted by the problem are: </a:t>
            </a:r>
          </a:p>
          <a:p>
            <a:pPr lvl="0" algn="just"/>
            <a:r>
              <a:rPr lang="en-US" dirty="0">
                <a:latin typeface="Lato" charset="0"/>
              </a:rPr>
              <a:t>the marketing </a:t>
            </a:r>
            <a:r>
              <a:rPr lang="en-US" dirty="0" smtClean="0">
                <a:latin typeface="Lato" charset="0"/>
              </a:rPr>
              <a:t>team, </a:t>
            </a:r>
            <a:r>
              <a:rPr lang="en-US" dirty="0">
                <a:latin typeface="Lato" charset="0"/>
              </a:rPr>
              <a:t>the customer service </a:t>
            </a:r>
            <a:r>
              <a:rPr lang="en-US" dirty="0" smtClean="0">
                <a:latin typeface="Lato" charset="0"/>
              </a:rPr>
              <a:t>team and the customers.</a:t>
            </a:r>
            <a:endParaRPr dirty="0">
              <a:solidFill>
                <a:schemeClr val="accent1"/>
              </a:solidFill>
              <a:latin typeface="Lato" charset="0"/>
              <a:ea typeface="Lato"/>
              <a:cs typeface="Lato"/>
              <a:sym typeface="Lato"/>
            </a:endParaRPr>
          </a:p>
          <a:p>
            <a:pPr algn="just"/>
            <a:r>
              <a:rPr lang="en-US" dirty="0">
                <a:latin typeface="Lato" charset="0"/>
              </a:rPr>
              <a:t> Because this company has been the market leader for so many years, there are not significant opportunities to grow with new </a:t>
            </a:r>
            <a:r>
              <a:rPr lang="en-US" dirty="0" smtClean="0">
                <a:latin typeface="Lato" charset="0"/>
              </a:rPr>
              <a:t>customers. </a:t>
            </a:r>
            <a:r>
              <a:rPr lang="en-US" dirty="0">
                <a:latin typeface="Lato" charset="0"/>
              </a:rPr>
              <a:t>It is a very important problem because </a:t>
            </a:r>
            <a:r>
              <a:rPr lang="en-US" dirty="0" smtClean="0">
                <a:latin typeface="Lato" charset="0"/>
              </a:rPr>
              <a:t>that hurts the valuation of the company, that indicates also that </a:t>
            </a:r>
            <a:r>
              <a:rPr lang="en-US" dirty="0">
                <a:latin typeface="Lato" charset="0"/>
              </a:rPr>
              <a:t>something is failing in your customer relationships. </a:t>
            </a:r>
            <a:endParaRPr lang="en-US" dirty="0">
              <a:latin typeface="Lato" charset="0"/>
              <a:ea typeface="Lato"/>
              <a:cs typeface="Lato"/>
              <a:sym typeface="Lato"/>
            </a:endParaRPr>
          </a:p>
          <a:p>
            <a:pPr lvl="0" algn="just"/>
            <a:r>
              <a:rPr lang="en-US" dirty="0" smtClean="0">
                <a:latin typeface="Lato" charset="0"/>
              </a:rPr>
              <a:t> If the churns continue that can </a:t>
            </a:r>
            <a:r>
              <a:rPr lang="en-US" dirty="0">
                <a:latin typeface="Lato" charset="0"/>
              </a:rPr>
              <a:t>jeopardize </a:t>
            </a:r>
            <a:r>
              <a:rPr lang="en-US" dirty="0" smtClean="0">
                <a:latin typeface="Lato" charset="0"/>
              </a:rPr>
              <a:t>the company’s future. </a:t>
            </a:r>
            <a:endParaRPr dirty="0">
              <a:latin typeface="Lato" charset="0"/>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120" name="Google Shape;120;p16"/>
          <p:cNvSpPr txBox="1">
            <a:spLocks noGrp="1"/>
          </p:cNvSpPr>
          <p:nvPr>
            <p:ph type="body" idx="1"/>
          </p:nvPr>
        </p:nvSpPr>
        <p:spPr>
          <a:xfrm>
            <a:off x="729450" y="1322832"/>
            <a:ext cx="7688700" cy="3279648"/>
          </a:xfrm>
          <a:prstGeom prst="rect">
            <a:avLst/>
          </a:prstGeom>
        </p:spPr>
        <p:txBody>
          <a:bodyPr spcFirstLastPara="1" wrap="square" lIns="91425" tIns="91425" rIns="91425" bIns="91425" anchor="t" anchorCtr="0">
            <a:noAutofit/>
          </a:bodyPr>
          <a:lstStyle/>
          <a:p>
            <a:pPr marL="146050" indent="0">
              <a:buNone/>
            </a:pPr>
            <a:r>
              <a:rPr lang="en-US" sz="1600" dirty="0" smtClean="0">
                <a:solidFill>
                  <a:schemeClr val="bg2"/>
                </a:solidFill>
              </a:rPr>
              <a:t>The </a:t>
            </a:r>
            <a:r>
              <a:rPr lang="en-US" sz="1600" dirty="0">
                <a:solidFill>
                  <a:schemeClr val="bg2"/>
                </a:solidFill>
              </a:rPr>
              <a:t>marketing team wants to find out who the most likely people to churn are and create content that suits their interests.  The customer service team would like to proactively reach out to customers who are about to churn, and try to encourage them to stay</a:t>
            </a:r>
            <a:r>
              <a:rPr lang="en-US" sz="1600" dirty="0" smtClean="0">
                <a:solidFill>
                  <a:schemeClr val="bg2"/>
                </a:solidFill>
              </a:rPr>
              <a:t>. </a:t>
            </a:r>
            <a:r>
              <a:rPr lang="en-US" sz="1600" dirty="0">
                <a:solidFill>
                  <a:schemeClr val="bg2"/>
                </a:solidFill>
              </a:rPr>
              <a:t>Retention cost is </a:t>
            </a:r>
            <a:r>
              <a:rPr lang="en-US" sz="1400" dirty="0">
                <a:solidFill>
                  <a:schemeClr val="bg2"/>
                </a:solidFill>
              </a:rPr>
              <a:t>always</a:t>
            </a:r>
            <a:r>
              <a:rPr lang="en-US" sz="1600" dirty="0">
                <a:solidFill>
                  <a:schemeClr val="bg2"/>
                </a:solidFill>
              </a:rPr>
              <a:t> less than customer acquisition cost</a:t>
            </a:r>
            <a:r>
              <a:rPr lang="en-US" sz="1600" dirty="0" smtClean="0">
                <a:solidFill>
                  <a:schemeClr val="bg2"/>
                </a:solidFill>
              </a:rPr>
              <a:t>. Respond to those questions can help to figure out how to </a:t>
            </a:r>
            <a:r>
              <a:rPr lang="en-US" sz="1600" dirty="0">
                <a:solidFill>
                  <a:schemeClr val="bg2"/>
                </a:solidFill>
              </a:rPr>
              <a:t>retain customers who might leave but have not yet left, </a:t>
            </a:r>
            <a:r>
              <a:rPr lang="en-US" sz="1600" dirty="0" smtClean="0">
                <a:solidFill>
                  <a:schemeClr val="bg2"/>
                </a:solidFill>
              </a:rPr>
              <a:t>and could </a:t>
            </a:r>
            <a:r>
              <a:rPr lang="en-US" sz="1600" dirty="0">
                <a:solidFill>
                  <a:schemeClr val="bg2"/>
                </a:solidFill>
              </a:rPr>
              <a:t>save a substantial amount of money</a:t>
            </a:r>
            <a:r>
              <a:rPr lang="en-US" sz="1600" dirty="0" smtClean="0">
                <a:solidFill>
                  <a:schemeClr val="bg2"/>
                </a:solidFill>
              </a:rPr>
              <a:t>.</a:t>
            </a:r>
          </a:p>
          <a:p>
            <a:pPr marL="146050" indent="0">
              <a:buNone/>
            </a:pPr>
            <a:r>
              <a:rPr lang="en-US" sz="1600" dirty="0" smtClean="0">
                <a:solidFill>
                  <a:schemeClr val="bg2"/>
                </a:solidFill>
              </a:rPr>
              <a:t>A dataset of 7,000 customers for the past month has been provided. </a:t>
            </a:r>
            <a:r>
              <a:rPr lang="en-US" sz="1600" dirty="0">
                <a:solidFill>
                  <a:schemeClr val="bg2"/>
                </a:solidFill>
              </a:rPr>
              <a:t>This dataset contains information regarding telecom subscribers. Based on this information, we will build a model to identify customers who are most likely to leave the network to some other service provider.</a:t>
            </a:r>
            <a:r>
              <a:rPr lang="en-US" sz="1600" dirty="0" smtClean="0">
                <a:solidFill>
                  <a:schemeClr val="bg2"/>
                </a:solidFill>
              </a:rPr>
              <a:t> </a:t>
            </a:r>
            <a:r>
              <a:rPr lang="en-US" sz="1600" dirty="0">
                <a:solidFill>
                  <a:schemeClr val="bg2"/>
                </a:solidFill>
              </a:rPr>
              <a:t/>
            </a:r>
            <a:br>
              <a:rPr lang="en-US" sz="1600" dirty="0">
                <a:solidFill>
                  <a:schemeClr val="bg2"/>
                </a:solidFill>
              </a:rPr>
            </a:br>
            <a:endParaRPr sz="1600" dirty="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p:txBody>
          <a:bodyPr/>
          <a:lstStyle/>
          <a:p>
            <a:pPr marL="146050" indent="0">
              <a:buNone/>
            </a:pPr>
            <a:r>
              <a:rPr lang="en-US" sz="1400" dirty="0">
                <a:solidFill>
                  <a:schemeClr val="bg2"/>
                </a:solidFill>
              </a:rPr>
              <a:t>The data set includes information about:</a:t>
            </a:r>
          </a:p>
          <a:p>
            <a:pPr marL="146050" indent="0">
              <a:buNone/>
            </a:pPr>
            <a:r>
              <a:rPr lang="en-US" sz="1400" dirty="0">
                <a:solidFill>
                  <a:schemeClr val="bg2"/>
                </a:solidFill>
              </a:rPr>
              <a:t>Customers who left within the last month – the column is called Churn</a:t>
            </a:r>
          </a:p>
          <a:p>
            <a:pPr marL="146050" indent="0">
              <a:buNone/>
            </a:pPr>
            <a:r>
              <a:rPr lang="en-US" sz="1400" dirty="0">
                <a:solidFill>
                  <a:schemeClr val="bg2"/>
                </a:solidFill>
              </a:rPr>
              <a:t>Services that each customer has signed up for – phone, multiple lines, internet, online security, online backup, device -protection, tech support, and streaming TV and </a:t>
            </a:r>
            <a:r>
              <a:rPr lang="en-US" sz="1400" dirty="0" smtClean="0">
                <a:solidFill>
                  <a:schemeClr val="bg2"/>
                </a:solidFill>
              </a:rPr>
              <a:t>movies.</a:t>
            </a:r>
            <a:endParaRPr lang="en-US" sz="1400" dirty="0">
              <a:solidFill>
                <a:schemeClr val="bg2"/>
              </a:solidFill>
            </a:endParaRPr>
          </a:p>
          <a:p>
            <a:pPr marL="146050" indent="0">
              <a:buNone/>
            </a:pPr>
            <a:r>
              <a:rPr lang="en-US" sz="1400" dirty="0">
                <a:solidFill>
                  <a:schemeClr val="bg2"/>
                </a:solidFill>
              </a:rPr>
              <a:t>Customer account information – how long they’ve been a customer, contract, payment method, paperless billing, monthly charges, and total </a:t>
            </a:r>
            <a:r>
              <a:rPr lang="en-US" sz="1400" dirty="0" smtClean="0">
                <a:solidFill>
                  <a:schemeClr val="bg2"/>
                </a:solidFill>
              </a:rPr>
              <a:t>charges.</a:t>
            </a:r>
            <a:endParaRPr lang="en-US" sz="1400" dirty="0">
              <a:solidFill>
                <a:schemeClr val="bg2"/>
              </a:solidFill>
            </a:endParaRPr>
          </a:p>
          <a:p>
            <a:pPr marL="146050" indent="0">
              <a:buNone/>
            </a:pPr>
            <a:r>
              <a:rPr lang="en-US" sz="1400" dirty="0">
                <a:solidFill>
                  <a:schemeClr val="bg2"/>
                </a:solidFill>
              </a:rPr>
              <a:t>Demographic info about customers – gender, age range, and if they have partners and </a:t>
            </a:r>
            <a:r>
              <a:rPr lang="en-US" sz="1400" dirty="0" smtClean="0">
                <a:solidFill>
                  <a:schemeClr val="bg2"/>
                </a:solidFill>
              </a:rPr>
              <a:t>dependents.</a:t>
            </a:r>
          </a:p>
          <a:p>
            <a:pPr marL="146050" indent="0">
              <a:buNone/>
            </a:pPr>
            <a:endParaRPr lang="en-US" sz="1400" dirty="0">
              <a:solidFill>
                <a:schemeClr val="bg2"/>
              </a:solidFill>
            </a:endParaRPr>
          </a:p>
          <a:p>
            <a:endParaRPr lang="en-US" sz="1400" dirty="0">
              <a:solidFill>
                <a:schemeClr val="bg2"/>
              </a:solidFill>
            </a:endParaRPr>
          </a:p>
        </p:txBody>
      </p:sp>
    </p:spTree>
    <p:extLst>
      <p:ext uri="{BB962C8B-B14F-4D97-AF65-F5344CB8AC3E}">
        <p14:creationId xmlns:p14="http://schemas.microsoft.com/office/powerpoint/2010/main" val="290145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t>
            </a:r>
            <a:endParaRPr dirty="0"/>
          </a:p>
        </p:txBody>
      </p:sp>
      <p:sp>
        <p:nvSpPr>
          <p:cNvPr id="126" name="Google Shape;126;p17"/>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smtClean="0"/>
              <a:t>The percentage </a:t>
            </a:r>
            <a:r>
              <a:rPr lang="en-US" sz="1600" dirty="0"/>
              <a:t>of Churn </a:t>
            </a:r>
            <a:r>
              <a:rPr lang="en-US" sz="1600" dirty="0" smtClean="0"/>
              <a:t>Customers is </a:t>
            </a:r>
            <a:r>
              <a:rPr lang="en-US" sz="1600" b="1" dirty="0"/>
              <a:t>26.537</a:t>
            </a:r>
            <a:r>
              <a:rPr lang="en-US" sz="1600" b="1" dirty="0" smtClean="0"/>
              <a:t>%</a:t>
            </a:r>
            <a:r>
              <a:rPr lang="en-US" sz="1600" dirty="0" smtClean="0"/>
              <a:t> </a:t>
            </a:r>
            <a:r>
              <a:rPr lang="en-US" sz="1600" dirty="0"/>
              <a:t>and customers that keep in with the active services is </a:t>
            </a:r>
            <a:r>
              <a:rPr lang="en-US" sz="1600" b="1" dirty="0" smtClean="0"/>
              <a:t>73.463%. </a:t>
            </a:r>
            <a:endParaRPr sz="1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226" y="2078954"/>
            <a:ext cx="2729548" cy="28631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607530" y="1271155"/>
            <a:ext cx="7688700" cy="380861"/>
          </a:xfrm>
        </p:spPr>
        <p:txBody>
          <a:bodyPr/>
          <a:lstStyle/>
          <a:p>
            <a:r>
              <a:rPr lang="en-US" dirty="0" smtClean="0"/>
              <a:t>Distribution of </a:t>
            </a:r>
            <a:r>
              <a:rPr lang="en-US" dirty="0"/>
              <a:t>Customer </a:t>
            </a:r>
            <a:r>
              <a:rPr lang="en-US" dirty="0" smtClean="0"/>
              <a:t>demographics by churn customer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22" y="1895846"/>
            <a:ext cx="2767723" cy="27416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691" y="2219086"/>
            <a:ext cx="2957816" cy="20586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6899" y="2036907"/>
            <a:ext cx="3253593" cy="2264500"/>
          </a:xfrm>
          <a:prstGeom prst="rect">
            <a:avLst/>
          </a:prstGeom>
        </p:spPr>
      </p:pic>
    </p:spTree>
    <p:extLst>
      <p:ext uri="{BB962C8B-B14F-4D97-AF65-F5344CB8AC3E}">
        <p14:creationId xmlns:p14="http://schemas.microsoft.com/office/powerpoint/2010/main" val="333077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869658" y="2459875"/>
            <a:ext cx="7688700" cy="2261100"/>
          </a:xfrm>
        </p:spPr>
        <p:txBody>
          <a:bodyPr/>
          <a:lstStyle/>
          <a:p>
            <a:pPr marL="146050" indent="0">
              <a:buNone/>
            </a:pPr>
            <a:r>
              <a:rPr lang="en-US" b="1" dirty="0" smtClean="0"/>
              <a:t>With those graphics above we can see:</a:t>
            </a:r>
          </a:p>
          <a:p>
            <a:r>
              <a:rPr lang="en-US" b="1" dirty="0" smtClean="0"/>
              <a:t>Senior </a:t>
            </a:r>
            <a:r>
              <a:rPr lang="en-US" b="1" dirty="0"/>
              <a:t>citizens are most to Churn than Younger, 23.61% of Younger Churn among 41.68% of Senior</a:t>
            </a:r>
          </a:p>
          <a:p>
            <a:r>
              <a:rPr lang="en-US" b="1" dirty="0"/>
              <a:t>Yes it's true female customers are more likely to churn, but the difference is minimal (~0.8%)</a:t>
            </a:r>
          </a:p>
          <a:p>
            <a:r>
              <a:rPr lang="en-US" b="1" dirty="0"/>
              <a:t>19.66% of customer who have Partner Churn, beside 32.96% Whose don't have</a:t>
            </a:r>
          </a:p>
          <a:p>
            <a:r>
              <a:rPr lang="en-US" b="1" dirty="0"/>
              <a:t>31.28% of no dependents customer Churn, beside 15.45% dependents customer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693" y="384191"/>
            <a:ext cx="2957812" cy="2058636"/>
          </a:xfrm>
          <a:prstGeom prst="rect">
            <a:avLst/>
          </a:prstGeom>
        </p:spPr>
      </p:pic>
    </p:spTree>
    <p:extLst>
      <p:ext uri="{BB962C8B-B14F-4D97-AF65-F5344CB8AC3E}">
        <p14:creationId xmlns:p14="http://schemas.microsoft.com/office/powerpoint/2010/main" val="241460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95539"/>
            <a:ext cx="7688700" cy="612509"/>
          </a:xfrm>
        </p:spPr>
        <p:txBody>
          <a:bodyPr/>
          <a:lstStyle/>
          <a:p>
            <a:r>
              <a:rPr lang="en-US" dirty="0" smtClean="0"/>
              <a:t>Distribution of customer </a:t>
            </a:r>
            <a:r>
              <a:rPr lang="en-US" dirty="0"/>
              <a:t>Services </a:t>
            </a:r>
            <a:r>
              <a:rPr lang="en-US" dirty="0" smtClean="0"/>
              <a:t>used by churn customer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9" y="2243471"/>
            <a:ext cx="2957812" cy="2058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709" y="2219087"/>
            <a:ext cx="2957812" cy="2058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932" y="2243442"/>
            <a:ext cx="2957812" cy="2058636"/>
          </a:xfrm>
          <a:prstGeom prst="rect">
            <a:avLst/>
          </a:prstGeom>
        </p:spPr>
      </p:pic>
    </p:spTree>
    <p:extLst>
      <p:ext uri="{BB962C8B-B14F-4D97-AF65-F5344CB8AC3E}">
        <p14:creationId xmlns:p14="http://schemas.microsoft.com/office/powerpoint/2010/main" val="320008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65059"/>
            <a:ext cx="7688700" cy="533261"/>
          </a:xfrm>
        </p:spPr>
        <p:txBody>
          <a:bodyPr/>
          <a:lstStyle/>
          <a:p>
            <a:r>
              <a:rPr lang="en-US" dirty="0"/>
              <a:t>Distribution of customer Services used by churn customer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7375"/>
            <a:ext cx="2957812" cy="2058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093" y="2170319"/>
            <a:ext cx="2957812" cy="2058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708" y="2145935"/>
            <a:ext cx="2957812" cy="2058636"/>
          </a:xfrm>
          <a:prstGeom prst="rect">
            <a:avLst/>
          </a:prstGeom>
        </p:spPr>
      </p:pic>
    </p:spTree>
    <p:extLst>
      <p:ext uri="{BB962C8B-B14F-4D97-AF65-F5344CB8AC3E}">
        <p14:creationId xmlns:p14="http://schemas.microsoft.com/office/powerpoint/2010/main" val="97255194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673</Words>
  <Application>Microsoft Office PowerPoint</Application>
  <PresentationFormat>On-screen Show (16:9)</PresentationFormat>
  <Paragraphs>63</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Cutive</vt:lpstr>
      <vt:lpstr>ralewayy</vt:lpstr>
      <vt:lpstr>Lato</vt:lpstr>
      <vt:lpstr>Encode Sans SemiBold</vt:lpstr>
      <vt:lpstr>Raleway</vt:lpstr>
      <vt:lpstr>Streamline</vt:lpstr>
      <vt:lpstr>BI  PROJECT  </vt:lpstr>
      <vt:lpstr>Problem</vt:lpstr>
      <vt:lpstr>Methodology</vt:lpstr>
      <vt:lpstr>Methodology</vt:lpstr>
      <vt:lpstr>Results </vt:lpstr>
      <vt:lpstr>Results</vt:lpstr>
      <vt:lpstr>Results</vt:lpstr>
      <vt:lpstr>Results</vt:lpstr>
      <vt:lpstr>Results</vt:lpstr>
      <vt:lpstr>Results</vt:lpstr>
      <vt:lpstr>Results</vt:lpstr>
      <vt:lpstr>Results</vt:lpstr>
      <vt:lpstr>Results</vt:lpstr>
      <vt:lpstr>Result</vt:lpstr>
      <vt:lpstr>Discussion &amp; Recommendations</vt:lpstr>
      <vt:lpstr>Discussion &amp; Recommendations</vt:lpstr>
      <vt:lpstr>References &amp; Appendices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PROJECT  </dc:title>
  <cp:lastModifiedBy>Bob</cp:lastModifiedBy>
  <cp:revision>43</cp:revision>
  <dcterms:modified xsi:type="dcterms:W3CDTF">2020-06-23T03:56:51Z</dcterms:modified>
</cp:coreProperties>
</file>