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 id="2147483705" r:id="rId2"/>
    <p:sldMasterId id="2147483675" r:id="rId3"/>
  </p:sldMasterIdLst>
  <p:notesMasterIdLst>
    <p:notesMasterId r:id="rId52"/>
  </p:notesMasterIdLst>
  <p:handoutMasterIdLst>
    <p:handoutMasterId r:id="rId53"/>
  </p:handoutMasterIdLst>
  <p:sldIdLst>
    <p:sldId id="304" r:id="rId4"/>
    <p:sldId id="450" r:id="rId5"/>
    <p:sldId id="451" r:id="rId6"/>
    <p:sldId id="498" r:id="rId7"/>
    <p:sldId id="452" r:id="rId8"/>
    <p:sldId id="453" r:id="rId9"/>
    <p:sldId id="415" r:id="rId10"/>
    <p:sldId id="455" r:id="rId11"/>
    <p:sldId id="457" r:id="rId12"/>
    <p:sldId id="458" r:id="rId13"/>
    <p:sldId id="460" r:id="rId14"/>
    <p:sldId id="501" r:id="rId15"/>
    <p:sldId id="488" r:id="rId16"/>
    <p:sldId id="489" r:id="rId17"/>
    <p:sldId id="461" r:id="rId18"/>
    <p:sldId id="499" r:id="rId19"/>
    <p:sldId id="491" r:id="rId20"/>
    <p:sldId id="494" r:id="rId21"/>
    <p:sldId id="459" r:id="rId22"/>
    <p:sldId id="462" r:id="rId23"/>
    <p:sldId id="449" r:id="rId24"/>
    <p:sldId id="464" r:id="rId25"/>
    <p:sldId id="490" r:id="rId26"/>
    <p:sldId id="497" r:id="rId27"/>
    <p:sldId id="463" r:id="rId28"/>
    <p:sldId id="447" r:id="rId29"/>
    <p:sldId id="465" r:id="rId30"/>
    <p:sldId id="500" r:id="rId31"/>
    <p:sldId id="448" r:id="rId32"/>
    <p:sldId id="467" r:id="rId33"/>
    <p:sldId id="495" r:id="rId34"/>
    <p:sldId id="469" r:id="rId35"/>
    <p:sldId id="470" r:id="rId36"/>
    <p:sldId id="471" r:id="rId37"/>
    <p:sldId id="472" r:id="rId38"/>
    <p:sldId id="466" r:id="rId39"/>
    <p:sldId id="493" r:id="rId40"/>
    <p:sldId id="473" r:id="rId41"/>
    <p:sldId id="477" r:id="rId42"/>
    <p:sldId id="479" r:id="rId43"/>
    <p:sldId id="480" r:id="rId44"/>
    <p:sldId id="482" r:id="rId45"/>
    <p:sldId id="496" r:id="rId46"/>
    <p:sldId id="492" r:id="rId47"/>
    <p:sldId id="481" r:id="rId48"/>
    <p:sldId id="407" r:id="rId49"/>
    <p:sldId id="468" r:id="rId50"/>
    <p:sldId id="478" r:id="rId51"/>
  </p:sldIdLst>
  <p:sldSz cx="9144000" cy="6858000" type="screen4x3"/>
  <p:notesSz cx="7315200" cy="9601200"/>
  <p:embeddedFontLst>
    <p:embeddedFont>
      <p:font typeface="Calibri" panose="020F0502020204030204" pitchFamily="34" charset="0"/>
      <p:regular r:id="rId54"/>
      <p:bold r:id="rId55"/>
      <p:italic r:id="rId56"/>
      <p:boldItalic r:id="rId57"/>
    </p:embeddedFont>
    <p:embeddedFont>
      <p:font typeface="Wingdings 2" panose="05020102010507070707" pitchFamily="18" charset="2"/>
      <p:regular r:id="rId58"/>
    </p:embeddedFont>
  </p:embeddedFontLst>
  <p:custDataLst>
    <p:tags r:id="rId5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100"/>
    <a:srgbClr val="FFDDC0"/>
    <a:srgbClr val="BBF9C0"/>
    <a:srgbClr val="B9C8ED"/>
    <a:srgbClr val="E7F1F1"/>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p:cViewPr varScale="1">
        <p:scale>
          <a:sx n="126" d="100"/>
          <a:sy n="126" d="100"/>
        </p:scale>
        <p:origin x="97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openxmlformats.org/officeDocument/2006/relationships/font" Target="fonts/font5.fntdata"/><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3.fntdata"/><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gs" Target="tags/tag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4DE5F6-6D33-40EE-A036-AD2D24FDD055}"/>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a:t>qdff</a:t>
            </a:r>
          </a:p>
        </p:txBody>
      </p:sp>
      <p:sp>
        <p:nvSpPr>
          <p:cNvPr id="3" name="Espace réservé de la date 2">
            <a:extLst>
              <a:ext uri="{FF2B5EF4-FFF2-40B4-BE49-F238E27FC236}">
                <a16:creationId xmlns:a16="http://schemas.microsoft.com/office/drawing/2014/main" id="{6523DDA7-BF51-4497-ABAB-3C10707B4935}"/>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54FCC5B-B84C-4557-8F77-AF93A364A434}" type="datetimeFigureOut">
              <a:rPr lang="en-US" smtClean="0"/>
              <a:t>1/23/2019</a:t>
            </a:fld>
            <a:endParaRPr lang="en-US"/>
          </a:p>
        </p:txBody>
      </p:sp>
      <p:sp>
        <p:nvSpPr>
          <p:cNvPr id="4" name="Espace réservé du pied de page 3">
            <a:extLst>
              <a:ext uri="{FF2B5EF4-FFF2-40B4-BE49-F238E27FC236}">
                <a16:creationId xmlns:a16="http://schemas.microsoft.com/office/drawing/2014/main" id="{5A1B095B-5F15-4B91-86A5-F5B4BE94959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a:extLst>
              <a:ext uri="{FF2B5EF4-FFF2-40B4-BE49-F238E27FC236}">
                <a16:creationId xmlns:a16="http://schemas.microsoft.com/office/drawing/2014/main" id="{77889ADA-7A19-4DB2-A578-B5834AA70D00}"/>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B6BCE74-9F2E-4013-8B3F-E797FA95D87C}" type="slidenum">
              <a:rPr lang="en-US" smtClean="0"/>
              <a:t>‹N°›</a:t>
            </a:fld>
            <a:endParaRPr lang="en-US"/>
          </a:p>
        </p:txBody>
      </p:sp>
    </p:spTree>
    <p:extLst>
      <p:ext uri="{BB962C8B-B14F-4D97-AF65-F5344CB8AC3E}">
        <p14:creationId xmlns:p14="http://schemas.microsoft.com/office/powerpoint/2010/main" val="15442126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1728"/>
          </a:xfrm>
          <a:prstGeom prst="rect">
            <a:avLst/>
          </a:prstGeom>
        </p:spPr>
        <p:txBody>
          <a:bodyPr vert="horz" lIns="91440" tIns="45720" rIns="91440" bIns="45720" rtlCol="0"/>
          <a:lstStyle>
            <a:lvl1pPr algn="l">
              <a:defRPr sz="1200"/>
            </a:lvl1pPr>
          </a:lstStyle>
          <a:p>
            <a:r>
              <a:rPr lang="fr-FR"/>
              <a:t>qdff</a:t>
            </a:r>
          </a:p>
        </p:txBody>
      </p:sp>
      <p:sp>
        <p:nvSpPr>
          <p:cNvPr id="3" name="Espace réservé de la date 2"/>
          <p:cNvSpPr>
            <a:spLocks noGrp="1"/>
          </p:cNvSpPr>
          <p:nvPr>
            <p:ph type="dt" idx="1"/>
          </p:nvPr>
        </p:nvSpPr>
        <p:spPr>
          <a:xfrm>
            <a:off x="4143588" y="0"/>
            <a:ext cx="3169920" cy="481728"/>
          </a:xfrm>
          <a:prstGeom prst="rect">
            <a:avLst/>
          </a:prstGeom>
        </p:spPr>
        <p:txBody>
          <a:bodyPr vert="horz" lIns="91440" tIns="45720" rIns="91440" bIns="45720" rtlCol="0"/>
          <a:lstStyle>
            <a:lvl1pPr algn="r">
              <a:defRPr sz="1200"/>
            </a:lvl1pPr>
          </a:lstStyle>
          <a:p>
            <a:fld id="{828ACABB-EDDE-489C-95DD-FBF77F8D33DF}" type="datetimeFigureOut">
              <a:rPr lang="fr-FR" smtClean="0"/>
              <a:t>23/01/2019</a:t>
            </a:fld>
            <a:endParaRPr lang="fr-FR"/>
          </a:p>
        </p:txBody>
      </p:sp>
      <p:sp>
        <p:nvSpPr>
          <p:cNvPr id="4" name="Espace réservé de l'image des diapositives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31521" y="4620577"/>
            <a:ext cx="5852160" cy="3780473"/>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119475"/>
            <a:ext cx="3169920" cy="48172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143588" y="9119475"/>
            <a:ext cx="3169920" cy="481727"/>
          </a:xfrm>
          <a:prstGeom prst="rect">
            <a:avLst/>
          </a:prstGeom>
        </p:spPr>
        <p:txBody>
          <a:bodyPr vert="horz" lIns="91440" tIns="45720" rIns="91440" bIns="45720" rtlCol="0" anchor="b"/>
          <a:lstStyle>
            <a:lvl1pPr algn="r">
              <a:defRPr sz="1200"/>
            </a:lvl1pPr>
          </a:lstStyle>
          <a:p>
            <a:fld id="{51F22718-8A23-4065-93E3-3E115AAA55DB}" type="slidenum">
              <a:rPr lang="fr-FR" smtClean="0"/>
              <a:t>‹N°›</a:t>
            </a:fld>
            <a:endParaRPr lang="fr-FR"/>
          </a:p>
        </p:txBody>
      </p:sp>
    </p:spTree>
    <p:extLst>
      <p:ext uri="{BB962C8B-B14F-4D97-AF65-F5344CB8AC3E}">
        <p14:creationId xmlns:p14="http://schemas.microsoft.com/office/powerpoint/2010/main" val="6255220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pSp>
        <p:nvGrpSpPr>
          <p:cNvPr id="13" name="Group 12"/>
          <p:cNvGrpSpPr/>
          <p:nvPr userDrawn="1"/>
        </p:nvGrpSpPr>
        <p:grpSpPr>
          <a:xfrm>
            <a:off x="-108520" y="0"/>
            <a:ext cx="9502271" cy="7662332"/>
            <a:chOff x="-108520" y="0"/>
            <a:chExt cx="9502271" cy="7662332"/>
          </a:xfrm>
        </p:grpSpPr>
        <p:sp>
          <p:nvSpPr>
            <p:cNvPr id="16" name="Rectangle 15"/>
            <p:cNvSpPr/>
            <p:nvPr userDrawn="1"/>
          </p:nvSpPr>
          <p:spPr>
            <a:xfrm>
              <a:off x="198000" y="0"/>
              <a:ext cx="8748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Shape 16"/>
            <p:cNvSpPr>
              <a:spLocks noChangeAspect="1"/>
            </p:cNvSpPr>
            <p:nvPr userDrawn="1"/>
          </p:nvSpPr>
          <p:spPr>
            <a:xfrm rot="2700000">
              <a:off x="2264198" y="532779"/>
              <a:ext cx="7050892" cy="7208214"/>
            </a:xfrm>
            <a:custGeom>
              <a:avLst/>
              <a:gdLst>
                <a:gd name="connsiteX0" fmla="*/ 1268727 w 7050892"/>
                <a:gd name="connsiteY0" fmla="*/ 0 h 7208214"/>
                <a:gd name="connsiteX1" fmla="*/ 4314535 w 7050892"/>
                <a:gd name="connsiteY1" fmla="*/ 2627 h 7208214"/>
                <a:gd name="connsiteX2" fmla="*/ 7050892 w 7050892"/>
                <a:gd name="connsiteY2" fmla="*/ 2738983 h 7208214"/>
                <a:gd name="connsiteX3" fmla="*/ 2588059 w 7050892"/>
                <a:gd name="connsiteY3" fmla="*/ 7201816 h 7208214"/>
                <a:gd name="connsiteX4" fmla="*/ 4261 w 7050892"/>
                <a:gd name="connsiteY4" fmla="*/ 7208214 h 7208214"/>
                <a:gd name="connsiteX5" fmla="*/ 0 w 7050892"/>
                <a:gd name="connsiteY5" fmla="*/ 1273180 h 72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892" h="7208214">
                  <a:moveTo>
                    <a:pt x="1268727" y="0"/>
                  </a:moveTo>
                  <a:lnTo>
                    <a:pt x="4314535" y="2627"/>
                  </a:lnTo>
                  <a:lnTo>
                    <a:pt x="7050892" y="2738983"/>
                  </a:lnTo>
                  <a:lnTo>
                    <a:pt x="2588059" y="7201816"/>
                  </a:lnTo>
                  <a:lnTo>
                    <a:pt x="4261" y="7208214"/>
                  </a:lnTo>
                  <a:cubicBezTo>
                    <a:pt x="2841" y="5228128"/>
                    <a:pt x="1420" y="3253266"/>
                    <a:pt x="0" y="1273180"/>
                  </a:cubicBezTo>
                  <a:close/>
                </a:path>
              </a:pathLst>
            </a:cu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solidFill>
                  <a:prstClr val="white"/>
                </a:solidFill>
              </a:endParaRPr>
            </a:p>
          </p:txBody>
        </p:sp>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r="2885" b="11801"/>
            <a:stretch/>
          </p:blipFill>
          <p:spPr>
            <a:xfrm>
              <a:off x="-108520" y="0"/>
              <a:ext cx="9073398" cy="6048672"/>
            </a:xfrm>
            <a:prstGeom prst="rect">
              <a:avLst/>
            </a:prstGeom>
          </p:spPr>
        </p:pic>
        <p:grpSp>
          <p:nvGrpSpPr>
            <p:cNvPr id="19" name="Groupe 8"/>
            <p:cNvGrpSpPr/>
            <p:nvPr/>
          </p:nvGrpSpPr>
          <p:grpSpPr>
            <a:xfrm>
              <a:off x="4515958" y="2645999"/>
              <a:ext cx="144000" cy="242176"/>
              <a:chOff x="4518000" y="2645999"/>
              <a:chExt cx="144000" cy="242176"/>
            </a:xfrm>
          </p:grpSpPr>
          <p:sp>
            <p:nvSpPr>
              <p:cNvPr id="20" name="Ellipse 16"/>
              <p:cNvSpPr/>
              <p:nvPr userDrawn="1"/>
            </p:nvSpPr>
            <p:spPr>
              <a:xfrm>
                <a:off x="4518000" y="2744175"/>
                <a:ext cx="144000" cy="144000"/>
              </a:xfrm>
              <a:prstGeom prst="ellipse">
                <a:avLst/>
              </a:prstGeom>
              <a:noFill/>
              <a:ln w="9525">
                <a:solidFill>
                  <a:srgbClr val="B4E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21" name="Connecteur droit 17"/>
              <p:cNvCxnSpPr/>
              <p:nvPr userDrawn="1"/>
            </p:nvCxnSpPr>
            <p:spPr>
              <a:xfrm rot="5400000">
                <a:off x="4508182" y="2727818"/>
                <a:ext cx="163637" cy="0"/>
              </a:xfrm>
              <a:prstGeom prst="line">
                <a:avLst/>
              </a:prstGeom>
              <a:ln>
                <a:solidFill>
                  <a:srgbClr val="B4E1FA"/>
                </a:solidFill>
                <a:tailEnd type="none" w="sm" len="sm"/>
              </a:ln>
            </p:spPr>
            <p:style>
              <a:lnRef idx="1">
                <a:schemeClr val="accent1"/>
              </a:lnRef>
              <a:fillRef idx="0">
                <a:schemeClr val="accent1"/>
              </a:fillRef>
              <a:effectRef idx="0">
                <a:schemeClr val="accent1"/>
              </a:effectRef>
              <a:fontRef idx="minor">
                <a:schemeClr val="tx1"/>
              </a:fontRef>
            </p:style>
          </p:cxnSp>
          <p:sp>
            <p:nvSpPr>
              <p:cNvPr id="22" name="Ellipse 18"/>
              <p:cNvSpPr/>
              <p:nvPr userDrawn="1"/>
            </p:nvSpPr>
            <p:spPr>
              <a:xfrm>
                <a:off x="4572000" y="2796539"/>
                <a:ext cx="36000" cy="32727"/>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grpSp>
      <p:sp>
        <p:nvSpPr>
          <p:cNvPr id="23" name="Picture Placeholder 7"/>
          <p:cNvSpPr>
            <a:spLocks noGrp="1"/>
          </p:cNvSpPr>
          <p:nvPr>
            <p:ph type="pic" sz="quarter" idx="13" hasCustomPrompt="1"/>
          </p:nvPr>
        </p:nvSpPr>
        <p:spPr>
          <a:xfrm>
            <a:off x="262800" y="0"/>
            <a:ext cx="8625600" cy="6012000"/>
          </a:xfrm>
          <a:solidFill>
            <a:schemeClr val="bg1">
              <a:lumMod val="85000"/>
            </a:schemeClr>
          </a:solidFill>
        </p:spPr>
        <p:txBody>
          <a:bodyPr anchor="t"/>
          <a:lstStyle>
            <a:lvl1pPr marL="0" indent="0" algn="ctr">
              <a:buNone/>
              <a:defRPr sz="3200"/>
            </a:lvl1pPr>
          </a:lstStyle>
          <a:p>
            <a:r>
              <a:rPr lang="en-US" dirty="0"/>
              <a:t>Create your own cover page </a:t>
            </a:r>
            <a:endParaRPr lang="fr-FR" dirty="0"/>
          </a:p>
        </p:txBody>
      </p:sp>
      <p:sp>
        <p:nvSpPr>
          <p:cNvPr id="10" name="Espace réservé du texte 63"/>
          <p:cNvSpPr>
            <a:spLocks noGrp="1"/>
          </p:cNvSpPr>
          <p:nvPr>
            <p:ph type="body" sz="quarter" idx="10" hasCustomPrompt="1"/>
          </p:nvPr>
        </p:nvSpPr>
        <p:spPr>
          <a:xfrm>
            <a:off x="3276000" y="2142000"/>
            <a:ext cx="2618473" cy="461665"/>
          </a:xfrm>
        </p:spPr>
        <p:txBody>
          <a:bodyPr/>
          <a:lstStyle>
            <a:lvl1pPr marL="0" indent="0" algn="ctr">
              <a:buNone/>
              <a:defRPr>
                <a:solidFill>
                  <a:schemeClr val="bg1"/>
                </a:solidFill>
              </a:defRPr>
            </a:lvl1pPr>
          </a:lstStyle>
          <a:p>
            <a:pPr lvl="0"/>
            <a:r>
              <a:rPr lang="en-US" noProof="0" dirty="0"/>
              <a:t>Event/Date</a:t>
            </a:r>
          </a:p>
        </p:txBody>
      </p:sp>
      <p:sp>
        <p:nvSpPr>
          <p:cNvPr id="11" name="Espace réservé du texte 63"/>
          <p:cNvSpPr>
            <a:spLocks noGrp="1"/>
          </p:cNvSpPr>
          <p:nvPr>
            <p:ph type="body" sz="quarter" idx="11" hasCustomPrompt="1"/>
          </p:nvPr>
        </p:nvSpPr>
        <p:spPr>
          <a:xfrm>
            <a:off x="1548000" y="2988000"/>
            <a:ext cx="6048000" cy="860400"/>
          </a:xfrm>
        </p:spPr>
        <p:txBody>
          <a:bodyPr/>
          <a:lstStyle>
            <a:lvl1pPr marL="0" indent="0" algn="ctr">
              <a:buNone/>
              <a:defRPr sz="2500" b="1" i="0" baseline="0">
                <a:solidFill>
                  <a:schemeClr val="bg1"/>
                </a:solidFill>
              </a:defRPr>
            </a:lvl1pPr>
          </a:lstStyle>
          <a:p>
            <a:pPr lvl="0"/>
            <a:r>
              <a:rPr lang="en-US" noProof="0" dirty="0"/>
              <a:t>Presentation title</a:t>
            </a:r>
          </a:p>
        </p:txBody>
      </p:sp>
      <p:sp>
        <p:nvSpPr>
          <p:cNvPr id="12" name="Espace réservé du texte 63"/>
          <p:cNvSpPr>
            <a:spLocks noGrp="1"/>
          </p:cNvSpPr>
          <p:nvPr>
            <p:ph type="body" sz="quarter" idx="12" hasCustomPrompt="1"/>
          </p:nvPr>
        </p:nvSpPr>
        <p:spPr>
          <a:xfrm>
            <a:off x="3132000" y="5112000"/>
            <a:ext cx="2880000" cy="522000"/>
          </a:xfrm>
        </p:spPr>
        <p:txBody>
          <a:bodyPr/>
          <a:lstStyle>
            <a:lvl1pPr marL="0" indent="0" algn="ctr">
              <a:buNone/>
              <a:defRPr sz="1400" b="1">
                <a:solidFill>
                  <a:schemeClr val="bg1"/>
                </a:solidFill>
              </a:defRPr>
            </a:lvl1pPr>
          </a:lstStyle>
          <a:p>
            <a:pPr lvl="0"/>
            <a:r>
              <a:rPr lang="en-US" noProof="0" dirty="0"/>
              <a:t>Speaker</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6259859"/>
            <a:ext cx="2232251" cy="493708"/>
          </a:xfrm>
          <a:prstGeom prst="rect">
            <a:avLst/>
          </a:prstGeom>
        </p:spPr>
      </p:pic>
      <p:sp>
        <p:nvSpPr>
          <p:cNvPr id="3" name="Rectangle 2"/>
          <p:cNvSpPr/>
          <p:nvPr userDrawn="1"/>
        </p:nvSpPr>
        <p:spPr>
          <a:xfrm>
            <a:off x="0" y="-7620"/>
            <a:ext cx="107504" cy="97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Tree>
    <p:extLst>
      <p:ext uri="{BB962C8B-B14F-4D97-AF65-F5344CB8AC3E}">
        <p14:creationId xmlns:p14="http://schemas.microsoft.com/office/powerpoint/2010/main" val="9345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i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799" y="1251796"/>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799" y="3747860"/>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97129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800"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8" hasCustomPrompt="1"/>
          </p:nvPr>
        </p:nvSpPr>
        <p:spPr>
          <a:xfrm>
            <a:off x="4636675"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9"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20" hasCustomPrompt="1"/>
          </p:nvPr>
        </p:nvSpPr>
        <p:spPr>
          <a:xfrm>
            <a:off x="4636675"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21" hasCustomPrompt="1"/>
          </p:nvPr>
        </p:nvSpPr>
        <p:spPr>
          <a:xfrm>
            <a:off x="4636675"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6"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782016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fig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pic>
        <p:nvPicPr>
          <p:cNvPr id="10"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53" y="4150800"/>
            <a:ext cx="9137093" cy="2016252"/>
          </a:xfrm>
          <a:prstGeom prst="rect">
            <a:avLst/>
          </a:prstGeom>
        </p:spPr>
      </p:pic>
      <p:sp>
        <p:nvSpPr>
          <p:cNvPr id="11" name="Rectangle 10"/>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Espace réservé du texte 7"/>
          <p:cNvSpPr>
            <a:spLocks noGrp="1"/>
          </p:cNvSpPr>
          <p:nvPr>
            <p:ph type="body" sz="quarter" idx="16" hasCustomPrompt="1"/>
          </p:nvPr>
        </p:nvSpPr>
        <p:spPr>
          <a:xfrm>
            <a:off x="1115616" y="4473965"/>
            <a:ext cx="1367631" cy="1368202"/>
          </a:xfrm>
          <a:blipFill>
            <a:blip r:embed="rId3"/>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3" name="Espace réservé du texte 7"/>
          <p:cNvSpPr>
            <a:spLocks noGrp="1"/>
          </p:cNvSpPr>
          <p:nvPr>
            <p:ph type="body" sz="quarter" idx="17" hasCustomPrompt="1"/>
          </p:nvPr>
        </p:nvSpPr>
        <p:spPr>
          <a:xfrm>
            <a:off x="2844007"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4" name="Espace réservé du texte 7"/>
          <p:cNvSpPr>
            <a:spLocks noGrp="1"/>
          </p:cNvSpPr>
          <p:nvPr>
            <p:ph type="body" sz="quarter" idx="18" hasCustomPrompt="1"/>
          </p:nvPr>
        </p:nvSpPr>
        <p:spPr>
          <a:xfrm>
            <a:off x="4932363"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5" name="Espace réservé du texte 7"/>
          <p:cNvSpPr>
            <a:spLocks noGrp="1"/>
          </p:cNvSpPr>
          <p:nvPr>
            <p:ph type="body" sz="quarter" idx="19" hasCustomPrompt="1"/>
          </p:nvPr>
        </p:nvSpPr>
        <p:spPr>
          <a:xfrm>
            <a:off x="6948488"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7"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66661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figures - no image">
    <p:spTree>
      <p:nvGrpSpPr>
        <p:cNvPr id="1" name=""/>
        <p:cNvGrpSpPr/>
        <p:nvPr/>
      </p:nvGrpSpPr>
      <p:grpSpPr>
        <a:xfrm>
          <a:off x="0" y="0"/>
          <a:ext cx="0" cy="0"/>
          <a:chOff x="0" y="0"/>
          <a:chExt cx="0" cy="0"/>
        </a:xfrm>
      </p:grpSpPr>
      <p:sp>
        <p:nvSpPr>
          <p:cNvPr id="16" name="Rectangle 15"/>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7" name="Espace réservé du texte 7"/>
          <p:cNvSpPr>
            <a:spLocks noGrp="1"/>
          </p:cNvSpPr>
          <p:nvPr>
            <p:ph type="body" sz="quarter" idx="16" hasCustomPrompt="1"/>
          </p:nvPr>
        </p:nvSpPr>
        <p:spPr>
          <a:xfrm>
            <a:off x="1115616" y="4473965"/>
            <a:ext cx="1367631" cy="1368202"/>
          </a:xfrm>
          <a:blipFill>
            <a:blip r:embed="rId2"/>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8" name="Espace réservé du texte 7"/>
          <p:cNvSpPr>
            <a:spLocks noGrp="1"/>
          </p:cNvSpPr>
          <p:nvPr>
            <p:ph type="body" sz="quarter" idx="17" hasCustomPrompt="1"/>
          </p:nvPr>
        </p:nvSpPr>
        <p:spPr>
          <a:xfrm>
            <a:off x="2844007"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9" name="Espace réservé du texte 7"/>
          <p:cNvSpPr>
            <a:spLocks noGrp="1"/>
          </p:cNvSpPr>
          <p:nvPr>
            <p:ph type="body" sz="quarter" idx="18" hasCustomPrompt="1"/>
          </p:nvPr>
        </p:nvSpPr>
        <p:spPr>
          <a:xfrm>
            <a:off x="4932363"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0" name="Espace réservé du texte 7"/>
          <p:cNvSpPr>
            <a:spLocks noGrp="1"/>
          </p:cNvSpPr>
          <p:nvPr>
            <p:ph type="body" sz="quarter" idx="19" hasCustomPrompt="1"/>
          </p:nvPr>
        </p:nvSpPr>
        <p:spPr>
          <a:xfrm>
            <a:off x="6948488"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1"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36142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5"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55822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IFE - Content 2">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82" name="Diapositive think-cell" r:id="rId4" imgW="360" imgH="360" progId="TCLayout.ActiveDocument.1">
                  <p:embed/>
                </p:oleObj>
              </mc:Choice>
              <mc:Fallback>
                <p:oleObj name="Diapositive think-cell" r:id="rId4" imgW="360" imgH="360" progId="TCLayout.ActiveDocument.1">
                  <p:embed/>
                  <p:pic>
                    <p:nvPicPr>
                      <p:cNvPr id="2" name="Obje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Espace réservé du pied de page 4"/>
          <p:cNvSpPr>
            <a:spLocks noGrp="1"/>
          </p:cNvSpPr>
          <p:nvPr>
            <p:ph type="ftr" sz="quarter" idx="10"/>
          </p:nvPr>
        </p:nvSpPr>
        <p:spPr>
          <a:xfrm>
            <a:off x="1941685" y="6243332"/>
            <a:ext cx="6444000" cy="203133"/>
          </a:xfrm>
          <a:prstGeom prst="rect">
            <a:avLst/>
          </a:prstGeom>
        </p:spPr>
        <p:txBody>
          <a:bodyPr/>
          <a:lstStyle/>
          <a:p>
            <a:endParaRPr lang="fr-FR" dirty="0">
              <a:solidFill>
                <a:srgbClr val="595959"/>
              </a:solidFill>
            </a:endParaRPr>
          </a:p>
        </p:txBody>
      </p:sp>
      <p:sp>
        <p:nvSpPr>
          <p:cNvPr id="6" name="Espace réservé du numéro de diapositive 5"/>
          <p:cNvSpPr>
            <a:spLocks noGrp="1"/>
          </p:cNvSpPr>
          <p:nvPr>
            <p:ph type="sldNum" sz="quarter" idx="11"/>
          </p:nvPr>
        </p:nvSpPr>
        <p:spPr/>
        <p:txBody>
          <a:bodyPr/>
          <a:lstStyle/>
          <a:p>
            <a:fld id="{233C5230-2D24-4A8D-A88B-8882804F4093}" type="slidenum">
              <a:rPr lang="fr-FR" smtClean="0">
                <a:solidFill>
                  <a:prstClr val="white"/>
                </a:solidFill>
              </a:rPr>
              <a:pPr/>
              <a:t>‹N°›</a:t>
            </a:fld>
            <a:endParaRPr lang="fr-FR" dirty="0">
              <a:solidFill>
                <a:prstClr val="white"/>
              </a:solidFill>
            </a:endParaRPr>
          </a:p>
        </p:txBody>
      </p:sp>
      <p:sp>
        <p:nvSpPr>
          <p:cNvPr id="3" name="Titre 2"/>
          <p:cNvSpPr>
            <a:spLocks noGrp="1"/>
          </p:cNvSpPr>
          <p:nvPr>
            <p:ph type="title" hasCustomPrompt="1"/>
          </p:nvPr>
        </p:nvSpPr>
        <p:spPr/>
        <p:txBody>
          <a:bodyPr/>
          <a:lstStyle/>
          <a:p>
            <a:r>
              <a:rPr lang="fr-FR" dirty="0" err="1"/>
              <a:t>Level</a:t>
            </a:r>
            <a:r>
              <a:rPr lang="fr-FR" dirty="0"/>
              <a:t> 1 </a:t>
            </a:r>
            <a:r>
              <a:rPr lang="fr-FR" dirty="0" err="1"/>
              <a:t>Title</a:t>
            </a:r>
            <a:r>
              <a:rPr lang="fr-FR" dirty="0"/>
              <a:t> Arial 20</a:t>
            </a:r>
          </a:p>
        </p:txBody>
      </p:sp>
    </p:spTree>
    <p:extLst>
      <p:ext uri="{BB962C8B-B14F-4D97-AF65-F5344CB8AC3E}">
        <p14:creationId xmlns:p14="http://schemas.microsoft.com/office/powerpoint/2010/main" val="85177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pSp>
        <p:nvGrpSpPr>
          <p:cNvPr id="12" name="Group 11"/>
          <p:cNvGrpSpPr/>
          <p:nvPr userDrawn="1"/>
        </p:nvGrpSpPr>
        <p:grpSpPr>
          <a:xfrm>
            <a:off x="-108520" y="0"/>
            <a:ext cx="9502271" cy="7662332"/>
            <a:chOff x="-108520" y="0"/>
            <a:chExt cx="9502271" cy="7662332"/>
          </a:xfrm>
        </p:grpSpPr>
        <p:sp>
          <p:nvSpPr>
            <p:cNvPr id="13" name="Rectangle 12"/>
            <p:cNvSpPr/>
            <p:nvPr userDrawn="1"/>
          </p:nvSpPr>
          <p:spPr>
            <a:xfrm>
              <a:off x="198000" y="0"/>
              <a:ext cx="8748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reeform: Shape 13"/>
            <p:cNvSpPr>
              <a:spLocks noChangeAspect="1"/>
            </p:cNvSpPr>
            <p:nvPr userDrawn="1"/>
          </p:nvSpPr>
          <p:spPr>
            <a:xfrm rot="2700000">
              <a:off x="2264198" y="532779"/>
              <a:ext cx="7050892" cy="7208214"/>
            </a:xfrm>
            <a:custGeom>
              <a:avLst/>
              <a:gdLst>
                <a:gd name="connsiteX0" fmla="*/ 1268727 w 7050892"/>
                <a:gd name="connsiteY0" fmla="*/ 0 h 7208214"/>
                <a:gd name="connsiteX1" fmla="*/ 4314535 w 7050892"/>
                <a:gd name="connsiteY1" fmla="*/ 2627 h 7208214"/>
                <a:gd name="connsiteX2" fmla="*/ 7050892 w 7050892"/>
                <a:gd name="connsiteY2" fmla="*/ 2738983 h 7208214"/>
                <a:gd name="connsiteX3" fmla="*/ 2588059 w 7050892"/>
                <a:gd name="connsiteY3" fmla="*/ 7201816 h 7208214"/>
                <a:gd name="connsiteX4" fmla="*/ 4261 w 7050892"/>
                <a:gd name="connsiteY4" fmla="*/ 7208214 h 7208214"/>
                <a:gd name="connsiteX5" fmla="*/ 0 w 7050892"/>
                <a:gd name="connsiteY5" fmla="*/ 1273180 h 72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892" h="7208214">
                  <a:moveTo>
                    <a:pt x="1268727" y="0"/>
                  </a:moveTo>
                  <a:lnTo>
                    <a:pt x="4314535" y="2627"/>
                  </a:lnTo>
                  <a:lnTo>
                    <a:pt x="7050892" y="2738983"/>
                  </a:lnTo>
                  <a:lnTo>
                    <a:pt x="2588059" y="7201816"/>
                  </a:lnTo>
                  <a:lnTo>
                    <a:pt x="4261" y="7208214"/>
                  </a:lnTo>
                  <a:cubicBezTo>
                    <a:pt x="2841" y="5228128"/>
                    <a:pt x="1420" y="3253266"/>
                    <a:pt x="0" y="1273180"/>
                  </a:cubicBezTo>
                  <a:close/>
                </a:path>
              </a:pathLst>
            </a:cu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solidFill>
                  <a:prstClr val="white"/>
                </a:soli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85" b="11801"/>
            <a:stretch/>
          </p:blipFill>
          <p:spPr>
            <a:xfrm>
              <a:off x="-108520" y="0"/>
              <a:ext cx="9073398" cy="6048672"/>
            </a:xfrm>
            <a:prstGeom prst="rect">
              <a:avLst/>
            </a:prstGeom>
          </p:spPr>
        </p:pic>
        <p:grpSp>
          <p:nvGrpSpPr>
            <p:cNvPr id="16" name="Groupe 8"/>
            <p:cNvGrpSpPr/>
            <p:nvPr/>
          </p:nvGrpSpPr>
          <p:grpSpPr>
            <a:xfrm>
              <a:off x="4515958" y="2645999"/>
              <a:ext cx="144000" cy="242176"/>
              <a:chOff x="4518000" y="2645999"/>
              <a:chExt cx="144000" cy="242176"/>
            </a:xfrm>
          </p:grpSpPr>
          <p:sp>
            <p:nvSpPr>
              <p:cNvPr id="17" name="Ellipse 16"/>
              <p:cNvSpPr/>
              <p:nvPr userDrawn="1"/>
            </p:nvSpPr>
            <p:spPr>
              <a:xfrm>
                <a:off x="4518000" y="2744175"/>
                <a:ext cx="144000" cy="144000"/>
              </a:xfrm>
              <a:prstGeom prst="ellipse">
                <a:avLst/>
              </a:prstGeom>
              <a:noFill/>
              <a:ln w="9525">
                <a:solidFill>
                  <a:srgbClr val="B4E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18" name="Connecteur droit 17"/>
              <p:cNvCxnSpPr/>
              <p:nvPr userDrawn="1"/>
            </p:nvCxnSpPr>
            <p:spPr>
              <a:xfrm rot="5400000">
                <a:off x="4508182" y="2727818"/>
                <a:ext cx="163637" cy="0"/>
              </a:xfrm>
              <a:prstGeom prst="line">
                <a:avLst/>
              </a:prstGeom>
              <a:ln>
                <a:solidFill>
                  <a:srgbClr val="B4E1FA"/>
                </a:solidFill>
                <a:tailEnd type="none" w="sm" len="sm"/>
              </a:ln>
            </p:spPr>
            <p:style>
              <a:lnRef idx="1">
                <a:schemeClr val="accent1"/>
              </a:lnRef>
              <a:fillRef idx="0">
                <a:schemeClr val="accent1"/>
              </a:fillRef>
              <a:effectRef idx="0">
                <a:schemeClr val="accent1"/>
              </a:effectRef>
              <a:fontRef idx="minor">
                <a:schemeClr val="tx1"/>
              </a:fontRef>
            </p:style>
          </p:cxnSp>
          <p:sp>
            <p:nvSpPr>
              <p:cNvPr id="19" name="Ellipse 18"/>
              <p:cNvSpPr/>
              <p:nvPr userDrawn="1"/>
            </p:nvSpPr>
            <p:spPr>
              <a:xfrm>
                <a:off x="4572000" y="2796539"/>
                <a:ext cx="36000" cy="32727"/>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grpSp>
      <p:sp>
        <p:nvSpPr>
          <p:cNvPr id="11" name="Picture Placeholder 7"/>
          <p:cNvSpPr>
            <a:spLocks noGrp="1"/>
          </p:cNvSpPr>
          <p:nvPr>
            <p:ph type="pic" sz="quarter" idx="13" hasCustomPrompt="1"/>
          </p:nvPr>
        </p:nvSpPr>
        <p:spPr>
          <a:xfrm>
            <a:off x="262800" y="0"/>
            <a:ext cx="8625600" cy="6012000"/>
          </a:xfrm>
          <a:solidFill>
            <a:schemeClr val="bg1">
              <a:lumMod val="85000"/>
            </a:schemeClr>
          </a:solidFill>
        </p:spPr>
        <p:txBody>
          <a:bodyPr anchor="t"/>
          <a:lstStyle>
            <a:lvl1pPr marL="0" indent="0" algn="ctr">
              <a:buNone/>
              <a:defRPr sz="3200"/>
            </a:lvl1pPr>
          </a:lstStyle>
          <a:p>
            <a:r>
              <a:rPr lang="en-US" dirty="0"/>
              <a:t>Create your own cover page </a:t>
            </a:r>
            <a:endParaRPr lang="fr-FR" dirty="0"/>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6259859"/>
            <a:ext cx="2232252" cy="493708"/>
          </a:xfrm>
          <a:prstGeom prst="rect">
            <a:avLst/>
          </a:prstGeom>
        </p:spPr>
      </p:pic>
      <p:sp>
        <p:nvSpPr>
          <p:cNvPr id="31" name="Espace réservé du texte 63"/>
          <p:cNvSpPr>
            <a:spLocks noGrp="1"/>
          </p:cNvSpPr>
          <p:nvPr>
            <p:ph type="body" sz="quarter" idx="10" hasCustomPrompt="1"/>
          </p:nvPr>
        </p:nvSpPr>
        <p:spPr>
          <a:xfrm>
            <a:off x="3276000" y="2142000"/>
            <a:ext cx="2618473" cy="461665"/>
          </a:xfrm>
        </p:spPr>
        <p:txBody>
          <a:bodyPr/>
          <a:lstStyle>
            <a:lvl1pPr marL="0" indent="0" algn="ctr">
              <a:buNone/>
              <a:defRPr>
                <a:solidFill>
                  <a:schemeClr val="bg1"/>
                </a:solidFill>
              </a:defRPr>
            </a:lvl1pPr>
          </a:lstStyle>
          <a:p>
            <a:pPr lvl="0"/>
            <a:r>
              <a:rPr lang="en-US" noProof="0" dirty="0"/>
              <a:t>Event/Date</a:t>
            </a:r>
          </a:p>
        </p:txBody>
      </p:sp>
      <p:sp>
        <p:nvSpPr>
          <p:cNvPr id="32" name="Espace réservé du texte 63"/>
          <p:cNvSpPr>
            <a:spLocks noGrp="1"/>
          </p:cNvSpPr>
          <p:nvPr>
            <p:ph type="body" sz="quarter" idx="11" hasCustomPrompt="1"/>
          </p:nvPr>
        </p:nvSpPr>
        <p:spPr>
          <a:xfrm>
            <a:off x="1548000" y="2988000"/>
            <a:ext cx="6048000" cy="860400"/>
          </a:xfrm>
        </p:spPr>
        <p:txBody>
          <a:bodyPr/>
          <a:lstStyle>
            <a:lvl1pPr marL="0" indent="0" algn="ctr">
              <a:buNone/>
              <a:defRPr sz="2500" b="1" i="0" baseline="0">
                <a:solidFill>
                  <a:schemeClr val="bg1"/>
                </a:solidFill>
              </a:defRPr>
            </a:lvl1pPr>
          </a:lstStyle>
          <a:p>
            <a:pPr lvl="0"/>
            <a:r>
              <a:rPr lang="en-US" noProof="0" dirty="0"/>
              <a:t>Presentation title</a:t>
            </a:r>
          </a:p>
        </p:txBody>
      </p:sp>
      <p:sp>
        <p:nvSpPr>
          <p:cNvPr id="33" name="Espace réservé du texte 63"/>
          <p:cNvSpPr>
            <a:spLocks noGrp="1"/>
          </p:cNvSpPr>
          <p:nvPr>
            <p:ph type="body" sz="quarter" idx="12" hasCustomPrompt="1"/>
          </p:nvPr>
        </p:nvSpPr>
        <p:spPr>
          <a:xfrm>
            <a:off x="3132000" y="5112000"/>
            <a:ext cx="2880000" cy="522000"/>
          </a:xfrm>
        </p:spPr>
        <p:txBody>
          <a:bodyPr/>
          <a:lstStyle>
            <a:lvl1pPr marL="0" indent="0" algn="ctr">
              <a:buNone/>
              <a:defRPr sz="1400" b="1">
                <a:solidFill>
                  <a:schemeClr val="bg1"/>
                </a:solidFill>
              </a:defRPr>
            </a:lvl1pPr>
          </a:lstStyle>
          <a:p>
            <a:pPr lvl="0"/>
            <a:r>
              <a:rPr lang="en-US" noProof="0" dirty="0"/>
              <a:t>Speaker</a:t>
            </a:r>
          </a:p>
        </p:txBody>
      </p:sp>
    </p:spTree>
    <p:extLst>
      <p:ext uri="{BB962C8B-B14F-4D97-AF65-F5344CB8AC3E}">
        <p14:creationId xmlns:p14="http://schemas.microsoft.com/office/powerpoint/2010/main" val="596153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71616"/>
          </a:xfrm>
          <a:prstGeom prst="rect">
            <a:avLst/>
          </a:prstGeom>
        </p:spPr>
      </p:pic>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5"/>
          <p:cNvSpPr>
            <a:spLocks noGrp="1"/>
          </p:cNvSpPr>
          <p:nvPr>
            <p:ph type="body" sz="quarter" idx="27" hasCustomPrompt="1"/>
          </p:nvPr>
        </p:nvSpPr>
        <p:spPr>
          <a:xfrm>
            <a:off x="2267744" y="1396552"/>
            <a:ext cx="4176464" cy="369332"/>
          </a:xfrm>
        </p:spPr>
        <p:txBody>
          <a:bodyPr/>
          <a:lstStyle>
            <a:lvl1pPr marL="0" indent="0">
              <a:buNone/>
              <a:defRPr sz="2400" u="sng" cap="all" baseline="0">
                <a:solidFill>
                  <a:schemeClr val="tx2"/>
                </a:solidFill>
              </a:defRPr>
            </a:lvl1pPr>
          </a:lstStyle>
          <a:p>
            <a:pPr lvl="0"/>
            <a:r>
              <a:rPr lang="en-US" noProof="0" dirty="0"/>
              <a:t>Agenda or appendices</a:t>
            </a:r>
          </a:p>
        </p:txBody>
      </p:sp>
      <p:sp>
        <p:nvSpPr>
          <p:cNvPr id="4" name="Title 3"/>
          <p:cNvSpPr>
            <a:spLocks noGrp="1"/>
          </p:cNvSpPr>
          <p:nvPr>
            <p:ph type="title" hasCustomPrompt="1"/>
          </p:nvPr>
        </p:nvSpPr>
        <p:spPr/>
        <p:txBody>
          <a:bodyPr/>
          <a:lstStyle>
            <a:lvl1pPr>
              <a:defRPr/>
            </a:lvl1pPr>
          </a:lstStyle>
          <a:p>
            <a:r>
              <a:rPr lang="en-US" dirty="0"/>
              <a:t>Presentation title</a:t>
            </a:r>
          </a:p>
        </p:txBody>
      </p:sp>
      <p:sp>
        <p:nvSpPr>
          <p:cNvPr id="9" name="Espace réservé du texte 5"/>
          <p:cNvSpPr>
            <a:spLocks noGrp="1"/>
          </p:cNvSpPr>
          <p:nvPr>
            <p:ph type="body" sz="quarter" idx="11" hasCustomPrompt="1"/>
          </p:nvPr>
        </p:nvSpPr>
        <p:spPr>
          <a:xfrm>
            <a:off x="1707744" y="203549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39" name="Espace réservé du texte 5"/>
          <p:cNvSpPr>
            <a:spLocks noGrp="1"/>
          </p:cNvSpPr>
          <p:nvPr>
            <p:ph type="body" sz="quarter" idx="35" hasCustomPrompt="1"/>
          </p:nvPr>
        </p:nvSpPr>
        <p:spPr>
          <a:xfrm>
            <a:off x="1707744" y="259686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0" name="Espace réservé du texte 5"/>
          <p:cNvSpPr>
            <a:spLocks noGrp="1"/>
          </p:cNvSpPr>
          <p:nvPr>
            <p:ph type="body" sz="quarter" idx="36" hasCustomPrompt="1"/>
          </p:nvPr>
        </p:nvSpPr>
        <p:spPr>
          <a:xfrm>
            <a:off x="1707744" y="3158230"/>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1" name="Espace réservé du texte 5"/>
          <p:cNvSpPr>
            <a:spLocks noGrp="1"/>
          </p:cNvSpPr>
          <p:nvPr>
            <p:ph type="body" sz="quarter" idx="37" hasCustomPrompt="1"/>
          </p:nvPr>
        </p:nvSpPr>
        <p:spPr>
          <a:xfrm>
            <a:off x="1707744" y="3719596"/>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2" name="Espace réservé du texte 5"/>
          <p:cNvSpPr>
            <a:spLocks noGrp="1"/>
          </p:cNvSpPr>
          <p:nvPr>
            <p:ph type="body" sz="quarter" idx="38" hasCustomPrompt="1"/>
          </p:nvPr>
        </p:nvSpPr>
        <p:spPr>
          <a:xfrm>
            <a:off x="1707744" y="4280962"/>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3" name="Espace réservé du texte 5"/>
          <p:cNvSpPr>
            <a:spLocks noGrp="1"/>
          </p:cNvSpPr>
          <p:nvPr>
            <p:ph type="body" sz="quarter" idx="39" hasCustomPrompt="1"/>
          </p:nvPr>
        </p:nvSpPr>
        <p:spPr>
          <a:xfrm>
            <a:off x="1707744" y="484232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4" name="Espace réservé du texte 5"/>
          <p:cNvSpPr>
            <a:spLocks noGrp="1"/>
          </p:cNvSpPr>
          <p:nvPr>
            <p:ph type="body" sz="quarter" idx="40" hasCustomPrompt="1"/>
          </p:nvPr>
        </p:nvSpPr>
        <p:spPr>
          <a:xfrm>
            <a:off x="1707744" y="540369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5" name="Espace réservé du texte 5"/>
          <p:cNvSpPr>
            <a:spLocks noGrp="1"/>
          </p:cNvSpPr>
          <p:nvPr>
            <p:ph type="body" sz="quarter" idx="41" hasCustomPrompt="1"/>
          </p:nvPr>
        </p:nvSpPr>
        <p:spPr>
          <a:xfrm>
            <a:off x="1707744" y="596505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7" name="Text Placeholder 2"/>
          <p:cNvSpPr>
            <a:spLocks noGrp="1"/>
          </p:cNvSpPr>
          <p:nvPr>
            <p:ph type="body" sz="quarter" idx="49" hasCustomPrompt="1"/>
          </p:nvPr>
        </p:nvSpPr>
        <p:spPr>
          <a:xfrm>
            <a:off x="2259792" y="203549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48" name="Text Placeholder 2"/>
          <p:cNvSpPr>
            <a:spLocks noGrp="1"/>
          </p:cNvSpPr>
          <p:nvPr>
            <p:ph type="body" sz="quarter" idx="50" hasCustomPrompt="1"/>
          </p:nvPr>
        </p:nvSpPr>
        <p:spPr>
          <a:xfrm>
            <a:off x="2259792" y="259686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0" name="Text Placeholder 2"/>
          <p:cNvSpPr>
            <a:spLocks noGrp="1"/>
          </p:cNvSpPr>
          <p:nvPr>
            <p:ph type="body" sz="quarter" idx="51" hasCustomPrompt="1"/>
          </p:nvPr>
        </p:nvSpPr>
        <p:spPr>
          <a:xfrm>
            <a:off x="2259792" y="540369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1" name="Text Placeholder 2"/>
          <p:cNvSpPr>
            <a:spLocks noGrp="1"/>
          </p:cNvSpPr>
          <p:nvPr>
            <p:ph type="body" sz="quarter" idx="52" hasCustomPrompt="1"/>
          </p:nvPr>
        </p:nvSpPr>
        <p:spPr>
          <a:xfrm>
            <a:off x="2259792" y="596505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2" name="Text Placeholder 2"/>
          <p:cNvSpPr>
            <a:spLocks noGrp="1"/>
          </p:cNvSpPr>
          <p:nvPr>
            <p:ph type="body" sz="quarter" idx="53" hasCustomPrompt="1"/>
          </p:nvPr>
        </p:nvSpPr>
        <p:spPr>
          <a:xfrm>
            <a:off x="2259792" y="4280962"/>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3" name="Text Placeholder 2"/>
          <p:cNvSpPr>
            <a:spLocks noGrp="1"/>
          </p:cNvSpPr>
          <p:nvPr>
            <p:ph type="body" sz="quarter" idx="54" hasCustomPrompt="1"/>
          </p:nvPr>
        </p:nvSpPr>
        <p:spPr>
          <a:xfrm>
            <a:off x="2259792" y="3158230"/>
            <a:ext cx="5255388" cy="414000"/>
          </a:xfrm>
        </p:spPr>
        <p:txBody>
          <a:bodyPr tIns="0" anchor="ctr"/>
          <a:lstStyle>
            <a:lvl1pPr marL="0" marR="0" indent="0" algn="l" defTabSz="914400" rtl="0" eaLnBrk="1" fontAlgn="auto" latinLnBrk="0" hangingPunct="1">
              <a:lnSpc>
                <a:spcPct val="100000"/>
              </a:lnSpc>
              <a:spcBef>
                <a:spcPts val="0"/>
              </a:spcBef>
              <a:spcAft>
                <a:spcPts val="0"/>
              </a:spcAft>
              <a:buClr>
                <a:schemeClr val="tx2"/>
              </a:buClr>
              <a:buSzTx/>
              <a:buFontTx/>
              <a:buNone/>
              <a:tabLst/>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4" name="Text Placeholder 2"/>
          <p:cNvSpPr>
            <a:spLocks noGrp="1"/>
          </p:cNvSpPr>
          <p:nvPr>
            <p:ph type="body" sz="quarter" idx="55" hasCustomPrompt="1"/>
          </p:nvPr>
        </p:nvSpPr>
        <p:spPr>
          <a:xfrm>
            <a:off x="2259792" y="3719596"/>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5" name="Text Placeholder 2"/>
          <p:cNvSpPr>
            <a:spLocks noGrp="1"/>
          </p:cNvSpPr>
          <p:nvPr>
            <p:ph type="body" sz="quarter" idx="56" hasCustomPrompt="1"/>
          </p:nvPr>
        </p:nvSpPr>
        <p:spPr>
          <a:xfrm>
            <a:off x="2259792" y="484232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Tree>
    <p:extLst>
      <p:ext uri="{BB962C8B-B14F-4D97-AF65-F5344CB8AC3E}">
        <p14:creationId xmlns:p14="http://schemas.microsoft.com/office/powerpoint/2010/main" val="12801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no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251796"/>
            <a:ext cx="8640000" cy="4832202"/>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9"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989559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27919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71616"/>
          </a:xfrm>
          <a:prstGeom prst="rect">
            <a:avLst/>
          </a:prstGeom>
        </p:spPr>
      </p:pic>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5"/>
          <p:cNvSpPr>
            <a:spLocks noGrp="1"/>
          </p:cNvSpPr>
          <p:nvPr>
            <p:ph type="body" sz="quarter" idx="27" hasCustomPrompt="1"/>
          </p:nvPr>
        </p:nvSpPr>
        <p:spPr>
          <a:xfrm>
            <a:off x="2267744" y="1396552"/>
            <a:ext cx="4176464" cy="369332"/>
          </a:xfrm>
        </p:spPr>
        <p:txBody>
          <a:bodyPr/>
          <a:lstStyle>
            <a:lvl1pPr marL="0" indent="0">
              <a:buNone/>
              <a:defRPr sz="2400" u="sng" cap="all" baseline="0">
                <a:solidFill>
                  <a:schemeClr val="tx2"/>
                </a:solidFill>
              </a:defRPr>
            </a:lvl1pPr>
          </a:lstStyle>
          <a:p>
            <a:pPr lvl="0"/>
            <a:r>
              <a:rPr lang="en-US" noProof="0" dirty="0"/>
              <a:t>Agenda or appendices</a:t>
            </a:r>
          </a:p>
        </p:txBody>
      </p:sp>
      <p:sp>
        <p:nvSpPr>
          <p:cNvPr id="4" name="Title 3"/>
          <p:cNvSpPr>
            <a:spLocks noGrp="1"/>
          </p:cNvSpPr>
          <p:nvPr>
            <p:ph type="title" hasCustomPrompt="1"/>
          </p:nvPr>
        </p:nvSpPr>
        <p:spPr/>
        <p:txBody>
          <a:bodyPr/>
          <a:lstStyle>
            <a:lvl1pPr>
              <a:defRPr/>
            </a:lvl1pPr>
          </a:lstStyle>
          <a:p>
            <a:r>
              <a:rPr lang="en-US" dirty="0"/>
              <a:t>Presentation title</a:t>
            </a:r>
          </a:p>
        </p:txBody>
      </p:sp>
      <p:sp>
        <p:nvSpPr>
          <p:cNvPr id="9" name="Espace réservé du texte 5"/>
          <p:cNvSpPr>
            <a:spLocks noGrp="1"/>
          </p:cNvSpPr>
          <p:nvPr>
            <p:ph type="body" sz="quarter" idx="11" hasCustomPrompt="1"/>
          </p:nvPr>
        </p:nvSpPr>
        <p:spPr>
          <a:xfrm>
            <a:off x="1707744" y="203549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39" name="Espace réservé du texte 5"/>
          <p:cNvSpPr>
            <a:spLocks noGrp="1"/>
          </p:cNvSpPr>
          <p:nvPr>
            <p:ph type="body" sz="quarter" idx="35" hasCustomPrompt="1"/>
          </p:nvPr>
        </p:nvSpPr>
        <p:spPr>
          <a:xfrm>
            <a:off x="1707744" y="259686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0" name="Espace réservé du texte 5"/>
          <p:cNvSpPr>
            <a:spLocks noGrp="1"/>
          </p:cNvSpPr>
          <p:nvPr>
            <p:ph type="body" sz="quarter" idx="36" hasCustomPrompt="1"/>
          </p:nvPr>
        </p:nvSpPr>
        <p:spPr>
          <a:xfrm>
            <a:off x="1707744" y="3158230"/>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1" name="Espace réservé du texte 5"/>
          <p:cNvSpPr>
            <a:spLocks noGrp="1"/>
          </p:cNvSpPr>
          <p:nvPr>
            <p:ph type="body" sz="quarter" idx="37" hasCustomPrompt="1"/>
          </p:nvPr>
        </p:nvSpPr>
        <p:spPr>
          <a:xfrm>
            <a:off x="1707744" y="3719596"/>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2" name="Espace réservé du texte 5"/>
          <p:cNvSpPr>
            <a:spLocks noGrp="1"/>
          </p:cNvSpPr>
          <p:nvPr>
            <p:ph type="body" sz="quarter" idx="38" hasCustomPrompt="1"/>
          </p:nvPr>
        </p:nvSpPr>
        <p:spPr>
          <a:xfrm>
            <a:off x="1707744" y="4280962"/>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3" name="Espace réservé du texte 5"/>
          <p:cNvSpPr>
            <a:spLocks noGrp="1"/>
          </p:cNvSpPr>
          <p:nvPr>
            <p:ph type="body" sz="quarter" idx="39" hasCustomPrompt="1"/>
          </p:nvPr>
        </p:nvSpPr>
        <p:spPr>
          <a:xfrm>
            <a:off x="1707744" y="484232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4" name="Espace réservé du texte 5"/>
          <p:cNvSpPr>
            <a:spLocks noGrp="1"/>
          </p:cNvSpPr>
          <p:nvPr>
            <p:ph type="body" sz="quarter" idx="40" hasCustomPrompt="1"/>
          </p:nvPr>
        </p:nvSpPr>
        <p:spPr>
          <a:xfrm>
            <a:off x="1707744" y="540369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5" name="Espace réservé du texte 5"/>
          <p:cNvSpPr>
            <a:spLocks noGrp="1"/>
          </p:cNvSpPr>
          <p:nvPr>
            <p:ph type="body" sz="quarter" idx="41" hasCustomPrompt="1"/>
          </p:nvPr>
        </p:nvSpPr>
        <p:spPr>
          <a:xfrm>
            <a:off x="1707744" y="596505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7" name="Text Placeholder 2"/>
          <p:cNvSpPr>
            <a:spLocks noGrp="1"/>
          </p:cNvSpPr>
          <p:nvPr>
            <p:ph type="body" sz="quarter" idx="49" hasCustomPrompt="1"/>
          </p:nvPr>
        </p:nvSpPr>
        <p:spPr>
          <a:xfrm>
            <a:off x="2259792" y="203549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48" name="Text Placeholder 2"/>
          <p:cNvSpPr>
            <a:spLocks noGrp="1"/>
          </p:cNvSpPr>
          <p:nvPr>
            <p:ph type="body" sz="quarter" idx="50" hasCustomPrompt="1"/>
          </p:nvPr>
        </p:nvSpPr>
        <p:spPr>
          <a:xfrm>
            <a:off x="2259792" y="259686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0" name="Text Placeholder 2"/>
          <p:cNvSpPr>
            <a:spLocks noGrp="1"/>
          </p:cNvSpPr>
          <p:nvPr>
            <p:ph type="body" sz="quarter" idx="51" hasCustomPrompt="1"/>
          </p:nvPr>
        </p:nvSpPr>
        <p:spPr>
          <a:xfrm>
            <a:off x="2259792" y="540369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1" name="Text Placeholder 2"/>
          <p:cNvSpPr>
            <a:spLocks noGrp="1"/>
          </p:cNvSpPr>
          <p:nvPr>
            <p:ph type="body" sz="quarter" idx="52" hasCustomPrompt="1"/>
          </p:nvPr>
        </p:nvSpPr>
        <p:spPr>
          <a:xfrm>
            <a:off x="2259792" y="596505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2" name="Text Placeholder 2"/>
          <p:cNvSpPr>
            <a:spLocks noGrp="1"/>
          </p:cNvSpPr>
          <p:nvPr>
            <p:ph type="body" sz="quarter" idx="53" hasCustomPrompt="1"/>
          </p:nvPr>
        </p:nvSpPr>
        <p:spPr>
          <a:xfrm>
            <a:off x="2259792" y="4280962"/>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3" name="Text Placeholder 2"/>
          <p:cNvSpPr>
            <a:spLocks noGrp="1"/>
          </p:cNvSpPr>
          <p:nvPr>
            <p:ph type="body" sz="quarter" idx="54" hasCustomPrompt="1"/>
          </p:nvPr>
        </p:nvSpPr>
        <p:spPr>
          <a:xfrm>
            <a:off x="2259792" y="3158230"/>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4" name="Text Placeholder 2"/>
          <p:cNvSpPr>
            <a:spLocks noGrp="1"/>
          </p:cNvSpPr>
          <p:nvPr>
            <p:ph type="body" sz="quarter" idx="55" hasCustomPrompt="1"/>
          </p:nvPr>
        </p:nvSpPr>
        <p:spPr>
          <a:xfrm>
            <a:off x="2259792" y="3719596"/>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5" name="Text Placeholder 2"/>
          <p:cNvSpPr>
            <a:spLocks noGrp="1"/>
          </p:cNvSpPr>
          <p:nvPr>
            <p:ph type="body" sz="quarter" idx="56" hasCustomPrompt="1"/>
          </p:nvPr>
        </p:nvSpPr>
        <p:spPr>
          <a:xfrm>
            <a:off x="2259792" y="484232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Tree>
    <p:extLst>
      <p:ext uri="{BB962C8B-B14F-4D97-AF65-F5344CB8AC3E}">
        <p14:creationId xmlns:p14="http://schemas.microsoft.com/office/powerpoint/2010/main" val="2957353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40557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15253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8"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531248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27707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6103175"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6103175"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18" hasCustomPrompt="1"/>
          </p:nvPr>
        </p:nvSpPr>
        <p:spPr>
          <a:xfrm>
            <a:off x="3182987"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19" hasCustomPrompt="1"/>
          </p:nvPr>
        </p:nvSpPr>
        <p:spPr>
          <a:xfrm>
            <a:off x="3182987"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4273028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li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799" y="1251796"/>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799" y="3747860"/>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618434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800"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8" hasCustomPrompt="1"/>
          </p:nvPr>
        </p:nvSpPr>
        <p:spPr>
          <a:xfrm>
            <a:off x="4636675"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9"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20" hasCustomPrompt="1"/>
          </p:nvPr>
        </p:nvSpPr>
        <p:spPr>
          <a:xfrm>
            <a:off x="4636675"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21" hasCustomPrompt="1"/>
          </p:nvPr>
        </p:nvSpPr>
        <p:spPr>
          <a:xfrm>
            <a:off x="4636675"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6"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569711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fig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pic>
        <p:nvPicPr>
          <p:cNvPr id="10"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53" y="4150800"/>
            <a:ext cx="9137093" cy="2016252"/>
          </a:xfrm>
          <a:prstGeom prst="rect">
            <a:avLst/>
          </a:prstGeom>
        </p:spPr>
      </p:pic>
      <p:sp>
        <p:nvSpPr>
          <p:cNvPr id="11" name="Rectangle 10"/>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Espace réservé du texte 7"/>
          <p:cNvSpPr>
            <a:spLocks noGrp="1"/>
          </p:cNvSpPr>
          <p:nvPr>
            <p:ph type="body" sz="quarter" idx="16" hasCustomPrompt="1"/>
          </p:nvPr>
        </p:nvSpPr>
        <p:spPr>
          <a:xfrm>
            <a:off x="1115616" y="4473965"/>
            <a:ext cx="1367631" cy="1368202"/>
          </a:xfrm>
          <a:blipFill>
            <a:blip r:embed="rId3"/>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3" name="Espace réservé du texte 7"/>
          <p:cNvSpPr>
            <a:spLocks noGrp="1"/>
          </p:cNvSpPr>
          <p:nvPr>
            <p:ph type="body" sz="quarter" idx="17" hasCustomPrompt="1"/>
          </p:nvPr>
        </p:nvSpPr>
        <p:spPr>
          <a:xfrm>
            <a:off x="2844007"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4" name="Espace réservé du texte 7"/>
          <p:cNvSpPr>
            <a:spLocks noGrp="1"/>
          </p:cNvSpPr>
          <p:nvPr>
            <p:ph type="body" sz="quarter" idx="18" hasCustomPrompt="1"/>
          </p:nvPr>
        </p:nvSpPr>
        <p:spPr>
          <a:xfrm>
            <a:off x="4932363"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5" name="Espace réservé du texte 7"/>
          <p:cNvSpPr>
            <a:spLocks noGrp="1"/>
          </p:cNvSpPr>
          <p:nvPr>
            <p:ph type="body" sz="quarter" idx="19" hasCustomPrompt="1"/>
          </p:nvPr>
        </p:nvSpPr>
        <p:spPr>
          <a:xfrm>
            <a:off x="6948488"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7"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013204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figures - no image">
    <p:spTree>
      <p:nvGrpSpPr>
        <p:cNvPr id="1" name=""/>
        <p:cNvGrpSpPr/>
        <p:nvPr/>
      </p:nvGrpSpPr>
      <p:grpSpPr>
        <a:xfrm>
          <a:off x="0" y="0"/>
          <a:ext cx="0" cy="0"/>
          <a:chOff x="0" y="0"/>
          <a:chExt cx="0" cy="0"/>
        </a:xfrm>
      </p:grpSpPr>
      <p:sp>
        <p:nvSpPr>
          <p:cNvPr id="16" name="Rectangle 15"/>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7" name="Espace réservé du texte 7"/>
          <p:cNvSpPr>
            <a:spLocks noGrp="1"/>
          </p:cNvSpPr>
          <p:nvPr>
            <p:ph type="body" sz="quarter" idx="16" hasCustomPrompt="1"/>
          </p:nvPr>
        </p:nvSpPr>
        <p:spPr>
          <a:xfrm>
            <a:off x="1115616" y="4473965"/>
            <a:ext cx="1367631" cy="1368202"/>
          </a:xfrm>
          <a:blipFill>
            <a:blip r:embed="rId2"/>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8" name="Espace réservé du texte 7"/>
          <p:cNvSpPr>
            <a:spLocks noGrp="1"/>
          </p:cNvSpPr>
          <p:nvPr>
            <p:ph type="body" sz="quarter" idx="17" hasCustomPrompt="1"/>
          </p:nvPr>
        </p:nvSpPr>
        <p:spPr>
          <a:xfrm>
            <a:off x="2844007"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9" name="Espace réservé du texte 7"/>
          <p:cNvSpPr>
            <a:spLocks noGrp="1"/>
          </p:cNvSpPr>
          <p:nvPr>
            <p:ph type="body" sz="quarter" idx="18" hasCustomPrompt="1"/>
          </p:nvPr>
        </p:nvSpPr>
        <p:spPr>
          <a:xfrm>
            <a:off x="4932363"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0" name="Espace réservé du texte 7"/>
          <p:cNvSpPr>
            <a:spLocks noGrp="1"/>
          </p:cNvSpPr>
          <p:nvPr>
            <p:ph type="body" sz="quarter" idx="19" hasCustomPrompt="1"/>
          </p:nvPr>
        </p:nvSpPr>
        <p:spPr>
          <a:xfrm>
            <a:off x="6948488"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1"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492597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5"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90656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no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251796"/>
            <a:ext cx="8640000" cy="4832202"/>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9"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994782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pSp>
        <p:nvGrpSpPr>
          <p:cNvPr id="13" name="Group 12"/>
          <p:cNvGrpSpPr/>
          <p:nvPr userDrawn="1"/>
        </p:nvGrpSpPr>
        <p:grpSpPr>
          <a:xfrm>
            <a:off x="-108520" y="0"/>
            <a:ext cx="9502271" cy="7662332"/>
            <a:chOff x="-108520" y="0"/>
            <a:chExt cx="9502271" cy="7662332"/>
          </a:xfrm>
        </p:grpSpPr>
        <p:sp>
          <p:nvSpPr>
            <p:cNvPr id="14" name="Rectangle 13"/>
            <p:cNvSpPr/>
            <p:nvPr userDrawn="1"/>
          </p:nvSpPr>
          <p:spPr>
            <a:xfrm>
              <a:off x="198000" y="0"/>
              <a:ext cx="8748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reeform: Shape 14"/>
            <p:cNvSpPr>
              <a:spLocks noChangeAspect="1"/>
            </p:cNvSpPr>
            <p:nvPr userDrawn="1"/>
          </p:nvSpPr>
          <p:spPr>
            <a:xfrm rot="2700000">
              <a:off x="2264198" y="532779"/>
              <a:ext cx="7050892" cy="7208214"/>
            </a:xfrm>
            <a:custGeom>
              <a:avLst/>
              <a:gdLst>
                <a:gd name="connsiteX0" fmla="*/ 1268727 w 7050892"/>
                <a:gd name="connsiteY0" fmla="*/ 0 h 7208214"/>
                <a:gd name="connsiteX1" fmla="*/ 4314535 w 7050892"/>
                <a:gd name="connsiteY1" fmla="*/ 2627 h 7208214"/>
                <a:gd name="connsiteX2" fmla="*/ 7050892 w 7050892"/>
                <a:gd name="connsiteY2" fmla="*/ 2738983 h 7208214"/>
                <a:gd name="connsiteX3" fmla="*/ 2588059 w 7050892"/>
                <a:gd name="connsiteY3" fmla="*/ 7201816 h 7208214"/>
                <a:gd name="connsiteX4" fmla="*/ 4261 w 7050892"/>
                <a:gd name="connsiteY4" fmla="*/ 7208214 h 7208214"/>
                <a:gd name="connsiteX5" fmla="*/ 0 w 7050892"/>
                <a:gd name="connsiteY5" fmla="*/ 1273180 h 72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892" h="7208214">
                  <a:moveTo>
                    <a:pt x="1268727" y="0"/>
                  </a:moveTo>
                  <a:lnTo>
                    <a:pt x="4314535" y="2627"/>
                  </a:lnTo>
                  <a:lnTo>
                    <a:pt x="7050892" y="2738983"/>
                  </a:lnTo>
                  <a:lnTo>
                    <a:pt x="2588059" y="7201816"/>
                  </a:lnTo>
                  <a:lnTo>
                    <a:pt x="4261" y="7208214"/>
                  </a:lnTo>
                  <a:cubicBezTo>
                    <a:pt x="2841" y="5228128"/>
                    <a:pt x="1420" y="3253266"/>
                    <a:pt x="0" y="1273180"/>
                  </a:cubicBezTo>
                  <a:close/>
                </a:path>
              </a:pathLst>
            </a:cu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solidFill>
                  <a:prstClr val="white"/>
                </a:solidFill>
              </a:endParaRP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2885" b="11801"/>
            <a:stretch/>
          </p:blipFill>
          <p:spPr>
            <a:xfrm>
              <a:off x="-108520" y="0"/>
              <a:ext cx="9073398" cy="6048672"/>
            </a:xfrm>
            <a:prstGeom prst="rect">
              <a:avLst/>
            </a:prstGeom>
          </p:spPr>
        </p:pic>
        <p:grpSp>
          <p:nvGrpSpPr>
            <p:cNvPr id="17" name="Groupe 8"/>
            <p:cNvGrpSpPr/>
            <p:nvPr/>
          </p:nvGrpSpPr>
          <p:grpSpPr>
            <a:xfrm>
              <a:off x="4515958" y="2645999"/>
              <a:ext cx="144000" cy="242176"/>
              <a:chOff x="4518000" y="2645999"/>
              <a:chExt cx="144000" cy="242176"/>
            </a:xfrm>
          </p:grpSpPr>
          <p:sp>
            <p:nvSpPr>
              <p:cNvPr id="18" name="Ellipse 16"/>
              <p:cNvSpPr/>
              <p:nvPr userDrawn="1"/>
            </p:nvSpPr>
            <p:spPr>
              <a:xfrm>
                <a:off x="4518000" y="2744175"/>
                <a:ext cx="144000" cy="144000"/>
              </a:xfrm>
              <a:prstGeom prst="ellipse">
                <a:avLst/>
              </a:prstGeom>
              <a:noFill/>
              <a:ln w="9525">
                <a:solidFill>
                  <a:srgbClr val="B4E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19" name="Connecteur droit 17"/>
              <p:cNvCxnSpPr/>
              <p:nvPr userDrawn="1"/>
            </p:nvCxnSpPr>
            <p:spPr>
              <a:xfrm rot="5400000">
                <a:off x="4508182" y="2727818"/>
                <a:ext cx="163637" cy="0"/>
              </a:xfrm>
              <a:prstGeom prst="line">
                <a:avLst/>
              </a:prstGeom>
              <a:ln>
                <a:solidFill>
                  <a:srgbClr val="B4E1FA"/>
                </a:solidFill>
                <a:tailEnd type="none" w="sm" len="sm"/>
              </a:ln>
            </p:spPr>
            <p:style>
              <a:lnRef idx="1">
                <a:schemeClr val="accent1"/>
              </a:lnRef>
              <a:fillRef idx="0">
                <a:schemeClr val="accent1"/>
              </a:fillRef>
              <a:effectRef idx="0">
                <a:schemeClr val="accent1"/>
              </a:effectRef>
              <a:fontRef idx="minor">
                <a:schemeClr val="tx1"/>
              </a:fontRef>
            </p:style>
          </p:cxnSp>
          <p:sp>
            <p:nvSpPr>
              <p:cNvPr id="20" name="Ellipse 18"/>
              <p:cNvSpPr/>
              <p:nvPr userDrawn="1"/>
            </p:nvSpPr>
            <p:spPr>
              <a:xfrm>
                <a:off x="4572000" y="2796539"/>
                <a:ext cx="36000" cy="32727"/>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grpSp>
      <p:sp>
        <p:nvSpPr>
          <p:cNvPr id="21" name="Picture Placeholder 7"/>
          <p:cNvSpPr>
            <a:spLocks noGrp="1"/>
          </p:cNvSpPr>
          <p:nvPr>
            <p:ph type="pic" sz="quarter" idx="13" hasCustomPrompt="1"/>
          </p:nvPr>
        </p:nvSpPr>
        <p:spPr>
          <a:xfrm>
            <a:off x="262800" y="0"/>
            <a:ext cx="8625600" cy="6012000"/>
          </a:xfrm>
          <a:solidFill>
            <a:schemeClr val="bg1">
              <a:lumMod val="85000"/>
            </a:schemeClr>
          </a:solidFill>
        </p:spPr>
        <p:txBody>
          <a:bodyPr anchor="t"/>
          <a:lstStyle>
            <a:lvl1pPr marL="0" indent="0" algn="ctr">
              <a:buNone/>
              <a:defRPr sz="3200"/>
            </a:lvl1pPr>
          </a:lstStyle>
          <a:p>
            <a:r>
              <a:rPr lang="en-US" dirty="0"/>
              <a:t>Create your own cover page </a:t>
            </a:r>
            <a:endParaRPr lang="fr-FR" dirty="0"/>
          </a:p>
        </p:txBody>
      </p:sp>
      <p:sp>
        <p:nvSpPr>
          <p:cNvPr id="28" name="Espace réservé du texte 63"/>
          <p:cNvSpPr>
            <a:spLocks noGrp="1"/>
          </p:cNvSpPr>
          <p:nvPr>
            <p:ph type="body" sz="quarter" idx="10" hasCustomPrompt="1"/>
          </p:nvPr>
        </p:nvSpPr>
        <p:spPr>
          <a:xfrm>
            <a:off x="3276000" y="2142000"/>
            <a:ext cx="2618473" cy="461665"/>
          </a:xfrm>
        </p:spPr>
        <p:txBody>
          <a:bodyPr/>
          <a:lstStyle>
            <a:lvl1pPr marL="0" indent="0" algn="ctr">
              <a:buNone/>
              <a:defRPr>
                <a:solidFill>
                  <a:schemeClr val="bg1"/>
                </a:solidFill>
              </a:defRPr>
            </a:lvl1pPr>
          </a:lstStyle>
          <a:p>
            <a:pPr lvl="0"/>
            <a:r>
              <a:rPr lang="en-US" noProof="0" dirty="0"/>
              <a:t>Event/Date</a:t>
            </a:r>
          </a:p>
        </p:txBody>
      </p:sp>
      <p:sp>
        <p:nvSpPr>
          <p:cNvPr id="29" name="Espace réservé du texte 63"/>
          <p:cNvSpPr>
            <a:spLocks noGrp="1"/>
          </p:cNvSpPr>
          <p:nvPr>
            <p:ph type="body" sz="quarter" idx="11" hasCustomPrompt="1"/>
          </p:nvPr>
        </p:nvSpPr>
        <p:spPr>
          <a:xfrm>
            <a:off x="1548000" y="2988000"/>
            <a:ext cx="6048000" cy="860400"/>
          </a:xfrm>
        </p:spPr>
        <p:txBody>
          <a:bodyPr/>
          <a:lstStyle>
            <a:lvl1pPr marL="0" indent="0" algn="ctr">
              <a:buNone/>
              <a:defRPr sz="2500" b="1" i="0" baseline="0">
                <a:solidFill>
                  <a:schemeClr val="bg1"/>
                </a:solidFill>
              </a:defRPr>
            </a:lvl1pPr>
          </a:lstStyle>
          <a:p>
            <a:pPr lvl="0"/>
            <a:r>
              <a:rPr lang="en-US" noProof="0" dirty="0"/>
              <a:t>Presentation title</a:t>
            </a:r>
          </a:p>
        </p:txBody>
      </p:sp>
      <p:sp>
        <p:nvSpPr>
          <p:cNvPr id="30" name="Espace réservé du texte 63"/>
          <p:cNvSpPr>
            <a:spLocks noGrp="1"/>
          </p:cNvSpPr>
          <p:nvPr>
            <p:ph type="body" sz="quarter" idx="12" hasCustomPrompt="1"/>
          </p:nvPr>
        </p:nvSpPr>
        <p:spPr>
          <a:xfrm>
            <a:off x="3132000" y="5112000"/>
            <a:ext cx="2880000" cy="522000"/>
          </a:xfrm>
        </p:spPr>
        <p:txBody>
          <a:bodyPr/>
          <a:lstStyle>
            <a:lvl1pPr marL="0" indent="0" algn="ctr">
              <a:buNone/>
              <a:defRPr sz="1400" b="1">
                <a:solidFill>
                  <a:schemeClr val="bg1"/>
                </a:solidFill>
              </a:defRPr>
            </a:lvl1pPr>
          </a:lstStyle>
          <a:p>
            <a:pPr lvl="0"/>
            <a:r>
              <a:rPr lang="en-US" noProof="0" dirty="0"/>
              <a:t>Speaker</a:t>
            </a:r>
          </a:p>
        </p:txBody>
      </p:sp>
      <p:pic>
        <p:nvPicPr>
          <p:cNvPr id="31" name="Picture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6259859"/>
            <a:ext cx="2232251" cy="493708"/>
          </a:xfrm>
          <a:prstGeom prst="rect">
            <a:avLst/>
          </a:prstGeom>
        </p:spPr>
      </p:pic>
    </p:spTree>
    <p:extLst>
      <p:ext uri="{BB962C8B-B14F-4D97-AF65-F5344CB8AC3E}">
        <p14:creationId xmlns:p14="http://schemas.microsoft.com/office/powerpoint/2010/main" val="1824926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071616"/>
          </a:xfrm>
          <a:prstGeom prst="rect">
            <a:avLst/>
          </a:prstGeom>
        </p:spPr>
      </p:pic>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5"/>
          <p:cNvSpPr>
            <a:spLocks noGrp="1"/>
          </p:cNvSpPr>
          <p:nvPr>
            <p:ph type="body" sz="quarter" idx="27" hasCustomPrompt="1"/>
          </p:nvPr>
        </p:nvSpPr>
        <p:spPr>
          <a:xfrm>
            <a:off x="2267744" y="1396552"/>
            <a:ext cx="4176464" cy="369332"/>
          </a:xfrm>
        </p:spPr>
        <p:txBody>
          <a:bodyPr/>
          <a:lstStyle>
            <a:lvl1pPr marL="0" indent="0">
              <a:buNone/>
              <a:defRPr sz="2400" u="sng" cap="all" baseline="0">
                <a:solidFill>
                  <a:schemeClr val="tx2"/>
                </a:solidFill>
              </a:defRPr>
            </a:lvl1pPr>
          </a:lstStyle>
          <a:p>
            <a:pPr lvl="0"/>
            <a:r>
              <a:rPr lang="en-US" noProof="0" dirty="0"/>
              <a:t>Agenda or appendices</a:t>
            </a:r>
          </a:p>
        </p:txBody>
      </p:sp>
      <p:sp>
        <p:nvSpPr>
          <p:cNvPr id="4" name="Title 3"/>
          <p:cNvSpPr>
            <a:spLocks noGrp="1"/>
          </p:cNvSpPr>
          <p:nvPr>
            <p:ph type="title" hasCustomPrompt="1"/>
          </p:nvPr>
        </p:nvSpPr>
        <p:spPr/>
        <p:txBody>
          <a:bodyPr/>
          <a:lstStyle>
            <a:lvl1pPr>
              <a:defRPr/>
            </a:lvl1pPr>
          </a:lstStyle>
          <a:p>
            <a:r>
              <a:rPr lang="en-US" dirty="0"/>
              <a:t>Presentation title</a:t>
            </a:r>
          </a:p>
        </p:txBody>
      </p:sp>
      <p:sp>
        <p:nvSpPr>
          <p:cNvPr id="9" name="Espace réservé du texte 5"/>
          <p:cNvSpPr>
            <a:spLocks noGrp="1"/>
          </p:cNvSpPr>
          <p:nvPr>
            <p:ph type="body" sz="quarter" idx="11" hasCustomPrompt="1"/>
          </p:nvPr>
        </p:nvSpPr>
        <p:spPr>
          <a:xfrm>
            <a:off x="1707744" y="203549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39" name="Espace réservé du texte 5"/>
          <p:cNvSpPr>
            <a:spLocks noGrp="1"/>
          </p:cNvSpPr>
          <p:nvPr>
            <p:ph type="body" sz="quarter" idx="35" hasCustomPrompt="1"/>
          </p:nvPr>
        </p:nvSpPr>
        <p:spPr>
          <a:xfrm>
            <a:off x="1707744" y="259686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0" name="Espace réservé du texte 5"/>
          <p:cNvSpPr>
            <a:spLocks noGrp="1"/>
          </p:cNvSpPr>
          <p:nvPr>
            <p:ph type="body" sz="quarter" idx="36" hasCustomPrompt="1"/>
          </p:nvPr>
        </p:nvSpPr>
        <p:spPr>
          <a:xfrm>
            <a:off x="1707744" y="3158230"/>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1" name="Espace réservé du texte 5"/>
          <p:cNvSpPr>
            <a:spLocks noGrp="1"/>
          </p:cNvSpPr>
          <p:nvPr>
            <p:ph type="body" sz="quarter" idx="37" hasCustomPrompt="1"/>
          </p:nvPr>
        </p:nvSpPr>
        <p:spPr>
          <a:xfrm>
            <a:off x="1707744" y="3719596"/>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2" name="Espace réservé du texte 5"/>
          <p:cNvSpPr>
            <a:spLocks noGrp="1"/>
          </p:cNvSpPr>
          <p:nvPr>
            <p:ph type="body" sz="quarter" idx="38" hasCustomPrompt="1"/>
          </p:nvPr>
        </p:nvSpPr>
        <p:spPr>
          <a:xfrm>
            <a:off x="1707744" y="4280962"/>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3" name="Espace réservé du texte 5"/>
          <p:cNvSpPr>
            <a:spLocks noGrp="1"/>
          </p:cNvSpPr>
          <p:nvPr>
            <p:ph type="body" sz="quarter" idx="39" hasCustomPrompt="1"/>
          </p:nvPr>
        </p:nvSpPr>
        <p:spPr>
          <a:xfrm>
            <a:off x="1707744" y="484232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4" name="Espace réservé du texte 5"/>
          <p:cNvSpPr>
            <a:spLocks noGrp="1"/>
          </p:cNvSpPr>
          <p:nvPr>
            <p:ph type="body" sz="quarter" idx="40" hasCustomPrompt="1"/>
          </p:nvPr>
        </p:nvSpPr>
        <p:spPr>
          <a:xfrm>
            <a:off x="1707744" y="5403694"/>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5" name="Espace réservé du texte 5"/>
          <p:cNvSpPr>
            <a:spLocks noGrp="1"/>
          </p:cNvSpPr>
          <p:nvPr>
            <p:ph type="body" sz="quarter" idx="41" hasCustomPrompt="1"/>
          </p:nvPr>
        </p:nvSpPr>
        <p:spPr>
          <a:xfrm>
            <a:off x="1707744" y="5965058"/>
            <a:ext cx="414000" cy="414000"/>
          </a:xfrm>
          <a:prstGeom prst="diamond">
            <a:avLst/>
          </a:prstGeom>
        </p:spPr>
        <p:txBody>
          <a:bodyPr tIns="0" bIns="0" anchor="ctr"/>
          <a:lstStyle>
            <a:lvl1pPr marL="0" indent="0" algn="ctr">
              <a:buNone/>
              <a:defRPr sz="2000">
                <a:solidFill>
                  <a:srgbClr val="8C8C8C"/>
                </a:solidFill>
              </a:defRPr>
            </a:lvl1pPr>
            <a:lvl2pPr marL="0" indent="0" algn="ctr">
              <a:buFontTx/>
              <a:buNone/>
              <a:defRPr sz="2000" b="1">
                <a:solidFill>
                  <a:schemeClr val="bg1"/>
                </a:solidFill>
              </a:defRPr>
            </a:lvl2pPr>
          </a:lstStyle>
          <a:p>
            <a:pPr lvl="0"/>
            <a:r>
              <a:rPr lang="en-US" noProof="0" dirty="0"/>
              <a:t>x</a:t>
            </a:r>
          </a:p>
        </p:txBody>
      </p:sp>
      <p:sp>
        <p:nvSpPr>
          <p:cNvPr id="47" name="Text Placeholder 2"/>
          <p:cNvSpPr>
            <a:spLocks noGrp="1"/>
          </p:cNvSpPr>
          <p:nvPr>
            <p:ph type="body" sz="quarter" idx="49" hasCustomPrompt="1"/>
          </p:nvPr>
        </p:nvSpPr>
        <p:spPr>
          <a:xfrm>
            <a:off x="2259792" y="203549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48" name="Text Placeholder 2"/>
          <p:cNvSpPr>
            <a:spLocks noGrp="1"/>
          </p:cNvSpPr>
          <p:nvPr>
            <p:ph type="body" sz="quarter" idx="50" hasCustomPrompt="1"/>
          </p:nvPr>
        </p:nvSpPr>
        <p:spPr>
          <a:xfrm>
            <a:off x="2259792" y="259686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0" name="Text Placeholder 2"/>
          <p:cNvSpPr>
            <a:spLocks noGrp="1"/>
          </p:cNvSpPr>
          <p:nvPr>
            <p:ph type="body" sz="quarter" idx="51" hasCustomPrompt="1"/>
          </p:nvPr>
        </p:nvSpPr>
        <p:spPr>
          <a:xfrm>
            <a:off x="2259792" y="5403694"/>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1" name="Text Placeholder 2"/>
          <p:cNvSpPr>
            <a:spLocks noGrp="1"/>
          </p:cNvSpPr>
          <p:nvPr>
            <p:ph type="body" sz="quarter" idx="52" hasCustomPrompt="1"/>
          </p:nvPr>
        </p:nvSpPr>
        <p:spPr>
          <a:xfrm>
            <a:off x="2259792" y="596505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2" name="Text Placeholder 2"/>
          <p:cNvSpPr>
            <a:spLocks noGrp="1"/>
          </p:cNvSpPr>
          <p:nvPr>
            <p:ph type="body" sz="quarter" idx="53" hasCustomPrompt="1"/>
          </p:nvPr>
        </p:nvSpPr>
        <p:spPr>
          <a:xfrm>
            <a:off x="2259792" y="4280962"/>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3" name="Text Placeholder 2"/>
          <p:cNvSpPr>
            <a:spLocks noGrp="1"/>
          </p:cNvSpPr>
          <p:nvPr>
            <p:ph type="body" sz="quarter" idx="54" hasCustomPrompt="1"/>
          </p:nvPr>
        </p:nvSpPr>
        <p:spPr>
          <a:xfrm>
            <a:off x="2259792" y="3158230"/>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4" name="Text Placeholder 2"/>
          <p:cNvSpPr>
            <a:spLocks noGrp="1"/>
          </p:cNvSpPr>
          <p:nvPr>
            <p:ph type="body" sz="quarter" idx="55" hasCustomPrompt="1"/>
          </p:nvPr>
        </p:nvSpPr>
        <p:spPr>
          <a:xfrm>
            <a:off x="2259792" y="3719596"/>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
        <p:nvSpPr>
          <p:cNvPr id="55" name="Text Placeholder 2"/>
          <p:cNvSpPr>
            <a:spLocks noGrp="1"/>
          </p:cNvSpPr>
          <p:nvPr>
            <p:ph type="body" sz="quarter" idx="56" hasCustomPrompt="1"/>
          </p:nvPr>
        </p:nvSpPr>
        <p:spPr>
          <a:xfrm>
            <a:off x="2259792" y="4842328"/>
            <a:ext cx="5255388" cy="414000"/>
          </a:xfrm>
        </p:spPr>
        <p:txBody>
          <a:bodyPr tIns="0" anchor="ctr"/>
          <a:lstStyle>
            <a:lvl1pPr marL="0" indent="0">
              <a:buFontTx/>
              <a:buNone/>
              <a:defRPr sz="1400">
                <a:solidFill>
                  <a:srgbClr val="8C8C8C"/>
                </a:solidFill>
              </a:defRPr>
            </a:lvl1pPr>
            <a:lvl2pPr marL="0" indent="0">
              <a:buFontTx/>
              <a:buNone/>
              <a:defRPr sz="1400" b="1">
                <a:solidFill>
                  <a:schemeClr val="tx2"/>
                </a:solidFill>
              </a:defRPr>
            </a:lvl2pPr>
            <a:lvl3pPr marL="0" indent="0">
              <a:buFontTx/>
              <a:buNone/>
              <a:defRPr sz="1400" b="1">
                <a:solidFill>
                  <a:schemeClr val="tx2"/>
                </a:solidFill>
              </a:defRPr>
            </a:lvl3pPr>
            <a:lvl4pPr marL="0" indent="0">
              <a:buFontTx/>
              <a:buNone/>
              <a:defRPr sz="1400" b="1">
                <a:solidFill>
                  <a:schemeClr val="tx2"/>
                </a:solidFill>
              </a:defRPr>
            </a:lvl4pPr>
            <a:lvl5pPr marL="0" indent="0">
              <a:buFontTx/>
              <a:buNone/>
              <a:defRPr sz="1400" b="1">
                <a:solidFill>
                  <a:schemeClr val="tx2"/>
                </a:solidFill>
              </a:defRPr>
            </a:lvl5pPr>
          </a:lstStyle>
          <a:p>
            <a:pPr marL="0" lvl="0" indent="0">
              <a:buNone/>
            </a:pPr>
            <a:r>
              <a:rPr lang="en-US" noProof="0" dirty="0"/>
              <a:t>Hold Alt + Shift + Right arrow to change to current section title</a:t>
            </a:r>
          </a:p>
        </p:txBody>
      </p:sp>
    </p:spTree>
    <p:extLst>
      <p:ext uri="{BB962C8B-B14F-4D97-AF65-F5344CB8AC3E}">
        <p14:creationId xmlns:p14="http://schemas.microsoft.com/office/powerpoint/2010/main" val="38540149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no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251796"/>
            <a:ext cx="8640000" cy="4832202"/>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9"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757901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986228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s -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411699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8880771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igh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8"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00539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964112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2790000" cy="4464000"/>
          </a:xfrm>
        </p:spPr>
        <p:txBody>
          <a:bodyPr/>
          <a:lstStyle>
            <a:lvl1pPr>
              <a:defRPr baseline="0"/>
            </a:lvl1pPr>
          </a:lstStyle>
          <a:p>
            <a:pPr lvl="0"/>
            <a:r>
              <a:rPr lang="en-US" dirty="0"/>
              <a:t>Hold Alt + Maj + Left or Right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6103175"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6103175"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18" hasCustomPrompt="1"/>
          </p:nvPr>
        </p:nvSpPr>
        <p:spPr>
          <a:xfrm>
            <a:off x="3182987"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19" hasCustomPrompt="1"/>
          </p:nvPr>
        </p:nvSpPr>
        <p:spPr>
          <a:xfrm>
            <a:off x="3182987"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5717512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li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799" y="1251796"/>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8630374"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799" y="3747860"/>
            <a:ext cx="8630375"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40500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9742536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Content Placeholder 2"/>
          <p:cNvSpPr>
            <a:spLocks noGrp="1"/>
          </p:cNvSpPr>
          <p:nvPr>
            <p:ph idx="16" hasCustomPrompt="1"/>
          </p:nvPr>
        </p:nvSpPr>
        <p:spPr>
          <a:xfrm>
            <a:off x="262800"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Espace réservé du texte 2"/>
          <p:cNvSpPr>
            <a:spLocks noGrp="1"/>
          </p:cNvSpPr>
          <p:nvPr>
            <p:ph type="body" idx="17" hasCustomPrompt="1"/>
          </p:nvPr>
        </p:nvSpPr>
        <p:spPr>
          <a:xfrm>
            <a:off x="262800"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8" hasCustomPrompt="1"/>
          </p:nvPr>
        </p:nvSpPr>
        <p:spPr>
          <a:xfrm>
            <a:off x="4636675" y="1619998"/>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9"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20" hasCustomPrompt="1"/>
          </p:nvPr>
        </p:nvSpPr>
        <p:spPr>
          <a:xfrm>
            <a:off x="4636675" y="4116062"/>
            <a:ext cx="4256500" cy="1979649"/>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21" hasCustomPrompt="1"/>
          </p:nvPr>
        </p:nvSpPr>
        <p:spPr>
          <a:xfrm>
            <a:off x="4636675" y="3747860"/>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6"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5703584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fig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pic>
        <p:nvPicPr>
          <p:cNvPr id="10"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53" y="4150800"/>
            <a:ext cx="9137093" cy="2016252"/>
          </a:xfrm>
          <a:prstGeom prst="rect">
            <a:avLst/>
          </a:prstGeom>
        </p:spPr>
      </p:pic>
      <p:sp>
        <p:nvSpPr>
          <p:cNvPr id="11" name="Rectangle 10"/>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Espace réservé du texte 7"/>
          <p:cNvSpPr>
            <a:spLocks noGrp="1"/>
          </p:cNvSpPr>
          <p:nvPr>
            <p:ph type="body" sz="quarter" idx="16" hasCustomPrompt="1"/>
          </p:nvPr>
        </p:nvSpPr>
        <p:spPr>
          <a:xfrm>
            <a:off x="1115616" y="4473965"/>
            <a:ext cx="1367631" cy="1368202"/>
          </a:xfrm>
          <a:blipFill>
            <a:blip r:embed="rId3"/>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3" name="Espace réservé du texte 7"/>
          <p:cNvSpPr>
            <a:spLocks noGrp="1"/>
          </p:cNvSpPr>
          <p:nvPr>
            <p:ph type="body" sz="quarter" idx="17" hasCustomPrompt="1"/>
          </p:nvPr>
        </p:nvSpPr>
        <p:spPr>
          <a:xfrm>
            <a:off x="2844007"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4" name="Espace réservé du texte 7"/>
          <p:cNvSpPr>
            <a:spLocks noGrp="1"/>
          </p:cNvSpPr>
          <p:nvPr>
            <p:ph type="body" sz="quarter" idx="18" hasCustomPrompt="1"/>
          </p:nvPr>
        </p:nvSpPr>
        <p:spPr>
          <a:xfrm>
            <a:off x="4932363"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5" name="Espace réservé du texte 7"/>
          <p:cNvSpPr>
            <a:spLocks noGrp="1"/>
          </p:cNvSpPr>
          <p:nvPr>
            <p:ph type="body" sz="quarter" idx="19" hasCustomPrompt="1"/>
          </p:nvPr>
        </p:nvSpPr>
        <p:spPr>
          <a:xfrm>
            <a:off x="6948488" y="4473965"/>
            <a:ext cx="1367631" cy="1368202"/>
          </a:xfrm>
          <a:blipFill>
            <a:blip r:embed="rId3"/>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7"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5105883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ey figures - no image">
    <p:spTree>
      <p:nvGrpSpPr>
        <p:cNvPr id="1" name=""/>
        <p:cNvGrpSpPr/>
        <p:nvPr/>
      </p:nvGrpSpPr>
      <p:grpSpPr>
        <a:xfrm>
          <a:off x="0" y="0"/>
          <a:ext cx="0" cy="0"/>
          <a:chOff x="0" y="0"/>
          <a:chExt cx="0" cy="0"/>
        </a:xfrm>
      </p:grpSpPr>
      <p:sp>
        <p:nvSpPr>
          <p:cNvPr id="16" name="Rectangle 15"/>
          <p:cNvSpPr/>
          <p:nvPr userDrawn="1"/>
        </p:nvSpPr>
        <p:spPr>
          <a:xfrm>
            <a:off x="1" y="4149080"/>
            <a:ext cx="9144000" cy="2017972"/>
          </a:xfrm>
          <a:prstGeom prst="rect">
            <a:avLst/>
          </a:prstGeom>
          <a:solidFill>
            <a:srgbClr val="006B8D">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8640000" cy="225867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864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7" name="Espace réservé du texte 7"/>
          <p:cNvSpPr>
            <a:spLocks noGrp="1"/>
          </p:cNvSpPr>
          <p:nvPr>
            <p:ph type="body" sz="quarter" idx="16" hasCustomPrompt="1"/>
          </p:nvPr>
        </p:nvSpPr>
        <p:spPr>
          <a:xfrm>
            <a:off x="1115616" y="4473965"/>
            <a:ext cx="1367631" cy="1368202"/>
          </a:xfrm>
          <a:blipFill>
            <a:blip r:embed="rId2"/>
            <a:stretch>
              <a:fillRect/>
            </a:stretch>
          </a:blipFill>
        </p:spPr>
        <p:txBody>
          <a:bodyPr anchor="ctr"/>
          <a:lstStyle>
            <a:lvl1pPr marL="0" indent="0">
              <a:buNone/>
              <a:defRPr sz="1000" baseline="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8" name="Espace réservé du texte 7"/>
          <p:cNvSpPr>
            <a:spLocks noGrp="1"/>
          </p:cNvSpPr>
          <p:nvPr>
            <p:ph type="body" sz="quarter" idx="17" hasCustomPrompt="1"/>
          </p:nvPr>
        </p:nvSpPr>
        <p:spPr>
          <a:xfrm>
            <a:off x="2844007"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19" name="Espace réservé du texte 7"/>
          <p:cNvSpPr>
            <a:spLocks noGrp="1"/>
          </p:cNvSpPr>
          <p:nvPr>
            <p:ph type="body" sz="quarter" idx="18" hasCustomPrompt="1"/>
          </p:nvPr>
        </p:nvSpPr>
        <p:spPr>
          <a:xfrm>
            <a:off x="4932363"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0" name="Espace réservé du texte 7"/>
          <p:cNvSpPr>
            <a:spLocks noGrp="1"/>
          </p:cNvSpPr>
          <p:nvPr>
            <p:ph type="body" sz="quarter" idx="19" hasCustomPrompt="1"/>
          </p:nvPr>
        </p:nvSpPr>
        <p:spPr>
          <a:xfrm>
            <a:off x="6948488" y="4473965"/>
            <a:ext cx="1367631" cy="1368202"/>
          </a:xfrm>
          <a:blipFill>
            <a:blip r:embed="rId2"/>
            <a:stretch>
              <a:fillRect/>
            </a:stretch>
          </a:blipFill>
        </p:spPr>
        <p:txBody>
          <a:bodyPr anchor="ctr"/>
          <a:lstStyle>
            <a:lvl1pPr marL="0" indent="0">
              <a:buNone/>
              <a:defRPr sz="1000">
                <a:solidFill>
                  <a:schemeClr val="bg1"/>
                </a:solidFill>
              </a:defRPr>
            </a:lvl1pPr>
            <a:lvl2pPr marL="0" indent="0">
              <a:buFontTx/>
              <a:buNone/>
              <a:defRPr sz="3200" baseline="0">
                <a:solidFill>
                  <a:schemeClr val="bg1"/>
                </a:solidFill>
              </a:defRPr>
            </a:lvl2pPr>
          </a:lstStyle>
          <a:p>
            <a:pPr lvl="0"/>
            <a:r>
              <a:rPr lang="en-US" dirty="0"/>
              <a:t>Hold Alt + Shift + Left or Right arrow to change text level</a:t>
            </a:r>
          </a:p>
          <a:p>
            <a:pPr lvl="1"/>
            <a:r>
              <a:rPr lang="en-US" noProof="0" dirty="0"/>
              <a:t>Text</a:t>
            </a:r>
            <a:r>
              <a:rPr lang="fr-FR" dirty="0"/>
              <a:t> 2</a:t>
            </a:r>
          </a:p>
        </p:txBody>
      </p:sp>
      <p:sp>
        <p:nvSpPr>
          <p:cNvPr id="21"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0904283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5"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87884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36000" tIns="36000" rIns="36000" bIns="36000"/>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98887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324519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10" name="Content Placeholder 2"/>
          <p:cNvSpPr>
            <a:spLocks noGrp="1"/>
          </p:cNvSpPr>
          <p:nvPr>
            <p:ph idx="16" hasCustomPrompt="1"/>
          </p:nvPr>
        </p:nvSpPr>
        <p:spPr>
          <a:xfrm>
            <a:off x="4636675"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4636675"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8"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81514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42565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42565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274251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262800"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a:spLocks/>
          </p:cNvSpPr>
          <p:nvPr userDrawn="1"/>
        </p:nvSpPr>
        <p:spPr>
          <a:xfrm>
            <a:off x="8579047" y="6437464"/>
            <a:ext cx="360000" cy="138499"/>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EB99C4E-4C2F-4FAC-9585-2BCE7E79DDB0}" type="slidenum">
              <a:rPr lang="en-US" sz="900" smtClean="0">
                <a:solidFill>
                  <a:schemeClr val="bg1"/>
                </a:solidFill>
              </a:rPr>
              <a:pPr marL="0" marR="0" lvl="0" indent="0" algn="ctr" defTabSz="457200" rtl="0" eaLnBrk="1" fontAlgn="auto" latinLnBrk="0" hangingPunct="1">
                <a:lnSpc>
                  <a:spcPct val="100000"/>
                </a:lnSpc>
                <a:spcBef>
                  <a:spcPts val="0"/>
                </a:spcBef>
                <a:spcAft>
                  <a:spcPts val="0"/>
                </a:spcAft>
                <a:buClrTx/>
                <a:buSzTx/>
                <a:buFontTx/>
                <a:buNone/>
                <a:tabLst/>
                <a:defRPr/>
              </a:pPr>
              <a:t>‹N°›</a:t>
            </a:fld>
            <a:endParaRPr lang="en-US" sz="900" dirty="0">
              <a:solidFill>
                <a:schemeClr val="bg1"/>
              </a:solidFill>
            </a:endParaRPr>
          </a:p>
        </p:txBody>
      </p:sp>
      <p:sp>
        <p:nvSpPr>
          <p:cNvPr id="8" name="Espace réservé du texte 2"/>
          <p:cNvSpPr>
            <a:spLocks noGrp="1"/>
          </p:cNvSpPr>
          <p:nvPr>
            <p:ph type="body" idx="14" hasCustomPrompt="1"/>
          </p:nvPr>
        </p:nvSpPr>
        <p:spPr>
          <a:xfrm>
            <a:off x="262800"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0" name="Content Placeholder 2"/>
          <p:cNvSpPr>
            <a:spLocks noGrp="1"/>
          </p:cNvSpPr>
          <p:nvPr>
            <p:ph idx="16" hasCustomPrompt="1"/>
          </p:nvPr>
        </p:nvSpPr>
        <p:spPr>
          <a:xfrm>
            <a:off x="6103175"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Espace réservé du texte 2"/>
          <p:cNvSpPr>
            <a:spLocks noGrp="1"/>
          </p:cNvSpPr>
          <p:nvPr>
            <p:ph type="body" idx="17" hasCustomPrompt="1"/>
          </p:nvPr>
        </p:nvSpPr>
        <p:spPr>
          <a:xfrm>
            <a:off x="6103175"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2" name="Content Placeholder 2"/>
          <p:cNvSpPr>
            <a:spLocks noGrp="1"/>
          </p:cNvSpPr>
          <p:nvPr>
            <p:ph idx="18" hasCustomPrompt="1"/>
          </p:nvPr>
        </p:nvSpPr>
        <p:spPr>
          <a:xfrm>
            <a:off x="3182987" y="1619998"/>
            <a:ext cx="2790000" cy="4464000"/>
          </a:xfrm>
        </p:spPr>
        <p:txBody>
          <a:bodyPr/>
          <a:lstStyle>
            <a:lvl1pPr>
              <a:defRPr baseline="0"/>
            </a:lvl1pPr>
            <a:lvl2pPr>
              <a:defRPr/>
            </a:lvl2pPr>
            <a:lvl3pPr>
              <a:defRPr/>
            </a:lvl3pPr>
            <a:lvl4pPr>
              <a:defRPr/>
            </a:lvl4pPr>
            <a:lvl5pPr>
              <a:defRPr/>
            </a:lvl5pPr>
          </a:lstStyle>
          <a:p>
            <a:pPr lvl="0"/>
            <a:r>
              <a:rPr lang="en-US" dirty="0"/>
              <a:t>Hold Alt + Shift + Left or Right arrow to change text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Espace réservé du texte 2"/>
          <p:cNvSpPr>
            <a:spLocks noGrp="1"/>
          </p:cNvSpPr>
          <p:nvPr>
            <p:ph type="body" idx="19" hasCustomPrompt="1"/>
          </p:nvPr>
        </p:nvSpPr>
        <p:spPr>
          <a:xfrm>
            <a:off x="3182987" y="1251796"/>
            <a:ext cx="2790000" cy="343425"/>
          </a:xfrm>
          <a:prstGeom prst="callout1">
            <a:avLst>
              <a:gd name="adj1" fmla="val 98712"/>
              <a:gd name="adj2" fmla="val 99992"/>
              <a:gd name="adj3" fmla="val 98455"/>
              <a:gd name="adj4" fmla="val 77"/>
            </a:avLst>
          </a:prstGeom>
          <a:ln w="19050">
            <a:solidFill>
              <a:schemeClr val="tx2"/>
            </a:solidFill>
          </a:ln>
        </p:spPr>
        <p:txBody>
          <a:bodyPr lIns="0" tIns="0" rIns="0" bIns="54000" anchor="b">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lang="en-US" noProof="0" dirty="0"/>
              <a:t>Header</a:t>
            </a:r>
          </a:p>
        </p:txBody>
      </p:sp>
      <p:sp>
        <p:nvSpPr>
          <p:cNvPr id="14" name="Espace réservé du texte 16"/>
          <p:cNvSpPr>
            <a:spLocks noGrp="1"/>
          </p:cNvSpPr>
          <p:nvPr>
            <p:ph type="body" sz="quarter" idx="15" hasCustomPrompt="1"/>
          </p:nvPr>
        </p:nvSpPr>
        <p:spPr>
          <a:xfrm>
            <a:off x="2483768" y="6360160"/>
            <a:ext cx="5976664" cy="123111"/>
          </a:xfrm>
        </p:spPr>
        <p:txBody>
          <a:bodyPr wrap="square" lIns="0" tIns="0" rIns="0" bIns="0">
            <a:spAutoFit/>
          </a:bodyPr>
          <a:lstStyle>
            <a:lvl1pPr marL="144000" indent="-144000">
              <a:buClr>
                <a:schemeClr val="tx1"/>
              </a:buClr>
              <a:buFont typeface="+mj-lt"/>
              <a:buAutoNum type="arabicParenR"/>
              <a:defRPr sz="800">
                <a:solidFill>
                  <a:schemeClr val="tx1"/>
                </a:solidFill>
              </a:defRPr>
            </a:lvl1pPr>
          </a:lstStyle>
          <a:p>
            <a:pPr lvl="0"/>
            <a:r>
              <a:rPr lang="en-US" noProof="0" dirty="0"/>
              <a:t>Note</a:t>
            </a:r>
          </a:p>
        </p:txBody>
      </p:sp>
    </p:spTree>
    <p:extLst>
      <p:ext uri="{BB962C8B-B14F-4D97-AF65-F5344CB8AC3E}">
        <p14:creationId xmlns:p14="http://schemas.microsoft.com/office/powerpoint/2010/main" val="179086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6" Type="http://schemas.openxmlformats.org/officeDocument/2006/relationships/image" Target="../media/image8.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2800" y="498221"/>
            <a:ext cx="8630375" cy="40011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628650" y="1276255"/>
            <a:ext cx="78867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Connecteur droit 6"/>
          <p:cNvCxnSpPr>
            <a:cxnSpLocks/>
          </p:cNvCxnSpPr>
          <p:nvPr userDrawn="1"/>
        </p:nvCxnSpPr>
        <p:spPr>
          <a:xfrm>
            <a:off x="262800" y="980728"/>
            <a:ext cx="8630375" cy="0"/>
          </a:xfrm>
          <a:prstGeom prst="line">
            <a:avLst/>
          </a:prstGeom>
          <a:ln>
            <a:solidFill>
              <a:srgbClr val="C6C6C6"/>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rot="2694492">
            <a:off x="8659730" y="6412900"/>
            <a:ext cx="195015" cy="195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Slide Number Placeholder 5"/>
          <p:cNvSpPr>
            <a:spLocks noGrp="1"/>
          </p:cNvSpPr>
          <p:nvPr>
            <p:ph type="sldNum" sz="quarter" idx="4"/>
          </p:nvPr>
        </p:nvSpPr>
        <p:spPr>
          <a:xfrm>
            <a:off x="8579047" y="6437464"/>
            <a:ext cx="360000" cy="138499"/>
          </a:xfrm>
          <a:prstGeom prst="rect">
            <a:avLst/>
          </a:prstGeom>
        </p:spPr>
        <p:txBody>
          <a:bodyPr vert="horz" lIns="0" tIns="0" rIns="0" bIns="0" rtlCol="0" anchor="ctr"/>
          <a:lstStyle>
            <a:lvl1pPr algn="ctr">
              <a:defRPr sz="900">
                <a:solidFill>
                  <a:schemeClr val="bg1"/>
                </a:solidFill>
              </a:defRPr>
            </a:lvl1pPr>
          </a:lstStyle>
          <a:p>
            <a:fld id="{8EB99C4E-4C2F-4FAC-9585-2BCE7E79DDB0}" type="slidenum">
              <a:rPr lang="en-US" smtClean="0"/>
              <a:pPr/>
              <a:t>‹N°›</a:t>
            </a:fld>
            <a:endParaRPr lang="en-US" dirty="0"/>
          </a:p>
        </p:txBody>
      </p:sp>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79512" y="6259859"/>
            <a:ext cx="2232251" cy="493708"/>
          </a:xfrm>
          <a:prstGeom prst="rect">
            <a:avLst/>
          </a:prstGeom>
        </p:spPr>
      </p:pic>
    </p:spTree>
    <p:extLst>
      <p:ext uri="{BB962C8B-B14F-4D97-AF65-F5344CB8AC3E}">
        <p14:creationId xmlns:p14="http://schemas.microsoft.com/office/powerpoint/2010/main" val="1143657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21" r:id="rId15"/>
  </p:sldLayoutIdLst>
  <p:txStyles>
    <p:titleStyle>
      <a:lvl1pPr algn="l" defTabSz="914400" rtl="0" eaLnBrk="1" latinLnBrk="0" hangingPunct="1">
        <a:lnSpc>
          <a:spcPct val="90000"/>
        </a:lnSpc>
        <a:spcBef>
          <a:spcPct val="0"/>
        </a:spcBef>
        <a:buNone/>
        <a:defRPr sz="2000" kern="120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2800" y="498221"/>
            <a:ext cx="8630375" cy="40011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628650" y="1276255"/>
            <a:ext cx="78867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Connecteur droit 6"/>
          <p:cNvCxnSpPr>
            <a:cxnSpLocks/>
          </p:cNvCxnSpPr>
          <p:nvPr userDrawn="1"/>
        </p:nvCxnSpPr>
        <p:spPr>
          <a:xfrm>
            <a:off x="262800" y="980728"/>
            <a:ext cx="8630375" cy="0"/>
          </a:xfrm>
          <a:prstGeom prst="line">
            <a:avLst/>
          </a:prstGeom>
          <a:ln>
            <a:solidFill>
              <a:srgbClr val="C6C6C6"/>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rot="2694492">
            <a:off x="8659730" y="6412900"/>
            <a:ext cx="195015" cy="19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Slide Number Placeholder 5"/>
          <p:cNvSpPr>
            <a:spLocks noGrp="1"/>
          </p:cNvSpPr>
          <p:nvPr>
            <p:ph type="sldNum" sz="quarter" idx="4"/>
          </p:nvPr>
        </p:nvSpPr>
        <p:spPr>
          <a:xfrm>
            <a:off x="8579047" y="6437464"/>
            <a:ext cx="360000" cy="138499"/>
          </a:xfrm>
          <a:prstGeom prst="rect">
            <a:avLst/>
          </a:prstGeom>
        </p:spPr>
        <p:txBody>
          <a:bodyPr vert="horz" lIns="0" tIns="0" rIns="0" bIns="0" rtlCol="0" anchor="ctr"/>
          <a:lstStyle>
            <a:lvl1pPr algn="ctr">
              <a:defRPr sz="900">
                <a:solidFill>
                  <a:schemeClr val="bg1"/>
                </a:solidFill>
              </a:defRPr>
            </a:lvl1pPr>
          </a:lstStyle>
          <a:p>
            <a:fld id="{8EB99C4E-4C2F-4FAC-9585-2BCE7E79DDB0}" type="slidenum">
              <a:rPr lang="en-US" smtClean="0"/>
              <a:pPr/>
              <a:t>‹N°›</a:t>
            </a:fld>
            <a:endParaRPr lang="en-US" dirty="0"/>
          </a:p>
        </p:txBody>
      </p:sp>
      <p:pic>
        <p:nvPicPr>
          <p:cNvPr id="13" name="Picture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6259859"/>
            <a:ext cx="2232252" cy="493708"/>
          </a:xfrm>
          <a:prstGeom prst="rect">
            <a:avLst/>
          </a:prstGeom>
        </p:spPr>
      </p:pic>
    </p:spTree>
    <p:extLst>
      <p:ext uri="{BB962C8B-B14F-4D97-AF65-F5344CB8AC3E}">
        <p14:creationId xmlns:p14="http://schemas.microsoft.com/office/powerpoint/2010/main" val="192409872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914400" rtl="0" eaLnBrk="1" latinLnBrk="0" hangingPunct="1">
        <a:lnSpc>
          <a:spcPct val="90000"/>
        </a:lnSpc>
        <a:spcBef>
          <a:spcPct val="0"/>
        </a:spcBef>
        <a:buNone/>
        <a:defRPr sz="2000" kern="120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2800" y="498221"/>
            <a:ext cx="8630375" cy="40011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628650" y="1276255"/>
            <a:ext cx="78867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Connecteur droit 6"/>
          <p:cNvCxnSpPr>
            <a:cxnSpLocks/>
          </p:cNvCxnSpPr>
          <p:nvPr userDrawn="1"/>
        </p:nvCxnSpPr>
        <p:spPr>
          <a:xfrm>
            <a:off x="262800" y="980728"/>
            <a:ext cx="8630375" cy="0"/>
          </a:xfrm>
          <a:prstGeom prst="line">
            <a:avLst/>
          </a:prstGeom>
          <a:ln>
            <a:solidFill>
              <a:srgbClr val="C6C6C6"/>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rot="2694492">
            <a:off x="8659730" y="6412900"/>
            <a:ext cx="195015" cy="195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Slide Number Placeholder 5"/>
          <p:cNvSpPr>
            <a:spLocks noGrp="1"/>
          </p:cNvSpPr>
          <p:nvPr>
            <p:ph type="sldNum" sz="quarter" idx="4"/>
          </p:nvPr>
        </p:nvSpPr>
        <p:spPr>
          <a:xfrm>
            <a:off x="8579047" y="6437464"/>
            <a:ext cx="360000" cy="138499"/>
          </a:xfrm>
          <a:prstGeom prst="rect">
            <a:avLst/>
          </a:prstGeom>
        </p:spPr>
        <p:txBody>
          <a:bodyPr vert="horz" lIns="0" tIns="0" rIns="0" bIns="0" rtlCol="0" anchor="ctr"/>
          <a:lstStyle>
            <a:lvl1pPr algn="ctr">
              <a:defRPr sz="900">
                <a:solidFill>
                  <a:schemeClr val="bg1"/>
                </a:solidFill>
              </a:defRPr>
            </a:lvl1pPr>
          </a:lstStyle>
          <a:p>
            <a:fld id="{8EB99C4E-4C2F-4FAC-9585-2BCE7E79DDB0}" type="slidenum">
              <a:rPr lang="en-US" smtClean="0"/>
              <a:pPr/>
              <a:t>‹N°›</a:t>
            </a:fld>
            <a:endParaRPr lang="en-US" dirty="0"/>
          </a:p>
        </p:txBody>
      </p: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6259859"/>
            <a:ext cx="2232251" cy="493708"/>
          </a:xfrm>
          <a:prstGeom prst="rect">
            <a:avLst/>
          </a:prstGeom>
        </p:spPr>
      </p:pic>
    </p:spTree>
    <p:extLst>
      <p:ext uri="{BB962C8B-B14F-4D97-AF65-F5344CB8AC3E}">
        <p14:creationId xmlns:p14="http://schemas.microsoft.com/office/powerpoint/2010/main" val="224009698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914400" rtl="0" eaLnBrk="1" latinLnBrk="0" hangingPunct="1">
        <a:lnSpc>
          <a:spcPct val="90000"/>
        </a:lnSpc>
        <a:spcBef>
          <a:spcPct val="0"/>
        </a:spcBef>
        <a:buNone/>
        <a:defRPr sz="2000" kern="120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9.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31.tmp"/><Relationship Id="rId3" Type="http://schemas.openxmlformats.org/officeDocument/2006/relationships/tags" Target="../tags/tag22.xml"/><Relationship Id="rId7" Type="http://schemas.openxmlformats.org/officeDocument/2006/relationships/image" Target="../media/image29.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0.emf"/><Relationship Id="rId5" Type="http://schemas.openxmlformats.org/officeDocument/2006/relationships/oleObject" Target="../embeddings/oleObject11.bin"/><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0.emf"/><Relationship Id="rId5" Type="http://schemas.openxmlformats.org/officeDocument/2006/relationships/oleObject" Target="../embeddings/oleObject11.bin"/><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0.emf"/><Relationship Id="rId5" Type="http://schemas.openxmlformats.org/officeDocument/2006/relationships/oleObject" Target="../embeddings/oleObject12.bin"/><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xml"/><Relationship Id="rId7" Type="http://schemas.openxmlformats.org/officeDocument/2006/relationships/hyperlink" Target="https://www.yammer.com/scor.com/#/threads/inGroup?type=in_group&amp;feedId=12694553" TargetMode="Externa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image" Target="../media/image14.png"/><Relationship Id="rId5" Type="http://schemas.openxmlformats.org/officeDocument/2006/relationships/oleObject" Target="../embeddings/oleObject2.bin"/><Relationship Id="rId10" Type="http://schemas.openxmlformats.org/officeDocument/2006/relationships/image" Target="../media/image13.png"/><Relationship Id="rId4" Type="http://schemas.openxmlformats.org/officeDocument/2006/relationships/slideLayout" Target="../slideLayouts/slideLayout18.xml"/><Relationship Id="rId9" Type="http://schemas.openxmlformats.org/officeDocument/2006/relationships/image" Target="../media/image12.JP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30.xml"/><Relationship Id="rId7" Type="http://schemas.openxmlformats.org/officeDocument/2006/relationships/hyperlink" Target="file:///\\Location\File_name.csv" TargetMode="External"/><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10.emf"/><Relationship Id="rId5" Type="http://schemas.openxmlformats.org/officeDocument/2006/relationships/oleObject" Target="../embeddings/oleObject13.bin"/><Relationship Id="rId4" Type="http://schemas.openxmlformats.org/officeDocument/2006/relationships/slideLayout" Target="../slideLayouts/slideLayout18.xml"/><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32.xml"/><Relationship Id="rId7" Type="http://schemas.openxmlformats.org/officeDocument/2006/relationships/image" Target="../media/image34.tmp"/><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0.emf"/><Relationship Id="rId5" Type="http://schemas.openxmlformats.org/officeDocument/2006/relationships/oleObject" Target="../embeddings/oleObject14.bin"/><Relationship Id="rId4" Type="http://schemas.openxmlformats.org/officeDocument/2006/relationships/slideLayout" Target="../slideLayouts/slideLayout18.xml"/><Relationship Id="rId9" Type="http://schemas.openxmlformats.org/officeDocument/2006/relationships/image" Target="../media/image36.tmp"/></Relationships>
</file>

<file path=ppt/slides/_rels/slide2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7.png"/><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0.emf"/><Relationship Id="rId5" Type="http://schemas.openxmlformats.org/officeDocument/2006/relationships/oleObject" Target="../embeddings/oleObject15.bin"/><Relationship Id="rId4"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40.tmp"/><Relationship Id="rId3" Type="http://schemas.openxmlformats.org/officeDocument/2006/relationships/tags" Target="../tags/tag36.xml"/><Relationship Id="rId7" Type="http://schemas.openxmlformats.org/officeDocument/2006/relationships/image" Target="../media/image29.png"/><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0.emf"/><Relationship Id="rId5" Type="http://schemas.openxmlformats.org/officeDocument/2006/relationships/oleObject" Target="../embeddings/oleObject16.bin"/><Relationship Id="rId4" Type="http://schemas.openxmlformats.org/officeDocument/2006/relationships/slideLayout" Target="../slideLayouts/slideLayout18.xml"/><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38.xml"/><Relationship Id="rId7" Type="http://schemas.openxmlformats.org/officeDocument/2006/relationships/image" Target="../media/image42.png"/><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7.bin"/><Relationship Id="rId4"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45.tmp"/><Relationship Id="rId3" Type="http://schemas.openxmlformats.org/officeDocument/2006/relationships/tags" Target="../tags/tag42.xml"/><Relationship Id="rId7" Type="http://schemas.openxmlformats.org/officeDocument/2006/relationships/image" Target="../media/image44.tmp"/><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slideLayout" Target="../slideLayouts/slideLayout18.xml"/><Relationship Id="rId9" Type="http://schemas.openxmlformats.org/officeDocument/2006/relationships/image" Target="../media/image46.tmp"/></Relationships>
</file>

<file path=ppt/slides/_rels/slide29.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47.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hyperlink" Target="http://dcvprdexpan:8080/expan/study" TargetMode="External"/><Relationship Id="rId3" Type="http://schemas.openxmlformats.org/officeDocument/2006/relationships/tags" Target="../tags/tag6.xml"/><Relationship Id="rId7" Type="http://schemas.openxmlformats.org/officeDocument/2006/relationships/hyperlink" Target="http://dcvuatexpan:8080/expan/study" TargetMode="External"/><Relationship Id="rId12" Type="http://schemas.openxmlformats.org/officeDocument/2006/relationships/image" Target="../media/image18.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0.emf"/><Relationship Id="rId11" Type="http://schemas.openxmlformats.org/officeDocument/2006/relationships/image" Target="../media/image17.png"/><Relationship Id="rId5" Type="http://schemas.openxmlformats.org/officeDocument/2006/relationships/oleObject" Target="../embeddings/oleObject3.bin"/><Relationship Id="rId10" Type="http://schemas.openxmlformats.org/officeDocument/2006/relationships/image" Target="../media/image16.png"/><Relationship Id="rId4" Type="http://schemas.openxmlformats.org/officeDocument/2006/relationships/slideLayout" Target="../slideLayouts/slideLayout18.xml"/><Relationship Id="rId9" Type="http://schemas.openxmlformats.org/officeDocument/2006/relationships/image" Target="../media/image15.jpg"/></Relationships>
</file>

<file path=ppt/slides/_rels/slide3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8.tmp"/><Relationship Id="rId2" Type="http://schemas.openxmlformats.org/officeDocument/2006/relationships/tags" Target="../tags/tag49.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26.vml"/><Relationship Id="rId6" Type="http://schemas.openxmlformats.org/officeDocument/2006/relationships/image" Target="../media/image10.emf"/><Relationship Id="rId5" Type="http://schemas.openxmlformats.org/officeDocument/2006/relationships/oleObject" Target="../embeddings/oleObject22.bin"/><Relationship Id="rId4"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27.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8" Type="http://schemas.openxmlformats.org/officeDocument/2006/relationships/image" Target="../media/image50.tmp"/><Relationship Id="rId3" Type="http://schemas.openxmlformats.org/officeDocument/2006/relationships/tags" Target="../tags/tag58.xml"/><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10.emf"/><Relationship Id="rId11" Type="http://schemas.openxmlformats.org/officeDocument/2006/relationships/image" Target="../media/image53.png"/><Relationship Id="rId5" Type="http://schemas.openxmlformats.org/officeDocument/2006/relationships/oleObject" Target="../embeddings/oleObject25.bin"/><Relationship Id="rId10" Type="http://schemas.openxmlformats.org/officeDocument/2006/relationships/image" Target="../media/image52.png"/><Relationship Id="rId4" Type="http://schemas.openxmlformats.org/officeDocument/2006/relationships/slideLayout" Target="../slideLayouts/slideLayout18.xml"/><Relationship Id="rId9" Type="http://schemas.openxmlformats.org/officeDocument/2006/relationships/image" Target="../media/image51.png"/></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60.xml"/><Relationship Id="rId7" Type="http://schemas.openxmlformats.org/officeDocument/2006/relationships/hyperlink" Target="http://dcvprdtableau.eu.scor.local/#/site/ExperienceAnalysisPRD/projects" TargetMode="External"/><Relationship Id="rId2" Type="http://schemas.openxmlformats.org/officeDocument/2006/relationships/tags" Target="../tags/tag59.xml"/><Relationship Id="rId1" Type="http://schemas.openxmlformats.org/officeDocument/2006/relationships/vmlDrawing" Target="../drawings/vmlDrawing30.vml"/><Relationship Id="rId6" Type="http://schemas.openxmlformats.org/officeDocument/2006/relationships/image" Target="../media/image10.emf"/><Relationship Id="rId5" Type="http://schemas.openxmlformats.org/officeDocument/2006/relationships/oleObject" Target="../embeddings/oleObject26.bin"/><Relationship Id="rId10" Type="http://schemas.openxmlformats.org/officeDocument/2006/relationships/image" Target="../media/image29.png"/><Relationship Id="rId4" Type="http://schemas.openxmlformats.org/officeDocument/2006/relationships/slideLayout" Target="../slideLayouts/slideLayout18.xml"/><Relationship Id="rId9"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1.vml"/><Relationship Id="rId6" Type="http://schemas.openxmlformats.org/officeDocument/2006/relationships/image" Target="../media/image57.emf"/><Relationship Id="rId5" Type="http://schemas.openxmlformats.org/officeDocument/2006/relationships/oleObject" Target="../embeddings/oleObject27.bin"/><Relationship Id="rId4"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58.png"/><Relationship Id="rId2" Type="http://schemas.openxmlformats.org/officeDocument/2006/relationships/tags" Target="../tags/tag63.xml"/><Relationship Id="rId1" Type="http://schemas.openxmlformats.org/officeDocument/2006/relationships/vmlDrawing" Target="../drawings/vmlDrawing32.vml"/><Relationship Id="rId6" Type="http://schemas.openxmlformats.org/officeDocument/2006/relationships/image" Target="../media/image57.emf"/><Relationship Id="rId5" Type="http://schemas.openxmlformats.org/officeDocument/2006/relationships/oleObject" Target="../embeddings/oleObject28.bin"/><Relationship Id="rId4"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66.xml"/><Relationship Id="rId7" Type="http://schemas.openxmlformats.org/officeDocument/2006/relationships/image" Target="../media/image59.png"/><Relationship Id="rId2" Type="http://schemas.openxmlformats.org/officeDocument/2006/relationships/tags" Target="../tags/tag65.xml"/><Relationship Id="rId1" Type="http://schemas.openxmlformats.org/officeDocument/2006/relationships/vmlDrawing" Target="../drawings/vmlDrawing33.vml"/><Relationship Id="rId6" Type="http://schemas.openxmlformats.org/officeDocument/2006/relationships/image" Target="../media/image57.emf"/><Relationship Id="rId5" Type="http://schemas.openxmlformats.org/officeDocument/2006/relationships/oleObject" Target="../embeddings/oleObject29.bin"/><Relationship Id="rId4"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61.png"/><Relationship Id="rId2" Type="http://schemas.openxmlformats.org/officeDocument/2006/relationships/tags" Target="../tags/tag67.xml"/><Relationship Id="rId1" Type="http://schemas.openxmlformats.org/officeDocument/2006/relationships/vmlDrawing" Target="../drawings/vmlDrawing34.vml"/><Relationship Id="rId6" Type="http://schemas.openxmlformats.org/officeDocument/2006/relationships/image" Target="../media/image57.emf"/><Relationship Id="rId5" Type="http://schemas.openxmlformats.org/officeDocument/2006/relationships/oleObject" Target="../embeddings/oleObject30.bin"/><Relationship Id="rId4"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35.vml"/><Relationship Id="rId6" Type="http://schemas.openxmlformats.org/officeDocument/2006/relationships/image" Target="../media/image57.emf"/><Relationship Id="rId5" Type="http://schemas.openxmlformats.org/officeDocument/2006/relationships/oleObject" Target="../embeddings/oleObject31.bin"/><Relationship Id="rId4"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36.vml"/><Relationship Id="rId6" Type="http://schemas.openxmlformats.org/officeDocument/2006/relationships/image" Target="../media/image57.emf"/><Relationship Id="rId5" Type="http://schemas.openxmlformats.org/officeDocument/2006/relationships/oleObject" Target="../embeddings/oleObject31.bin"/><Relationship Id="rId4"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37.vml"/><Relationship Id="rId6" Type="http://schemas.openxmlformats.org/officeDocument/2006/relationships/image" Target="../media/image57.emf"/><Relationship Id="rId5" Type="http://schemas.openxmlformats.org/officeDocument/2006/relationships/oleObject" Target="../embeddings/oleObject32.bin"/><Relationship Id="rId4"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38.vml"/><Relationship Id="rId6" Type="http://schemas.openxmlformats.org/officeDocument/2006/relationships/image" Target="../media/image10.emf"/><Relationship Id="rId5" Type="http://schemas.openxmlformats.org/officeDocument/2006/relationships/oleObject" Target="../embeddings/oleObject33.bin"/><Relationship Id="rId4"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62.png"/><Relationship Id="rId2" Type="http://schemas.openxmlformats.org/officeDocument/2006/relationships/tags" Target="../tags/tag77.xml"/><Relationship Id="rId1" Type="http://schemas.openxmlformats.org/officeDocument/2006/relationships/vmlDrawing" Target="../drawings/vmlDrawing39.vml"/><Relationship Id="rId6" Type="http://schemas.openxmlformats.org/officeDocument/2006/relationships/image" Target="../media/image57.emf"/><Relationship Id="rId5" Type="http://schemas.openxmlformats.org/officeDocument/2006/relationships/oleObject" Target="../embeddings/oleObject34.bin"/><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tags" Target="../tags/tag8.xml"/><Relationship Id="rId7" Type="http://schemas.openxmlformats.org/officeDocument/2006/relationships/image" Target="../media/image22.tmp"/><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Layout" Target="../slideLayouts/slideLayout18.xml"/><Relationship Id="rId9" Type="http://schemas.openxmlformats.org/officeDocument/2006/relationships/image" Target="../media/image24.tmp"/></Relationships>
</file>

<file path=ppt/slides/_rels/slide6.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tags" Target="../tags/tag10.xml"/><Relationship Id="rId7" Type="http://schemas.openxmlformats.org/officeDocument/2006/relationships/image" Target="../media/image25.tmp"/><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slideLayout" Target="../slideLayouts/slideLayout18.xml"/><Relationship Id="rId9" Type="http://schemas.openxmlformats.org/officeDocument/2006/relationships/image" Target="../media/image27.tmp"/></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8.tmp"/><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30.tmp"/><Relationship Id="rId3" Type="http://schemas.openxmlformats.org/officeDocument/2006/relationships/tags" Target="../tags/tag16.xml"/><Relationship Id="rId7" Type="http://schemas.openxmlformats.org/officeDocument/2006/relationships/image" Target="../media/image29.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9" r="2179"/>
          <a:stretch>
            <a:fillRect/>
          </a:stretch>
        </p:blipFill>
        <p:spPr/>
      </p:pic>
      <p:grpSp>
        <p:nvGrpSpPr>
          <p:cNvPr id="9" name="Group 8"/>
          <p:cNvGrpSpPr/>
          <p:nvPr/>
        </p:nvGrpSpPr>
        <p:grpSpPr>
          <a:xfrm>
            <a:off x="-108520" y="0"/>
            <a:ext cx="9502271" cy="7662332"/>
            <a:chOff x="-108520" y="0"/>
            <a:chExt cx="9502271" cy="7662332"/>
          </a:xfrm>
        </p:grpSpPr>
        <p:sp>
          <p:nvSpPr>
            <p:cNvPr id="10" name="Rectangle 9"/>
            <p:cNvSpPr/>
            <p:nvPr userDrawn="1"/>
          </p:nvSpPr>
          <p:spPr>
            <a:xfrm>
              <a:off x="198000" y="0"/>
              <a:ext cx="8748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ChangeAspect="1"/>
            </p:cNvSpPr>
            <p:nvPr userDrawn="1"/>
          </p:nvSpPr>
          <p:spPr>
            <a:xfrm rot="2700000">
              <a:off x="2264198" y="532779"/>
              <a:ext cx="7050892" cy="7208214"/>
            </a:xfrm>
            <a:custGeom>
              <a:avLst/>
              <a:gdLst>
                <a:gd name="connsiteX0" fmla="*/ 1268727 w 7050892"/>
                <a:gd name="connsiteY0" fmla="*/ 0 h 7208214"/>
                <a:gd name="connsiteX1" fmla="*/ 4314535 w 7050892"/>
                <a:gd name="connsiteY1" fmla="*/ 2627 h 7208214"/>
                <a:gd name="connsiteX2" fmla="*/ 7050892 w 7050892"/>
                <a:gd name="connsiteY2" fmla="*/ 2738983 h 7208214"/>
                <a:gd name="connsiteX3" fmla="*/ 2588059 w 7050892"/>
                <a:gd name="connsiteY3" fmla="*/ 7201816 h 7208214"/>
                <a:gd name="connsiteX4" fmla="*/ 4261 w 7050892"/>
                <a:gd name="connsiteY4" fmla="*/ 7208214 h 7208214"/>
                <a:gd name="connsiteX5" fmla="*/ 0 w 7050892"/>
                <a:gd name="connsiteY5" fmla="*/ 1273180 h 72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892" h="7208214">
                  <a:moveTo>
                    <a:pt x="1268727" y="0"/>
                  </a:moveTo>
                  <a:lnTo>
                    <a:pt x="4314535" y="2627"/>
                  </a:lnTo>
                  <a:lnTo>
                    <a:pt x="7050892" y="2738983"/>
                  </a:lnTo>
                  <a:lnTo>
                    <a:pt x="2588059" y="7201816"/>
                  </a:lnTo>
                  <a:lnTo>
                    <a:pt x="4261" y="7208214"/>
                  </a:lnTo>
                  <a:cubicBezTo>
                    <a:pt x="2841" y="5228128"/>
                    <a:pt x="1420" y="3253266"/>
                    <a:pt x="0" y="1273180"/>
                  </a:cubicBezTo>
                  <a:close/>
                </a:path>
              </a:pathLst>
            </a:cu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endParaRPr>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r="2885" b="11801"/>
            <a:stretch/>
          </p:blipFill>
          <p:spPr>
            <a:xfrm>
              <a:off x="-108520" y="0"/>
              <a:ext cx="9073398" cy="6048672"/>
            </a:xfrm>
            <a:prstGeom prst="rect">
              <a:avLst/>
            </a:prstGeom>
          </p:spPr>
        </p:pic>
        <p:grpSp>
          <p:nvGrpSpPr>
            <p:cNvPr id="13" name="Groupe 8"/>
            <p:cNvGrpSpPr/>
            <p:nvPr/>
          </p:nvGrpSpPr>
          <p:grpSpPr>
            <a:xfrm>
              <a:off x="4515958" y="2645999"/>
              <a:ext cx="144000" cy="242176"/>
              <a:chOff x="4518000" y="2645999"/>
              <a:chExt cx="144000" cy="242176"/>
            </a:xfrm>
          </p:grpSpPr>
          <p:sp>
            <p:nvSpPr>
              <p:cNvPr id="14" name="Ellipse 16"/>
              <p:cNvSpPr/>
              <p:nvPr userDrawn="1"/>
            </p:nvSpPr>
            <p:spPr>
              <a:xfrm>
                <a:off x="4518000" y="2744175"/>
                <a:ext cx="144000" cy="144000"/>
              </a:xfrm>
              <a:prstGeom prst="ellipse">
                <a:avLst/>
              </a:prstGeom>
              <a:noFill/>
              <a:ln w="9525">
                <a:solidFill>
                  <a:srgbClr val="B4E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5" name="Connecteur droit 17"/>
              <p:cNvCxnSpPr/>
              <p:nvPr userDrawn="1"/>
            </p:nvCxnSpPr>
            <p:spPr>
              <a:xfrm rot="5400000">
                <a:off x="4508182" y="2727818"/>
                <a:ext cx="163637" cy="0"/>
              </a:xfrm>
              <a:prstGeom prst="line">
                <a:avLst/>
              </a:prstGeom>
              <a:ln>
                <a:solidFill>
                  <a:srgbClr val="B4E1FA"/>
                </a:solidFill>
                <a:tailEnd type="none" w="sm" len="sm"/>
              </a:ln>
            </p:spPr>
            <p:style>
              <a:lnRef idx="1">
                <a:schemeClr val="accent1"/>
              </a:lnRef>
              <a:fillRef idx="0">
                <a:schemeClr val="accent1"/>
              </a:fillRef>
              <a:effectRef idx="0">
                <a:schemeClr val="accent1"/>
              </a:effectRef>
              <a:fontRef idx="minor">
                <a:schemeClr val="tx1"/>
              </a:fontRef>
            </p:style>
          </p:cxnSp>
          <p:sp>
            <p:nvSpPr>
              <p:cNvPr id="16" name="Ellipse 18"/>
              <p:cNvSpPr/>
              <p:nvPr userDrawn="1"/>
            </p:nvSpPr>
            <p:spPr>
              <a:xfrm>
                <a:off x="4572000" y="2796539"/>
                <a:ext cx="36000" cy="32727"/>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
        <p:nvSpPr>
          <p:cNvPr id="3" name="Text Placeholder 2"/>
          <p:cNvSpPr>
            <a:spLocks noGrp="1"/>
          </p:cNvSpPr>
          <p:nvPr>
            <p:ph type="body" sz="quarter" idx="10"/>
          </p:nvPr>
        </p:nvSpPr>
        <p:spPr/>
        <p:txBody>
          <a:bodyPr/>
          <a:lstStyle/>
          <a:p>
            <a:r>
              <a:rPr lang="en-US" dirty="0"/>
              <a:t>10 January 2018</a:t>
            </a:r>
          </a:p>
        </p:txBody>
      </p:sp>
      <p:sp>
        <p:nvSpPr>
          <p:cNvPr id="4" name="Text Placeholder 3"/>
          <p:cNvSpPr>
            <a:spLocks noGrp="1"/>
          </p:cNvSpPr>
          <p:nvPr>
            <p:ph type="body" sz="quarter" idx="11"/>
          </p:nvPr>
        </p:nvSpPr>
        <p:spPr/>
        <p:txBody>
          <a:bodyPr/>
          <a:lstStyle/>
          <a:p>
            <a:r>
              <a:rPr lang="en-US" sz="2800"/>
              <a:t>APEX v1.1.1</a:t>
            </a:r>
            <a:endParaRPr lang="en-US" sz="2800" dirty="0"/>
          </a:p>
          <a:p>
            <a:r>
              <a:rPr lang="en-US" sz="2800" dirty="0"/>
              <a:t>User guide</a:t>
            </a:r>
          </a:p>
          <a:p>
            <a:endParaRPr lang="en-US" sz="2400" dirty="0"/>
          </a:p>
          <a:p>
            <a:endParaRPr lang="en-US" sz="2400" dirty="0"/>
          </a:p>
        </p:txBody>
      </p:sp>
      <p:sp>
        <p:nvSpPr>
          <p:cNvPr id="8" name="Text Placeholder 7"/>
          <p:cNvSpPr>
            <a:spLocks noGrp="1"/>
          </p:cNvSpPr>
          <p:nvPr>
            <p:ph type="body" sz="quarter" idx="12"/>
          </p:nvPr>
        </p:nvSpPr>
        <p:spPr/>
        <p:txBody>
          <a:bodyPr/>
          <a:lstStyle/>
          <a:p>
            <a:r>
              <a:rPr lang="en-US" dirty="0"/>
              <a:t>Karsten de </a:t>
            </a:r>
            <a:r>
              <a:rPr lang="en-US" dirty="0" err="1"/>
              <a:t>Braaf</a:t>
            </a:r>
            <a:endParaRPr lang="en-US" dirty="0"/>
          </a:p>
        </p:txBody>
      </p:sp>
    </p:spTree>
    <p:extLst>
      <p:ext uri="{BB962C8B-B14F-4D97-AF65-F5344CB8AC3E}">
        <p14:creationId xmlns:p14="http://schemas.microsoft.com/office/powerpoint/2010/main" val="45487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63E20120-3BCB-4826-830A-77101CB353C6}"/>
              </a:ext>
            </a:extLst>
          </p:cNvPr>
          <p:cNvGraphicFramePr>
            <a:graphicFrameLocks noChangeAspect="1"/>
          </p:cNvGraphicFramePr>
          <p:nvPr>
            <p:custDataLst>
              <p:tags r:id="rId2"/>
            </p:custDataLst>
            <p:extLst>
              <p:ext uri="{D42A27DB-BD31-4B8C-83A1-F6EECF244321}">
                <p14:modId xmlns:p14="http://schemas.microsoft.com/office/powerpoint/2010/main" val="1668794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028"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63E20120-3BCB-4826-830A-77101CB353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CA31197-080E-421A-B831-EE4BF2193C1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C0765EC-0642-4A3C-92A7-FBD9AF1DD57A}"/>
              </a:ext>
            </a:extLst>
          </p:cNvPr>
          <p:cNvSpPr>
            <a:spLocks noGrp="1"/>
          </p:cNvSpPr>
          <p:nvPr>
            <p:ph type="title"/>
          </p:nvPr>
        </p:nvSpPr>
        <p:spPr/>
        <p:txBody>
          <a:bodyPr/>
          <a:lstStyle/>
          <a:p>
            <a:r>
              <a:rPr lang="en-US" dirty="0"/>
              <a:t>Input Data – events </a:t>
            </a:r>
          </a:p>
        </p:txBody>
      </p:sp>
      <p:sp>
        <p:nvSpPr>
          <p:cNvPr id="3" name="Espace réservé du contenu 2">
            <a:extLst>
              <a:ext uri="{FF2B5EF4-FFF2-40B4-BE49-F238E27FC236}">
                <a16:creationId xmlns:a16="http://schemas.microsoft.com/office/drawing/2014/main" id="{86EAEC82-DDAC-4505-8713-35D73F20A810}"/>
              </a:ext>
            </a:extLst>
          </p:cNvPr>
          <p:cNvSpPr>
            <a:spLocks noGrp="1"/>
          </p:cNvSpPr>
          <p:nvPr>
            <p:ph idx="1"/>
          </p:nvPr>
        </p:nvSpPr>
        <p:spPr/>
        <p:txBody>
          <a:bodyPr/>
          <a:lstStyle/>
          <a:p>
            <a:pPr marL="0" indent="0">
              <a:spcAft>
                <a:spcPts val="600"/>
              </a:spcAft>
              <a:buNone/>
            </a:pPr>
            <a:r>
              <a:rPr lang="en-US" sz="1400" b="1" dirty="0">
                <a:solidFill>
                  <a:schemeClr val="tx2"/>
                </a:solidFill>
              </a:rPr>
              <a:t>Events</a:t>
            </a:r>
          </a:p>
          <a:p>
            <a:pPr>
              <a:spcAft>
                <a:spcPts val="600"/>
              </a:spcAft>
            </a:pPr>
            <a:r>
              <a:rPr lang="en-US" sz="1400" dirty="0"/>
              <a:t>Dedicated variables describe the cause and timing of events. This allows to retain more flexibility, in particular covering portfolios where no link between exposure and claim information is possible</a:t>
            </a:r>
          </a:p>
          <a:p>
            <a:pPr lvl="1">
              <a:spcAft>
                <a:spcPts val="600"/>
              </a:spcAft>
            </a:pPr>
            <a:r>
              <a:rPr lang="en-US" sz="1400" dirty="0" err="1">
                <a:solidFill>
                  <a:schemeClr val="accent3"/>
                </a:solidFill>
              </a:rPr>
              <a:t>Date_of_Event</a:t>
            </a:r>
            <a:r>
              <a:rPr lang="en-US" sz="1400" dirty="0"/>
              <a:t>:  Events are assumed end of the day. For lump-sum engine the date therefore </a:t>
            </a:r>
            <a:br>
              <a:rPr lang="en-US" sz="1400" dirty="0"/>
            </a:br>
            <a:r>
              <a:rPr lang="en-US" sz="1400" dirty="0"/>
              <a:t>needs to match  </a:t>
            </a:r>
            <a:r>
              <a:rPr lang="en-US" sz="1400" dirty="0" err="1">
                <a:solidFill>
                  <a:schemeClr val="accent3"/>
                </a:solidFill>
              </a:rPr>
              <a:t>Date_of_End_Current_Condition</a:t>
            </a:r>
            <a:br>
              <a:rPr lang="en-US" sz="1400" dirty="0">
                <a:solidFill>
                  <a:schemeClr val="accent3"/>
                </a:solidFill>
              </a:rPr>
            </a:br>
            <a:br>
              <a:rPr lang="en-US" sz="1400" dirty="0">
                <a:solidFill>
                  <a:schemeClr val="accent3"/>
                </a:solidFill>
              </a:rPr>
            </a:br>
            <a:r>
              <a:rPr lang="en-US" sz="1400" dirty="0"/>
              <a:t>Pay attention to the date conventions of the </a:t>
            </a:r>
            <a:r>
              <a:rPr lang="en-US" sz="1400" dirty="0" err="1"/>
              <a:t>cedent</a:t>
            </a:r>
            <a:r>
              <a:rPr lang="en-US" sz="1400" dirty="0"/>
              <a:t>. For example, some </a:t>
            </a:r>
            <a:r>
              <a:rPr lang="en-US" sz="1400" dirty="0" err="1"/>
              <a:t>cedents</a:t>
            </a:r>
            <a:r>
              <a:rPr lang="en-US" sz="1400" dirty="0"/>
              <a:t> may assign lapses to the first day of the following policy year. In such case you would need to adjust dates to match the correct policy year.</a:t>
            </a:r>
            <a:br>
              <a:rPr lang="en-US" sz="1400" dirty="0">
                <a:solidFill>
                  <a:schemeClr val="accent3"/>
                </a:solidFill>
              </a:rPr>
            </a:br>
            <a:br>
              <a:rPr lang="en-US" sz="1400" dirty="0">
                <a:solidFill>
                  <a:schemeClr val="accent3"/>
                </a:solidFill>
              </a:rPr>
            </a:br>
            <a:r>
              <a:rPr lang="en-US" sz="1400" dirty="0" err="1">
                <a:solidFill>
                  <a:schemeClr val="accent3"/>
                </a:solidFill>
              </a:rPr>
              <a:t>Type_of_Event</a:t>
            </a:r>
            <a:r>
              <a:rPr lang="en-US" sz="1400" dirty="0"/>
              <a:t>:  Types are consistent with </a:t>
            </a:r>
            <a:r>
              <a:rPr lang="en-US" sz="1400" dirty="0">
                <a:solidFill>
                  <a:schemeClr val="accent3"/>
                </a:solidFill>
              </a:rPr>
              <a:t>Status_End_Current_Condition</a:t>
            </a:r>
          </a:p>
          <a:p>
            <a:pPr lvl="1">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endParaRPr lang="en-US" sz="1400" dirty="0"/>
          </a:p>
        </p:txBody>
      </p:sp>
      <p:graphicFrame>
        <p:nvGraphicFramePr>
          <p:cNvPr id="7" name="Tableau 6">
            <a:extLst>
              <a:ext uri="{FF2B5EF4-FFF2-40B4-BE49-F238E27FC236}">
                <a16:creationId xmlns:a16="http://schemas.microsoft.com/office/drawing/2014/main" id="{F7B81DE6-E325-4B94-9E1F-54014228476E}"/>
              </a:ext>
            </a:extLst>
          </p:cNvPr>
          <p:cNvGraphicFramePr>
            <a:graphicFrameLocks noGrp="1"/>
          </p:cNvGraphicFramePr>
          <p:nvPr>
            <p:extLst>
              <p:ext uri="{D42A27DB-BD31-4B8C-83A1-F6EECF244321}">
                <p14:modId xmlns:p14="http://schemas.microsoft.com/office/powerpoint/2010/main" val="3416025866"/>
              </p:ext>
            </p:extLst>
          </p:nvPr>
        </p:nvGraphicFramePr>
        <p:xfrm>
          <a:off x="1288665" y="4077072"/>
          <a:ext cx="5184576" cy="165388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111415770"/>
                    </a:ext>
                  </a:extLst>
                </a:gridCol>
                <a:gridCol w="2592288">
                  <a:extLst>
                    <a:ext uri="{9D8B030D-6E8A-4147-A177-3AD203B41FA5}">
                      <a16:colId xmlns:a16="http://schemas.microsoft.com/office/drawing/2014/main" val="2016951096"/>
                    </a:ext>
                  </a:extLst>
                </a:gridCol>
              </a:tblGrid>
              <a:tr h="282286">
                <a:tc>
                  <a:txBody>
                    <a:bodyPr/>
                    <a:lstStyle/>
                    <a:p>
                      <a:r>
                        <a:rPr lang="en-US" sz="1200" dirty="0" err="1"/>
                        <a:t>Type_of_Event</a:t>
                      </a:r>
                      <a:endParaRPr lang="en-US" sz="1200" dirty="0"/>
                    </a:p>
                  </a:txBody>
                  <a:tcPr/>
                </a:tc>
                <a:tc>
                  <a:txBody>
                    <a:bodyPr/>
                    <a:lstStyle/>
                    <a:p>
                      <a:r>
                        <a:rPr lang="en-US" sz="1200" dirty="0"/>
                        <a:t>Status_End_Current_Condition</a:t>
                      </a:r>
                    </a:p>
                  </a:txBody>
                  <a:tcPr/>
                </a:tc>
                <a:extLst>
                  <a:ext uri="{0D108BD9-81ED-4DB2-BD59-A6C34878D82A}">
                    <a16:rowId xmlns:a16="http://schemas.microsoft.com/office/drawing/2014/main" val="2736932264"/>
                  </a:ext>
                </a:extLst>
              </a:tr>
              <a:tr h="232239">
                <a:tc>
                  <a:txBody>
                    <a:bodyPr/>
                    <a:lstStyle/>
                    <a:p>
                      <a:r>
                        <a:rPr lang="en-US" sz="1200" dirty="0"/>
                        <a:t>Incidence</a:t>
                      </a:r>
                    </a:p>
                  </a:txBody>
                  <a:tcPr/>
                </a:tc>
                <a:tc>
                  <a:txBody>
                    <a:bodyPr/>
                    <a:lstStyle/>
                    <a:p>
                      <a:r>
                        <a:rPr lang="en-US" sz="1200" dirty="0"/>
                        <a:t>Claimant</a:t>
                      </a:r>
                    </a:p>
                  </a:txBody>
                  <a:tcPr/>
                </a:tc>
                <a:extLst>
                  <a:ext uri="{0D108BD9-81ED-4DB2-BD59-A6C34878D82A}">
                    <a16:rowId xmlns:a16="http://schemas.microsoft.com/office/drawing/2014/main" val="2683375974"/>
                  </a:ext>
                </a:extLst>
              </a:tr>
              <a:tr h="232239">
                <a:tc>
                  <a:txBody>
                    <a:bodyPr/>
                    <a:lstStyle/>
                    <a:p>
                      <a:r>
                        <a:rPr lang="en-US" sz="1200" dirty="0"/>
                        <a:t>Death</a:t>
                      </a:r>
                    </a:p>
                  </a:txBody>
                  <a:tcPr/>
                </a:tc>
                <a:tc>
                  <a:txBody>
                    <a:bodyPr/>
                    <a:lstStyle/>
                    <a:p>
                      <a:r>
                        <a:rPr lang="en-US" sz="1200" dirty="0"/>
                        <a:t>Dead</a:t>
                      </a:r>
                    </a:p>
                  </a:txBody>
                  <a:tcPr/>
                </a:tc>
                <a:extLst>
                  <a:ext uri="{0D108BD9-81ED-4DB2-BD59-A6C34878D82A}">
                    <a16:rowId xmlns:a16="http://schemas.microsoft.com/office/drawing/2014/main" val="2061351247"/>
                  </a:ext>
                </a:extLst>
              </a:tr>
              <a:tr h="232239">
                <a:tc>
                  <a:txBody>
                    <a:bodyPr/>
                    <a:lstStyle/>
                    <a:p>
                      <a:r>
                        <a:rPr lang="en-US" sz="1200" dirty="0"/>
                        <a:t>Withdrawal</a:t>
                      </a:r>
                    </a:p>
                  </a:txBody>
                  <a:tcPr/>
                </a:tc>
                <a:tc>
                  <a:txBody>
                    <a:bodyPr/>
                    <a:lstStyle/>
                    <a:p>
                      <a:r>
                        <a:rPr lang="en-US" sz="1200" dirty="0"/>
                        <a:t>Withdrawn</a:t>
                      </a:r>
                    </a:p>
                  </a:txBody>
                  <a:tcPr/>
                </a:tc>
                <a:extLst>
                  <a:ext uri="{0D108BD9-81ED-4DB2-BD59-A6C34878D82A}">
                    <a16:rowId xmlns:a16="http://schemas.microsoft.com/office/drawing/2014/main" val="2839019219"/>
                  </a:ext>
                </a:extLst>
              </a:tr>
              <a:tr h="232239">
                <a:tc>
                  <a:txBody>
                    <a:bodyPr/>
                    <a:lstStyle/>
                    <a:p>
                      <a:r>
                        <a:rPr lang="en-US" sz="1200" dirty="0" err="1"/>
                        <a:t>Incidence_Death</a:t>
                      </a:r>
                      <a:endParaRPr lang="en-US" sz="1200" dirty="0"/>
                    </a:p>
                  </a:txBody>
                  <a:tcPr/>
                </a:tc>
                <a:tc>
                  <a:txBody>
                    <a:bodyPr/>
                    <a:lstStyle/>
                    <a:p>
                      <a:r>
                        <a:rPr lang="en-US" sz="1200" dirty="0" err="1"/>
                        <a:t>Claimant_Dead</a:t>
                      </a:r>
                      <a:endParaRPr lang="en-US" sz="1200" dirty="0"/>
                    </a:p>
                  </a:txBody>
                  <a:tcPr/>
                </a:tc>
                <a:extLst>
                  <a:ext uri="{0D108BD9-81ED-4DB2-BD59-A6C34878D82A}">
                    <a16:rowId xmlns:a16="http://schemas.microsoft.com/office/drawing/2014/main" val="3867728859"/>
                  </a:ext>
                </a:extLst>
              </a:tr>
              <a:tr h="232239">
                <a:tc>
                  <a:txBody>
                    <a:bodyPr/>
                    <a:lstStyle/>
                    <a:p>
                      <a:endParaRPr lang="en-US" sz="1200" dirty="0"/>
                    </a:p>
                  </a:txBody>
                  <a:tcPr/>
                </a:tc>
                <a:tc>
                  <a:txBody>
                    <a:bodyPr/>
                    <a:lstStyle/>
                    <a:p>
                      <a:r>
                        <a:rPr lang="en-US" sz="1200" dirty="0"/>
                        <a:t>Expired / Censored</a:t>
                      </a:r>
                    </a:p>
                  </a:txBody>
                  <a:tcPr/>
                </a:tc>
                <a:extLst>
                  <a:ext uri="{0D108BD9-81ED-4DB2-BD59-A6C34878D82A}">
                    <a16:rowId xmlns:a16="http://schemas.microsoft.com/office/drawing/2014/main" val="1246504537"/>
                  </a:ext>
                </a:extLst>
              </a:tr>
            </a:tbl>
          </a:graphicData>
        </a:graphic>
      </p:graphicFrame>
      <p:pic>
        <p:nvPicPr>
          <p:cNvPr id="9" name="Image 8">
            <a:extLst>
              <a:ext uri="{FF2B5EF4-FFF2-40B4-BE49-F238E27FC236}">
                <a16:creationId xmlns:a16="http://schemas.microsoft.com/office/drawing/2014/main" id="{CF0A955B-872F-4D6B-AB80-F3F5C32910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3840" y="1988840"/>
            <a:ext cx="462186" cy="462186"/>
          </a:xfrm>
          <a:prstGeom prst="rect">
            <a:avLst/>
          </a:prstGeom>
        </p:spPr>
      </p:pic>
      <p:sp>
        <p:nvSpPr>
          <p:cNvPr id="10" name="ZoneTexte 9">
            <a:extLst>
              <a:ext uri="{FF2B5EF4-FFF2-40B4-BE49-F238E27FC236}">
                <a16:creationId xmlns:a16="http://schemas.microsoft.com/office/drawing/2014/main" id="{0893CBC8-335A-425F-A5FA-44F1C64B841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69779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66574E0E-0DB4-4AFF-A7A9-508ADE00D901}"/>
              </a:ext>
            </a:extLst>
          </p:cNvPr>
          <p:cNvGraphicFramePr>
            <a:graphicFrameLocks noChangeAspect="1"/>
          </p:cNvGraphicFramePr>
          <p:nvPr>
            <p:custDataLst>
              <p:tags r:id="rId2"/>
            </p:custDataLst>
            <p:extLst>
              <p:ext uri="{D42A27DB-BD31-4B8C-83A1-F6EECF244321}">
                <p14:modId xmlns:p14="http://schemas.microsoft.com/office/powerpoint/2010/main" val="1759520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97"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Rectangle 24" hidden="1">
            <a:extLst>
              <a:ext uri="{FF2B5EF4-FFF2-40B4-BE49-F238E27FC236}">
                <a16:creationId xmlns:a16="http://schemas.microsoft.com/office/drawing/2014/main" id="{EB1F39EB-0907-4A2D-AA7D-C4A276F246A1}"/>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AF54A2B-A2FE-448F-8096-07D937F0A5B0}"/>
              </a:ext>
            </a:extLst>
          </p:cNvPr>
          <p:cNvSpPr>
            <a:spLocks noGrp="1"/>
          </p:cNvSpPr>
          <p:nvPr>
            <p:ph type="title"/>
          </p:nvPr>
        </p:nvSpPr>
        <p:spPr/>
        <p:txBody>
          <a:bodyPr/>
          <a:lstStyle/>
          <a:p>
            <a:r>
              <a:rPr lang="en-US" dirty="0"/>
              <a:t>Decrement structure</a:t>
            </a:r>
          </a:p>
        </p:txBody>
      </p:sp>
      <p:sp>
        <p:nvSpPr>
          <p:cNvPr id="3" name="Espace réservé du contenu 2">
            <a:extLst>
              <a:ext uri="{FF2B5EF4-FFF2-40B4-BE49-F238E27FC236}">
                <a16:creationId xmlns:a16="http://schemas.microsoft.com/office/drawing/2014/main" id="{CF84094B-A379-45D8-B0A8-E0C982307097}"/>
              </a:ext>
            </a:extLst>
          </p:cNvPr>
          <p:cNvSpPr>
            <a:spLocks noGrp="1"/>
          </p:cNvSpPr>
          <p:nvPr>
            <p:ph idx="1"/>
          </p:nvPr>
        </p:nvSpPr>
        <p:spPr/>
        <p:txBody>
          <a:bodyPr/>
          <a:lstStyle/>
          <a:p>
            <a:r>
              <a:rPr lang="en-US" sz="1400" dirty="0"/>
              <a:t>Decrements represent the types of risks </a:t>
            </a:r>
            <a:r>
              <a:rPr lang="en-US" sz="1400" dirty="0" err="1"/>
              <a:t>analysed</a:t>
            </a:r>
            <a:r>
              <a:rPr lang="en-US" sz="1400" dirty="0"/>
              <a:t> in a study, corresponding each to a type of change in policy status: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6" name="Rectangle : coins arrondis 5">
            <a:extLst>
              <a:ext uri="{FF2B5EF4-FFF2-40B4-BE49-F238E27FC236}">
                <a16:creationId xmlns:a16="http://schemas.microsoft.com/office/drawing/2014/main" id="{BEB1F3EF-78B3-4EE2-88FB-E33C23CBB25E}"/>
              </a:ext>
            </a:extLst>
          </p:cNvPr>
          <p:cNvSpPr/>
          <p:nvPr/>
        </p:nvSpPr>
        <p:spPr>
          <a:xfrm>
            <a:off x="939256" y="3264335"/>
            <a:ext cx="1440160" cy="576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Active</a:t>
            </a:r>
          </a:p>
        </p:txBody>
      </p:sp>
      <p:sp>
        <p:nvSpPr>
          <p:cNvPr id="7" name="Rectangle : coins arrondis 6">
            <a:extLst>
              <a:ext uri="{FF2B5EF4-FFF2-40B4-BE49-F238E27FC236}">
                <a16:creationId xmlns:a16="http://schemas.microsoft.com/office/drawing/2014/main" id="{D7676EA0-D2DE-4486-842F-1588D7CEBF4E}"/>
              </a:ext>
            </a:extLst>
          </p:cNvPr>
          <p:cNvSpPr/>
          <p:nvPr/>
        </p:nvSpPr>
        <p:spPr>
          <a:xfrm>
            <a:off x="3531544" y="2326071"/>
            <a:ext cx="1440160" cy="576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Claimant</a:t>
            </a:r>
          </a:p>
        </p:txBody>
      </p:sp>
      <p:sp>
        <p:nvSpPr>
          <p:cNvPr id="8" name="Rectangle : coins arrondis 7">
            <a:extLst>
              <a:ext uri="{FF2B5EF4-FFF2-40B4-BE49-F238E27FC236}">
                <a16:creationId xmlns:a16="http://schemas.microsoft.com/office/drawing/2014/main" id="{CF1368D0-4FE2-48AD-8F99-4479D1929C3E}"/>
              </a:ext>
            </a:extLst>
          </p:cNvPr>
          <p:cNvSpPr/>
          <p:nvPr/>
        </p:nvSpPr>
        <p:spPr>
          <a:xfrm>
            <a:off x="5763792" y="3262175"/>
            <a:ext cx="1440160" cy="576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Dead</a:t>
            </a:r>
          </a:p>
        </p:txBody>
      </p:sp>
      <p:sp>
        <p:nvSpPr>
          <p:cNvPr id="9" name="Rectangle : coins arrondis 8">
            <a:extLst>
              <a:ext uri="{FF2B5EF4-FFF2-40B4-BE49-F238E27FC236}">
                <a16:creationId xmlns:a16="http://schemas.microsoft.com/office/drawing/2014/main" id="{B7C2E16D-B120-4877-8E26-FB0D6D7EFF59}"/>
              </a:ext>
            </a:extLst>
          </p:cNvPr>
          <p:cNvSpPr/>
          <p:nvPr/>
        </p:nvSpPr>
        <p:spPr>
          <a:xfrm>
            <a:off x="3527600" y="4437176"/>
            <a:ext cx="1440160" cy="576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Withdrawn</a:t>
            </a:r>
          </a:p>
        </p:txBody>
      </p:sp>
      <p:cxnSp>
        <p:nvCxnSpPr>
          <p:cNvPr id="10" name="Connecteur droit avec flèche 9">
            <a:extLst>
              <a:ext uri="{FF2B5EF4-FFF2-40B4-BE49-F238E27FC236}">
                <a16:creationId xmlns:a16="http://schemas.microsoft.com/office/drawing/2014/main" id="{BB627466-9176-4DBE-A460-042D9ED4E8FB}"/>
              </a:ext>
            </a:extLst>
          </p:cNvPr>
          <p:cNvCxnSpPr>
            <a:cxnSpLocks/>
            <a:stCxn id="6" idx="3"/>
            <a:endCxn id="7" idx="1"/>
          </p:cNvCxnSpPr>
          <p:nvPr/>
        </p:nvCxnSpPr>
        <p:spPr>
          <a:xfrm flipV="1">
            <a:off x="2379416" y="2614071"/>
            <a:ext cx="1152128" cy="93826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A83ACF4-0CDE-4AA1-8B8F-6633F7CAB0FA}"/>
              </a:ext>
            </a:extLst>
          </p:cNvPr>
          <p:cNvCxnSpPr>
            <a:cxnSpLocks/>
            <a:stCxn id="6" idx="3"/>
            <a:endCxn id="9" idx="1"/>
          </p:cNvCxnSpPr>
          <p:nvPr/>
        </p:nvCxnSpPr>
        <p:spPr>
          <a:xfrm>
            <a:off x="2379416" y="3552335"/>
            <a:ext cx="1148184" cy="117284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83F7EC7E-29DD-4747-8393-80FC5BFDFCA2}"/>
              </a:ext>
            </a:extLst>
          </p:cNvPr>
          <p:cNvCxnSpPr>
            <a:cxnSpLocks/>
            <a:stCxn id="6" idx="3"/>
            <a:endCxn id="8" idx="1"/>
          </p:cNvCxnSpPr>
          <p:nvPr/>
        </p:nvCxnSpPr>
        <p:spPr>
          <a:xfrm flipV="1">
            <a:off x="2379416" y="3550175"/>
            <a:ext cx="3384376" cy="21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F700C72-82E3-4AB7-A183-9EF8850F9C62}"/>
              </a:ext>
            </a:extLst>
          </p:cNvPr>
          <p:cNvSpPr/>
          <p:nvPr/>
        </p:nvSpPr>
        <p:spPr>
          <a:xfrm>
            <a:off x="3527600" y="2276936"/>
            <a:ext cx="144016" cy="409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cxnSp>
        <p:nvCxnSpPr>
          <p:cNvPr id="14" name="Connecteur droit avec flèche 13">
            <a:extLst>
              <a:ext uri="{FF2B5EF4-FFF2-40B4-BE49-F238E27FC236}">
                <a16:creationId xmlns:a16="http://schemas.microsoft.com/office/drawing/2014/main" id="{E6A77F37-2222-4622-BDAC-B9863B6873F8}"/>
              </a:ext>
            </a:extLst>
          </p:cNvPr>
          <p:cNvCxnSpPr>
            <a:cxnSpLocks/>
          </p:cNvCxnSpPr>
          <p:nvPr/>
        </p:nvCxnSpPr>
        <p:spPr>
          <a:xfrm flipH="1">
            <a:off x="2379416" y="2492960"/>
            <a:ext cx="1087252" cy="891234"/>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8DEEFCE7-043D-4C32-A51E-6E1091B6A391}"/>
              </a:ext>
            </a:extLst>
          </p:cNvPr>
          <p:cNvCxnSpPr>
            <a:cxnSpLocks/>
          </p:cNvCxnSpPr>
          <p:nvPr/>
        </p:nvCxnSpPr>
        <p:spPr>
          <a:xfrm>
            <a:off x="6897960" y="2514379"/>
            <a:ext cx="72000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4A45F4B2-591F-4556-B877-3DA227AF3CE7}"/>
              </a:ext>
            </a:extLst>
          </p:cNvPr>
          <p:cNvSpPr txBox="1"/>
          <p:nvPr/>
        </p:nvSpPr>
        <p:spPr>
          <a:xfrm>
            <a:off x="7762056" y="2390958"/>
            <a:ext cx="914400" cy="720078"/>
          </a:xfrm>
          <a:prstGeom prst="rect">
            <a:avLst/>
          </a:prstGeom>
          <a:noFill/>
        </p:spPr>
        <p:txBody>
          <a:bodyPr wrap="none" lIns="0" tIns="0" rIns="0" bIns="0" rtlCol="0">
            <a:noAutofit/>
          </a:bodyPr>
          <a:lstStyle/>
          <a:p>
            <a:pPr>
              <a:buClr>
                <a:schemeClr val="tx2"/>
              </a:buClr>
            </a:pPr>
            <a:r>
              <a:rPr lang="en-US" sz="1200" dirty="0"/>
              <a:t>Lump-sum</a:t>
            </a:r>
          </a:p>
          <a:p>
            <a:pPr>
              <a:buClr>
                <a:schemeClr val="tx2"/>
              </a:buClr>
            </a:pPr>
            <a:endParaRPr lang="en-US" sz="1200" dirty="0"/>
          </a:p>
          <a:p>
            <a:pPr>
              <a:buClr>
                <a:schemeClr val="tx2"/>
              </a:buClr>
            </a:pPr>
            <a:r>
              <a:rPr lang="en-US" sz="1200" dirty="0"/>
              <a:t>Annuity</a:t>
            </a:r>
          </a:p>
        </p:txBody>
      </p:sp>
      <p:cxnSp>
        <p:nvCxnSpPr>
          <p:cNvPr id="17" name="Connecteur droit avec flèche 16">
            <a:extLst>
              <a:ext uri="{FF2B5EF4-FFF2-40B4-BE49-F238E27FC236}">
                <a16:creationId xmlns:a16="http://schemas.microsoft.com/office/drawing/2014/main" id="{CA404214-CD51-4CBD-AA65-BA60A2AB689F}"/>
              </a:ext>
            </a:extLst>
          </p:cNvPr>
          <p:cNvCxnSpPr>
            <a:cxnSpLocks/>
          </p:cNvCxnSpPr>
          <p:nvPr/>
        </p:nvCxnSpPr>
        <p:spPr>
          <a:xfrm>
            <a:off x="6897960" y="2865121"/>
            <a:ext cx="756000"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27E2BB2F-C896-4B6F-94AF-7EDC4DCAD669}"/>
              </a:ext>
            </a:extLst>
          </p:cNvPr>
          <p:cNvCxnSpPr>
            <a:cxnSpLocks/>
            <a:stCxn id="7" idx="3"/>
            <a:endCxn id="8" idx="0"/>
          </p:cNvCxnSpPr>
          <p:nvPr/>
        </p:nvCxnSpPr>
        <p:spPr>
          <a:xfrm>
            <a:off x="4971704" y="2614071"/>
            <a:ext cx="1512168" cy="648104"/>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D00F20B-2D35-4AE1-A5F7-3FC69985FAD5}"/>
              </a:ext>
            </a:extLst>
          </p:cNvPr>
          <p:cNvCxnSpPr>
            <a:cxnSpLocks/>
            <a:stCxn id="7" idx="2"/>
            <a:endCxn id="9" idx="0"/>
          </p:cNvCxnSpPr>
          <p:nvPr/>
        </p:nvCxnSpPr>
        <p:spPr>
          <a:xfrm flipH="1">
            <a:off x="4247680" y="2902071"/>
            <a:ext cx="3944" cy="153510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0BA39E2E-D41F-49FE-B28A-682D9CC86559}"/>
              </a:ext>
            </a:extLst>
          </p:cNvPr>
          <p:cNvSpPr txBox="1"/>
          <p:nvPr/>
        </p:nvSpPr>
        <p:spPr>
          <a:xfrm>
            <a:off x="3106936" y="3067895"/>
            <a:ext cx="240928" cy="383800"/>
          </a:xfrm>
          <a:prstGeom prst="rect">
            <a:avLst/>
          </a:prstGeom>
          <a:noFill/>
        </p:spPr>
        <p:txBody>
          <a:bodyPr wrap="none" lIns="0" tIns="0" rIns="0" bIns="0" rtlCol="0">
            <a:noAutofit/>
          </a:bodyPr>
          <a:lstStyle/>
          <a:p>
            <a:pPr>
              <a:buClr>
                <a:schemeClr val="tx2"/>
              </a:buClr>
            </a:pPr>
            <a:r>
              <a:rPr lang="en-US" sz="1200" dirty="0">
                <a:solidFill>
                  <a:schemeClr val="tx2"/>
                </a:solidFill>
              </a:rPr>
              <a:t>ix</a:t>
            </a:r>
          </a:p>
        </p:txBody>
      </p:sp>
      <p:sp>
        <p:nvSpPr>
          <p:cNvPr id="27" name="ZoneTexte 26">
            <a:extLst>
              <a:ext uri="{FF2B5EF4-FFF2-40B4-BE49-F238E27FC236}">
                <a16:creationId xmlns:a16="http://schemas.microsoft.com/office/drawing/2014/main" id="{2F9371B2-9010-47CF-98DF-18012A8B4C20}"/>
              </a:ext>
            </a:extLst>
          </p:cNvPr>
          <p:cNvSpPr txBox="1"/>
          <p:nvPr/>
        </p:nvSpPr>
        <p:spPr>
          <a:xfrm>
            <a:off x="3107600" y="3971246"/>
            <a:ext cx="240928" cy="383800"/>
          </a:xfrm>
          <a:prstGeom prst="rect">
            <a:avLst/>
          </a:prstGeom>
          <a:noFill/>
        </p:spPr>
        <p:txBody>
          <a:bodyPr wrap="none" lIns="0" tIns="0" rIns="0" bIns="0" rtlCol="0">
            <a:noAutofit/>
          </a:bodyPr>
          <a:lstStyle/>
          <a:p>
            <a:pPr>
              <a:buClr>
                <a:schemeClr val="tx2"/>
              </a:buClr>
            </a:pPr>
            <a:r>
              <a:rPr lang="en-US" sz="1200" dirty="0">
                <a:solidFill>
                  <a:schemeClr val="tx2"/>
                </a:solidFill>
              </a:rPr>
              <a:t>wx</a:t>
            </a:r>
          </a:p>
        </p:txBody>
      </p:sp>
      <p:sp>
        <p:nvSpPr>
          <p:cNvPr id="28" name="ZoneTexte 27">
            <a:extLst>
              <a:ext uri="{FF2B5EF4-FFF2-40B4-BE49-F238E27FC236}">
                <a16:creationId xmlns:a16="http://schemas.microsoft.com/office/drawing/2014/main" id="{7AAEFC51-9E98-4A6B-AA64-B23D7BEFCD8E}"/>
              </a:ext>
            </a:extLst>
          </p:cNvPr>
          <p:cNvSpPr txBox="1"/>
          <p:nvPr/>
        </p:nvSpPr>
        <p:spPr>
          <a:xfrm>
            <a:off x="3891584" y="3298188"/>
            <a:ext cx="240928" cy="383800"/>
          </a:xfrm>
          <a:prstGeom prst="rect">
            <a:avLst/>
          </a:prstGeom>
          <a:noFill/>
        </p:spPr>
        <p:txBody>
          <a:bodyPr wrap="none" lIns="0" tIns="0" rIns="0" bIns="0" rtlCol="0">
            <a:noAutofit/>
          </a:bodyPr>
          <a:lstStyle/>
          <a:p>
            <a:pPr>
              <a:buClr>
                <a:schemeClr val="tx2"/>
              </a:buClr>
            </a:pPr>
            <a:r>
              <a:rPr lang="en-US" sz="1200" dirty="0">
                <a:solidFill>
                  <a:schemeClr val="tx2"/>
                </a:solidFill>
              </a:rPr>
              <a:t>qx</a:t>
            </a:r>
          </a:p>
        </p:txBody>
      </p:sp>
      <p:sp>
        <p:nvSpPr>
          <p:cNvPr id="30" name="ZoneTexte 29">
            <a:extLst>
              <a:ext uri="{FF2B5EF4-FFF2-40B4-BE49-F238E27FC236}">
                <a16:creationId xmlns:a16="http://schemas.microsoft.com/office/drawing/2014/main" id="{0880FCFC-BD20-44C4-AF53-C38F1EE1C641}"/>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30649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66574E0E-0DB4-4AFF-A7A9-508ADE00D901}"/>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11" name="Diapositive think-cell" r:id="rId5" imgW="353" imgH="353" progId="TCLayout.ActiveDocument.1">
                  <p:embed/>
                </p:oleObj>
              </mc:Choice>
              <mc:Fallback>
                <p:oleObj name="Diapositive think-cell" r:id="rId5" imgW="353" imgH="353" progId="TCLayout.ActiveDocument.1">
                  <p:embed/>
                  <p:pic>
                    <p:nvPicPr>
                      <p:cNvPr id="5" name="Objet 4" hidden="1">
                        <a:extLst>
                          <a:ext uri="{FF2B5EF4-FFF2-40B4-BE49-F238E27FC236}">
                            <a16:creationId xmlns:a16="http://schemas.microsoft.com/office/drawing/2014/main" id="{66574E0E-0DB4-4AFF-A7A9-508ADE00D90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Rectangle 24" hidden="1">
            <a:extLst>
              <a:ext uri="{FF2B5EF4-FFF2-40B4-BE49-F238E27FC236}">
                <a16:creationId xmlns:a16="http://schemas.microsoft.com/office/drawing/2014/main" id="{EB1F39EB-0907-4A2D-AA7D-C4A276F246A1}"/>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AF54A2B-A2FE-448F-8096-07D937F0A5B0}"/>
              </a:ext>
            </a:extLst>
          </p:cNvPr>
          <p:cNvSpPr>
            <a:spLocks noGrp="1"/>
          </p:cNvSpPr>
          <p:nvPr>
            <p:ph type="title"/>
          </p:nvPr>
        </p:nvSpPr>
        <p:spPr/>
        <p:txBody>
          <a:bodyPr/>
          <a:lstStyle/>
          <a:p>
            <a:r>
              <a:rPr lang="en-US" dirty="0"/>
              <a:t>Decrement structure</a:t>
            </a:r>
          </a:p>
        </p:txBody>
      </p:sp>
      <p:sp>
        <p:nvSpPr>
          <p:cNvPr id="3" name="Espace réservé du contenu 2">
            <a:extLst>
              <a:ext uri="{FF2B5EF4-FFF2-40B4-BE49-F238E27FC236}">
                <a16:creationId xmlns:a16="http://schemas.microsoft.com/office/drawing/2014/main" id="{CF84094B-A379-45D8-B0A8-E0C982307097}"/>
              </a:ext>
            </a:extLst>
          </p:cNvPr>
          <p:cNvSpPr>
            <a:spLocks noGrp="1"/>
          </p:cNvSpPr>
          <p:nvPr>
            <p:ph idx="1"/>
          </p:nvPr>
        </p:nvSpPr>
        <p:spPr/>
        <p:txBody>
          <a:bodyPr/>
          <a:lstStyle/>
          <a:p>
            <a:pPr>
              <a:spcAft>
                <a:spcPts val="600"/>
              </a:spcAft>
            </a:pPr>
            <a:r>
              <a:rPr lang="en-US" sz="1400" dirty="0"/>
              <a:t>An additional decrement type </a:t>
            </a:r>
            <a:r>
              <a:rPr lang="en-US" sz="1400" dirty="0" err="1">
                <a:solidFill>
                  <a:srgbClr val="00B0F0"/>
                </a:solidFill>
              </a:rPr>
              <a:t>ix+qx</a:t>
            </a:r>
            <a:r>
              <a:rPr lang="en-US" sz="1400" dirty="0">
                <a:solidFill>
                  <a:srgbClr val="00B0F0"/>
                </a:solidFill>
              </a:rPr>
              <a:t> </a:t>
            </a:r>
            <a:r>
              <a:rPr lang="en-US" sz="1400" dirty="0"/>
              <a:t>has been created to cover portfolios where no distinction between incidences and deaths is possible, for example in case of Accelerated CI products with no information on the cause of claim.</a:t>
            </a:r>
          </a:p>
          <a:p>
            <a:pPr>
              <a:spcAft>
                <a:spcPts val="600"/>
              </a:spcAft>
            </a:pPr>
            <a:r>
              <a:rPr lang="en-US" sz="1400" dirty="0"/>
              <a:t>The link between decrements and Exposure status is as follows:</a:t>
            </a:r>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r>
              <a:rPr lang="en-US" sz="1400" dirty="0"/>
              <a:t>Whenever possible all types of policy status should be captured in the same Input file, allowing the calculation of all decrements within the same study</a:t>
            </a:r>
          </a:p>
          <a:p>
            <a:pPr>
              <a:spcAft>
                <a:spcPts val="600"/>
              </a:spcAft>
            </a:pPr>
            <a:r>
              <a:rPr lang="en-US" sz="1400" dirty="0"/>
              <a:t>The only exception is with respect to </a:t>
            </a:r>
            <a:r>
              <a:rPr lang="en-US" sz="1400" dirty="0" err="1"/>
              <a:t>ix+qx</a:t>
            </a:r>
            <a:r>
              <a:rPr lang="en-US" sz="1400" dirty="0"/>
              <a:t>, which cannot be mixed with neither ix nor </a:t>
            </a:r>
            <a:r>
              <a:rPr lang="en-US" sz="1400" dirty="0" err="1"/>
              <a:t>qx</a:t>
            </a:r>
            <a:r>
              <a:rPr lang="en-US" sz="1400" dirty="0"/>
              <a:t>, as otherwise there is no clear allocation of exposures to </a:t>
            </a:r>
          </a:p>
        </p:txBody>
      </p:sp>
      <p:pic>
        <p:nvPicPr>
          <p:cNvPr id="29" name="Image 28">
            <a:extLst>
              <a:ext uri="{FF2B5EF4-FFF2-40B4-BE49-F238E27FC236}">
                <a16:creationId xmlns:a16="http://schemas.microsoft.com/office/drawing/2014/main" id="{2900015B-DFBE-4987-8792-A625DE5F01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6883" y="3933056"/>
            <a:ext cx="462186" cy="462186"/>
          </a:xfrm>
          <a:prstGeom prst="rect">
            <a:avLst/>
          </a:prstGeom>
        </p:spPr>
      </p:pic>
      <p:pic>
        <p:nvPicPr>
          <p:cNvPr id="31" name="Image 30" descr="Une image contenant capture d’écran&#10;&#10;Description générée avec un niveau de confiance très élevé">
            <a:extLst>
              <a:ext uri="{FF2B5EF4-FFF2-40B4-BE49-F238E27FC236}">
                <a16:creationId xmlns:a16="http://schemas.microsoft.com/office/drawing/2014/main" id="{5DC905B2-6273-49E4-8B8A-5DFCAD7C55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568" y="2420888"/>
            <a:ext cx="7296775" cy="720077"/>
          </a:xfrm>
          <a:prstGeom prst="rect">
            <a:avLst/>
          </a:prstGeom>
        </p:spPr>
      </p:pic>
      <p:sp>
        <p:nvSpPr>
          <p:cNvPr id="30" name="ZoneTexte 29">
            <a:extLst>
              <a:ext uri="{FF2B5EF4-FFF2-40B4-BE49-F238E27FC236}">
                <a16:creationId xmlns:a16="http://schemas.microsoft.com/office/drawing/2014/main" id="{0880FCFC-BD20-44C4-AF53-C38F1EE1C641}"/>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312389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3A633-AFC8-47C9-8A3F-65353E22955D}"/>
              </a:ext>
            </a:extLst>
          </p:cNvPr>
          <p:cNvSpPr>
            <a:spLocks noGrp="1"/>
          </p:cNvSpPr>
          <p:nvPr>
            <p:ph type="title"/>
          </p:nvPr>
        </p:nvSpPr>
        <p:spPr/>
        <p:txBody>
          <a:bodyPr/>
          <a:lstStyle/>
          <a:p>
            <a:r>
              <a:rPr lang="en-US" dirty="0"/>
              <a:t>Exposure selection</a:t>
            </a:r>
          </a:p>
        </p:txBody>
      </p:sp>
      <p:sp>
        <p:nvSpPr>
          <p:cNvPr id="3" name="Espace réservé du contenu 2">
            <a:extLst>
              <a:ext uri="{FF2B5EF4-FFF2-40B4-BE49-F238E27FC236}">
                <a16:creationId xmlns:a16="http://schemas.microsoft.com/office/drawing/2014/main" id="{F69F2555-63C3-4082-91A7-274BAB1228D3}"/>
              </a:ext>
            </a:extLst>
          </p:cNvPr>
          <p:cNvSpPr>
            <a:spLocks noGrp="1"/>
          </p:cNvSpPr>
          <p:nvPr>
            <p:ph idx="1"/>
          </p:nvPr>
        </p:nvSpPr>
        <p:spPr>
          <a:xfrm>
            <a:off x="262800" y="1412776"/>
            <a:ext cx="8640000" cy="4671222"/>
          </a:xfrm>
        </p:spPr>
        <p:txBody>
          <a:bodyPr/>
          <a:lstStyle/>
          <a:p>
            <a:pPr>
              <a:spcAft>
                <a:spcPts val="600"/>
              </a:spcAft>
            </a:pPr>
            <a:r>
              <a:rPr lang="en-US" sz="1400" dirty="0"/>
              <a:t>The input data can contain a mix of different types of products and risks (e.g. Life, Standalone CI and Accelerated CI)</a:t>
            </a:r>
          </a:p>
          <a:p>
            <a:pPr>
              <a:spcAft>
                <a:spcPts val="600"/>
              </a:spcAft>
            </a:pPr>
            <a:r>
              <a:rPr lang="en-US" sz="1400" dirty="0"/>
              <a:t>Depending on the chosen decrement, the calculation engine will define the exposure by filtering policies based on the following rules:</a:t>
            </a:r>
          </a:p>
          <a:p>
            <a:pPr>
              <a:spcAft>
                <a:spcPts val="600"/>
              </a:spcAft>
            </a:pPr>
            <a:endParaRPr lang="en-US" sz="1400" dirty="0"/>
          </a:p>
        </p:txBody>
      </p:sp>
      <p:graphicFrame>
        <p:nvGraphicFramePr>
          <p:cNvPr id="5" name="Tableau 4">
            <a:extLst>
              <a:ext uri="{FF2B5EF4-FFF2-40B4-BE49-F238E27FC236}">
                <a16:creationId xmlns:a16="http://schemas.microsoft.com/office/drawing/2014/main" id="{E5E192CE-5EC5-4B88-80CD-114240DE1E86}"/>
              </a:ext>
            </a:extLst>
          </p:cNvPr>
          <p:cNvGraphicFramePr>
            <a:graphicFrameLocks noGrp="1"/>
          </p:cNvGraphicFramePr>
          <p:nvPr>
            <p:extLst>
              <p:ext uri="{D42A27DB-BD31-4B8C-83A1-F6EECF244321}">
                <p14:modId xmlns:p14="http://schemas.microsoft.com/office/powerpoint/2010/main" val="1789005482"/>
              </p:ext>
            </p:extLst>
          </p:nvPr>
        </p:nvGraphicFramePr>
        <p:xfrm>
          <a:off x="1475656" y="2719687"/>
          <a:ext cx="4668000" cy="242824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val="3243138636"/>
                    </a:ext>
                  </a:extLst>
                </a:gridCol>
                <a:gridCol w="3048000">
                  <a:extLst>
                    <a:ext uri="{9D8B030D-6E8A-4147-A177-3AD203B41FA5}">
                      <a16:colId xmlns:a16="http://schemas.microsoft.com/office/drawing/2014/main" val="2224281102"/>
                    </a:ext>
                  </a:extLst>
                </a:gridCol>
              </a:tblGrid>
              <a:tr h="370840">
                <a:tc>
                  <a:txBody>
                    <a:bodyPr/>
                    <a:lstStyle/>
                    <a:p>
                      <a:pPr algn="ctr"/>
                      <a:r>
                        <a:rPr lang="en-US" sz="1400" dirty="0"/>
                        <a:t>Decrement</a:t>
                      </a:r>
                    </a:p>
                  </a:txBody>
                  <a:tcPr/>
                </a:tc>
                <a:tc>
                  <a:txBody>
                    <a:bodyPr/>
                    <a:lstStyle/>
                    <a:p>
                      <a:r>
                        <a:rPr lang="en-US" sz="1400" dirty="0"/>
                        <a:t>Exposure selection</a:t>
                      </a:r>
                    </a:p>
                  </a:txBody>
                  <a:tcPr/>
                </a:tc>
                <a:extLst>
                  <a:ext uri="{0D108BD9-81ED-4DB2-BD59-A6C34878D82A}">
                    <a16:rowId xmlns:a16="http://schemas.microsoft.com/office/drawing/2014/main" val="2920079854"/>
                  </a:ext>
                </a:extLst>
              </a:tr>
              <a:tr h="370840">
                <a:tc>
                  <a:txBody>
                    <a:bodyPr/>
                    <a:lstStyle/>
                    <a:p>
                      <a:pPr algn="ctr"/>
                      <a:r>
                        <a:rPr lang="en-US" sz="1400" dirty="0"/>
                        <a:t>qx</a:t>
                      </a:r>
                    </a:p>
                  </a:txBody>
                  <a:tcPr/>
                </a:tc>
                <a:tc>
                  <a:txBody>
                    <a:bodyPr/>
                    <a:lstStyle/>
                    <a:p>
                      <a:r>
                        <a:rPr lang="en-US" sz="1400" kern="1200" baseline="0" dirty="0">
                          <a:solidFill>
                            <a:schemeClr val="accent3"/>
                          </a:solidFill>
                          <a:latin typeface="+mn-lt"/>
                          <a:ea typeface="+mn-ea"/>
                          <a:cs typeface="+mn-cs"/>
                        </a:rPr>
                        <a:t>Main_Risk_Type </a:t>
                      </a:r>
                      <a:r>
                        <a:rPr lang="en-US" sz="1400" dirty="0"/>
                        <a:t>= “Life”</a:t>
                      </a:r>
                    </a:p>
                  </a:txBody>
                  <a:tcPr/>
                </a:tc>
                <a:extLst>
                  <a:ext uri="{0D108BD9-81ED-4DB2-BD59-A6C34878D82A}">
                    <a16:rowId xmlns:a16="http://schemas.microsoft.com/office/drawing/2014/main" val="3498976890"/>
                  </a:ext>
                </a:extLst>
              </a:tr>
              <a:tr h="370840">
                <a:tc>
                  <a:txBody>
                    <a:bodyPr/>
                    <a:lstStyle/>
                    <a:p>
                      <a:pPr algn="ctr"/>
                      <a:r>
                        <a:rPr lang="en-US" sz="1400" dirty="0"/>
                        <a:t>ix</a:t>
                      </a:r>
                    </a:p>
                  </a:txBody>
                  <a:tcPr/>
                </a:tc>
                <a:tc>
                  <a:txBody>
                    <a:bodyPr/>
                    <a:lstStyle/>
                    <a:p>
                      <a:r>
                        <a:rPr lang="en-US" sz="1400" kern="1200" baseline="0" dirty="0">
                          <a:solidFill>
                            <a:schemeClr val="accent3"/>
                          </a:solidFill>
                          <a:latin typeface="+mn-lt"/>
                          <a:ea typeface="+mn-ea"/>
                          <a:cs typeface="+mn-cs"/>
                        </a:rPr>
                        <a:t>Main_Risk_Type </a:t>
                      </a:r>
                      <a:r>
                        <a:rPr lang="en-US" sz="1400" dirty="0"/>
                        <a:t>in </a:t>
                      </a:r>
                      <a:br>
                        <a:rPr lang="en-US" sz="1400" dirty="0"/>
                      </a:br>
                      <a:r>
                        <a:rPr lang="en-US" sz="1400" dirty="0"/>
                        <a:t>{“CI”, “TPD”, “LTC”, “DI”, “Health”} </a:t>
                      </a:r>
                      <a:br>
                        <a:rPr lang="en-US" sz="1400" dirty="0"/>
                      </a:br>
                      <a:r>
                        <a:rPr lang="en-US" sz="1400" dirty="0"/>
                        <a:t>or </a:t>
                      </a:r>
                      <a:r>
                        <a:rPr lang="en-US" sz="1400" kern="1200" baseline="0" dirty="0">
                          <a:solidFill>
                            <a:schemeClr val="accent3"/>
                          </a:solidFill>
                          <a:latin typeface="+mn-lt"/>
                          <a:ea typeface="+mn-ea"/>
                          <a:cs typeface="+mn-cs"/>
                        </a:rPr>
                        <a:t>Acceleration_Risk_Type </a:t>
                      </a:r>
                      <a:r>
                        <a:rPr lang="en-US" sz="1400" dirty="0"/>
                        <a:t>in </a:t>
                      </a:r>
                      <a:br>
                        <a:rPr lang="en-US" sz="1400" dirty="0"/>
                      </a:br>
                      <a:r>
                        <a:rPr lang="en-US" sz="1400" dirty="0"/>
                        <a:t>{“CI”, “TPD”, “LTC”}</a:t>
                      </a:r>
                    </a:p>
                  </a:txBody>
                  <a:tcPr/>
                </a:tc>
                <a:extLst>
                  <a:ext uri="{0D108BD9-81ED-4DB2-BD59-A6C34878D82A}">
                    <a16:rowId xmlns:a16="http://schemas.microsoft.com/office/drawing/2014/main" val="3101893465"/>
                  </a:ext>
                </a:extLst>
              </a:tr>
              <a:tr h="370840">
                <a:tc>
                  <a:txBody>
                    <a:bodyPr/>
                    <a:lstStyle/>
                    <a:p>
                      <a:pPr algn="ctr"/>
                      <a:r>
                        <a:rPr lang="en-US" sz="1400" dirty="0"/>
                        <a:t>wx</a:t>
                      </a:r>
                    </a:p>
                  </a:txBody>
                  <a:tcPr/>
                </a:tc>
                <a:tc>
                  <a:txBody>
                    <a:bodyPr/>
                    <a:lstStyle/>
                    <a:p>
                      <a:r>
                        <a:rPr lang="en-US" sz="1400" dirty="0"/>
                        <a:t>all</a:t>
                      </a:r>
                    </a:p>
                  </a:txBody>
                  <a:tcPr/>
                </a:tc>
                <a:extLst>
                  <a:ext uri="{0D108BD9-81ED-4DB2-BD59-A6C34878D82A}">
                    <a16:rowId xmlns:a16="http://schemas.microsoft.com/office/drawing/2014/main" val="2584003100"/>
                  </a:ext>
                </a:extLst>
              </a:tr>
              <a:tr h="370840">
                <a:tc>
                  <a:txBody>
                    <a:bodyPr/>
                    <a:lstStyle/>
                    <a:p>
                      <a:pPr algn="ctr"/>
                      <a:r>
                        <a:rPr lang="en-US" sz="1400" dirty="0" err="1"/>
                        <a:t>ix+qx</a:t>
                      </a:r>
                      <a:endParaRPr lang="en-US" sz="1400" dirty="0"/>
                    </a:p>
                  </a:txBody>
                  <a:tcPr/>
                </a:tc>
                <a:tc>
                  <a:txBody>
                    <a:bodyPr/>
                    <a:lstStyle/>
                    <a:p>
                      <a:r>
                        <a:rPr lang="en-US" sz="1400" dirty="0"/>
                        <a:t>all</a:t>
                      </a:r>
                    </a:p>
                  </a:txBody>
                  <a:tcPr/>
                </a:tc>
                <a:extLst>
                  <a:ext uri="{0D108BD9-81ED-4DB2-BD59-A6C34878D82A}">
                    <a16:rowId xmlns:a16="http://schemas.microsoft.com/office/drawing/2014/main" val="1549109491"/>
                  </a:ext>
                </a:extLst>
              </a:tr>
            </a:tbl>
          </a:graphicData>
        </a:graphic>
      </p:graphicFrame>
      <p:pic>
        <p:nvPicPr>
          <p:cNvPr id="6" name="Image 5">
            <a:extLst>
              <a:ext uri="{FF2B5EF4-FFF2-40B4-BE49-F238E27FC236}">
                <a16:creationId xmlns:a16="http://schemas.microsoft.com/office/drawing/2014/main" id="{85EDD474-FDE9-4B86-B15D-61B1B1A93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368" y="4685047"/>
            <a:ext cx="462186" cy="462186"/>
          </a:xfrm>
          <a:prstGeom prst="rect">
            <a:avLst/>
          </a:prstGeom>
        </p:spPr>
      </p:pic>
      <p:sp>
        <p:nvSpPr>
          <p:cNvPr id="7" name="ZoneTexte 6">
            <a:extLst>
              <a:ext uri="{FF2B5EF4-FFF2-40B4-BE49-F238E27FC236}">
                <a16:creationId xmlns:a16="http://schemas.microsoft.com/office/drawing/2014/main" id="{4A949EFB-D2F8-4E4A-B936-B225BDBEBF23}"/>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51164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D01397-0FEB-463A-B195-6A6D71F65823}"/>
              </a:ext>
            </a:extLst>
          </p:cNvPr>
          <p:cNvSpPr>
            <a:spLocks noGrp="1"/>
          </p:cNvSpPr>
          <p:nvPr>
            <p:ph type="title"/>
          </p:nvPr>
        </p:nvSpPr>
        <p:spPr/>
        <p:txBody>
          <a:bodyPr/>
          <a:lstStyle/>
          <a:p>
            <a:r>
              <a:rPr lang="en-US" dirty="0"/>
              <a:t>Amounts</a:t>
            </a:r>
          </a:p>
        </p:txBody>
      </p:sp>
      <p:sp>
        <p:nvSpPr>
          <p:cNvPr id="3" name="Espace réservé du contenu 2">
            <a:extLst>
              <a:ext uri="{FF2B5EF4-FFF2-40B4-BE49-F238E27FC236}">
                <a16:creationId xmlns:a16="http://schemas.microsoft.com/office/drawing/2014/main" id="{3391046C-4309-41E9-84BD-E8672044FE9C}"/>
              </a:ext>
            </a:extLst>
          </p:cNvPr>
          <p:cNvSpPr>
            <a:spLocks noGrp="1"/>
          </p:cNvSpPr>
          <p:nvPr>
            <p:ph idx="1"/>
          </p:nvPr>
        </p:nvSpPr>
        <p:spPr>
          <a:xfrm>
            <a:off x="262800" y="1251796"/>
            <a:ext cx="7981608" cy="4832202"/>
          </a:xfrm>
        </p:spPr>
        <p:txBody>
          <a:bodyPr/>
          <a:lstStyle/>
          <a:p>
            <a:pPr marL="0" indent="0">
              <a:spcAft>
                <a:spcPts val="300"/>
              </a:spcAft>
              <a:buNone/>
            </a:pPr>
            <a:r>
              <a:rPr lang="en-US" sz="1400" b="1" dirty="0">
                <a:solidFill>
                  <a:schemeClr val="tx2"/>
                </a:solidFill>
              </a:rPr>
              <a:t>Exposure Amount</a:t>
            </a:r>
          </a:p>
          <a:p>
            <a:pPr>
              <a:spcAft>
                <a:spcPts val="300"/>
              </a:spcAft>
            </a:pPr>
            <a:r>
              <a:rPr lang="en-US" sz="1400" dirty="0"/>
              <a:t>Exposure amount relevant for the given study should be provided, typically Sum Insured or Sum at Risk</a:t>
            </a:r>
          </a:p>
          <a:p>
            <a:pPr>
              <a:spcAft>
                <a:spcPts val="300"/>
              </a:spcAft>
            </a:pPr>
            <a:r>
              <a:rPr lang="en-US" sz="1400" dirty="0"/>
              <a:t>Both original (insured) and reinsured amounts can be uploaded, providing flexibility in the run setting to test both basis:  </a:t>
            </a:r>
            <a:r>
              <a:rPr lang="en-US" sz="1400" dirty="0">
                <a:solidFill>
                  <a:schemeClr val="accent3"/>
                </a:solidFill>
              </a:rPr>
              <a:t>Risk_Amount_Insurer  </a:t>
            </a:r>
            <a:r>
              <a:rPr lang="en-US" sz="1400" dirty="0"/>
              <a:t>and </a:t>
            </a:r>
            <a:r>
              <a:rPr lang="en-US" sz="1400" dirty="0" err="1">
                <a:solidFill>
                  <a:schemeClr val="accent3"/>
                </a:solidFill>
              </a:rPr>
              <a:t>Risk_Amount_Reinsurer</a:t>
            </a:r>
            <a:endParaRPr lang="en-US" sz="1400" dirty="0">
              <a:solidFill>
                <a:schemeClr val="accent3"/>
              </a:solidFill>
            </a:endParaRPr>
          </a:p>
          <a:p>
            <a:pPr>
              <a:spcAft>
                <a:spcPts val="300"/>
              </a:spcAft>
            </a:pPr>
            <a:endParaRPr lang="en-US" sz="1400" dirty="0">
              <a:solidFill>
                <a:schemeClr val="accent3"/>
              </a:solidFill>
            </a:endParaRPr>
          </a:p>
          <a:p>
            <a:pPr>
              <a:spcAft>
                <a:spcPts val="300"/>
              </a:spcAft>
            </a:pPr>
            <a:r>
              <a:rPr lang="en-US" sz="1400" dirty="0"/>
              <a:t>For acceleration products, the exposure amount of the accelerated benefit needs to be provided separately. This allows flexibility for products with partial acceleration benefits:</a:t>
            </a:r>
            <a:br>
              <a:rPr lang="en-US" sz="1400" dirty="0"/>
            </a:br>
            <a:r>
              <a:rPr lang="en-US" sz="1400" dirty="0">
                <a:solidFill>
                  <a:schemeClr val="accent3"/>
                </a:solidFill>
              </a:rPr>
              <a:t>Acceleration_Risk_Amount_Insurer  </a:t>
            </a:r>
            <a:r>
              <a:rPr lang="en-US" sz="1400" dirty="0"/>
              <a:t>and  </a:t>
            </a:r>
            <a:r>
              <a:rPr lang="en-US" sz="1400" dirty="0">
                <a:solidFill>
                  <a:schemeClr val="accent3"/>
                </a:solidFill>
              </a:rPr>
              <a:t>Acceleration_Risk_Amount_Reinsur</a:t>
            </a:r>
            <a:r>
              <a:rPr lang="en-US" sz="1400" baseline="30000" dirty="0">
                <a:solidFill>
                  <a:schemeClr val="accent3"/>
                </a:solidFill>
              </a:rPr>
              <a:t>(1)</a:t>
            </a:r>
          </a:p>
          <a:p>
            <a:pPr>
              <a:spcAft>
                <a:spcPts val="300"/>
              </a:spcAft>
            </a:pPr>
            <a:endParaRPr lang="en-US" sz="1400" b="1" dirty="0">
              <a:solidFill>
                <a:schemeClr val="tx2"/>
              </a:solidFill>
            </a:endParaRPr>
          </a:p>
          <a:p>
            <a:pPr marL="0" indent="0">
              <a:spcAft>
                <a:spcPts val="300"/>
              </a:spcAft>
              <a:buNone/>
            </a:pPr>
            <a:r>
              <a:rPr lang="en-US" sz="1400" b="1" dirty="0">
                <a:solidFill>
                  <a:schemeClr val="tx2"/>
                </a:solidFill>
              </a:rPr>
              <a:t>Event Amount</a:t>
            </a:r>
          </a:p>
          <a:p>
            <a:pPr>
              <a:spcAft>
                <a:spcPts val="300"/>
              </a:spcAft>
            </a:pPr>
            <a:r>
              <a:rPr lang="en-US" sz="1400" dirty="0"/>
              <a:t>Exposure for claims/events needs to be provided separately: </a:t>
            </a:r>
            <a:br>
              <a:rPr lang="en-US" sz="1400" dirty="0"/>
            </a:br>
            <a:r>
              <a:rPr lang="en-US" sz="1400" dirty="0">
                <a:solidFill>
                  <a:schemeClr val="accent3"/>
                </a:solidFill>
              </a:rPr>
              <a:t>Event_Amount_Insurer   </a:t>
            </a:r>
            <a:r>
              <a:rPr lang="en-US" sz="1400" dirty="0"/>
              <a:t>and   </a:t>
            </a:r>
            <a:r>
              <a:rPr lang="en-US" sz="1400" dirty="0">
                <a:solidFill>
                  <a:schemeClr val="accent3"/>
                </a:solidFill>
              </a:rPr>
              <a:t>Event_Amount_Reinsurer</a:t>
            </a:r>
          </a:p>
          <a:p>
            <a:endParaRPr lang="en-US" sz="1400" dirty="0"/>
          </a:p>
        </p:txBody>
      </p:sp>
      <p:sp>
        <p:nvSpPr>
          <p:cNvPr id="4" name="Espace réservé du texte 3">
            <a:extLst>
              <a:ext uri="{FF2B5EF4-FFF2-40B4-BE49-F238E27FC236}">
                <a16:creationId xmlns:a16="http://schemas.microsoft.com/office/drawing/2014/main" id="{9E3D1B22-43C3-4B1E-93CE-693B667C00FC}"/>
              </a:ext>
            </a:extLst>
          </p:cNvPr>
          <p:cNvSpPr>
            <a:spLocks noGrp="1"/>
          </p:cNvSpPr>
          <p:nvPr>
            <p:ph type="body" sz="quarter" idx="15"/>
          </p:nvPr>
        </p:nvSpPr>
        <p:spPr>
          <a:xfrm>
            <a:off x="2483768" y="6360160"/>
            <a:ext cx="5976664" cy="123111"/>
          </a:xfrm>
        </p:spPr>
        <p:txBody>
          <a:bodyPr/>
          <a:lstStyle/>
          <a:p>
            <a:r>
              <a:rPr lang="en-US" dirty="0"/>
              <a:t>abbreviated as SAS only supports 32 character length</a:t>
            </a:r>
          </a:p>
        </p:txBody>
      </p:sp>
      <p:pic>
        <p:nvPicPr>
          <p:cNvPr id="5" name="Image 4">
            <a:extLst>
              <a:ext uri="{FF2B5EF4-FFF2-40B4-BE49-F238E27FC236}">
                <a16:creationId xmlns:a16="http://schemas.microsoft.com/office/drawing/2014/main" id="{927963C9-6B58-44DE-A110-569456AF0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951" y="2636912"/>
            <a:ext cx="462186" cy="462186"/>
          </a:xfrm>
          <a:prstGeom prst="rect">
            <a:avLst/>
          </a:prstGeom>
        </p:spPr>
      </p:pic>
      <p:sp>
        <p:nvSpPr>
          <p:cNvPr id="6" name="ZoneTexte 5">
            <a:extLst>
              <a:ext uri="{FF2B5EF4-FFF2-40B4-BE49-F238E27FC236}">
                <a16:creationId xmlns:a16="http://schemas.microsoft.com/office/drawing/2014/main" id="{5A7BFB92-AC7C-4814-A930-43DB6212ED88}"/>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291257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45BF0E0C-9303-4DB0-8C8B-FA3A6F9B8BB1}"/>
              </a:ext>
            </a:extLst>
          </p:cNvPr>
          <p:cNvGraphicFramePr>
            <a:graphicFrameLocks noChangeAspect="1"/>
          </p:cNvGraphicFramePr>
          <p:nvPr>
            <p:custDataLst>
              <p:tags r:id="rId2"/>
            </p:custDataLst>
            <p:extLst>
              <p:ext uri="{D42A27DB-BD31-4B8C-83A1-F6EECF244321}">
                <p14:modId xmlns:p14="http://schemas.microsoft.com/office/powerpoint/2010/main" val="40950935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44"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1BB8EC-C4DE-4297-92AC-B1C29344EDE2}"/>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1D94CD38-E6B6-4187-9C5F-BC73A1A14DB3}"/>
              </a:ext>
            </a:extLst>
          </p:cNvPr>
          <p:cNvSpPr>
            <a:spLocks noGrp="1"/>
          </p:cNvSpPr>
          <p:nvPr>
            <p:ph type="title"/>
          </p:nvPr>
        </p:nvSpPr>
        <p:spPr/>
        <p:txBody>
          <a:bodyPr/>
          <a:lstStyle/>
          <a:p>
            <a:r>
              <a:rPr lang="en-US" dirty="0"/>
              <a:t>Input Data – other key variables (1/2)</a:t>
            </a:r>
          </a:p>
        </p:txBody>
      </p:sp>
      <p:sp>
        <p:nvSpPr>
          <p:cNvPr id="3" name="Espace réservé du contenu 2">
            <a:extLst>
              <a:ext uri="{FF2B5EF4-FFF2-40B4-BE49-F238E27FC236}">
                <a16:creationId xmlns:a16="http://schemas.microsoft.com/office/drawing/2014/main" id="{CB9087A8-1067-4C41-B439-00181A38C564}"/>
              </a:ext>
            </a:extLst>
          </p:cNvPr>
          <p:cNvSpPr>
            <a:spLocks noGrp="1"/>
          </p:cNvSpPr>
          <p:nvPr>
            <p:ph idx="1"/>
          </p:nvPr>
        </p:nvSpPr>
        <p:spPr/>
        <p:txBody>
          <a:bodyPr/>
          <a:lstStyle/>
          <a:p>
            <a:pPr marL="0" indent="0">
              <a:spcAft>
                <a:spcPts val="300"/>
              </a:spcAft>
              <a:buNone/>
            </a:pPr>
            <a:r>
              <a:rPr lang="en-US" sz="1400" b="1" dirty="0">
                <a:solidFill>
                  <a:schemeClr val="tx2"/>
                </a:solidFill>
              </a:rPr>
              <a:t>Policy Duration</a:t>
            </a:r>
          </a:p>
          <a:p>
            <a:pPr>
              <a:spcAft>
                <a:spcPts val="300"/>
              </a:spcAft>
            </a:pPr>
            <a:r>
              <a:rPr lang="en-US" sz="1400" dirty="0">
                <a:solidFill>
                  <a:schemeClr val="accent3"/>
                </a:solidFill>
              </a:rPr>
              <a:t>Date_of_Commencement</a:t>
            </a:r>
            <a:r>
              <a:rPr lang="en-US" sz="1400" dirty="0"/>
              <a:t>: Start of benefit coverage. </a:t>
            </a:r>
          </a:p>
          <a:p>
            <a:pPr lvl="1">
              <a:spcAft>
                <a:spcPts val="300"/>
              </a:spcAft>
            </a:pPr>
            <a:r>
              <a:rPr lang="en-US" sz="1400" dirty="0">
                <a:solidFill>
                  <a:schemeClr val="accent3"/>
                </a:solidFill>
              </a:rPr>
              <a:t>Date_of_commencement</a:t>
            </a:r>
            <a:r>
              <a:rPr lang="en-US" sz="1400" dirty="0"/>
              <a:t> is optional. If it is not provided, then no slicing by policy duration will be possible</a:t>
            </a:r>
          </a:p>
          <a:p>
            <a:pPr>
              <a:spcAft>
                <a:spcPts val="300"/>
              </a:spcAft>
            </a:pPr>
            <a:r>
              <a:rPr lang="en-US" sz="1400" dirty="0">
                <a:solidFill>
                  <a:schemeClr val="accent3"/>
                </a:solidFill>
              </a:rPr>
              <a:t>Date_of_last_medical_selection</a:t>
            </a:r>
            <a:r>
              <a:rPr lang="en-US" sz="1400" dirty="0"/>
              <a:t>: Last medical underwriting of policy (for example in case of re-underwriting to support coverage increase or in case the policy results from a conversion without new underwriting)</a:t>
            </a:r>
          </a:p>
          <a:p>
            <a:pPr>
              <a:spcAft>
                <a:spcPts val="300"/>
              </a:spcAft>
            </a:pPr>
            <a:r>
              <a:rPr lang="en-US" sz="1400" dirty="0"/>
              <a:t>By default  </a:t>
            </a:r>
            <a:r>
              <a:rPr lang="en-US" sz="1400" dirty="0" err="1">
                <a:solidFill>
                  <a:schemeClr val="accent3"/>
                </a:solidFill>
              </a:rPr>
              <a:t>Date_of_commencement</a:t>
            </a:r>
            <a:r>
              <a:rPr lang="en-US" sz="1400" dirty="0"/>
              <a:t>  is used to calculate the duration of the policy. If </a:t>
            </a:r>
            <a:r>
              <a:rPr lang="en-US" sz="1400" dirty="0" err="1">
                <a:solidFill>
                  <a:schemeClr val="accent3"/>
                </a:solidFill>
              </a:rPr>
              <a:t>Date_of_last_medical_selection</a:t>
            </a:r>
            <a:r>
              <a:rPr lang="en-US" sz="1400" dirty="0"/>
              <a:t>  is entered, then it is used instead</a:t>
            </a:r>
          </a:p>
          <a:p>
            <a:pPr>
              <a:spcAft>
                <a:spcPts val="300"/>
              </a:spcAft>
            </a:pPr>
            <a:endParaRPr lang="en-US" sz="1000" dirty="0"/>
          </a:p>
          <a:p>
            <a:pPr marL="0" indent="0">
              <a:spcAft>
                <a:spcPts val="300"/>
              </a:spcAft>
              <a:buNone/>
            </a:pPr>
            <a:r>
              <a:rPr lang="en-US" sz="1400" b="1" dirty="0">
                <a:solidFill>
                  <a:schemeClr val="tx2"/>
                </a:solidFill>
              </a:rPr>
              <a:t>Attained Age</a:t>
            </a:r>
          </a:p>
          <a:p>
            <a:pPr>
              <a:spcAft>
                <a:spcPts val="300"/>
              </a:spcAft>
            </a:pPr>
            <a:r>
              <a:rPr lang="en-US" sz="1400" dirty="0" err="1">
                <a:solidFill>
                  <a:schemeClr val="accent3"/>
                </a:solidFill>
              </a:rPr>
              <a:t>Date_of_Birth</a:t>
            </a:r>
            <a:endParaRPr lang="en-US" sz="1400" dirty="0">
              <a:solidFill>
                <a:schemeClr val="accent3"/>
              </a:solidFill>
            </a:endParaRPr>
          </a:p>
          <a:p>
            <a:pPr lvl="1">
              <a:spcAft>
                <a:spcPts val="300"/>
              </a:spcAft>
            </a:pPr>
            <a:r>
              <a:rPr lang="en-US" sz="1400" dirty="0"/>
              <a:t>Is optional. If it is not provided, then no slicing by attained age will be possible</a:t>
            </a:r>
          </a:p>
          <a:p>
            <a:pPr lvl="1">
              <a:spcAft>
                <a:spcPts val="300"/>
              </a:spcAft>
            </a:pPr>
            <a:r>
              <a:rPr lang="en-US" sz="1400" dirty="0"/>
              <a:t>In case only </a:t>
            </a:r>
            <a:r>
              <a:rPr lang="en-US" sz="1400" dirty="0" err="1">
                <a:solidFill>
                  <a:schemeClr val="accent3"/>
                </a:solidFill>
              </a:rPr>
              <a:t>Age_at_commencement</a:t>
            </a:r>
            <a:r>
              <a:rPr lang="en-US" sz="1400" dirty="0"/>
              <a:t> is available, then </a:t>
            </a:r>
            <a:r>
              <a:rPr lang="en-US" sz="1400" dirty="0" err="1">
                <a:solidFill>
                  <a:schemeClr val="accent3"/>
                </a:solidFill>
              </a:rPr>
              <a:t>Date_of_Birth</a:t>
            </a:r>
            <a:r>
              <a:rPr lang="en-US" sz="1400" dirty="0">
                <a:solidFill>
                  <a:schemeClr val="accent3"/>
                </a:solidFill>
              </a:rPr>
              <a:t> </a:t>
            </a:r>
            <a:r>
              <a:rPr lang="en-US" sz="1400" dirty="0"/>
              <a:t>needs to be estimated by the user</a:t>
            </a:r>
          </a:p>
          <a:p>
            <a:pPr>
              <a:spcAft>
                <a:spcPts val="300"/>
              </a:spcAft>
            </a:pPr>
            <a:r>
              <a:rPr lang="en-US" sz="1400" dirty="0" err="1">
                <a:solidFill>
                  <a:schemeClr val="accent3"/>
                </a:solidFill>
              </a:rPr>
              <a:t>Age_at_commencement</a:t>
            </a:r>
            <a:endParaRPr lang="en-US" sz="1400" dirty="0">
              <a:solidFill>
                <a:schemeClr val="accent3"/>
              </a:solidFill>
            </a:endParaRPr>
          </a:p>
          <a:p>
            <a:pPr lvl="1">
              <a:spcAft>
                <a:spcPts val="300"/>
              </a:spcAft>
            </a:pPr>
            <a:r>
              <a:rPr lang="en-US" sz="1400" dirty="0"/>
              <a:t>Is only used as result dimension. Not used for attained age slicing</a:t>
            </a:r>
          </a:p>
          <a:p>
            <a:pPr marL="0" indent="0">
              <a:spcAft>
                <a:spcPts val="300"/>
              </a:spcAft>
              <a:buNone/>
            </a:pPr>
            <a:endParaRPr lang="en-US" sz="1000" dirty="0"/>
          </a:p>
          <a:p>
            <a:pPr marL="0" indent="0">
              <a:spcAft>
                <a:spcPts val="300"/>
              </a:spcAft>
              <a:buNone/>
            </a:pPr>
            <a:r>
              <a:rPr lang="en-US" sz="1400" b="1" dirty="0">
                <a:solidFill>
                  <a:schemeClr val="tx2"/>
                </a:solidFill>
              </a:rPr>
              <a:t>Exposure end</a:t>
            </a:r>
          </a:p>
          <a:p>
            <a:pPr>
              <a:spcAft>
                <a:spcPts val="300"/>
              </a:spcAft>
            </a:pPr>
            <a:r>
              <a:rPr lang="en-US" sz="1400" dirty="0" err="1">
                <a:solidFill>
                  <a:schemeClr val="accent3"/>
                </a:solidFill>
              </a:rPr>
              <a:t>Benefit_End_Date</a:t>
            </a:r>
            <a:endParaRPr lang="en-US" sz="1400" dirty="0">
              <a:solidFill>
                <a:schemeClr val="accent3"/>
              </a:solidFill>
            </a:endParaRPr>
          </a:p>
          <a:p>
            <a:pPr lvl="1">
              <a:spcAft>
                <a:spcPts val="300"/>
              </a:spcAft>
            </a:pPr>
            <a:r>
              <a:rPr lang="en-US" sz="1400" dirty="0"/>
              <a:t>Used to limit exposure, in case </a:t>
            </a:r>
            <a:r>
              <a:rPr lang="en-US" sz="1400" dirty="0">
                <a:solidFill>
                  <a:schemeClr val="accent3"/>
                </a:solidFill>
              </a:rPr>
              <a:t>Date_of_End_Current_Condition</a:t>
            </a:r>
            <a:r>
              <a:rPr lang="en-US" sz="1400" dirty="0"/>
              <a:t> is absent</a:t>
            </a:r>
          </a:p>
          <a:p>
            <a:pPr>
              <a:spcAft>
                <a:spcPts val="300"/>
              </a:spcAft>
            </a:pPr>
            <a:r>
              <a:rPr lang="en-US" sz="1400" dirty="0" err="1">
                <a:solidFill>
                  <a:schemeClr val="accent3"/>
                </a:solidFill>
              </a:rPr>
              <a:t>Benefit_Term_Years</a:t>
            </a:r>
            <a:endParaRPr lang="en-US" sz="1400" dirty="0">
              <a:solidFill>
                <a:schemeClr val="accent3"/>
              </a:solidFill>
            </a:endParaRPr>
          </a:p>
          <a:p>
            <a:pPr lvl="1">
              <a:spcAft>
                <a:spcPts val="300"/>
              </a:spcAft>
            </a:pPr>
            <a:r>
              <a:rPr lang="en-US" sz="1400" dirty="0"/>
              <a:t>In absence of </a:t>
            </a:r>
            <a:r>
              <a:rPr lang="en-US" sz="1400" dirty="0">
                <a:solidFill>
                  <a:schemeClr val="accent3"/>
                </a:solidFill>
              </a:rPr>
              <a:t>Date_of_End_Current_Condition </a:t>
            </a:r>
            <a:r>
              <a:rPr lang="en-US" sz="1400" dirty="0"/>
              <a:t>and </a:t>
            </a:r>
            <a:r>
              <a:rPr lang="en-US" sz="1400" dirty="0" err="1">
                <a:solidFill>
                  <a:schemeClr val="accent3"/>
                </a:solidFill>
              </a:rPr>
              <a:t>Benefit_End_Date</a:t>
            </a:r>
            <a:r>
              <a:rPr lang="en-US" sz="1400" dirty="0"/>
              <a:t> then exposure is limited to </a:t>
            </a:r>
            <a:r>
              <a:rPr lang="en-US" sz="1400" dirty="0" err="1">
                <a:solidFill>
                  <a:schemeClr val="accent3"/>
                </a:solidFill>
              </a:rPr>
              <a:t>Date_of_commencement</a:t>
            </a:r>
            <a:r>
              <a:rPr lang="en-US" sz="1400" dirty="0"/>
              <a:t> + </a:t>
            </a:r>
            <a:r>
              <a:rPr lang="en-US" sz="1400" dirty="0" err="1">
                <a:solidFill>
                  <a:schemeClr val="accent3"/>
                </a:solidFill>
              </a:rPr>
              <a:t>Benefit_Term_Years</a:t>
            </a:r>
            <a:endParaRPr lang="en-US" sz="1400" dirty="0">
              <a:solidFill>
                <a:schemeClr val="accent3"/>
              </a:solidFill>
            </a:endParaRPr>
          </a:p>
          <a:p>
            <a:pPr marL="180000" lvl="1" indent="0">
              <a:spcAft>
                <a:spcPts val="300"/>
              </a:spcAft>
              <a:buNone/>
            </a:pPr>
            <a:endParaRPr lang="en-US" sz="1400" dirty="0"/>
          </a:p>
        </p:txBody>
      </p:sp>
      <p:sp>
        <p:nvSpPr>
          <p:cNvPr id="7" name="ZoneTexte 6">
            <a:extLst>
              <a:ext uri="{FF2B5EF4-FFF2-40B4-BE49-F238E27FC236}">
                <a16:creationId xmlns:a16="http://schemas.microsoft.com/office/drawing/2014/main" id="{C24CC791-75E3-4DFA-81B5-4A05481F6EC6}"/>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146084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45BF0E0C-9303-4DB0-8C8B-FA3A6F9B8BB1}"/>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68"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45BF0E0C-9303-4DB0-8C8B-FA3A6F9B8B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1BB8EC-C4DE-4297-92AC-B1C29344EDE2}"/>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1D94CD38-E6B6-4187-9C5F-BC73A1A14DB3}"/>
              </a:ext>
            </a:extLst>
          </p:cNvPr>
          <p:cNvSpPr>
            <a:spLocks noGrp="1"/>
          </p:cNvSpPr>
          <p:nvPr>
            <p:ph type="title"/>
          </p:nvPr>
        </p:nvSpPr>
        <p:spPr/>
        <p:txBody>
          <a:bodyPr/>
          <a:lstStyle/>
          <a:p>
            <a:r>
              <a:rPr lang="en-US" dirty="0"/>
              <a:t>Input Data – other key variables (2/2)</a:t>
            </a:r>
          </a:p>
        </p:txBody>
      </p:sp>
      <p:sp>
        <p:nvSpPr>
          <p:cNvPr id="3" name="Espace réservé du contenu 2">
            <a:extLst>
              <a:ext uri="{FF2B5EF4-FFF2-40B4-BE49-F238E27FC236}">
                <a16:creationId xmlns:a16="http://schemas.microsoft.com/office/drawing/2014/main" id="{CB9087A8-1067-4C41-B439-00181A38C564}"/>
              </a:ext>
            </a:extLst>
          </p:cNvPr>
          <p:cNvSpPr>
            <a:spLocks noGrp="1"/>
          </p:cNvSpPr>
          <p:nvPr>
            <p:ph idx="1"/>
          </p:nvPr>
        </p:nvSpPr>
        <p:spPr/>
        <p:txBody>
          <a:bodyPr/>
          <a:lstStyle/>
          <a:p>
            <a:pPr marL="0" indent="0">
              <a:spcAft>
                <a:spcPts val="300"/>
              </a:spcAft>
              <a:buNone/>
            </a:pPr>
            <a:r>
              <a:rPr lang="en-US" sz="1400" b="1" dirty="0">
                <a:solidFill>
                  <a:schemeClr val="tx2"/>
                </a:solidFill>
              </a:rPr>
              <a:t>Exposure identification</a:t>
            </a:r>
          </a:p>
          <a:p>
            <a:pPr>
              <a:spcAft>
                <a:spcPts val="300"/>
              </a:spcAft>
            </a:pPr>
            <a:r>
              <a:rPr lang="en-US" sz="1400" dirty="0"/>
              <a:t>Different ID variables are available to allow the distinction of different exposures and the identification of data lines belonging to the same exposure </a:t>
            </a:r>
          </a:p>
          <a:p>
            <a:pPr>
              <a:spcAft>
                <a:spcPts val="300"/>
              </a:spcAft>
            </a:pPr>
            <a:r>
              <a:rPr lang="en-US" sz="1400" dirty="0"/>
              <a:t>IDs only have the purpose of matching data within the bounds of EA and should never be filled with official ID’s or original policy numbers!</a:t>
            </a:r>
          </a:p>
          <a:p>
            <a:pPr>
              <a:spcAft>
                <a:spcPts val="300"/>
              </a:spcAft>
            </a:pPr>
            <a:r>
              <a:rPr lang="en-US" sz="1400" dirty="0" err="1">
                <a:solidFill>
                  <a:schemeClr val="accent3"/>
                </a:solidFill>
              </a:rPr>
              <a:t>Life_ID</a:t>
            </a:r>
            <a:r>
              <a:rPr lang="en-US" sz="1400" dirty="0">
                <a:solidFill>
                  <a:schemeClr val="accent3"/>
                </a:solidFill>
              </a:rPr>
              <a:t>:</a:t>
            </a:r>
            <a:r>
              <a:rPr lang="en-US" sz="1400" dirty="0"/>
              <a:t> technical ID to identify data lines belonging to the same person</a:t>
            </a:r>
          </a:p>
          <a:p>
            <a:pPr>
              <a:spcAft>
                <a:spcPts val="300"/>
              </a:spcAft>
            </a:pPr>
            <a:r>
              <a:rPr lang="en-US" sz="1400" dirty="0" err="1">
                <a:solidFill>
                  <a:schemeClr val="accent3"/>
                </a:solidFill>
              </a:rPr>
              <a:t>Policy_ID</a:t>
            </a:r>
            <a:r>
              <a:rPr lang="en-US" sz="1400" dirty="0"/>
              <a:t>: technical ID to identify data lines belonging to the same policy</a:t>
            </a:r>
          </a:p>
          <a:p>
            <a:pPr>
              <a:spcAft>
                <a:spcPts val="300"/>
              </a:spcAft>
            </a:pPr>
            <a:r>
              <a:rPr lang="en-US" sz="1400" dirty="0" err="1">
                <a:solidFill>
                  <a:schemeClr val="accent3"/>
                </a:solidFill>
              </a:rPr>
              <a:t>Benefit_ID</a:t>
            </a:r>
            <a:r>
              <a:rPr lang="en-US" sz="1400" dirty="0"/>
              <a:t>: benefit name to distinguish different benefits within the same policy, e.g. Life and CI</a:t>
            </a:r>
          </a:p>
          <a:p>
            <a:pPr>
              <a:spcAft>
                <a:spcPts val="300"/>
              </a:spcAft>
            </a:pPr>
            <a:r>
              <a:rPr lang="en-US" sz="1400" dirty="0" err="1">
                <a:solidFill>
                  <a:schemeClr val="accent3"/>
                </a:solidFill>
              </a:rPr>
              <a:t>Retro_Legal_entity</a:t>
            </a:r>
            <a:r>
              <a:rPr lang="en-US" sz="1400" dirty="0"/>
              <a:t>: In case amount experience is analyzed by retrocession share, this variable is used as additional component in the unique ID definition</a:t>
            </a:r>
          </a:p>
          <a:p>
            <a:pPr>
              <a:spcAft>
                <a:spcPts val="300"/>
              </a:spcAft>
            </a:pPr>
            <a:endParaRPr lang="en-US" sz="1400" dirty="0"/>
          </a:p>
          <a:p>
            <a:pPr>
              <a:spcAft>
                <a:spcPts val="300"/>
              </a:spcAft>
            </a:pPr>
            <a:r>
              <a:rPr lang="en-US" sz="1400" dirty="0"/>
              <a:t>In summary the unique ID of an exposure is defined as </a:t>
            </a:r>
            <a:r>
              <a:rPr lang="en-US" sz="1400" dirty="0" err="1"/>
              <a:t>Life_ID</a:t>
            </a:r>
            <a:r>
              <a:rPr lang="en-US" sz="1400" dirty="0"/>
              <a:t> + Policy_ID (+ Benefit_ID) (+ </a:t>
            </a:r>
            <a:r>
              <a:rPr lang="en-US" sz="1400" dirty="0" err="1"/>
              <a:t>Retro_legal_entity</a:t>
            </a:r>
            <a:r>
              <a:rPr lang="en-US" sz="1400" dirty="0"/>
              <a:t>)</a:t>
            </a:r>
          </a:p>
          <a:p>
            <a:pPr>
              <a:spcAft>
                <a:spcPts val="300"/>
              </a:spcAft>
            </a:pPr>
            <a:r>
              <a:rPr lang="en-US" sz="1400" dirty="0" err="1"/>
              <a:t>Life_ID</a:t>
            </a:r>
            <a:r>
              <a:rPr lang="en-US" sz="1400" dirty="0"/>
              <a:t> and Policy_ID are required for the definition of the unique ID, whereas Benefit_ID and </a:t>
            </a:r>
            <a:r>
              <a:rPr lang="en-US" sz="1400" dirty="0" err="1"/>
              <a:t>Retro_legal_entity</a:t>
            </a:r>
            <a:r>
              <a:rPr lang="en-US" sz="1400" dirty="0"/>
              <a:t> are optional and added to the unique ID only if provided</a:t>
            </a:r>
          </a:p>
          <a:p>
            <a:pPr>
              <a:spcAft>
                <a:spcPts val="300"/>
              </a:spcAft>
            </a:pPr>
            <a:endParaRPr lang="en-US" sz="1400" dirty="0"/>
          </a:p>
        </p:txBody>
      </p:sp>
      <p:sp>
        <p:nvSpPr>
          <p:cNvPr id="7" name="ZoneTexte 6">
            <a:extLst>
              <a:ext uri="{FF2B5EF4-FFF2-40B4-BE49-F238E27FC236}">
                <a16:creationId xmlns:a16="http://schemas.microsoft.com/office/drawing/2014/main" id="{C24CC791-75E3-4DFA-81B5-4A05481F6EC6}"/>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185459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FBAB4-762E-4325-8BE7-2585A23E0D61}"/>
              </a:ext>
            </a:extLst>
          </p:cNvPr>
          <p:cNvSpPr>
            <a:spLocks noGrp="1"/>
          </p:cNvSpPr>
          <p:nvPr>
            <p:ph type="title"/>
          </p:nvPr>
        </p:nvSpPr>
        <p:spPr/>
        <p:txBody>
          <a:bodyPr/>
          <a:lstStyle/>
          <a:p>
            <a:r>
              <a:rPr lang="en-US" dirty="0"/>
              <a:t>Calculated fields (1/2)</a:t>
            </a:r>
          </a:p>
        </p:txBody>
      </p:sp>
      <p:sp>
        <p:nvSpPr>
          <p:cNvPr id="3" name="Espace réservé du contenu 2">
            <a:extLst>
              <a:ext uri="{FF2B5EF4-FFF2-40B4-BE49-F238E27FC236}">
                <a16:creationId xmlns:a16="http://schemas.microsoft.com/office/drawing/2014/main" id="{1514496E-DD36-4562-A1D0-4E760EF149F1}"/>
              </a:ext>
            </a:extLst>
          </p:cNvPr>
          <p:cNvSpPr>
            <a:spLocks noGrp="1"/>
          </p:cNvSpPr>
          <p:nvPr>
            <p:ph idx="1"/>
          </p:nvPr>
        </p:nvSpPr>
        <p:spPr/>
        <p:txBody>
          <a:bodyPr/>
          <a:lstStyle/>
          <a:p>
            <a:pPr marL="0" indent="0">
              <a:spcAft>
                <a:spcPts val="300"/>
              </a:spcAft>
              <a:buNone/>
            </a:pPr>
            <a:r>
              <a:rPr lang="en-US" sz="1400" dirty="0"/>
              <a:t>In addition to the slicing dimensions, the following dimensions are calculated or modified by the engine:</a:t>
            </a:r>
          </a:p>
          <a:p>
            <a:pPr>
              <a:spcAft>
                <a:spcPts val="300"/>
              </a:spcAft>
            </a:pPr>
            <a:r>
              <a:rPr lang="en-US" sz="1400" dirty="0">
                <a:solidFill>
                  <a:schemeClr val="accent3"/>
                </a:solidFill>
              </a:rPr>
              <a:t>Year_of_commencement </a:t>
            </a:r>
            <a:r>
              <a:rPr lang="en-US" sz="1400" dirty="0"/>
              <a:t>=  Year of </a:t>
            </a:r>
            <a:r>
              <a:rPr lang="en-US" sz="1400" dirty="0">
                <a:solidFill>
                  <a:schemeClr val="accent3"/>
                </a:solidFill>
              </a:rPr>
              <a:t>Date_of_commencement</a:t>
            </a:r>
            <a:endParaRPr lang="en-US" sz="1400" dirty="0"/>
          </a:p>
          <a:p>
            <a:pPr>
              <a:spcBef>
                <a:spcPts val="1200"/>
              </a:spcBef>
              <a:spcAft>
                <a:spcPts val="300"/>
              </a:spcAft>
            </a:pPr>
            <a:r>
              <a:rPr lang="en-US" sz="1400" dirty="0">
                <a:solidFill>
                  <a:schemeClr val="accent3"/>
                </a:solidFill>
              </a:rPr>
              <a:t>Date_of_end_current_condition</a:t>
            </a:r>
            <a:r>
              <a:rPr lang="en-US" sz="1400" dirty="0"/>
              <a:t>: If empty then exposure is minimized with </a:t>
            </a:r>
          </a:p>
          <a:p>
            <a:pPr lvl="1">
              <a:spcAft>
                <a:spcPts val="300"/>
              </a:spcAft>
            </a:pPr>
            <a:r>
              <a:rPr lang="en-US" sz="1400" dirty="0">
                <a:solidFill>
                  <a:schemeClr val="accent3"/>
                </a:solidFill>
              </a:rPr>
              <a:t>Benefit_end_date </a:t>
            </a:r>
            <a:r>
              <a:rPr lang="en-US" sz="1400" dirty="0"/>
              <a:t>if provided, otherwise with</a:t>
            </a:r>
          </a:p>
          <a:p>
            <a:pPr lvl="1">
              <a:spcAft>
                <a:spcPts val="300"/>
              </a:spcAft>
            </a:pPr>
            <a:r>
              <a:rPr lang="en-US" sz="1400" dirty="0" err="1">
                <a:solidFill>
                  <a:schemeClr val="accent3"/>
                </a:solidFill>
              </a:rPr>
              <a:t>date_of_commencement</a:t>
            </a:r>
            <a:r>
              <a:rPr lang="en-US" sz="1400" dirty="0">
                <a:solidFill>
                  <a:schemeClr val="accent3"/>
                </a:solidFill>
              </a:rPr>
              <a:t> </a:t>
            </a:r>
            <a:r>
              <a:rPr lang="en-US" sz="1400" dirty="0"/>
              <a:t>+ </a:t>
            </a:r>
            <a:r>
              <a:rPr lang="en-US" sz="1400" dirty="0" err="1">
                <a:solidFill>
                  <a:schemeClr val="accent3"/>
                </a:solidFill>
              </a:rPr>
              <a:t>benefit_term_years</a:t>
            </a:r>
            <a:r>
              <a:rPr lang="en-US" sz="1400" dirty="0"/>
              <a:t>, if provided</a:t>
            </a:r>
          </a:p>
          <a:p>
            <a:pPr>
              <a:spcBef>
                <a:spcPts val="1200"/>
              </a:spcBef>
              <a:spcAft>
                <a:spcPts val="300"/>
              </a:spcAft>
            </a:pPr>
            <a:r>
              <a:rPr lang="en-US" sz="1400" dirty="0">
                <a:solidFill>
                  <a:schemeClr val="accent3"/>
                </a:solidFill>
              </a:rPr>
              <a:t>Partial_duration</a:t>
            </a:r>
            <a:r>
              <a:rPr lang="en-US" sz="1400" dirty="0"/>
              <a:t>: </a:t>
            </a:r>
          </a:p>
          <a:p>
            <a:pPr lvl="1">
              <a:spcAft>
                <a:spcPts val="300"/>
              </a:spcAft>
            </a:pPr>
            <a:r>
              <a:rPr lang="en-US" sz="1400" dirty="0"/>
              <a:t>Indicator for exposures based on incomplete policy year</a:t>
            </a:r>
          </a:p>
          <a:p>
            <a:pPr lvl="1">
              <a:spcAft>
                <a:spcPts val="300"/>
              </a:spcAft>
            </a:pPr>
            <a:r>
              <a:rPr lang="en-US" sz="1400" dirty="0"/>
              <a:t>Provided for </a:t>
            </a:r>
            <a:r>
              <a:rPr lang="en-US" sz="1400" dirty="0" err="1"/>
              <a:t>wx</a:t>
            </a:r>
            <a:r>
              <a:rPr lang="en-US" sz="1400" dirty="0"/>
              <a:t> decrement. Allowing to avoid seasonality effects for lapse analysis</a:t>
            </a:r>
          </a:p>
          <a:p>
            <a:pPr>
              <a:spcBef>
                <a:spcPts val="1200"/>
              </a:spcBef>
              <a:spcAft>
                <a:spcPts val="300"/>
              </a:spcAft>
            </a:pPr>
            <a:r>
              <a:rPr lang="en-US" sz="1400" dirty="0">
                <a:solidFill>
                  <a:schemeClr val="accent3"/>
                </a:solidFill>
              </a:rPr>
              <a:t>Expected_1_boundary</a:t>
            </a:r>
            <a:r>
              <a:rPr lang="en-US" sz="1400" dirty="0"/>
              <a:t>:</a:t>
            </a:r>
          </a:p>
          <a:p>
            <a:pPr lvl="1">
              <a:spcAft>
                <a:spcPts val="300"/>
              </a:spcAft>
            </a:pPr>
            <a:r>
              <a:rPr lang="en-US" sz="1400" dirty="0"/>
              <a:t>Indicator if expected value is based on exposure outside of expected table scope</a:t>
            </a:r>
          </a:p>
          <a:p>
            <a:pPr lvl="1">
              <a:spcAft>
                <a:spcPts val="300"/>
              </a:spcAft>
            </a:pPr>
            <a:r>
              <a:rPr lang="en-US" sz="1400" dirty="0"/>
              <a:t>For slicing dimensions (Age_attained, duration_year and </a:t>
            </a:r>
            <a:r>
              <a:rPr lang="en-US" sz="1400" dirty="0" err="1"/>
              <a:t>calendar_year</a:t>
            </a:r>
            <a:r>
              <a:rPr lang="en-US" sz="1400" dirty="0"/>
              <a:t>) a value </a:t>
            </a:r>
            <a:br>
              <a:rPr lang="en-US" sz="1400" dirty="0"/>
            </a:br>
            <a:r>
              <a:rPr lang="en-US" sz="1400" dirty="0"/>
              <a:t>outside of the table scope is set equal to the corresponding min or max</a:t>
            </a:r>
          </a:p>
          <a:p>
            <a:pPr lvl="1">
              <a:spcAft>
                <a:spcPts val="300"/>
              </a:spcAft>
            </a:pPr>
            <a:r>
              <a:rPr lang="en-US" sz="1400" dirty="0"/>
              <a:t>Added only for first expected basis</a:t>
            </a:r>
          </a:p>
          <a:p>
            <a:pPr>
              <a:spcAft>
                <a:spcPts val="300"/>
              </a:spcAft>
            </a:pPr>
            <a:endParaRPr lang="en-US" sz="1400" dirty="0"/>
          </a:p>
        </p:txBody>
      </p:sp>
      <p:pic>
        <p:nvPicPr>
          <p:cNvPr id="5" name="Image 4">
            <a:extLst>
              <a:ext uri="{FF2B5EF4-FFF2-40B4-BE49-F238E27FC236}">
                <a16:creationId xmlns:a16="http://schemas.microsoft.com/office/drawing/2014/main" id="{92D4403E-9D14-4B8A-A7B2-13B30895C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392" y="4149080"/>
            <a:ext cx="462186" cy="462186"/>
          </a:xfrm>
          <a:prstGeom prst="rect">
            <a:avLst/>
          </a:prstGeom>
        </p:spPr>
      </p:pic>
      <p:sp>
        <p:nvSpPr>
          <p:cNvPr id="6" name="ZoneTexte 5">
            <a:extLst>
              <a:ext uri="{FF2B5EF4-FFF2-40B4-BE49-F238E27FC236}">
                <a16:creationId xmlns:a16="http://schemas.microsoft.com/office/drawing/2014/main" id="{8F3B9CCB-EF63-4202-9AB1-15994FCB6B43}"/>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386504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FBAB4-762E-4325-8BE7-2585A23E0D61}"/>
              </a:ext>
            </a:extLst>
          </p:cNvPr>
          <p:cNvSpPr>
            <a:spLocks noGrp="1"/>
          </p:cNvSpPr>
          <p:nvPr>
            <p:ph type="title"/>
          </p:nvPr>
        </p:nvSpPr>
        <p:spPr/>
        <p:txBody>
          <a:bodyPr/>
          <a:lstStyle/>
          <a:p>
            <a:r>
              <a:rPr lang="en-US" dirty="0"/>
              <a:t>Calculated fields (2/2)</a:t>
            </a:r>
          </a:p>
        </p:txBody>
      </p:sp>
      <p:sp>
        <p:nvSpPr>
          <p:cNvPr id="3" name="Espace réservé du contenu 2">
            <a:extLst>
              <a:ext uri="{FF2B5EF4-FFF2-40B4-BE49-F238E27FC236}">
                <a16:creationId xmlns:a16="http://schemas.microsoft.com/office/drawing/2014/main" id="{1514496E-DD36-4562-A1D0-4E760EF149F1}"/>
              </a:ext>
            </a:extLst>
          </p:cNvPr>
          <p:cNvSpPr>
            <a:spLocks noGrp="1"/>
          </p:cNvSpPr>
          <p:nvPr>
            <p:ph idx="1"/>
          </p:nvPr>
        </p:nvSpPr>
        <p:spPr/>
        <p:txBody>
          <a:bodyPr/>
          <a:lstStyle/>
          <a:p>
            <a:pPr marL="0" indent="0">
              <a:spcAft>
                <a:spcPts val="300"/>
              </a:spcAft>
              <a:buNone/>
            </a:pPr>
            <a:r>
              <a:rPr lang="en-US" sz="1400" dirty="0"/>
              <a:t>In addition to the slicing dimensions, the following dimensions are calculated or modified by the engine:</a:t>
            </a:r>
          </a:p>
          <a:p>
            <a:pPr>
              <a:spcBef>
                <a:spcPts val="600"/>
              </a:spcBef>
              <a:spcAft>
                <a:spcPts val="300"/>
              </a:spcAft>
            </a:pPr>
            <a:r>
              <a:rPr lang="en-US" sz="1400" dirty="0">
                <a:solidFill>
                  <a:schemeClr val="accent3"/>
                </a:solidFill>
              </a:rPr>
              <a:t>Insurance_age_attained</a:t>
            </a:r>
            <a:r>
              <a:rPr lang="en-US" sz="1400" dirty="0"/>
              <a:t>: </a:t>
            </a:r>
            <a:br>
              <a:rPr lang="en-US" sz="1400" dirty="0"/>
            </a:br>
            <a:r>
              <a:rPr lang="en-US" sz="1400" dirty="0"/>
              <a:t>Calculated if:</a:t>
            </a:r>
          </a:p>
          <a:p>
            <a:pPr lvl="1">
              <a:spcBef>
                <a:spcPts val="600"/>
              </a:spcBef>
              <a:spcAft>
                <a:spcPts val="300"/>
              </a:spcAft>
            </a:pPr>
            <a:r>
              <a:rPr lang="en-US" sz="1400" dirty="0"/>
              <a:t>no </a:t>
            </a:r>
            <a:r>
              <a:rPr lang="en-US" sz="1400" dirty="0">
                <a:solidFill>
                  <a:srgbClr val="00B0F0"/>
                </a:solidFill>
              </a:rPr>
              <a:t>Attained Age </a:t>
            </a:r>
            <a:r>
              <a:rPr lang="en-US" sz="1400" dirty="0"/>
              <a:t>slicing selected, and</a:t>
            </a:r>
          </a:p>
          <a:p>
            <a:pPr lvl="1">
              <a:spcBef>
                <a:spcPts val="600"/>
              </a:spcBef>
              <a:spcAft>
                <a:spcPts val="300"/>
              </a:spcAft>
            </a:pPr>
            <a:r>
              <a:rPr lang="en-US" sz="1400" dirty="0">
                <a:solidFill>
                  <a:srgbClr val="00B0F0"/>
                </a:solidFill>
              </a:rPr>
              <a:t>Policy Duration </a:t>
            </a:r>
            <a:r>
              <a:rPr lang="en-US" sz="1400" dirty="0"/>
              <a:t>slicing selected, and </a:t>
            </a:r>
          </a:p>
          <a:p>
            <a:pPr lvl="1">
              <a:spcBef>
                <a:spcPts val="600"/>
              </a:spcBef>
              <a:spcAft>
                <a:spcPts val="300"/>
              </a:spcAft>
            </a:pPr>
            <a:r>
              <a:rPr lang="en-US" sz="1400" dirty="0">
                <a:solidFill>
                  <a:schemeClr val="accent3"/>
                </a:solidFill>
              </a:rPr>
              <a:t>Age_at_commencement </a:t>
            </a:r>
            <a:r>
              <a:rPr lang="en-US" sz="1400" dirty="0"/>
              <a:t>is provided</a:t>
            </a:r>
          </a:p>
          <a:p>
            <a:pPr marL="180000" lvl="1" indent="0">
              <a:spcBef>
                <a:spcPts val="600"/>
              </a:spcBef>
              <a:spcAft>
                <a:spcPts val="300"/>
              </a:spcAft>
              <a:buNone/>
            </a:pPr>
            <a:r>
              <a:rPr lang="en-US" sz="1400" dirty="0">
                <a:solidFill>
                  <a:schemeClr val="accent3"/>
                </a:solidFill>
              </a:rPr>
              <a:t>Insurance_age_attained  = Age_at_commencement </a:t>
            </a:r>
            <a:r>
              <a:rPr lang="en-US" sz="1400" dirty="0"/>
              <a:t>+ </a:t>
            </a:r>
            <a:r>
              <a:rPr lang="en-US" sz="1400" dirty="0">
                <a:solidFill>
                  <a:schemeClr val="accent3"/>
                </a:solidFill>
              </a:rPr>
              <a:t>Duration_year </a:t>
            </a:r>
            <a:r>
              <a:rPr lang="en-US" sz="1400" dirty="0"/>
              <a:t>– 1.</a:t>
            </a:r>
            <a:br>
              <a:rPr lang="en-US" sz="1400" dirty="0"/>
            </a:br>
            <a:r>
              <a:rPr lang="en-US" sz="1400" dirty="0"/>
              <a:t>In that case </a:t>
            </a:r>
            <a:r>
              <a:rPr lang="en-US" sz="1400" dirty="0">
                <a:solidFill>
                  <a:schemeClr val="accent3"/>
                </a:solidFill>
              </a:rPr>
              <a:t>Insurance_age_attained_def </a:t>
            </a:r>
            <a:r>
              <a:rPr lang="en-US" sz="1400" dirty="0"/>
              <a:t>is set equal to </a:t>
            </a:r>
            <a:r>
              <a:rPr lang="en-US" sz="1400" dirty="0" err="1">
                <a:solidFill>
                  <a:schemeClr val="accent3"/>
                </a:solidFill>
              </a:rPr>
              <a:t>Age_at_commencement_definition</a:t>
            </a:r>
            <a:r>
              <a:rPr lang="en-US" sz="1400" dirty="0"/>
              <a:t>	</a:t>
            </a:r>
          </a:p>
          <a:p>
            <a:pPr marL="0" indent="0">
              <a:spcAft>
                <a:spcPts val="300"/>
              </a:spcAft>
              <a:buNone/>
            </a:pPr>
            <a:endParaRPr lang="en-US" sz="1400" dirty="0"/>
          </a:p>
          <a:p>
            <a:pPr marL="0" indent="0">
              <a:spcAft>
                <a:spcPts val="300"/>
              </a:spcAft>
              <a:buNone/>
            </a:pPr>
            <a:r>
              <a:rPr lang="en-US" sz="1400" dirty="0"/>
              <a:t>The following dimensions are </a:t>
            </a:r>
            <a:r>
              <a:rPr lang="en-US" sz="1400" b="1" dirty="0"/>
              <a:t>not</a:t>
            </a:r>
            <a:r>
              <a:rPr lang="en-US" sz="1400" dirty="0"/>
              <a:t> calculated or modified by the engine:</a:t>
            </a:r>
          </a:p>
          <a:p>
            <a:pPr>
              <a:spcAft>
                <a:spcPts val="300"/>
              </a:spcAft>
            </a:pPr>
            <a:r>
              <a:rPr lang="en-US" sz="1400" dirty="0">
                <a:solidFill>
                  <a:schemeClr val="accent3"/>
                </a:solidFill>
              </a:rPr>
              <a:t>Age_at_commencement</a:t>
            </a:r>
          </a:p>
          <a:p>
            <a:pPr>
              <a:spcAft>
                <a:spcPts val="300"/>
              </a:spcAft>
            </a:pPr>
            <a:endParaRPr lang="en-US" sz="1400" dirty="0"/>
          </a:p>
        </p:txBody>
      </p:sp>
      <p:sp>
        <p:nvSpPr>
          <p:cNvPr id="5" name="ZoneTexte 4">
            <a:extLst>
              <a:ext uri="{FF2B5EF4-FFF2-40B4-BE49-F238E27FC236}">
                <a16:creationId xmlns:a16="http://schemas.microsoft.com/office/drawing/2014/main" id="{D69A7914-234A-4C4C-9CDE-126A5137197C}"/>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36940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63E20120-3BCB-4826-830A-77101CB353C6}"/>
              </a:ext>
            </a:extLst>
          </p:cNvPr>
          <p:cNvGraphicFramePr>
            <a:graphicFrameLocks noChangeAspect="1"/>
          </p:cNvGraphicFramePr>
          <p:nvPr>
            <p:custDataLst>
              <p:tags r:id="rId2"/>
            </p:custDataLst>
            <p:extLst>
              <p:ext uri="{D42A27DB-BD31-4B8C-83A1-F6EECF244321}">
                <p14:modId xmlns:p14="http://schemas.microsoft.com/office/powerpoint/2010/main" val="1777564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052"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63E20120-3BCB-4826-830A-77101CB353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CA31197-080E-421A-B831-EE4BF2193C1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C0765EC-0642-4A3C-92A7-FBD9AF1DD57A}"/>
              </a:ext>
            </a:extLst>
          </p:cNvPr>
          <p:cNvSpPr>
            <a:spLocks noGrp="1"/>
          </p:cNvSpPr>
          <p:nvPr>
            <p:ph type="title"/>
          </p:nvPr>
        </p:nvSpPr>
        <p:spPr/>
        <p:txBody>
          <a:bodyPr/>
          <a:lstStyle/>
          <a:p>
            <a:r>
              <a:rPr lang="en-US" dirty="0"/>
              <a:t>Input Data – data dictionary </a:t>
            </a:r>
          </a:p>
        </p:txBody>
      </p:sp>
      <p:sp>
        <p:nvSpPr>
          <p:cNvPr id="3" name="Espace réservé du contenu 2">
            <a:extLst>
              <a:ext uri="{FF2B5EF4-FFF2-40B4-BE49-F238E27FC236}">
                <a16:creationId xmlns:a16="http://schemas.microsoft.com/office/drawing/2014/main" id="{86EAEC82-DDAC-4505-8713-35D73F20A810}"/>
              </a:ext>
            </a:extLst>
          </p:cNvPr>
          <p:cNvSpPr>
            <a:spLocks noGrp="1"/>
          </p:cNvSpPr>
          <p:nvPr>
            <p:ph idx="1"/>
          </p:nvPr>
        </p:nvSpPr>
        <p:spPr/>
        <p:txBody>
          <a:bodyPr/>
          <a:lstStyle/>
          <a:p>
            <a:pPr>
              <a:spcAft>
                <a:spcPts val="600"/>
              </a:spcAft>
            </a:pPr>
            <a:r>
              <a:rPr lang="en-US" sz="1400" dirty="0"/>
              <a:t>A comprehensive inventory of variables used for EA has been conducted</a:t>
            </a:r>
          </a:p>
          <a:p>
            <a:pPr>
              <a:spcAft>
                <a:spcPts val="600"/>
              </a:spcAft>
            </a:pPr>
            <a:r>
              <a:rPr lang="en-US" sz="1400" dirty="0"/>
              <a:t>A standard data dictionary has been defined, with</a:t>
            </a:r>
          </a:p>
          <a:p>
            <a:pPr lvl="1">
              <a:spcAft>
                <a:spcPts val="600"/>
              </a:spcAft>
            </a:pPr>
            <a:r>
              <a:rPr lang="en-US" sz="1400" dirty="0"/>
              <a:t>standard variable names and definitions</a:t>
            </a:r>
          </a:p>
          <a:p>
            <a:pPr lvl="1">
              <a:spcAft>
                <a:spcPts val="600"/>
              </a:spcAft>
            </a:pPr>
            <a:r>
              <a:rPr lang="en-US" sz="1400" dirty="0"/>
              <a:t>variable type (date / numeric / text), </a:t>
            </a:r>
            <a:r>
              <a:rPr lang="en-GB" sz="1400" dirty="0"/>
              <a:t>text variables consisting of those with a standard referential of possible values (code variables) and those without referential (free text)</a:t>
            </a:r>
            <a:endParaRPr lang="fr-FR" sz="1400" dirty="0"/>
          </a:p>
          <a:p>
            <a:pPr lvl="1">
              <a:spcAft>
                <a:spcPts val="600"/>
              </a:spcAft>
            </a:pPr>
            <a:r>
              <a:rPr lang="en-US" sz="1400" dirty="0"/>
              <a:t>Standard data referential for majority of text variables</a:t>
            </a:r>
          </a:p>
          <a:p>
            <a:pPr marL="0" indent="0">
              <a:spcAft>
                <a:spcPts val="600"/>
              </a:spcAft>
              <a:buNone/>
            </a:pPr>
            <a:endParaRPr lang="en-US" sz="1400" dirty="0"/>
          </a:p>
          <a:p>
            <a:pPr marL="0" indent="0">
              <a:spcAft>
                <a:spcPts val="600"/>
              </a:spcAft>
              <a:buNone/>
            </a:pPr>
            <a:r>
              <a:rPr lang="en-US" sz="1400" b="1" dirty="0">
                <a:solidFill>
                  <a:schemeClr val="tx2"/>
                </a:solidFill>
              </a:rPr>
              <a:t>Banding variables</a:t>
            </a:r>
          </a:p>
          <a:p>
            <a:pPr>
              <a:spcAft>
                <a:spcPts val="600"/>
              </a:spcAft>
            </a:pPr>
            <a:r>
              <a:rPr lang="en-US" sz="1400" dirty="0"/>
              <a:t>Banding variables are defined as numeric fields as the upper bound of the respective band</a:t>
            </a:r>
          </a:p>
          <a:p>
            <a:pPr>
              <a:spcAft>
                <a:spcPts val="600"/>
              </a:spcAft>
            </a:pPr>
            <a:r>
              <a:rPr lang="en-US" sz="1400" dirty="0"/>
              <a:t>This allows a consistent input and aggregation across different studies, while at the same time retaining  good transparency</a:t>
            </a:r>
          </a:p>
          <a:p>
            <a:pPr>
              <a:spcAft>
                <a:spcPts val="600"/>
              </a:spcAft>
            </a:pPr>
            <a:r>
              <a:rPr lang="en-US" sz="1400" dirty="0"/>
              <a:t>For example </a:t>
            </a:r>
            <a:r>
              <a:rPr lang="en-US" sz="1400" dirty="0" err="1">
                <a:solidFill>
                  <a:schemeClr val="accent3"/>
                </a:solidFill>
              </a:rPr>
              <a:t>Benefit_Term_Years_Upper_Band</a:t>
            </a:r>
            <a:r>
              <a:rPr lang="en-US" sz="1400" dirty="0">
                <a:solidFill>
                  <a:schemeClr val="accent3"/>
                </a:solidFill>
              </a:rPr>
              <a:t> </a:t>
            </a:r>
            <a:r>
              <a:rPr lang="en-US" sz="1400" dirty="0"/>
              <a:t>provides the banding for term duration (in years)</a:t>
            </a:r>
          </a:p>
          <a:p>
            <a:pPr lvl="1">
              <a:spcAft>
                <a:spcPts val="600"/>
              </a:spcAft>
            </a:pPr>
            <a:endParaRPr lang="en-US" sz="1400" dirty="0"/>
          </a:p>
          <a:p>
            <a:pPr lvl="1">
              <a:spcAft>
                <a:spcPts val="600"/>
              </a:spcAft>
            </a:pPr>
            <a:endParaRPr lang="en-US" sz="1400" dirty="0"/>
          </a:p>
          <a:p>
            <a:pPr>
              <a:spcAft>
                <a:spcPts val="600"/>
              </a:spcAft>
            </a:pPr>
            <a:endParaRPr lang="en-US" sz="1400" dirty="0"/>
          </a:p>
        </p:txBody>
      </p:sp>
      <p:sp>
        <p:nvSpPr>
          <p:cNvPr id="7" name="ZoneTexte 6">
            <a:extLst>
              <a:ext uri="{FF2B5EF4-FFF2-40B4-BE49-F238E27FC236}">
                <a16:creationId xmlns:a16="http://schemas.microsoft.com/office/drawing/2014/main" id="{EE6EEE2A-DC41-45E8-83B0-FE89B6DC1D05}"/>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285322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BA1EE69D-13FA-491B-8F8B-EB2775271A1A}"/>
              </a:ext>
            </a:extLst>
          </p:cNvPr>
          <p:cNvGraphicFramePr>
            <a:graphicFrameLocks noChangeAspect="1"/>
          </p:cNvGraphicFramePr>
          <p:nvPr>
            <p:custDataLst>
              <p:tags r:id="rId2"/>
            </p:custDataLst>
            <p:extLst>
              <p:ext uri="{D42A27DB-BD31-4B8C-83A1-F6EECF244321}">
                <p14:modId xmlns:p14="http://schemas.microsoft.com/office/powerpoint/2010/main" val="509262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844"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7059AD1-739F-4092-88F5-B72FFD876C5A}"/>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D79309C4-4283-4E06-83BC-11F40F2266D1}"/>
              </a:ext>
            </a:extLst>
          </p:cNvPr>
          <p:cNvSpPr>
            <a:spLocks noGrp="1"/>
          </p:cNvSpPr>
          <p:nvPr>
            <p:ph type="title"/>
          </p:nvPr>
        </p:nvSpPr>
        <p:spPr/>
        <p:txBody>
          <a:bodyPr/>
          <a:lstStyle/>
          <a:p>
            <a:r>
              <a:rPr lang="en-US" dirty="0"/>
              <a:t>User support</a:t>
            </a:r>
          </a:p>
        </p:txBody>
      </p:sp>
      <p:sp>
        <p:nvSpPr>
          <p:cNvPr id="3" name="Espace réservé du contenu 2">
            <a:extLst>
              <a:ext uri="{FF2B5EF4-FFF2-40B4-BE49-F238E27FC236}">
                <a16:creationId xmlns:a16="http://schemas.microsoft.com/office/drawing/2014/main" id="{15185EFD-FF7B-44D6-8437-17ED273B11B0}"/>
              </a:ext>
            </a:extLst>
          </p:cNvPr>
          <p:cNvSpPr>
            <a:spLocks noGrp="1"/>
          </p:cNvSpPr>
          <p:nvPr>
            <p:ph idx="1"/>
          </p:nvPr>
        </p:nvSpPr>
        <p:spPr>
          <a:xfrm>
            <a:off x="262800" y="1251796"/>
            <a:ext cx="8640000" cy="4832202"/>
          </a:xfrm>
        </p:spPr>
        <p:txBody>
          <a:bodyPr/>
          <a:lstStyle/>
          <a:p>
            <a:pPr>
              <a:spcAft>
                <a:spcPts val="600"/>
              </a:spcAft>
            </a:pPr>
            <a:r>
              <a:rPr lang="en-US" b="1" dirty="0">
                <a:solidFill>
                  <a:schemeClr val="tx2"/>
                </a:solidFill>
              </a:rPr>
              <a:t>This document</a:t>
            </a:r>
          </a:p>
          <a:p>
            <a:pPr lvl="1">
              <a:spcAft>
                <a:spcPts val="600"/>
              </a:spcAft>
            </a:pPr>
            <a:r>
              <a:rPr lang="en-US" dirty="0"/>
              <a:t>Overview on most important features and common questions</a:t>
            </a:r>
          </a:p>
          <a:p>
            <a:pPr>
              <a:spcBef>
                <a:spcPts val="600"/>
              </a:spcBef>
              <a:spcAft>
                <a:spcPts val="600"/>
              </a:spcAft>
            </a:pPr>
            <a:r>
              <a:rPr lang="en-US" b="1" dirty="0">
                <a:solidFill>
                  <a:schemeClr val="tx2"/>
                </a:solidFill>
              </a:rPr>
              <a:t>Data dictionary</a:t>
            </a:r>
          </a:p>
          <a:p>
            <a:pPr lvl="1">
              <a:spcAft>
                <a:spcPts val="600"/>
              </a:spcAft>
            </a:pPr>
            <a:r>
              <a:rPr lang="en-US" dirty="0"/>
              <a:t>Data formats for all upload files, including samples</a:t>
            </a:r>
            <a:endParaRPr lang="en-US" b="1" dirty="0">
              <a:solidFill>
                <a:schemeClr val="tx2"/>
              </a:solidFill>
            </a:endParaRPr>
          </a:p>
          <a:p>
            <a:pPr>
              <a:spcBef>
                <a:spcPts val="600"/>
              </a:spcBef>
              <a:spcAft>
                <a:spcPts val="600"/>
              </a:spcAft>
            </a:pPr>
            <a:r>
              <a:rPr lang="en-US" b="1" dirty="0">
                <a:solidFill>
                  <a:schemeClr val="tx2"/>
                </a:solidFill>
              </a:rPr>
              <a:t>Platform hover-over</a:t>
            </a:r>
          </a:p>
          <a:p>
            <a:pPr lvl="1">
              <a:spcAft>
                <a:spcPts val="600"/>
              </a:spcAft>
            </a:pPr>
            <a:r>
              <a:rPr lang="en-US" dirty="0"/>
              <a:t>Context information provided to many platform fields</a:t>
            </a:r>
          </a:p>
          <a:p>
            <a:pPr>
              <a:spcBef>
                <a:spcPts val="600"/>
              </a:spcBef>
              <a:spcAft>
                <a:spcPts val="600"/>
              </a:spcAft>
            </a:pPr>
            <a:r>
              <a:rPr lang="en-US" b="1" dirty="0">
                <a:solidFill>
                  <a:schemeClr val="tx2"/>
                </a:solidFill>
              </a:rPr>
              <a:t>Manual - </a:t>
            </a:r>
            <a:r>
              <a:rPr lang="en-US" b="1" i="1" dirty="0">
                <a:solidFill>
                  <a:schemeClr val="tx2"/>
                </a:solidFill>
              </a:rPr>
              <a:t>WIP</a:t>
            </a:r>
            <a:endParaRPr lang="en-US" i="1" dirty="0"/>
          </a:p>
          <a:p>
            <a:pPr lvl="1">
              <a:spcAft>
                <a:spcPts val="600"/>
              </a:spcAft>
            </a:pPr>
            <a:r>
              <a:rPr lang="en-US" dirty="0"/>
              <a:t>Technical documentation on platform functionalities and calculation engine</a:t>
            </a:r>
          </a:p>
          <a:p>
            <a:pPr>
              <a:spcBef>
                <a:spcPts val="600"/>
              </a:spcBef>
              <a:spcAft>
                <a:spcPts val="600"/>
              </a:spcAft>
            </a:pPr>
            <a:r>
              <a:rPr lang="en-US" b="1" dirty="0">
                <a:solidFill>
                  <a:schemeClr val="tx2"/>
                </a:solidFill>
              </a:rPr>
              <a:t>Yammer community</a:t>
            </a:r>
          </a:p>
          <a:p>
            <a:pPr lvl="1">
              <a:spcAft>
                <a:spcPts val="600"/>
              </a:spcAft>
            </a:pPr>
            <a:r>
              <a:rPr lang="en-US" dirty="0"/>
              <a:t>Share your ideas and questions on</a:t>
            </a:r>
            <a:br>
              <a:rPr lang="en-US" dirty="0"/>
            </a:br>
            <a:r>
              <a:rPr lang="en-US" dirty="0">
                <a:hlinkClick r:id="rId7"/>
              </a:rPr>
              <a:t>https://www.yammer.com/scor.com/#/threads/inGroup?type=in_group&amp;feedId=12694553</a:t>
            </a:r>
            <a:endParaRPr lang="en-US" dirty="0"/>
          </a:p>
          <a:p>
            <a:pPr>
              <a:spcAft>
                <a:spcPts val="600"/>
              </a:spcAft>
            </a:pPr>
            <a:endParaRPr lang="en-US" b="1" dirty="0">
              <a:solidFill>
                <a:schemeClr val="tx2"/>
              </a:solidFill>
            </a:endParaRPr>
          </a:p>
          <a:p>
            <a:pPr>
              <a:spcAft>
                <a:spcPts val="600"/>
              </a:spcAft>
            </a:pPr>
            <a:r>
              <a:rPr lang="en-US" b="1" dirty="0">
                <a:solidFill>
                  <a:schemeClr val="tx2"/>
                </a:solidFill>
              </a:rPr>
              <a:t>Support team</a:t>
            </a:r>
          </a:p>
          <a:p>
            <a:pPr>
              <a:spcAft>
                <a:spcPts val="600"/>
              </a:spcAft>
            </a:pP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a:p>
            <a:pPr marL="180000" lvl="1" indent="0">
              <a:spcAft>
                <a:spcPts val="600"/>
              </a:spcAft>
              <a:buNone/>
            </a:pPr>
            <a:r>
              <a:rPr lang="en-US" b="1" dirty="0">
                <a:solidFill>
                  <a:schemeClr val="tx2"/>
                </a:solidFill>
              </a:rPr>
              <a:t>	</a:t>
            </a:r>
            <a:r>
              <a:rPr lang="en-US" b="1" dirty="0"/>
              <a:t>	</a:t>
            </a:r>
            <a:r>
              <a:rPr lang="en-US" sz="1100" b="1" dirty="0"/>
              <a:t>Florian Piolain	Rachid Belhassaini	       Karsten de Braaf</a:t>
            </a:r>
          </a:p>
          <a:p>
            <a:pPr marL="180000" lvl="1" indent="0">
              <a:spcAft>
                <a:spcPts val="600"/>
              </a:spcAft>
              <a:buNone/>
            </a:pPr>
            <a:r>
              <a:rPr lang="en-US" sz="1100" b="1" dirty="0"/>
              <a:t>		EA platform		Calculation engines / SAS	       General support</a:t>
            </a:r>
          </a:p>
        </p:txBody>
      </p:sp>
      <p:sp>
        <p:nvSpPr>
          <p:cNvPr id="7" name="Phylactère : pensées 6">
            <a:extLst>
              <a:ext uri="{FF2B5EF4-FFF2-40B4-BE49-F238E27FC236}">
                <a16:creationId xmlns:a16="http://schemas.microsoft.com/office/drawing/2014/main" id="{C84328A0-8E9D-47AC-8750-3098F56B06C0}"/>
              </a:ext>
            </a:extLst>
          </p:cNvPr>
          <p:cNvSpPr/>
          <p:nvPr/>
        </p:nvSpPr>
        <p:spPr>
          <a:xfrm>
            <a:off x="6444208" y="326970"/>
            <a:ext cx="1872208" cy="1080120"/>
          </a:xfrm>
          <a:prstGeom prst="cloud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Where can I find support?</a:t>
            </a:r>
          </a:p>
        </p:txBody>
      </p:sp>
      <p:pic>
        <p:nvPicPr>
          <p:cNvPr id="10" name="Image 9">
            <a:extLst>
              <a:ext uri="{FF2B5EF4-FFF2-40B4-BE49-F238E27FC236}">
                <a16:creationId xmlns:a16="http://schemas.microsoft.com/office/drawing/2014/main" id="{DAE2695B-0D3F-43CB-8F03-65E6BC74295A}"/>
              </a:ext>
            </a:extLst>
          </p:cNvPr>
          <p:cNvPicPr>
            <a:picLocks noChangeAspect="1"/>
          </p:cNvPicPr>
          <p:nvPr/>
        </p:nvPicPr>
        <p:blipFill>
          <a:blip r:embed="rId8"/>
          <a:stretch>
            <a:fillRect/>
          </a:stretch>
        </p:blipFill>
        <p:spPr>
          <a:xfrm>
            <a:off x="5724128" y="2204864"/>
            <a:ext cx="2120224" cy="1060112"/>
          </a:xfrm>
          <a:prstGeom prst="rect">
            <a:avLst/>
          </a:prstGeom>
        </p:spPr>
      </p:pic>
      <p:pic>
        <p:nvPicPr>
          <p:cNvPr id="9" name="Image 8" descr="Une image contenant personne, homme, complet, cravate&#10;&#10;Description générée avec un niveau de confiance très élevé">
            <a:extLst>
              <a:ext uri="{FF2B5EF4-FFF2-40B4-BE49-F238E27FC236}">
                <a16:creationId xmlns:a16="http://schemas.microsoft.com/office/drawing/2014/main" id="{DBDA5E9D-D753-46DD-A6B8-5AE53A27DA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6176" y="4725144"/>
            <a:ext cx="850183" cy="1043257"/>
          </a:xfrm>
          <a:prstGeom prst="rect">
            <a:avLst/>
          </a:prstGeom>
        </p:spPr>
      </p:pic>
      <p:pic>
        <p:nvPicPr>
          <p:cNvPr id="13" name="Image 12" descr="Une image contenant personne, cravate, portant, homme&#10;&#10;Description générée avec un niveau de confiance très élevé">
            <a:extLst>
              <a:ext uri="{FF2B5EF4-FFF2-40B4-BE49-F238E27FC236}">
                <a16:creationId xmlns:a16="http://schemas.microsoft.com/office/drawing/2014/main" id="{8277EE65-76EE-40A2-AEBA-6DF74E7DCE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52398" y="4732047"/>
            <a:ext cx="1108490" cy="1036354"/>
          </a:xfrm>
          <a:prstGeom prst="rect">
            <a:avLst/>
          </a:prstGeom>
        </p:spPr>
      </p:pic>
      <p:pic>
        <p:nvPicPr>
          <p:cNvPr id="16" name="Image 15" descr="Une image contenant personne, mur, homme, complet&#10;&#10;Description générée avec un niveau de confiance très élevé">
            <a:extLst>
              <a:ext uri="{FF2B5EF4-FFF2-40B4-BE49-F238E27FC236}">
                <a16:creationId xmlns:a16="http://schemas.microsoft.com/office/drawing/2014/main" id="{F4876774-78B5-4A10-B230-C4D7525794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0409" y="4741386"/>
            <a:ext cx="963182" cy="1043257"/>
          </a:xfrm>
          <a:prstGeom prst="rect">
            <a:avLst/>
          </a:prstGeom>
        </p:spPr>
      </p:pic>
      <p:sp>
        <p:nvSpPr>
          <p:cNvPr id="11" name="ZoneTexte 10">
            <a:extLst>
              <a:ext uri="{FF2B5EF4-FFF2-40B4-BE49-F238E27FC236}">
                <a16:creationId xmlns:a16="http://schemas.microsoft.com/office/drawing/2014/main" id="{4A96105C-DF70-42F4-B637-D38AF3C9019A}"/>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b="1" dirty="0">
                <a:solidFill>
                  <a:schemeClr val="tx2"/>
                </a:solidFill>
              </a:rPr>
              <a:t>Intro</a:t>
            </a:r>
            <a:r>
              <a:rPr lang="en-US" sz="900" dirty="0">
                <a:solidFill>
                  <a:schemeClr val="tx1">
                    <a:lumMod val="60000"/>
                    <a:lumOff val="40000"/>
                  </a:schemeClr>
                </a:solidFill>
              </a:rPr>
              <a:t>  |  Study Management  |  Data Input  |  Data controls  |  Run Management  |  Study validation  |  Table Library</a:t>
            </a:r>
          </a:p>
        </p:txBody>
      </p:sp>
    </p:spTree>
    <p:extLst>
      <p:ext uri="{BB962C8B-B14F-4D97-AF65-F5344CB8AC3E}">
        <p14:creationId xmlns:p14="http://schemas.microsoft.com/office/powerpoint/2010/main" val="2105613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10478C18-9107-432A-96A8-E9DB024B363A}"/>
              </a:ext>
            </a:extLst>
          </p:cNvPr>
          <p:cNvGraphicFramePr>
            <a:graphicFrameLocks noChangeAspect="1"/>
          </p:cNvGraphicFramePr>
          <p:nvPr>
            <p:custDataLst>
              <p:tags r:id="rId2"/>
            </p:custDataLst>
            <p:extLst>
              <p:ext uri="{D42A27DB-BD31-4B8C-83A1-F6EECF244321}">
                <p14:modId xmlns:p14="http://schemas.microsoft.com/office/powerpoint/2010/main" val="4252070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166"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40A7DE5-F01D-4AFB-99AE-31DF8964030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189ABD7B-9B64-41B2-85A6-DBDE60052DA7}"/>
              </a:ext>
            </a:extLst>
          </p:cNvPr>
          <p:cNvSpPr>
            <a:spLocks noGrp="1"/>
          </p:cNvSpPr>
          <p:nvPr>
            <p:ph type="title"/>
          </p:nvPr>
        </p:nvSpPr>
        <p:spPr/>
        <p:txBody>
          <a:bodyPr/>
          <a:lstStyle/>
          <a:p>
            <a:r>
              <a:rPr lang="en-US" dirty="0"/>
              <a:t>Input Data – file format</a:t>
            </a:r>
          </a:p>
        </p:txBody>
      </p:sp>
      <p:sp>
        <p:nvSpPr>
          <p:cNvPr id="3" name="Espace réservé du contenu 2">
            <a:extLst>
              <a:ext uri="{FF2B5EF4-FFF2-40B4-BE49-F238E27FC236}">
                <a16:creationId xmlns:a16="http://schemas.microsoft.com/office/drawing/2014/main" id="{D6AB1448-6AF6-4413-BC92-417BFF8C6D90}"/>
              </a:ext>
            </a:extLst>
          </p:cNvPr>
          <p:cNvSpPr>
            <a:spLocks noGrp="1"/>
          </p:cNvSpPr>
          <p:nvPr>
            <p:ph idx="1"/>
          </p:nvPr>
        </p:nvSpPr>
        <p:spPr>
          <a:xfrm>
            <a:off x="262800" y="1135904"/>
            <a:ext cx="8640000" cy="4948094"/>
          </a:xfrm>
        </p:spPr>
        <p:txBody>
          <a:bodyPr/>
          <a:lstStyle/>
          <a:p>
            <a:pPr>
              <a:spcAft>
                <a:spcPts val="600"/>
              </a:spcAft>
            </a:pPr>
            <a:r>
              <a:rPr lang="en-US" dirty="0"/>
              <a:t>To reduce data volumes, the variables have been split into two files</a:t>
            </a:r>
          </a:p>
          <a:p>
            <a:pPr lvl="1">
              <a:spcAft>
                <a:spcPts val="600"/>
              </a:spcAft>
            </a:pPr>
            <a:r>
              <a:rPr lang="en-US" dirty="0"/>
              <a:t>Product file: containing all information relating to the client, treaty or product</a:t>
            </a:r>
          </a:p>
          <a:p>
            <a:pPr lvl="1">
              <a:spcAft>
                <a:spcPts val="600"/>
              </a:spcAft>
            </a:pPr>
            <a:r>
              <a:rPr lang="en-US" dirty="0"/>
              <a:t>Policy file: containing all information on granular level, relating to the insured, policy or benefit</a:t>
            </a:r>
          </a:p>
          <a:p>
            <a:pPr>
              <a:spcAft>
                <a:spcPts val="600"/>
              </a:spcAft>
            </a:pPr>
            <a:r>
              <a:rPr lang="en-US" dirty="0"/>
              <a:t>The two files are linked via the variable </a:t>
            </a:r>
            <a:r>
              <a:rPr lang="en-US" dirty="0" err="1"/>
              <a:t>Product_ID</a:t>
            </a:r>
            <a:r>
              <a:rPr lang="en-US" dirty="0"/>
              <a:t>, which has to be unique and consistent between both files</a:t>
            </a:r>
          </a:p>
          <a:p>
            <a:pPr>
              <a:spcBef>
                <a:spcPts val="600"/>
              </a:spcBef>
              <a:spcAft>
                <a:spcPts val="600"/>
              </a:spcAft>
            </a:pPr>
            <a:r>
              <a:rPr lang="en-US" dirty="0"/>
              <a:t>The file formats have to be in .csv with “;” delimiter</a:t>
            </a:r>
          </a:p>
          <a:p>
            <a:pPr marL="252000" lvl="3" indent="0">
              <a:spcAft>
                <a:spcPts val="600"/>
              </a:spcAft>
              <a:buNone/>
            </a:pPr>
            <a:r>
              <a:rPr lang="en-US" dirty="0"/>
              <a:t>	</a:t>
            </a:r>
          </a:p>
          <a:p>
            <a:pPr marL="252000" lvl="3" indent="0">
              <a:spcAft>
                <a:spcPts val="600"/>
              </a:spcAft>
              <a:buNone/>
            </a:pPr>
            <a:r>
              <a:rPr lang="en-US" dirty="0"/>
              <a:t>					</a:t>
            </a:r>
          </a:p>
          <a:p>
            <a:pPr lvl="1">
              <a:spcAft>
                <a:spcPts val="600"/>
              </a:spcAft>
            </a:pPr>
            <a:r>
              <a:rPr lang="en-US" dirty="0"/>
              <a:t>Excel:					</a:t>
            </a:r>
          </a:p>
          <a:p>
            <a:pPr lvl="1">
              <a:spcAft>
                <a:spcPts val="600"/>
              </a:spcAft>
            </a:pPr>
            <a:endParaRPr lang="en-US" dirty="0"/>
          </a:p>
          <a:p>
            <a:pPr lvl="1">
              <a:spcAft>
                <a:spcPts val="600"/>
              </a:spcAft>
            </a:pPr>
            <a:endParaRPr lang="en-US" dirty="0"/>
          </a:p>
          <a:p>
            <a:pPr lvl="1">
              <a:spcAft>
                <a:spcPts val="600"/>
              </a:spcAft>
            </a:pPr>
            <a:endParaRPr lang="en-US" dirty="0"/>
          </a:p>
          <a:p>
            <a:pPr lvl="1">
              <a:spcAft>
                <a:spcPts val="600"/>
              </a:spcAft>
            </a:pPr>
            <a:endParaRPr lang="en-US" dirty="0"/>
          </a:p>
          <a:p>
            <a:pPr lvl="1">
              <a:spcAft>
                <a:spcPts val="600"/>
              </a:spcAft>
            </a:pPr>
            <a:r>
              <a:rPr lang="en-US" dirty="0"/>
              <a:t>Alteryx:</a:t>
            </a:r>
          </a:p>
          <a:p>
            <a:pPr lvl="1">
              <a:spcAft>
                <a:spcPts val="600"/>
              </a:spcAft>
            </a:pPr>
            <a:endParaRPr lang="en-US" dirty="0"/>
          </a:p>
          <a:p>
            <a:pPr lvl="1">
              <a:spcAft>
                <a:spcPts val="600"/>
              </a:spcAft>
            </a:pPr>
            <a:endParaRPr lang="en-US" dirty="0"/>
          </a:p>
          <a:p>
            <a:pPr lvl="1"/>
            <a:endParaRPr lang="en-US" dirty="0"/>
          </a:p>
          <a:p>
            <a:pPr lvl="1"/>
            <a:r>
              <a:rPr lang="en-US" dirty="0"/>
              <a:t>SAS: 		 PROC EXPORT DATA=</a:t>
            </a:r>
            <a:r>
              <a:rPr lang="en-US" dirty="0">
                <a:solidFill>
                  <a:srgbClr val="00B050"/>
                </a:solidFill>
              </a:rPr>
              <a:t>SAS_TABLE_NAME</a:t>
            </a:r>
            <a:endParaRPr lang="fr-FR" dirty="0">
              <a:solidFill>
                <a:srgbClr val="00B050"/>
              </a:solidFill>
            </a:endParaRPr>
          </a:p>
          <a:p>
            <a:pPr marL="0" indent="0">
              <a:buNone/>
            </a:pPr>
            <a:r>
              <a:rPr lang="en-US" dirty="0"/>
              <a:t>			OUTFILE="</a:t>
            </a:r>
            <a:r>
              <a:rPr lang="en-US" u="sng" dirty="0">
                <a:solidFill>
                  <a:srgbClr val="00B050"/>
                </a:solidFill>
                <a:hlinkClick r:id="rId7" action="ppaction://hlinkfile">
                  <a:extLst>
                    <a:ext uri="{A12FA001-AC4F-418D-AE19-62706E023703}">
                      <ahyp:hlinkClr xmlns:ahyp="http://schemas.microsoft.com/office/drawing/2018/hyperlinkcolor" val="tx"/>
                    </a:ext>
                  </a:extLst>
                </a:hlinkClick>
              </a:rPr>
              <a:t>\\Location\File_name</a:t>
            </a:r>
            <a:r>
              <a:rPr lang="en-US" u="sng" dirty="0">
                <a:hlinkClick r:id="rId7" action="ppaction://hlinkfile">
                  <a:extLst>
                    <a:ext uri="{A12FA001-AC4F-418D-AE19-62706E023703}">
                      <ahyp:hlinkClr xmlns:ahyp="http://schemas.microsoft.com/office/drawing/2018/hyperlinkcolor" val="tx"/>
                    </a:ext>
                  </a:extLst>
                </a:hlinkClick>
              </a:rPr>
              <a:t>.csv</a:t>
            </a:r>
            <a:r>
              <a:rPr lang="en-US" dirty="0"/>
              <a:t>"</a:t>
            </a:r>
            <a:endParaRPr lang="fr-FR" dirty="0"/>
          </a:p>
          <a:p>
            <a:pPr marL="0" indent="0">
              <a:buNone/>
            </a:pPr>
            <a:r>
              <a:rPr lang="en-US" dirty="0"/>
              <a:t>			DBMS=DLM REPLACE;</a:t>
            </a:r>
            <a:endParaRPr lang="fr-FR" dirty="0"/>
          </a:p>
          <a:p>
            <a:pPr marL="0" indent="0">
              <a:buNone/>
            </a:pPr>
            <a:r>
              <a:rPr lang="en-US" dirty="0"/>
              <a:t>			DELIMITER=';’;</a:t>
            </a:r>
            <a:endParaRPr lang="fr-FR" dirty="0"/>
          </a:p>
          <a:p>
            <a:pPr marL="0" indent="0">
              <a:buNone/>
            </a:pPr>
            <a:r>
              <a:rPr lang="en-US" dirty="0"/>
              <a:t>		</a:t>
            </a:r>
            <a:r>
              <a:rPr lang="fr-FR" dirty="0"/>
              <a:t>RUN;</a:t>
            </a:r>
          </a:p>
          <a:p>
            <a:pPr lvl="1">
              <a:spcAft>
                <a:spcPts val="600"/>
              </a:spcAft>
            </a:pPr>
            <a:endParaRPr lang="en-US" dirty="0"/>
          </a:p>
        </p:txBody>
      </p:sp>
      <p:pic>
        <p:nvPicPr>
          <p:cNvPr id="10" name="Image 9">
            <a:extLst>
              <a:ext uri="{FF2B5EF4-FFF2-40B4-BE49-F238E27FC236}">
                <a16:creationId xmlns:a16="http://schemas.microsoft.com/office/drawing/2014/main" id="{8780B1DA-EAF7-4A58-A5C2-DDF36CEF3871}"/>
              </a:ext>
            </a:extLst>
          </p:cNvPr>
          <p:cNvPicPr>
            <a:picLocks noChangeAspect="1"/>
          </p:cNvPicPr>
          <p:nvPr/>
        </p:nvPicPr>
        <p:blipFill>
          <a:blip r:embed="rId8"/>
          <a:stretch>
            <a:fillRect/>
          </a:stretch>
        </p:blipFill>
        <p:spPr>
          <a:xfrm>
            <a:off x="1619672" y="4006337"/>
            <a:ext cx="3495816" cy="854359"/>
          </a:xfrm>
          <a:prstGeom prst="rect">
            <a:avLst/>
          </a:prstGeom>
        </p:spPr>
      </p:pic>
      <p:pic>
        <p:nvPicPr>
          <p:cNvPr id="8" name="Image 7">
            <a:extLst>
              <a:ext uri="{FF2B5EF4-FFF2-40B4-BE49-F238E27FC236}">
                <a16:creationId xmlns:a16="http://schemas.microsoft.com/office/drawing/2014/main" id="{43D56642-CB64-4F4D-A94A-989A11BA3320}"/>
              </a:ext>
            </a:extLst>
          </p:cNvPr>
          <p:cNvPicPr>
            <a:picLocks noChangeAspect="1"/>
          </p:cNvPicPr>
          <p:nvPr/>
        </p:nvPicPr>
        <p:blipFill>
          <a:blip r:embed="rId9"/>
          <a:stretch>
            <a:fillRect/>
          </a:stretch>
        </p:blipFill>
        <p:spPr>
          <a:xfrm>
            <a:off x="1619672" y="2628210"/>
            <a:ext cx="2288949" cy="1009185"/>
          </a:xfrm>
          <a:prstGeom prst="rect">
            <a:avLst/>
          </a:prstGeom>
        </p:spPr>
      </p:pic>
      <p:sp>
        <p:nvSpPr>
          <p:cNvPr id="9" name="ZoneTexte 8">
            <a:extLst>
              <a:ext uri="{FF2B5EF4-FFF2-40B4-BE49-F238E27FC236}">
                <a16:creationId xmlns:a16="http://schemas.microsoft.com/office/drawing/2014/main" id="{E1E3B5E6-EEA2-42CC-AE71-56AD4025E51A}"/>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
        <p:nvSpPr>
          <p:cNvPr id="7" name="ZoneTexte 6">
            <a:extLst>
              <a:ext uri="{FF2B5EF4-FFF2-40B4-BE49-F238E27FC236}">
                <a16:creationId xmlns:a16="http://schemas.microsoft.com/office/drawing/2014/main" id="{56BEB547-7269-4A37-A5A0-B3DE93C3F108}"/>
              </a:ext>
            </a:extLst>
          </p:cNvPr>
          <p:cNvSpPr txBox="1"/>
          <p:nvPr/>
        </p:nvSpPr>
        <p:spPr>
          <a:xfrm>
            <a:off x="-828600" y="1556792"/>
            <a:ext cx="914400" cy="914400"/>
          </a:xfrm>
          <a:prstGeom prst="rect">
            <a:avLst/>
          </a:prstGeom>
          <a:noFill/>
        </p:spPr>
        <p:txBody>
          <a:bodyPr wrap="none" lIns="0" tIns="0" rIns="0" bIns="0" rtlCol="0">
            <a:noAutofit/>
          </a:bodyPr>
          <a:lstStyle/>
          <a:p>
            <a:pPr marL="180000" indent="-180000">
              <a:buClr>
                <a:schemeClr val="tx2"/>
              </a:buClr>
              <a:buFont typeface="Wingdings 2" panose="05020102010507070707" pitchFamily="18" charset="2"/>
              <a:buChar char=""/>
            </a:pPr>
            <a:endParaRPr lang="en-US" sz="1200" dirty="0" err="1"/>
          </a:p>
        </p:txBody>
      </p:sp>
      <p:sp>
        <p:nvSpPr>
          <p:cNvPr id="11" name="ZoneTexte 10">
            <a:extLst>
              <a:ext uri="{FF2B5EF4-FFF2-40B4-BE49-F238E27FC236}">
                <a16:creationId xmlns:a16="http://schemas.microsoft.com/office/drawing/2014/main" id="{FA12230D-F6FF-4244-9083-3987A9F0A089}"/>
              </a:ext>
            </a:extLst>
          </p:cNvPr>
          <p:cNvSpPr txBox="1"/>
          <p:nvPr/>
        </p:nvSpPr>
        <p:spPr>
          <a:xfrm>
            <a:off x="4582800" y="2886510"/>
            <a:ext cx="4176464" cy="914400"/>
          </a:xfrm>
          <a:prstGeom prst="rect">
            <a:avLst/>
          </a:prstGeom>
          <a:noFill/>
        </p:spPr>
        <p:txBody>
          <a:bodyPr wrap="none" lIns="0" tIns="0" rIns="0" bIns="0" rtlCol="0">
            <a:noAutofit/>
          </a:bodyPr>
          <a:lstStyle/>
          <a:p>
            <a:pPr>
              <a:buClr>
                <a:schemeClr val="tx2"/>
              </a:buClr>
            </a:pPr>
            <a:r>
              <a:rPr lang="en-US" sz="1000" dirty="0">
                <a:solidFill>
                  <a:schemeClr val="tx2"/>
                </a:solidFill>
              </a:rPr>
              <a:t>In case “;” is not a provided as option, you can use the following </a:t>
            </a:r>
            <a:br>
              <a:rPr lang="en-US" sz="1000" dirty="0">
                <a:solidFill>
                  <a:schemeClr val="tx2"/>
                </a:solidFill>
              </a:rPr>
            </a:br>
            <a:r>
              <a:rPr lang="en-US" sz="1000" dirty="0">
                <a:solidFill>
                  <a:schemeClr val="tx2"/>
                </a:solidFill>
              </a:rPr>
              <a:t>trick: Under Options / Advanced Options / Editing section, uncheck</a:t>
            </a:r>
            <a:br>
              <a:rPr lang="en-US" sz="1000" dirty="0">
                <a:solidFill>
                  <a:schemeClr val="tx2"/>
                </a:solidFill>
              </a:rPr>
            </a:br>
            <a:r>
              <a:rPr lang="en-US" sz="1000" dirty="0">
                <a:solidFill>
                  <a:schemeClr val="tx2"/>
                </a:solidFill>
              </a:rPr>
              <a:t>“Use system separators” and enter “,” in decimal delimiters</a:t>
            </a:r>
          </a:p>
          <a:p>
            <a:pPr marL="180000" indent="-180000">
              <a:buClr>
                <a:schemeClr val="tx2"/>
              </a:buClr>
              <a:buFont typeface="Wingdings 2" panose="05020102010507070707" pitchFamily="18" charset="2"/>
              <a:buChar char=""/>
            </a:pPr>
            <a:endParaRPr lang="en-US" sz="1000" dirty="0" err="1">
              <a:solidFill>
                <a:schemeClr val="tx2"/>
              </a:solidFill>
            </a:endParaRPr>
          </a:p>
        </p:txBody>
      </p:sp>
    </p:spTree>
    <p:extLst>
      <p:ext uri="{BB962C8B-B14F-4D97-AF65-F5344CB8AC3E}">
        <p14:creationId xmlns:p14="http://schemas.microsoft.com/office/powerpoint/2010/main" val="11963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E26C3717-EF66-45A2-874C-33CBBAA0F354}"/>
              </a:ext>
            </a:extLst>
          </p:cNvPr>
          <p:cNvGraphicFramePr>
            <a:graphicFrameLocks noChangeAspect="1"/>
          </p:cNvGraphicFramePr>
          <p:nvPr>
            <p:custDataLst>
              <p:tags r:id="rId2"/>
            </p:custDataLst>
            <p:extLst>
              <p:ext uri="{D42A27DB-BD31-4B8C-83A1-F6EECF244321}">
                <p14:modId xmlns:p14="http://schemas.microsoft.com/office/powerpoint/2010/main" val="4006369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20"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27B1CE8-BD01-4F48-8454-6799E9DC9F7F}"/>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29C38B9-6815-4A6A-B372-D5ED48B7A0F2}"/>
              </a:ext>
            </a:extLst>
          </p:cNvPr>
          <p:cNvSpPr>
            <a:spLocks noGrp="1"/>
          </p:cNvSpPr>
          <p:nvPr>
            <p:ph type="title"/>
          </p:nvPr>
        </p:nvSpPr>
        <p:spPr/>
        <p:txBody>
          <a:bodyPr/>
          <a:lstStyle/>
          <a:p>
            <a:r>
              <a:rPr lang="en-US" dirty="0"/>
              <a:t>Input Data – file format</a:t>
            </a:r>
          </a:p>
        </p:txBody>
      </p:sp>
      <p:sp>
        <p:nvSpPr>
          <p:cNvPr id="3" name="Espace réservé du contenu 2">
            <a:extLst>
              <a:ext uri="{FF2B5EF4-FFF2-40B4-BE49-F238E27FC236}">
                <a16:creationId xmlns:a16="http://schemas.microsoft.com/office/drawing/2014/main" id="{2E97FD01-8DF2-404B-A01C-A6566A30B9D4}"/>
              </a:ext>
            </a:extLst>
          </p:cNvPr>
          <p:cNvSpPr>
            <a:spLocks noGrp="1"/>
          </p:cNvSpPr>
          <p:nvPr>
            <p:ph idx="1"/>
          </p:nvPr>
        </p:nvSpPr>
        <p:spPr/>
        <p:txBody>
          <a:bodyPr/>
          <a:lstStyle/>
          <a:p>
            <a:pPr>
              <a:spcAft>
                <a:spcPts val="600"/>
              </a:spcAft>
            </a:pPr>
            <a:r>
              <a:rPr lang="en-US" sz="1400" b="1" dirty="0">
                <a:solidFill>
                  <a:schemeClr val="tx2"/>
                </a:solidFill>
              </a:rPr>
              <a:t>Numbers</a:t>
            </a:r>
          </a:p>
          <a:p>
            <a:pPr lvl="1"/>
            <a:r>
              <a:rPr lang="en-US" sz="1400" dirty="0"/>
              <a:t>No thousands delimiter</a:t>
            </a:r>
          </a:p>
          <a:p>
            <a:pPr lvl="1"/>
            <a:r>
              <a:rPr lang="en-US" sz="1400" dirty="0"/>
              <a:t>Decimal delimiter as “.” or “,”  but no mixing within same variable</a:t>
            </a:r>
          </a:p>
          <a:p>
            <a:pPr lvl="1"/>
            <a:r>
              <a:rPr lang="en-US" sz="1400" dirty="0"/>
              <a:t>Attention to spaces </a:t>
            </a:r>
          </a:p>
          <a:p>
            <a:endParaRPr lang="en-US" sz="1400" dirty="0"/>
          </a:p>
          <a:p>
            <a:endParaRPr lang="en-US" sz="1400" dirty="0"/>
          </a:p>
          <a:p>
            <a:endParaRPr lang="en-US" sz="1400" dirty="0"/>
          </a:p>
          <a:p>
            <a:r>
              <a:rPr lang="en-US" sz="1400" b="1" dirty="0">
                <a:solidFill>
                  <a:schemeClr val="tx2"/>
                </a:solidFill>
              </a:rPr>
              <a:t>Date formats</a:t>
            </a:r>
          </a:p>
          <a:p>
            <a:pPr lvl="1"/>
            <a:r>
              <a:rPr lang="en-US" sz="1400" dirty="0"/>
              <a:t>Standard format of DD/MM/YYYY</a:t>
            </a:r>
          </a:p>
          <a:p>
            <a:pPr lvl="1"/>
            <a:endParaRPr lang="en-US" sz="1400" dirty="0"/>
          </a:p>
          <a:p>
            <a:pPr lvl="1">
              <a:spcAft>
                <a:spcPts val="600"/>
              </a:spcAft>
            </a:pPr>
            <a:r>
              <a:rPr lang="en-US" sz="1400" dirty="0"/>
              <a:t>Excel:  In case your local default date format is different,</a:t>
            </a:r>
            <a:br>
              <a:rPr lang="en-US" sz="1400" dirty="0"/>
            </a:br>
            <a:r>
              <a:rPr lang="en-US" sz="1400" dirty="0"/>
              <a:t>you can change the language setting within the formatting option</a:t>
            </a:r>
          </a:p>
          <a:p>
            <a:pPr lvl="1">
              <a:spcAft>
                <a:spcPts val="600"/>
              </a:spcAft>
            </a:pPr>
            <a:endParaRPr lang="en-US" sz="1400" dirty="0"/>
          </a:p>
          <a:p>
            <a:pPr lvl="1">
              <a:spcAft>
                <a:spcPts val="600"/>
              </a:spcAft>
            </a:pPr>
            <a:r>
              <a:rPr lang="en-US" sz="1400" dirty="0"/>
              <a:t>Alteryx: At the end of your process use the </a:t>
            </a:r>
            <a:br>
              <a:rPr lang="en-US" sz="1400" dirty="0"/>
            </a:br>
            <a:r>
              <a:rPr lang="en-US" sz="1400" dirty="0"/>
              <a:t>Multi-Field formula to change all date variables to </a:t>
            </a:r>
            <a:br>
              <a:rPr lang="en-US" sz="1400" dirty="0"/>
            </a:br>
            <a:r>
              <a:rPr lang="en-US" sz="1400" dirty="0"/>
              <a:t>string: </a:t>
            </a:r>
            <a:r>
              <a:rPr lang="en-US" sz="1400" dirty="0" err="1"/>
              <a:t>DateTimeFormat</a:t>
            </a:r>
            <a:r>
              <a:rPr lang="en-US" sz="1400" dirty="0"/>
              <a:t>([_</a:t>
            </a:r>
            <a:r>
              <a:rPr lang="en-US" sz="1400" dirty="0" err="1"/>
              <a:t>CurrentField</a:t>
            </a:r>
            <a:r>
              <a:rPr lang="en-US" sz="1400" dirty="0"/>
              <a:t>_],"%d/%m/%Y")</a:t>
            </a:r>
          </a:p>
          <a:p>
            <a:pPr lvl="1">
              <a:spcAft>
                <a:spcPts val="600"/>
              </a:spcAft>
            </a:pPr>
            <a:endParaRPr lang="en-US" sz="1400" dirty="0"/>
          </a:p>
          <a:p>
            <a:pPr lvl="1">
              <a:spcAft>
                <a:spcPts val="600"/>
              </a:spcAft>
            </a:pPr>
            <a:endParaRPr lang="en-US" sz="1400" dirty="0"/>
          </a:p>
          <a:p>
            <a:pPr lvl="1">
              <a:spcAft>
                <a:spcPts val="600"/>
              </a:spcAft>
            </a:pPr>
            <a:r>
              <a:rPr lang="en-US" sz="1400" dirty="0"/>
              <a:t>SAS:   </a:t>
            </a:r>
            <a:r>
              <a:rPr lang="fr-FR" sz="1400" dirty="0"/>
              <a:t>format </a:t>
            </a:r>
            <a:r>
              <a:rPr lang="fr-FR" sz="1400" dirty="0">
                <a:solidFill>
                  <a:srgbClr val="00B050"/>
                </a:solidFill>
              </a:rPr>
              <a:t>DATE1</a:t>
            </a:r>
            <a:r>
              <a:rPr lang="fr-FR" sz="1400" dirty="0"/>
              <a:t> ddmmyy10.;</a:t>
            </a:r>
            <a:endParaRPr lang="en-US" sz="1400" dirty="0"/>
          </a:p>
          <a:p>
            <a:pPr lvl="1"/>
            <a:endParaRPr lang="en-US" sz="1400" dirty="0"/>
          </a:p>
          <a:p>
            <a:endParaRPr lang="en-US" sz="1400" dirty="0"/>
          </a:p>
        </p:txBody>
      </p:sp>
      <p:pic>
        <p:nvPicPr>
          <p:cNvPr id="8" name="Image 7" descr="Une image contenant capture d’écran&#10;&#10;Description générée avec un niveau de confiance très élevé">
            <a:extLst>
              <a:ext uri="{FF2B5EF4-FFF2-40B4-BE49-F238E27FC236}">
                <a16:creationId xmlns:a16="http://schemas.microsoft.com/office/drawing/2014/main" id="{C00DB579-B252-48C9-9EB2-BBF20A671F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0152" y="1950655"/>
            <a:ext cx="2304256" cy="503145"/>
          </a:xfrm>
          <a:prstGeom prst="rect">
            <a:avLst/>
          </a:prstGeom>
        </p:spPr>
      </p:pic>
      <p:sp>
        <p:nvSpPr>
          <p:cNvPr id="9" name="Ellipse 8">
            <a:extLst>
              <a:ext uri="{FF2B5EF4-FFF2-40B4-BE49-F238E27FC236}">
                <a16:creationId xmlns:a16="http://schemas.microsoft.com/office/drawing/2014/main" id="{60783B27-986B-44A0-9161-5F593C1C4C15}"/>
              </a:ext>
            </a:extLst>
          </p:cNvPr>
          <p:cNvSpPr/>
          <p:nvPr/>
        </p:nvSpPr>
        <p:spPr>
          <a:xfrm>
            <a:off x="6291133" y="2202227"/>
            <a:ext cx="792088" cy="29066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pic>
        <p:nvPicPr>
          <p:cNvPr id="10" name="Image 9">
            <a:extLst>
              <a:ext uri="{FF2B5EF4-FFF2-40B4-BE49-F238E27FC236}">
                <a16:creationId xmlns:a16="http://schemas.microsoft.com/office/drawing/2014/main" id="{90A3A70F-3BFC-4216-A974-CE9F431E4B3D}"/>
              </a:ext>
            </a:extLst>
          </p:cNvPr>
          <p:cNvPicPr>
            <a:picLocks noChangeAspect="1"/>
          </p:cNvPicPr>
          <p:nvPr/>
        </p:nvPicPr>
        <p:blipFill rotWithShape="1">
          <a:blip r:embed="rId8"/>
          <a:srcRect r="9093" b="11953"/>
          <a:stretch/>
        </p:blipFill>
        <p:spPr>
          <a:xfrm>
            <a:off x="5940152" y="2900498"/>
            <a:ext cx="2808312" cy="1701178"/>
          </a:xfrm>
          <a:prstGeom prst="rect">
            <a:avLst/>
          </a:prstGeom>
        </p:spPr>
      </p:pic>
      <p:sp>
        <p:nvSpPr>
          <p:cNvPr id="11" name="Ellipse 10">
            <a:extLst>
              <a:ext uri="{FF2B5EF4-FFF2-40B4-BE49-F238E27FC236}">
                <a16:creationId xmlns:a16="http://schemas.microsoft.com/office/drawing/2014/main" id="{934313C4-E816-4E7C-9B00-788330C86942}"/>
              </a:ext>
            </a:extLst>
          </p:cNvPr>
          <p:cNvSpPr/>
          <p:nvPr/>
        </p:nvSpPr>
        <p:spPr>
          <a:xfrm>
            <a:off x="6516215" y="4077072"/>
            <a:ext cx="1944216" cy="52460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pic>
        <p:nvPicPr>
          <p:cNvPr id="13" name="Image 12">
            <a:extLst>
              <a:ext uri="{FF2B5EF4-FFF2-40B4-BE49-F238E27FC236}">
                <a16:creationId xmlns:a16="http://schemas.microsoft.com/office/drawing/2014/main" id="{0A2212C5-7C43-4E22-847B-9FA82D6178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8064" y="4555325"/>
            <a:ext cx="922354" cy="1050879"/>
          </a:xfrm>
          <a:prstGeom prst="rect">
            <a:avLst/>
          </a:prstGeom>
        </p:spPr>
      </p:pic>
      <p:sp>
        <p:nvSpPr>
          <p:cNvPr id="12" name="ZoneTexte 11">
            <a:extLst>
              <a:ext uri="{FF2B5EF4-FFF2-40B4-BE49-F238E27FC236}">
                <a16:creationId xmlns:a16="http://schemas.microsoft.com/office/drawing/2014/main" id="{26D2DFE7-8207-4FED-9F33-7442088BCB47}"/>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45831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E13844E-6E1D-483A-A723-62C089FB866C}"/>
              </a:ext>
            </a:extLst>
          </p:cNvPr>
          <p:cNvGraphicFramePr>
            <a:graphicFrameLocks noChangeAspect="1"/>
          </p:cNvGraphicFramePr>
          <p:nvPr>
            <p:custDataLst>
              <p:tags r:id="rId2"/>
            </p:custDataLst>
            <p:extLst>
              <p:ext uri="{D42A27DB-BD31-4B8C-83A1-F6EECF244321}">
                <p14:modId xmlns:p14="http://schemas.microsoft.com/office/powerpoint/2010/main" val="1999638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205"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9FC80D-41B1-4988-BC9D-1D80E9A1FC91}"/>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C41801EE-CCA5-4297-9052-703423CBBDEC}"/>
              </a:ext>
            </a:extLst>
          </p:cNvPr>
          <p:cNvSpPr>
            <a:spLocks noGrp="1"/>
          </p:cNvSpPr>
          <p:nvPr>
            <p:ph type="title"/>
          </p:nvPr>
        </p:nvSpPr>
        <p:spPr/>
        <p:txBody>
          <a:bodyPr/>
          <a:lstStyle/>
          <a:p>
            <a:r>
              <a:rPr lang="en-US" dirty="0"/>
              <a:t>Input Data – data structure type</a:t>
            </a:r>
          </a:p>
        </p:txBody>
      </p:sp>
      <p:pic>
        <p:nvPicPr>
          <p:cNvPr id="8" name="Espace réservé du contenu 7">
            <a:extLst>
              <a:ext uri="{FF2B5EF4-FFF2-40B4-BE49-F238E27FC236}">
                <a16:creationId xmlns:a16="http://schemas.microsoft.com/office/drawing/2014/main" id="{A6FD40FD-DB70-42C7-AAF0-334E7AE18D34}"/>
              </a:ext>
            </a:extLst>
          </p:cNvPr>
          <p:cNvPicPr>
            <a:picLocks noGrp="1" noChangeAspect="1"/>
          </p:cNvPicPr>
          <p:nvPr>
            <p:ph idx="1"/>
          </p:nvPr>
        </p:nvPicPr>
        <p:blipFill>
          <a:blip r:embed="rId7"/>
          <a:stretch>
            <a:fillRect/>
          </a:stretch>
        </p:blipFill>
        <p:spPr>
          <a:xfrm>
            <a:off x="920828" y="1251796"/>
            <a:ext cx="4551272" cy="796997"/>
          </a:xfrm>
          <a:prstGeom prst="rect">
            <a:avLst/>
          </a:prstGeom>
        </p:spPr>
      </p:pic>
      <p:sp>
        <p:nvSpPr>
          <p:cNvPr id="9" name="Espace réservé du contenu 2">
            <a:extLst>
              <a:ext uri="{FF2B5EF4-FFF2-40B4-BE49-F238E27FC236}">
                <a16:creationId xmlns:a16="http://schemas.microsoft.com/office/drawing/2014/main" id="{C72B02F0-1CA8-4FB3-9F18-78422AE4BAB0}"/>
              </a:ext>
            </a:extLst>
          </p:cNvPr>
          <p:cNvSpPr txBox="1">
            <a:spLocks/>
          </p:cNvSpPr>
          <p:nvPr/>
        </p:nvSpPr>
        <p:spPr>
          <a:xfrm>
            <a:off x="262800" y="1251796"/>
            <a:ext cx="8640000" cy="4832202"/>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baseline="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r>
              <a:rPr lang="en-US" sz="1400" b="1" dirty="0">
                <a:solidFill>
                  <a:schemeClr val="tx2"/>
                </a:solidFill>
              </a:rPr>
              <a:t>Combined</a:t>
            </a:r>
          </a:p>
          <a:p>
            <a:pPr>
              <a:spcAft>
                <a:spcPts val="600"/>
              </a:spcAft>
            </a:pPr>
            <a:r>
              <a:rPr lang="en-US" sz="1400" dirty="0"/>
              <a:t>Events are linked to their corresponding exposure</a:t>
            </a:r>
          </a:p>
          <a:p>
            <a:pPr>
              <a:spcAft>
                <a:spcPts val="600"/>
              </a:spcAft>
            </a:pPr>
            <a:r>
              <a:rPr lang="en-US" sz="1400" dirty="0"/>
              <a:t>In typical example one data line contains all information on the policy, its exposure and any event</a:t>
            </a:r>
          </a:p>
          <a:p>
            <a:pPr>
              <a:spcAft>
                <a:spcPts val="600"/>
              </a:spcAft>
            </a:pPr>
            <a:endParaRPr lang="en-US" sz="1400" dirty="0"/>
          </a:p>
          <a:p>
            <a:pPr marL="0" indent="0">
              <a:spcAft>
                <a:spcPts val="600"/>
              </a:spcAft>
              <a:buNone/>
            </a:pPr>
            <a:r>
              <a:rPr lang="en-US" sz="1400" b="1" dirty="0">
                <a:solidFill>
                  <a:schemeClr val="tx2"/>
                </a:solidFill>
              </a:rPr>
              <a:t>Split</a:t>
            </a:r>
          </a:p>
          <a:p>
            <a:pPr>
              <a:spcAft>
                <a:spcPts val="600"/>
              </a:spcAft>
            </a:pPr>
            <a:r>
              <a:rPr lang="en-US" sz="1400" dirty="0"/>
              <a:t>Events are provided separately and for some (or all) of them no link to policy info is possible</a:t>
            </a:r>
          </a:p>
          <a:p>
            <a:pPr>
              <a:spcAft>
                <a:spcPts val="600"/>
              </a:spcAft>
            </a:pPr>
            <a:r>
              <a:rPr lang="en-US" sz="1400" dirty="0"/>
              <a:t>Additional variable </a:t>
            </a:r>
            <a:r>
              <a:rPr lang="en-US" sz="1400" dirty="0" err="1">
                <a:solidFill>
                  <a:schemeClr val="accent3"/>
                </a:solidFill>
              </a:rPr>
              <a:t>Exposure_or_Event</a:t>
            </a:r>
            <a:r>
              <a:rPr lang="en-US" sz="1400" dirty="0">
                <a:solidFill>
                  <a:schemeClr val="accent3"/>
                </a:solidFill>
              </a:rPr>
              <a:t> </a:t>
            </a:r>
            <a:r>
              <a:rPr lang="en-US" sz="1400" dirty="0"/>
              <a:t>required in policy file to allow distinction</a:t>
            </a:r>
          </a:p>
          <a:p>
            <a:pPr lvl="1">
              <a:spcAft>
                <a:spcPts val="600"/>
              </a:spcAft>
            </a:pPr>
            <a:r>
              <a:rPr lang="en-US" sz="1400" dirty="0"/>
              <a:t>“Exposure”: Data line only contains exposure information</a:t>
            </a:r>
          </a:p>
          <a:p>
            <a:pPr lvl="1">
              <a:spcAft>
                <a:spcPts val="600"/>
              </a:spcAft>
            </a:pPr>
            <a:r>
              <a:rPr lang="en-US" sz="1400" dirty="0"/>
              <a:t>“Exposure + Event”: Same logic as Combined file. If exposure has event then it is provided on same line</a:t>
            </a:r>
          </a:p>
          <a:p>
            <a:pPr lvl="1">
              <a:spcAft>
                <a:spcPts val="600"/>
              </a:spcAft>
            </a:pPr>
            <a:r>
              <a:rPr lang="en-US" sz="1400" dirty="0"/>
              <a:t>“Event”: Data line only contains event information</a:t>
            </a:r>
          </a:p>
          <a:p>
            <a:pPr marL="0" indent="0">
              <a:spcAft>
                <a:spcPts val="600"/>
              </a:spcAft>
              <a:buNone/>
            </a:pPr>
            <a:endParaRPr lang="en-US" sz="1400" dirty="0"/>
          </a:p>
        </p:txBody>
      </p:sp>
      <p:sp>
        <p:nvSpPr>
          <p:cNvPr id="10" name="ZoneTexte 9">
            <a:extLst>
              <a:ext uri="{FF2B5EF4-FFF2-40B4-BE49-F238E27FC236}">
                <a16:creationId xmlns:a16="http://schemas.microsoft.com/office/drawing/2014/main" id="{D70AA6B5-7471-4CFF-AF8E-395800E6B9E2}"/>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156657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9411-9803-41C0-8971-7A57BA941C56}"/>
              </a:ext>
            </a:extLst>
          </p:cNvPr>
          <p:cNvSpPr>
            <a:spLocks noGrp="1"/>
          </p:cNvSpPr>
          <p:nvPr>
            <p:ph type="title"/>
          </p:nvPr>
        </p:nvSpPr>
        <p:spPr/>
        <p:txBody>
          <a:bodyPr/>
          <a:lstStyle/>
          <a:p>
            <a:r>
              <a:rPr lang="en-US" dirty="0"/>
              <a:t>Split file </a:t>
            </a:r>
          </a:p>
        </p:txBody>
      </p:sp>
      <p:sp>
        <p:nvSpPr>
          <p:cNvPr id="8" name="Espace réservé du contenu 2">
            <a:extLst>
              <a:ext uri="{FF2B5EF4-FFF2-40B4-BE49-F238E27FC236}">
                <a16:creationId xmlns:a16="http://schemas.microsoft.com/office/drawing/2014/main" id="{A9A4A4C8-389F-4CD6-9EEC-4A2FDE129B0C}"/>
              </a:ext>
            </a:extLst>
          </p:cNvPr>
          <p:cNvSpPr txBox="1">
            <a:spLocks/>
          </p:cNvSpPr>
          <p:nvPr/>
        </p:nvSpPr>
        <p:spPr>
          <a:xfrm>
            <a:off x="262800" y="1251796"/>
            <a:ext cx="8640000" cy="4832202"/>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baseline="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r>
              <a:rPr lang="en-US" sz="1400" b="1" dirty="0">
                <a:solidFill>
                  <a:schemeClr val="tx2"/>
                </a:solidFill>
              </a:rPr>
              <a:t>Split file example</a:t>
            </a:r>
          </a:p>
          <a:p>
            <a:pPr marL="0" indent="0">
              <a:spcAft>
                <a:spcPts val="600"/>
              </a:spcAft>
              <a:buNone/>
            </a:pPr>
            <a:endParaRPr lang="en-US" sz="1400" dirty="0"/>
          </a:p>
        </p:txBody>
      </p:sp>
      <p:pic>
        <p:nvPicPr>
          <p:cNvPr id="13" name="Image 12">
            <a:extLst>
              <a:ext uri="{FF2B5EF4-FFF2-40B4-BE49-F238E27FC236}">
                <a16:creationId xmlns:a16="http://schemas.microsoft.com/office/drawing/2014/main" id="{03AD3856-E79B-43F3-AECD-B569DB4D27B9}"/>
              </a:ext>
            </a:extLst>
          </p:cNvPr>
          <p:cNvPicPr>
            <a:picLocks noChangeAspect="1"/>
          </p:cNvPicPr>
          <p:nvPr/>
        </p:nvPicPr>
        <p:blipFill>
          <a:blip r:embed="rId2"/>
          <a:stretch>
            <a:fillRect/>
          </a:stretch>
        </p:blipFill>
        <p:spPr>
          <a:xfrm>
            <a:off x="-6488" y="2591422"/>
            <a:ext cx="9144000" cy="837578"/>
          </a:xfrm>
          <a:prstGeom prst="rect">
            <a:avLst/>
          </a:prstGeom>
        </p:spPr>
      </p:pic>
      <p:sp>
        <p:nvSpPr>
          <p:cNvPr id="6" name="ZoneTexte 5">
            <a:extLst>
              <a:ext uri="{FF2B5EF4-FFF2-40B4-BE49-F238E27FC236}">
                <a16:creationId xmlns:a16="http://schemas.microsoft.com/office/drawing/2014/main" id="{11E7343C-FB99-473E-AB77-14323DCCFFCF}"/>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2157749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9C772-58FB-4C5D-87E5-3E60BAF23727}"/>
              </a:ext>
            </a:extLst>
          </p:cNvPr>
          <p:cNvSpPr>
            <a:spLocks noGrp="1"/>
          </p:cNvSpPr>
          <p:nvPr>
            <p:ph type="title"/>
          </p:nvPr>
        </p:nvSpPr>
        <p:spPr/>
        <p:txBody>
          <a:bodyPr/>
          <a:lstStyle/>
          <a:p>
            <a:r>
              <a:rPr lang="en-US" dirty="0"/>
              <a:t>Input Data - Tableau</a:t>
            </a:r>
          </a:p>
        </p:txBody>
      </p:sp>
      <p:sp>
        <p:nvSpPr>
          <p:cNvPr id="5" name="ZoneTexte 4">
            <a:extLst>
              <a:ext uri="{FF2B5EF4-FFF2-40B4-BE49-F238E27FC236}">
                <a16:creationId xmlns:a16="http://schemas.microsoft.com/office/drawing/2014/main" id="{6CD07089-2283-4658-8B0B-2B61B48B6F78}"/>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
        <p:nvSpPr>
          <p:cNvPr id="9" name="Espace réservé du contenu 8">
            <a:extLst>
              <a:ext uri="{FF2B5EF4-FFF2-40B4-BE49-F238E27FC236}">
                <a16:creationId xmlns:a16="http://schemas.microsoft.com/office/drawing/2014/main" id="{C63FBA94-944F-4326-BABB-3EEB42AA7B1E}"/>
              </a:ext>
            </a:extLst>
          </p:cNvPr>
          <p:cNvSpPr>
            <a:spLocks noGrp="1"/>
          </p:cNvSpPr>
          <p:nvPr>
            <p:ph idx="1"/>
          </p:nvPr>
        </p:nvSpPr>
        <p:spPr>
          <a:xfrm>
            <a:off x="262800" y="1251796"/>
            <a:ext cx="8640000" cy="4832202"/>
          </a:xfrm>
        </p:spPr>
        <p:txBody>
          <a:bodyPr/>
          <a:lstStyle/>
          <a:p>
            <a:pPr>
              <a:spcAft>
                <a:spcPts val="600"/>
              </a:spcAft>
            </a:pPr>
            <a:r>
              <a:rPr lang="en-US" sz="1400" dirty="0"/>
              <a:t>The main source of analysis and reporting is the Result Data from the calculation engine, which is automatically provided within Tableau, including all time dimensions and available input dimensions</a:t>
            </a:r>
          </a:p>
          <a:p>
            <a:pPr>
              <a:spcAft>
                <a:spcPts val="600"/>
              </a:spcAft>
            </a:pPr>
            <a:r>
              <a:rPr lang="en-US" sz="1400" dirty="0"/>
              <a:t>In certain situations however information may only be available in the Input Data and it can be of interest to perform distribution analysis of the Input Data, e.g. for a more detailed Face Amount distribution or for a detailed input dimension which has been excluded from the calculation run.</a:t>
            </a:r>
          </a:p>
          <a:p>
            <a:pPr>
              <a:spcAft>
                <a:spcPts val="600"/>
              </a:spcAft>
            </a:pPr>
            <a:r>
              <a:rPr lang="en-US" sz="1400" dirty="0"/>
              <a:t>In such a situation it is possible to select the below option and the data set will be automatically made available in Tableau once it has passed the data controls and has been saved.</a:t>
            </a:r>
          </a:p>
        </p:txBody>
      </p:sp>
      <p:pic>
        <p:nvPicPr>
          <p:cNvPr id="71682" name="Picture 2" descr="C:\Users\sgudebk\AppData\Local\Temp\SNAGHTML1b061c2.PNG">
            <a:extLst>
              <a:ext uri="{FF2B5EF4-FFF2-40B4-BE49-F238E27FC236}">
                <a16:creationId xmlns:a16="http://schemas.microsoft.com/office/drawing/2014/main" id="{DB4F7FF5-FFE0-439A-A145-E06015E11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65827"/>
            <a:ext cx="3458547" cy="197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69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42C83FB6-0AA3-4DFD-A8C1-E87E9EC699A8}"/>
              </a:ext>
            </a:extLst>
          </p:cNvPr>
          <p:cNvGraphicFramePr>
            <a:graphicFrameLocks noChangeAspect="1"/>
          </p:cNvGraphicFramePr>
          <p:nvPr>
            <p:custDataLst>
              <p:tags r:id="rId2"/>
            </p:custDataLst>
            <p:extLst>
              <p:ext uri="{D42A27DB-BD31-4B8C-83A1-F6EECF244321}">
                <p14:modId xmlns:p14="http://schemas.microsoft.com/office/powerpoint/2010/main" val="3913136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184"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6788D39-100A-4D66-A69C-2C3EE2449D3A}"/>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6539C84-C0E3-4864-B844-7C781881F59A}"/>
              </a:ext>
            </a:extLst>
          </p:cNvPr>
          <p:cNvSpPr>
            <a:spLocks noGrp="1"/>
          </p:cNvSpPr>
          <p:nvPr>
            <p:ph type="title"/>
          </p:nvPr>
        </p:nvSpPr>
        <p:spPr/>
        <p:txBody>
          <a:bodyPr/>
          <a:lstStyle/>
          <a:p>
            <a:r>
              <a:rPr lang="en-US" dirty="0"/>
              <a:t>Input Data – data protection</a:t>
            </a:r>
          </a:p>
        </p:txBody>
      </p:sp>
      <p:sp>
        <p:nvSpPr>
          <p:cNvPr id="3" name="Espace réservé du contenu 2">
            <a:extLst>
              <a:ext uri="{FF2B5EF4-FFF2-40B4-BE49-F238E27FC236}">
                <a16:creationId xmlns:a16="http://schemas.microsoft.com/office/drawing/2014/main" id="{90DA7455-1A52-4385-A6D7-66CA0844C0D8}"/>
              </a:ext>
            </a:extLst>
          </p:cNvPr>
          <p:cNvSpPr>
            <a:spLocks noGrp="1"/>
          </p:cNvSpPr>
          <p:nvPr>
            <p:ph idx="1"/>
          </p:nvPr>
        </p:nvSpPr>
        <p:spPr/>
        <p:txBody>
          <a:bodyPr/>
          <a:lstStyle/>
          <a:p>
            <a:pPr>
              <a:spcAft>
                <a:spcPts val="600"/>
              </a:spcAft>
            </a:pPr>
            <a:r>
              <a:rPr lang="en-US" sz="1400" dirty="0"/>
              <a:t>Anonymization guideline has been prepared with legal to assure compliance with data protection regulations, in particular </a:t>
            </a:r>
            <a:r>
              <a:rPr lang="en-US" sz="1400" b="1" dirty="0"/>
              <a:t>GDPR</a:t>
            </a:r>
          </a:p>
          <a:p>
            <a:pPr>
              <a:spcAft>
                <a:spcPts val="600"/>
              </a:spcAft>
            </a:pPr>
            <a:endParaRPr lang="en-US" sz="1400" dirty="0"/>
          </a:p>
          <a:p>
            <a:pPr marL="0" indent="0" algn="ctr">
              <a:spcAft>
                <a:spcPts val="600"/>
              </a:spcAft>
              <a:buNone/>
            </a:pPr>
            <a:r>
              <a:rPr lang="en-US" sz="1400" b="1" dirty="0"/>
              <a:t>It is critical that all data uploaded is anonymized – </a:t>
            </a:r>
          </a:p>
          <a:p>
            <a:pPr marL="0" indent="0" algn="ctr">
              <a:spcAft>
                <a:spcPts val="600"/>
              </a:spcAft>
              <a:buNone/>
            </a:pPr>
            <a:r>
              <a:rPr lang="en-US" sz="1400" b="1" dirty="0"/>
              <a:t>the upload of personal data could lead to a breach of GDPR and potentially significant fines! </a:t>
            </a:r>
          </a:p>
          <a:p>
            <a:pPr>
              <a:spcAft>
                <a:spcPts val="600"/>
              </a:spcAft>
            </a:pPr>
            <a:endParaRPr lang="en-US" sz="1400" b="1" dirty="0">
              <a:solidFill>
                <a:schemeClr val="tx2"/>
              </a:solidFill>
            </a:endParaRPr>
          </a:p>
          <a:p>
            <a:pPr>
              <a:spcAft>
                <a:spcPts val="600"/>
              </a:spcAft>
            </a:pPr>
            <a:endParaRPr lang="en-US" sz="1400" dirty="0"/>
          </a:p>
          <a:p>
            <a:pPr>
              <a:spcAft>
                <a:spcPts val="600"/>
              </a:spcAft>
            </a:pPr>
            <a:r>
              <a:rPr lang="en-US" sz="1400" dirty="0"/>
              <a:t>Documentation is provided on APEX</a:t>
            </a:r>
          </a:p>
          <a:p>
            <a:pPr>
              <a:spcAft>
                <a:spcPts val="600"/>
              </a:spcAft>
            </a:pPr>
            <a:r>
              <a:rPr lang="en-US" sz="1400" dirty="0"/>
              <a:t>Use “Anonymization assessment” for quick assessment </a:t>
            </a:r>
            <a:br>
              <a:rPr lang="en-US" sz="1400" dirty="0"/>
            </a:br>
            <a:r>
              <a:rPr lang="en-US" sz="1400" dirty="0"/>
              <a:t>of your portfolio data</a:t>
            </a:r>
          </a:p>
          <a:p>
            <a:pPr>
              <a:spcAft>
                <a:spcPts val="600"/>
              </a:spcAft>
            </a:pPr>
            <a:r>
              <a:rPr lang="en-US" sz="1400" dirty="0"/>
              <a:t>Familiarize yourself with the “EA Anonymization Guideline”</a:t>
            </a:r>
          </a:p>
          <a:p>
            <a:pPr>
              <a:spcAft>
                <a:spcPts val="600"/>
              </a:spcAft>
            </a:pPr>
            <a:r>
              <a:rPr lang="en-US" sz="1400" dirty="0"/>
              <a:t>In case of any doubt please contact APEX support team</a:t>
            </a:r>
          </a:p>
          <a:p>
            <a:pPr>
              <a:spcAft>
                <a:spcPts val="600"/>
              </a:spcAft>
            </a:pPr>
            <a:endParaRPr lang="en-US" sz="1400" dirty="0"/>
          </a:p>
          <a:p>
            <a:pPr>
              <a:spcAft>
                <a:spcPts val="600"/>
              </a:spcAft>
            </a:pPr>
            <a:r>
              <a:rPr lang="en-US" sz="1400" dirty="0"/>
              <a:t>The compliance with anonymization guideline must be confirmed at the upload of each policy file</a:t>
            </a:r>
          </a:p>
          <a:p>
            <a:pPr>
              <a:spcAft>
                <a:spcPts val="600"/>
              </a:spcAft>
            </a:pPr>
            <a:endParaRPr lang="en-US" sz="1400" dirty="0"/>
          </a:p>
          <a:p>
            <a:pPr>
              <a:spcAft>
                <a:spcPts val="600"/>
              </a:spcAft>
            </a:pPr>
            <a:endParaRPr lang="en-US" sz="1400" dirty="0"/>
          </a:p>
        </p:txBody>
      </p:sp>
      <p:pic>
        <p:nvPicPr>
          <p:cNvPr id="7" name="Image 6">
            <a:extLst>
              <a:ext uri="{FF2B5EF4-FFF2-40B4-BE49-F238E27FC236}">
                <a16:creationId xmlns:a16="http://schemas.microsoft.com/office/drawing/2014/main" id="{5964D9F8-D933-4904-9D94-3110054E57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4368" y="1628800"/>
            <a:ext cx="462186" cy="462186"/>
          </a:xfrm>
          <a:prstGeom prst="rect">
            <a:avLst/>
          </a:prstGeom>
        </p:spPr>
      </p:pic>
      <p:pic>
        <p:nvPicPr>
          <p:cNvPr id="9" name="Image 8" descr="Une image contenant capture d’écran&#10;&#10;Description générée avec un niveau de confiance très élevé">
            <a:extLst>
              <a:ext uri="{FF2B5EF4-FFF2-40B4-BE49-F238E27FC236}">
                <a16:creationId xmlns:a16="http://schemas.microsoft.com/office/drawing/2014/main" id="{247A9698-361F-4FF4-AF39-28BE682961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3449" y="3140968"/>
            <a:ext cx="3609351" cy="1393646"/>
          </a:xfrm>
          <a:prstGeom prst="rect">
            <a:avLst/>
          </a:prstGeom>
        </p:spPr>
      </p:pic>
      <p:pic>
        <p:nvPicPr>
          <p:cNvPr id="10" name="Image 9">
            <a:extLst>
              <a:ext uri="{FF2B5EF4-FFF2-40B4-BE49-F238E27FC236}">
                <a16:creationId xmlns:a16="http://schemas.microsoft.com/office/drawing/2014/main" id="{F8249408-219A-47FF-83E9-F674AE2BF4A4}"/>
              </a:ext>
            </a:extLst>
          </p:cNvPr>
          <p:cNvPicPr>
            <a:picLocks noChangeAspect="1"/>
          </p:cNvPicPr>
          <p:nvPr/>
        </p:nvPicPr>
        <p:blipFill>
          <a:blip r:embed="rId9"/>
          <a:stretch>
            <a:fillRect/>
          </a:stretch>
        </p:blipFill>
        <p:spPr>
          <a:xfrm>
            <a:off x="4139952" y="5229200"/>
            <a:ext cx="4104456" cy="960781"/>
          </a:xfrm>
          <a:prstGeom prst="rect">
            <a:avLst/>
          </a:prstGeom>
        </p:spPr>
      </p:pic>
      <p:sp>
        <p:nvSpPr>
          <p:cNvPr id="11" name="ZoneTexte 10">
            <a:extLst>
              <a:ext uri="{FF2B5EF4-FFF2-40B4-BE49-F238E27FC236}">
                <a16:creationId xmlns:a16="http://schemas.microsoft.com/office/drawing/2014/main" id="{6B597BDE-FB27-4B7E-8F44-EBF004E00347}"/>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b="1" dirty="0">
                <a:solidFill>
                  <a:schemeClr val="tx2"/>
                </a:solidFill>
              </a:rPr>
              <a:t>Data controls  </a:t>
            </a:r>
            <a:r>
              <a:rPr lang="en-US" sz="900" dirty="0">
                <a:solidFill>
                  <a:schemeClr val="tx1">
                    <a:lumMod val="60000"/>
                    <a:lumOff val="40000"/>
                  </a:schemeClr>
                </a:solidFill>
              </a:rPr>
              <a:t>|  Run Management  |  Study validation  |  Table Library</a:t>
            </a:r>
          </a:p>
        </p:txBody>
      </p:sp>
    </p:spTree>
    <p:extLst>
      <p:ext uri="{BB962C8B-B14F-4D97-AF65-F5344CB8AC3E}">
        <p14:creationId xmlns:p14="http://schemas.microsoft.com/office/powerpoint/2010/main" val="66060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4EB681A4-D984-4117-AAD6-81AC36A7E82E}"/>
              </a:ext>
            </a:extLst>
          </p:cNvPr>
          <p:cNvGraphicFramePr>
            <a:graphicFrameLocks noChangeAspect="1"/>
          </p:cNvGraphicFramePr>
          <p:nvPr>
            <p:custDataLst>
              <p:tags r:id="rId2"/>
            </p:custDataLst>
            <p:extLst>
              <p:ext uri="{D42A27DB-BD31-4B8C-83A1-F6EECF244321}">
                <p14:modId xmlns:p14="http://schemas.microsoft.com/office/powerpoint/2010/main" val="341942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79"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76B5275-D254-49B6-9981-C2347AEF2333}"/>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F976791-CBD3-4417-96BB-E84B6E6345B6}"/>
              </a:ext>
            </a:extLst>
          </p:cNvPr>
          <p:cNvSpPr>
            <a:spLocks noGrp="1"/>
          </p:cNvSpPr>
          <p:nvPr>
            <p:ph type="title"/>
          </p:nvPr>
        </p:nvSpPr>
        <p:spPr/>
        <p:txBody>
          <a:bodyPr/>
          <a:lstStyle/>
          <a:p>
            <a:r>
              <a:rPr lang="en-US" dirty="0"/>
              <a:t>Data controls (1/3)</a:t>
            </a:r>
          </a:p>
        </p:txBody>
      </p:sp>
      <p:sp>
        <p:nvSpPr>
          <p:cNvPr id="3" name="Espace réservé du contenu 2">
            <a:extLst>
              <a:ext uri="{FF2B5EF4-FFF2-40B4-BE49-F238E27FC236}">
                <a16:creationId xmlns:a16="http://schemas.microsoft.com/office/drawing/2014/main" id="{9CF1F2A9-11AC-4B9D-9D85-EA1E99DB20F7}"/>
              </a:ext>
            </a:extLst>
          </p:cNvPr>
          <p:cNvSpPr>
            <a:spLocks noGrp="1"/>
          </p:cNvSpPr>
          <p:nvPr>
            <p:ph idx="1"/>
          </p:nvPr>
        </p:nvSpPr>
        <p:spPr/>
        <p:txBody>
          <a:bodyPr/>
          <a:lstStyle/>
          <a:p>
            <a:r>
              <a:rPr lang="en-US" sz="1400" dirty="0"/>
              <a:t>First control on any missing compulsory variables after upload of files: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Click on variable number to obtain details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Unknown columns: </a:t>
            </a:r>
          </a:p>
          <a:p>
            <a:pPr lvl="1"/>
            <a:r>
              <a:rPr lang="en-US" sz="1400" dirty="0"/>
              <a:t>Variables in data file which are not recognized, not being in data dictionary</a:t>
            </a:r>
          </a:p>
          <a:p>
            <a:pPr lvl="1"/>
            <a:r>
              <a:rPr lang="en-US" sz="1400" dirty="0"/>
              <a:t>Due to data protection regulation unknown variables have to be excluded</a:t>
            </a:r>
          </a:p>
          <a:p>
            <a:endParaRPr lang="en-US" sz="1400" dirty="0"/>
          </a:p>
          <a:p>
            <a:endParaRPr lang="en-US" sz="1400" dirty="0"/>
          </a:p>
        </p:txBody>
      </p:sp>
      <p:pic>
        <p:nvPicPr>
          <p:cNvPr id="9" name="Image 8">
            <a:extLst>
              <a:ext uri="{FF2B5EF4-FFF2-40B4-BE49-F238E27FC236}">
                <a16:creationId xmlns:a16="http://schemas.microsoft.com/office/drawing/2014/main" id="{3C6DBF97-CABE-475C-A0D6-23F4FBFE0DE8}"/>
              </a:ext>
            </a:extLst>
          </p:cNvPr>
          <p:cNvPicPr>
            <a:picLocks noChangeAspect="1"/>
          </p:cNvPicPr>
          <p:nvPr/>
        </p:nvPicPr>
        <p:blipFill>
          <a:blip r:embed="rId7"/>
          <a:stretch>
            <a:fillRect/>
          </a:stretch>
        </p:blipFill>
        <p:spPr>
          <a:xfrm>
            <a:off x="3218913" y="3500049"/>
            <a:ext cx="1926060" cy="1081079"/>
          </a:xfrm>
          <a:prstGeom prst="rect">
            <a:avLst/>
          </a:prstGeom>
        </p:spPr>
      </p:pic>
      <p:pic>
        <p:nvPicPr>
          <p:cNvPr id="7" name="Image 6">
            <a:extLst>
              <a:ext uri="{FF2B5EF4-FFF2-40B4-BE49-F238E27FC236}">
                <a16:creationId xmlns:a16="http://schemas.microsoft.com/office/drawing/2014/main" id="{CC831495-01DA-4191-A64B-D467271D5AC2}"/>
              </a:ext>
            </a:extLst>
          </p:cNvPr>
          <p:cNvPicPr>
            <a:picLocks noChangeAspect="1"/>
          </p:cNvPicPr>
          <p:nvPr/>
        </p:nvPicPr>
        <p:blipFill>
          <a:blip r:embed="rId8"/>
          <a:stretch>
            <a:fillRect/>
          </a:stretch>
        </p:blipFill>
        <p:spPr>
          <a:xfrm>
            <a:off x="0" y="1695349"/>
            <a:ext cx="9144000" cy="869555"/>
          </a:xfrm>
          <a:prstGeom prst="rect">
            <a:avLst/>
          </a:prstGeom>
        </p:spPr>
      </p:pic>
      <p:sp>
        <p:nvSpPr>
          <p:cNvPr id="10" name="Ellipse 9">
            <a:extLst>
              <a:ext uri="{FF2B5EF4-FFF2-40B4-BE49-F238E27FC236}">
                <a16:creationId xmlns:a16="http://schemas.microsoft.com/office/drawing/2014/main" id="{E29A5E7E-25A1-4783-91E7-F98A810A9810}"/>
              </a:ext>
            </a:extLst>
          </p:cNvPr>
          <p:cNvSpPr/>
          <p:nvPr/>
        </p:nvSpPr>
        <p:spPr>
          <a:xfrm>
            <a:off x="4572000" y="2202227"/>
            <a:ext cx="792088" cy="29066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
        <p:nvSpPr>
          <p:cNvPr id="11" name="ZoneTexte 10">
            <a:extLst>
              <a:ext uri="{FF2B5EF4-FFF2-40B4-BE49-F238E27FC236}">
                <a16:creationId xmlns:a16="http://schemas.microsoft.com/office/drawing/2014/main" id="{5576FB4D-4F45-4579-8465-F698A6A640CD}"/>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b="1" dirty="0">
                <a:solidFill>
                  <a:schemeClr val="tx2"/>
                </a:solidFill>
              </a:rPr>
              <a:t>Data controls  </a:t>
            </a:r>
            <a:r>
              <a:rPr lang="en-US" sz="900" dirty="0">
                <a:solidFill>
                  <a:schemeClr val="tx1">
                    <a:lumMod val="60000"/>
                    <a:lumOff val="40000"/>
                  </a:schemeClr>
                </a:solidFill>
              </a:rPr>
              <a:t>|  Run Management  |  Study validation  |  Table Library</a:t>
            </a:r>
          </a:p>
        </p:txBody>
      </p:sp>
    </p:spTree>
    <p:extLst>
      <p:ext uri="{BB962C8B-B14F-4D97-AF65-F5344CB8AC3E}">
        <p14:creationId xmlns:p14="http://schemas.microsoft.com/office/powerpoint/2010/main" val="63894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AE96D6F0-82D9-4A26-A61E-851B3A1397B1}"/>
              </a:ext>
            </a:extLst>
          </p:cNvPr>
          <p:cNvGraphicFramePr>
            <a:graphicFrameLocks noChangeAspect="1"/>
          </p:cNvGraphicFramePr>
          <p:nvPr>
            <p:custDataLst>
              <p:tags r:id="rId2"/>
            </p:custDataLst>
            <p:extLst>
              <p:ext uri="{D42A27DB-BD31-4B8C-83A1-F6EECF244321}">
                <p14:modId xmlns:p14="http://schemas.microsoft.com/office/powerpoint/2010/main" val="88495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25"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FC872C-2A94-4BCE-935E-B9DC272EFD8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0A85F177-C609-4728-AF48-CF8D598899DA}"/>
              </a:ext>
            </a:extLst>
          </p:cNvPr>
          <p:cNvSpPr>
            <a:spLocks noGrp="1"/>
          </p:cNvSpPr>
          <p:nvPr>
            <p:ph type="title"/>
          </p:nvPr>
        </p:nvSpPr>
        <p:spPr/>
        <p:txBody>
          <a:bodyPr/>
          <a:lstStyle/>
          <a:p>
            <a:r>
              <a:rPr lang="en-US" dirty="0"/>
              <a:t>Data controls (2/3)</a:t>
            </a:r>
          </a:p>
        </p:txBody>
      </p:sp>
      <p:sp>
        <p:nvSpPr>
          <p:cNvPr id="3" name="Espace réservé du contenu 2">
            <a:extLst>
              <a:ext uri="{FF2B5EF4-FFF2-40B4-BE49-F238E27FC236}">
                <a16:creationId xmlns:a16="http://schemas.microsoft.com/office/drawing/2014/main" id="{74A98DA9-BE3C-4E03-A48C-A21512702775}"/>
              </a:ext>
            </a:extLst>
          </p:cNvPr>
          <p:cNvSpPr>
            <a:spLocks noGrp="1"/>
          </p:cNvSpPr>
          <p:nvPr>
            <p:ph idx="1"/>
          </p:nvPr>
        </p:nvSpPr>
        <p:spPr/>
        <p:txBody>
          <a:bodyPr/>
          <a:lstStyle/>
          <a:p>
            <a:pPr>
              <a:spcAft>
                <a:spcPts val="1200"/>
              </a:spcAft>
            </a:pPr>
            <a:r>
              <a:rPr lang="en-US" sz="1400" dirty="0"/>
              <a:t>To allow easier identification of your data errors, it is recommended to upload the variable </a:t>
            </a:r>
            <a:r>
              <a:rPr lang="en-US" sz="1400" dirty="0" err="1">
                <a:solidFill>
                  <a:schemeClr val="accent3"/>
                </a:solidFill>
              </a:rPr>
              <a:t>data_line</a:t>
            </a:r>
            <a:r>
              <a:rPr lang="en-US" sz="1400" dirty="0"/>
              <a:t>, which will be included in the control report</a:t>
            </a:r>
          </a:p>
          <a:p>
            <a:pPr>
              <a:spcAft>
                <a:spcPts val="1200"/>
              </a:spcAft>
            </a:pPr>
            <a:r>
              <a:rPr lang="en-US" sz="1400" dirty="0"/>
              <a:t>Certain controls require the definition of a unique exposure ID, with existence of at minimum </a:t>
            </a:r>
            <a:r>
              <a:rPr lang="en-US" sz="1400" dirty="0" err="1">
                <a:solidFill>
                  <a:schemeClr val="accent3"/>
                </a:solidFill>
              </a:rPr>
              <a:t>Life_ID</a:t>
            </a:r>
            <a:r>
              <a:rPr lang="en-US" sz="1400" dirty="0">
                <a:solidFill>
                  <a:schemeClr val="accent3"/>
                </a:solidFill>
              </a:rPr>
              <a:t> </a:t>
            </a:r>
            <a:r>
              <a:rPr lang="en-US" sz="1400" dirty="0"/>
              <a:t>and </a:t>
            </a:r>
            <a:r>
              <a:rPr lang="en-US" sz="1400" dirty="0">
                <a:solidFill>
                  <a:schemeClr val="accent3"/>
                </a:solidFill>
              </a:rPr>
              <a:t>Policy_ID </a:t>
            </a:r>
            <a:r>
              <a:rPr lang="en-US" sz="1400" dirty="0"/>
              <a:t>(e.g. control 3 “status consistency” or control 12 “status date overlap”)</a:t>
            </a:r>
          </a:p>
          <a:p>
            <a:pPr>
              <a:spcAft>
                <a:spcPts val="1200"/>
              </a:spcAft>
            </a:pPr>
            <a:r>
              <a:rPr lang="en-US" sz="1400" dirty="0"/>
              <a:t>Controls can be blocking or warning</a:t>
            </a:r>
          </a:p>
          <a:p>
            <a:pPr lvl="1">
              <a:spcAft>
                <a:spcPts val="1200"/>
              </a:spcAft>
            </a:pPr>
            <a:r>
              <a:rPr lang="en-US" sz="1400" dirty="0"/>
              <a:t>Blocking: File is not accepted and error has to be corrected. So far mostly relating to cases where data would case error in calculation engine</a:t>
            </a:r>
          </a:p>
          <a:p>
            <a:pPr lvl="1">
              <a:spcAft>
                <a:spcPts val="1200"/>
              </a:spcAft>
            </a:pPr>
            <a:r>
              <a:rPr lang="en-US" sz="1400" dirty="0"/>
              <a:t>Warning: A data inconsistency has been detected but user can decide to proceed with the file</a:t>
            </a:r>
          </a:p>
        </p:txBody>
      </p:sp>
      <p:sp>
        <p:nvSpPr>
          <p:cNvPr id="11" name="ZoneTexte 10">
            <a:extLst>
              <a:ext uri="{FF2B5EF4-FFF2-40B4-BE49-F238E27FC236}">
                <a16:creationId xmlns:a16="http://schemas.microsoft.com/office/drawing/2014/main" id="{323FD2DA-8E73-4AE5-B3A1-D9161AC0DD5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b="1" dirty="0">
                <a:solidFill>
                  <a:schemeClr val="tx2"/>
                </a:solidFill>
              </a:rPr>
              <a:t>Data controls  </a:t>
            </a:r>
            <a:r>
              <a:rPr lang="en-US" sz="900" dirty="0">
                <a:solidFill>
                  <a:schemeClr val="tx1">
                    <a:lumMod val="60000"/>
                    <a:lumOff val="40000"/>
                  </a:schemeClr>
                </a:solidFill>
              </a:rPr>
              <a:t>|  Run Management  |  Study validation  |  Table Library</a:t>
            </a:r>
          </a:p>
        </p:txBody>
      </p:sp>
    </p:spTree>
    <p:extLst>
      <p:ext uri="{BB962C8B-B14F-4D97-AF65-F5344CB8AC3E}">
        <p14:creationId xmlns:p14="http://schemas.microsoft.com/office/powerpoint/2010/main" val="393842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AE96D6F0-82D9-4A26-A61E-851B3A1397B1}"/>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0"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AE96D6F0-82D9-4A26-A61E-851B3A1397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9FC872C-2A94-4BCE-935E-B9DC272EFD8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0A85F177-C609-4728-AF48-CF8D598899DA}"/>
              </a:ext>
            </a:extLst>
          </p:cNvPr>
          <p:cNvSpPr>
            <a:spLocks noGrp="1"/>
          </p:cNvSpPr>
          <p:nvPr>
            <p:ph type="title"/>
          </p:nvPr>
        </p:nvSpPr>
        <p:spPr/>
        <p:txBody>
          <a:bodyPr/>
          <a:lstStyle/>
          <a:p>
            <a:r>
              <a:rPr lang="en-US" dirty="0"/>
              <a:t>Data controls</a:t>
            </a:r>
          </a:p>
        </p:txBody>
      </p:sp>
      <p:sp>
        <p:nvSpPr>
          <p:cNvPr id="3" name="Espace réservé du contenu 2">
            <a:extLst>
              <a:ext uri="{FF2B5EF4-FFF2-40B4-BE49-F238E27FC236}">
                <a16:creationId xmlns:a16="http://schemas.microsoft.com/office/drawing/2014/main" id="{74A98DA9-BE3C-4E03-A48C-A21512702775}"/>
              </a:ext>
            </a:extLst>
          </p:cNvPr>
          <p:cNvSpPr>
            <a:spLocks noGrp="1"/>
          </p:cNvSpPr>
          <p:nvPr>
            <p:ph idx="1"/>
          </p:nvPr>
        </p:nvSpPr>
        <p:spPr/>
        <p:txBody>
          <a:bodyPr/>
          <a:lstStyle/>
          <a:p>
            <a:pPr>
              <a:spcAft>
                <a:spcPts val="600"/>
              </a:spcAft>
            </a:pPr>
            <a:r>
              <a:rPr lang="en-US" sz="1400" dirty="0"/>
              <a:t>Three types of control message</a:t>
            </a:r>
            <a:br>
              <a:rPr lang="en-US" sz="1400" dirty="0"/>
            </a:br>
            <a:endParaRPr lang="en-US" sz="1400" dirty="0"/>
          </a:p>
          <a:p>
            <a:pPr lvl="1">
              <a:spcAft>
                <a:spcPts val="600"/>
              </a:spcAft>
            </a:pPr>
            <a:r>
              <a:rPr lang="en-US" sz="1400" dirty="0"/>
              <a:t>		At least one variable required for the control is not contained in the input file</a:t>
            </a:r>
          </a:p>
          <a:p>
            <a:pPr lvl="1">
              <a:spcAft>
                <a:spcPts val="600"/>
              </a:spcAft>
            </a:pPr>
            <a:r>
              <a:rPr lang="en-US" sz="1400" dirty="0"/>
              <a:t> 		Control has been applied and no error has been detected</a:t>
            </a:r>
          </a:p>
          <a:p>
            <a:pPr lvl="1">
              <a:spcAft>
                <a:spcPts val="600"/>
              </a:spcAft>
            </a:pPr>
            <a:r>
              <a:rPr lang="en-US" sz="1400" dirty="0"/>
              <a:t>		At least one error has been detected</a:t>
            </a:r>
          </a:p>
          <a:p>
            <a:pPr>
              <a:spcAft>
                <a:spcPts val="600"/>
              </a:spcAft>
            </a:pPr>
            <a:endParaRPr lang="en-US" sz="1400" dirty="0"/>
          </a:p>
          <a:p>
            <a:pPr>
              <a:spcAft>
                <a:spcPts val="600"/>
              </a:spcAft>
            </a:pPr>
            <a:r>
              <a:rPr lang="en-US" sz="1400" dirty="0"/>
              <a:t>Clicking on the arrow will provide more details</a:t>
            </a:r>
          </a:p>
          <a:p>
            <a:pPr lvl="1">
              <a:spcAft>
                <a:spcPts val="600"/>
              </a:spcAft>
            </a:pPr>
            <a:r>
              <a:rPr lang="en-US" sz="1400" dirty="0"/>
              <a:t>Missing data variables</a:t>
            </a:r>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r>
              <a:rPr lang="en-US" sz="1400" dirty="0"/>
              <a:t>Up to 5 samples with respective data causing error</a:t>
            </a:r>
          </a:p>
        </p:txBody>
      </p:sp>
      <p:pic>
        <p:nvPicPr>
          <p:cNvPr id="8" name="Image 7" descr="Une image contenant capture d’écran&#10;&#10;Description générée avec un niveau de confiance très élevé">
            <a:extLst>
              <a:ext uri="{FF2B5EF4-FFF2-40B4-BE49-F238E27FC236}">
                <a16:creationId xmlns:a16="http://schemas.microsoft.com/office/drawing/2014/main" id="{9FF767BF-587D-41BD-A824-3023A9910C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510" y="1645012"/>
            <a:ext cx="926309" cy="993541"/>
          </a:xfrm>
          <a:prstGeom prst="rect">
            <a:avLst/>
          </a:prstGeom>
        </p:spPr>
      </p:pic>
      <p:pic>
        <p:nvPicPr>
          <p:cNvPr id="10" name="Image 9" descr="Une image contenant capture d’écran&#10;&#10;Description générée avec un niveau de confiance très élevé">
            <a:extLst>
              <a:ext uri="{FF2B5EF4-FFF2-40B4-BE49-F238E27FC236}">
                <a16:creationId xmlns:a16="http://schemas.microsoft.com/office/drawing/2014/main" id="{91810EFB-B234-43C7-8C4F-B644766181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544" y="4839916"/>
            <a:ext cx="8316416" cy="770421"/>
          </a:xfrm>
          <a:prstGeom prst="rect">
            <a:avLst/>
          </a:prstGeom>
        </p:spPr>
      </p:pic>
      <p:pic>
        <p:nvPicPr>
          <p:cNvPr id="12" name="Image 11" descr="Une image contenant capture d’écran&#10;&#10;Description générée avec un niveau de confiance très élevé">
            <a:extLst>
              <a:ext uri="{FF2B5EF4-FFF2-40B4-BE49-F238E27FC236}">
                <a16:creationId xmlns:a16="http://schemas.microsoft.com/office/drawing/2014/main" id="{F0A4944D-66B5-4630-A2EA-3AF38E3E9A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9552" y="3559439"/>
            <a:ext cx="5046154" cy="632206"/>
          </a:xfrm>
          <a:prstGeom prst="rect">
            <a:avLst/>
          </a:prstGeom>
        </p:spPr>
      </p:pic>
      <p:sp>
        <p:nvSpPr>
          <p:cNvPr id="11" name="ZoneTexte 10">
            <a:extLst>
              <a:ext uri="{FF2B5EF4-FFF2-40B4-BE49-F238E27FC236}">
                <a16:creationId xmlns:a16="http://schemas.microsoft.com/office/drawing/2014/main" id="{323FD2DA-8E73-4AE5-B3A1-D9161AC0DD5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b="1" dirty="0">
                <a:solidFill>
                  <a:schemeClr val="tx2"/>
                </a:solidFill>
              </a:rPr>
              <a:t>Data controls  </a:t>
            </a:r>
            <a:r>
              <a:rPr lang="en-US" sz="900" dirty="0">
                <a:solidFill>
                  <a:schemeClr val="tx1">
                    <a:lumMod val="60000"/>
                    <a:lumOff val="40000"/>
                  </a:schemeClr>
                </a:solidFill>
              </a:rPr>
              <a:t>|  Run Management  |  Study validation  |  Table Library</a:t>
            </a:r>
          </a:p>
        </p:txBody>
      </p:sp>
    </p:spTree>
    <p:extLst>
      <p:ext uri="{BB962C8B-B14F-4D97-AF65-F5344CB8AC3E}">
        <p14:creationId xmlns:p14="http://schemas.microsoft.com/office/powerpoint/2010/main" val="2498723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8C15A9E9-AD4D-46CF-81D6-DDFCE92F54B6}"/>
              </a:ext>
            </a:extLst>
          </p:cNvPr>
          <p:cNvGraphicFramePr>
            <a:graphicFrameLocks noChangeAspect="1"/>
          </p:cNvGraphicFramePr>
          <p:nvPr>
            <p:custDataLst>
              <p:tags r:id="rId2"/>
            </p:custDataLst>
            <p:extLst>
              <p:ext uri="{D42A27DB-BD31-4B8C-83A1-F6EECF244321}">
                <p14:modId xmlns:p14="http://schemas.microsoft.com/office/powerpoint/2010/main" val="2885192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06"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B9A6016-F37A-408E-AB16-3FEADE4976B9}"/>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B232963-CA30-436C-8D24-8C399919CF3F}"/>
              </a:ext>
            </a:extLst>
          </p:cNvPr>
          <p:cNvSpPr>
            <a:spLocks noGrp="1"/>
          </p:cNvSpPr>
          <p:nvPr>
            <p:ph type="title"/>
          </p:nvPr>
        </p:nvSpPr>
        <p:spPr/>
        <p:txBody>
          <a:bodyPr/>
          <a:lstStyle/>
          <a:p>
            <a:r>
              <a:rPr lang="en-US" dirty="0"/>
              <a:t>Run Management</a:t>
            </a:r>
          </a:p>
        </p:txBody>
      </p:sp>
      <p:sp>
        <p:nvSpPr>
          <p:cNvPr id="3" name="Espace réservé du contenu 2">
            <a:extLst>
              <a:ext uri="{FF2B5EF4-FFF2-40B4-BE49-F238E27FC236}">
                <a16:creationId xmlns:a16="http://schemas.microsoft.com/office/drawing/2014/main" id="{C013CC72-377A-4A70-BD33-05A871DD90FC}"/>
              </a:ext>
            </a:extLst>
          </p:cNvPr>
          <p:cNvSpPr>
            <a:spLocks noGrp="1"/>
          </p:cNvSpPr>
          <p:nvPr>
            <p:ph idx="1"/>
          </p:nvPr>
        </p:nvSpPr>
        <p:spPr/>
        <p:txBody>
          <a:bodyPr/>
          <a:lstStyle/>
          <a:p>
            <a:pPr>
              <a:spcAft>
                <a:spcPts val="600"/>
              </a:spcAft>
            </a:pPr>
            <a:r>
              <a:rPr lang="en-US" sz="1400" dirty="0"/>
              <a:t>Up to five runs can be created</a:t>
            </a:r>
          </a:p>
          <a:p>
            <a:pPr marL="0" indent="0">
              <a:spcBef>
                <a:spcPts val="600"/>
              </a:spcBef>
              <a:spcAft>
                <a:spcPts val="600"/>
              </a:spcAft>
              <a:buNone/>
            </a:pPr>
            <a:r>
              <a:rPr lang="en-US" sz="1400" b="1" dirty="0">
                <a:solidFill>
                  <a:srgbClr val="00B0F0"/>
                </a:solidFill>
              </a:rPr>
              <a:t>Dataset</a:t>
            </a:r>
          </a:p>
          <a:p>
            <a:pPr>
              <a:spcAft>
                <a:spcPts val="600"/>
              </a:spcAft>
            </a:pPr>
            <a:r>
              <a:rPr lang="en-US" sz="1400" dirty="0"/>
              <a:t>First step is selection of Dataset. Several parameters depend on the dataset chosen, therefore any change in dataset will reset all run parameters</a:t>
            </a:r>
          </a:p>
          <a:p>
            <a:pPr marL="0" indent="0">
              <a:spcBef>
                <a:spcPts val="600"/>
              </a:spcBef>
              <a:spcAft>
                <a:spcPts val="600"/>
              </a:spcAft>
              <a:buNone/>
            </a:pPr>
            <a:r>
              <a:rPr lang="en-US" sz="1400" b="1" dirty="0">
                <a:solidFill>
                  <a:srgbClr val="00B0F0"/>
                </a:solidFill>
              </a:rPr>
              <a:t>Dimensions</a:t>
            </a:r>
          </a:p>
          <a:p>
            <a:pPr>
              <a:spcAft>
                <a:spcPts val="600"/>
              </a:spcAft>
            </a:pPr>
            <a:r>
              <a:rPr lang="en-US" sz="1400" dirty="0"/>
              <a:t>Possibility to remove certain dimensions from results</a:t>
            </a:r>
          </a:p>
          <a:p>
            <a:pPr>
              <a:spcAft>
                <a:spcPts val="600"/>
              </a:spcAft>
            </a:pPr>
            <a:r>
              <a:rPr lang="en-US" sz="1400" dirty="0"/>
              <a:t>By default not required. </a:t>
            </a:r>
          </a:p>
          <a:p>
            <a:pPr>
              <a:spcAft>
                <a:spcPts val="600"/>
              </a:spcAft>
            </a:pPr>
            <a:r>
              <a:rPr lang="en-US" sz="1400" dirty="0"/>
              <a:t>Recommended if quality of dimension is not reliable or if </a:t>
            </a:r>
            <a:br>
              <a:rPr lang="en-US" sz="1400" dirty="0"/>
            </a:br>
            <a:r>
              <a:rPr lang="en-US" sz="1400" dirty="0"/>
              <a:t>dimension is very granular, leading to very large result file </a:t>
            </a:r>
          </a:p>
          <a:p>
            <a:pPr>
              <a:spcAft>
                <a:spcPts val="600"/>
              </a:spcAft>
            </a:pPr>
            <a:endParaRPr lang="en-US" sz="1400" dirty="0"/>
          </a:p>
          <a:p>
            <a:pPr marL="0" indent="0">
              <a:spcBef>
                <a:spcPts val="600"/>
              </a:spcBef>
              <a:spcAft>
                <a:spcPts val="600"/>
              </a:spcAft>
              <a:buNone/>
            </a:pPr>
            <a:r>
              <a:rPr lang="en-US" sz="1400" b="1" dirty="0">
                <a:solidFill>
                  <a:srgbClr val="00B0F0"/>
                </a:solidFill>
              </a:rPr>
              <a:t>Exposure metric</a:t>
            </a:r>
          </a:p>
          <a:p>
            <a:pPr>
              <a:spcAft>
                <a:spcPts val="600"/>
              </a:spcAft>
            </a:pPr>
            <a:r>
              <a:rPr lang="en-US" sz="1400" dirty="0"/>
              <a:t>“Initial”:  Standard option for calculating annual decrement probabilities, based on “</a:t>
            </a:r>
            <a:r>
              <a:rPr lang="en-US" sz="1400" dirty="0" err="1"/>
              <a:t>Balducci</a:t>
            </a:r>
            <a:r>
              <a:rPr lang="en-US" sz="1400" dirty="0"/>
              <a:t>” assumption</a:t>
            </a:r>
          </a:p>
          <a:p>
            <a:pPr>
              <a:spcAft>
                <a:spcPts val="600"/>
              </a:spcAft>
            </a:pPr>
            <a:r>
              <a:rPr lang="en-US" sz="1400" dirty="0"/>
              <a:t>“Central”: Option for calculating instantaneous decrement rates (e.g. force of mortality)</a:t>
            </a:r>
          </a:p>
          <a:p>
            <a:pPr marL="0" indent="0">
              <a:spcAft>
                <a:spcPts val="600"/>
              </a:spcAft>
              <a:buNone/>
            </a:pPr>
            <a:endParaRPr lang="en-US" sz="1400" dirty="0"/>
          </a:p>
        </p:txBody>
      </p:sp>
      <p:pic>
        <p:nvPicPr>
          <p:cNvPr id="9" name="Image 8">
            <a:extLst>
              <a:ext uri="{FF2B5EF4-FFF2-40B4-BE49-F238E27FC236}">
                <a16:creationId xmlns:a16="http://schemas.microsoft.com/office/drawing/2014/main" id="{AAB31461-B96B-4664-B37F-111A55140A39}"/>
              </a:ext>
            </a:extLst>
          </p:cNvPr>
          <p:cNvPicPr>
            <a:picLocks noChangeAspect="1"/>
          </p:cNvPicPr>
          <p:nvPr/>
        </p:nvPicPr>
        <p:blipFill>
          <a:blip r:embed="rId7"/>
          <a:stretch>
            <a:fillRect/>
          </a:stretch>
        </p:blipFill>
        <p:spPr>
          <a:xfrm>
            <a:off x="6444208" y="2204864"/>
            <a:ext cx="2280267" cy="1847076"/>
          </a:xfrm>
          <a:prstGeom prst="rect">
            <a:avLst/>
          </a:prstGeom>
        </p:spPr>
      </p:pic>
      <p:sp>
        <p:nvSpPr>
          <p:cNvPr id="8" name="ZoneTexte 7">
            <a:extLst>
              <a:ext uri="{FF2B5EF4-FFF2-40B4-BE49-F238E27FC236}">
                <a16:creationId xmlns:a16="http://schemas.microsoft.com/office/drawing/2014/main" id="{D958684F-EB98-4387-81C6-497144DBF7B6}"/>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
        <p:nvSpPr>
          <p:cNvPr id="10" name="Rectangle 9">
            <a:extLst>
              <a:ext uri="{FF2B5EF4-FFF2-40B4-BE49-F238E27FC236}">
                <a16:creationId xmlns:a16="http://schemas.microsoft.com/office/drawing/2014/main" id="{5D743EE1-E726-477D-ADA3-034FDBB81355}"/>
              </a:ext>
            </a:extLst>
          </p:cNvPr>
          <p:cNvSpPr/>
          <p:nvPr/>
        </p:nvSpPr>
        <p:spPr>
          <a:xfrm>
            <a:off x="7445283" y="6190882"/>
            <a:ext cx="1087157" cy="461665"/>
          </a:xfrm>
          <a:prstGeom prst="rect">
            <a:avLst/>
          </a:prstGeom>
        </p:spPr>
        <p:txBody>
          <a:bodyPr wrap="none">
            <a:spAutoFit/>
          </a:bodyPr>
          <a:lstStyle/>
          <a:p>
            <a:r>
              <a:rPr lang="en-US" sz="1200" dirty="0">
                <a:solidFill>
                  <a:srgbClr val="00B0F0"/>
                </a:solidFill>
              </a:rPr>
              <a:t>APEX field</a:t>
            </a:r>
          </a:p>
          <a:p>
            <a:r>
              <a:rPr lang="en-US" sz="1200" dirty="0">
                <a:solidFill>
                  <a:schemeClr val="accent3"/>
                </a:solidFill>
              </a:rPr>
              <a:t>Data variable</a:t>
            </a:r>
            <a:endParaRPr lang="en-US" sz="1200" dirty="0"/>
          </a:p>
        </p:txBody>
      </p:sp>
    </p:spTree>
    <p:extLst>
      <p:ext uri="{BB962C8B-B14F-4D97-AF65-F5344CB8AC3E}">
        <p14:creationId xmlns:p14="http://schemas.microsoft.com/office/powerpoint/2010/main" val="369166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1EFB0C7F-412E-48C5-98ED-AF65FA404121}"/>
              </a:ext>
            </a:extLst>
          </p:cNvPr>
          <p:cNvGraphicFramePr>
            <a:graphicFrameLocks noChangeAspect="1"/>
          </p:cNvGraphicFramePr>
          <p:nvPr>
            <p:custDataLst>
              <p:tags r:id="rId2"/>
            </p:custDataLst>
            <p:extLst>
              <p:ext uri="{D42A27DB-BD31-4B8C-83A1-F6EECF244321}">
                <p14:modId xmlns:p14="http://schemas.microsoft.com/office/powerpoint/2010/main" val="2315211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70"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3B6627D-BB00-4149-80BA-566EFD3BAB02}"/>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C3CA93AD-3ACF-4A13-8E8D-21678496F26A}"/>
              </a:ext>
            </a:extLst>
          </p:cNvPr>
          <p:cNvSpPr>
            <a:spLocks noGrp="1"/>
          </p:cNvSpPr>
          <p:nvPr>
            <p:ph type="title"/>
          </p:nvPr>
        </p:nvSpPr>
        <p:spPr/>
        <p:txBody>
          <a:bodyPr/>
          <a:lstStyle/>
          <a:p>
            <a:r>
              <a:rPr lang="en-US" dirty="0"/>
              <a:t>APEX access and user login</a:t>
            </a:r>
          </a:p>
        </p:txBody>
      </p:sp>
      <p:sp>
        <p:nvSpPr>
          <p:cNvPr id="3" name="Espace réservé du contenu 2">
            <a:extLst>
              <a:ext uri="{FF2B5EF4-FFF2-40B4-BE49-F238E27FC236}">
                <a16:creationId xmlns:a16="http://schemas.microsoft.com/office/drawing/2014/main" id="{AF2731DF-2C1B-4F78-B39E-919E77B99FF9}"/>
              </a:ext>
            </a:extLst>
          </p:cNvPr>
          <p:cNvSpPr>
            <a:spLocks noGrp="1"/>
          </p:cNvSpPr>
          <p:nvPr>
            <p:ph idx="1"/>
          </p:nvPr>
        </p:nvSpPr>
        <p:spPr>
          <a:xfrm>
            <a:off x="262800" y="1228633"/>
            <a:ext cx="8640000" cy="4832202"/>
          </a:xfrm>
        </p:spPr>
        <p:txBody>
          <a:bodyPr/>
          <a:lstStyle/>
          <a:p>
            <a:pPr marL="0" indent="0">
              <a:buNone/>
            </a:pPr>
            <a:endParaRPr lang="en-US" sz="1400" dirty="0">
              <a:solidFill>
                <a:schemeClr val="tx2"/>
              </a:solidFill>
              <a:hlinkClick r:id="rId7">
                <a:extLst>
                  <a:ext uri="{A12FA001-AC4F-418D-AE19-62706E023703}">
                    <ahyp:hlinkClr xmlns:ahyp="http://schemas.microsoft.com/office/drawing/2018/hyperlinkcolor" val="tx"/>
                  </a:ext>
                </a:extLst>
              </a:hlinkClick>
            </a:endParaRPr>
          </a:p>
          <a:p>
            <a:r>
              <a:rPr lang="en-US" sz="1400" dirty="0">
                <a:solidFill>
                  <a:schemeClr val="tx2"/>
                </a:solidFill>
                <a:hlinkClick r:id="rId8">
                  <a:extLst>
                    <a:ext uri="{A12FA001-AC4F-418D-AE19-62706E023703}">
                      <ahyp:hlinkClr xmlns:ahyp="http://schemas.microsoft.com/office/drawing/2018/hyperlinkcolor" val="tx"/>
                    </a:ext>
                  </a:extLst>
                </a:hlinkClick>
              </a:rPr>
              <a:t>http://dcvprdexpan:8080/expan/study</a:t>
            </a:r>
            <a:r>
              <a:rPr lang="en-US" sz="1400" dirty="0">
                <a:solidFill>
                  <a:schemeClr val="tx2"/>
                </a:solidFill>
              </a:rPr>
              <a:t>   </a:t>
            </a:r>
          </a:p>
          <a:p>
            <a:endParaRPr lang="en-US" sz="1400" dirty="0"/>
          </a:p>
          <a:p>
            <a:r>
              <a:rPr lang="en-US" sz="1400" dirty="0"/>
              <a:t>Or via intranet “My Applications”</a:t>
            </a:r>
          </a:p>
          <a:p>
            <a:pPr marL="0" indent="0">
              <a:buNone/>
            </a:pPr>
            <a:endParaRPr lang="en-US" sz="1400" dirty="0"/>
          </a:p>
          <a:p>
            <a:pPr marL="0" indent="0">
              <a:buNone/>
            </a:pPr>
            <a:endParaRPr lang="en-US" sz="1400" dirty="0"/>
          </a:p>
          <a:p>
            <a:pPr marL="0" indent="0">
              <a:buNone/>
            </a:pPr>
            <a:endParaRPr lang="en-US" sz="1400" dirty="0"/>
          </a:p>
          <a:p>
            <a:endParaRPr lang="en-US" sz="1400" dirty="0"/>
          </a:p>
          <a:p>
            <a:r>
              <a:rPr lang="en-US" sz="1400" dirty="0"/>
              <a:t>Use</a:t>
            </a:r>
          </a:p>
          <a:p>
            <a:endParaRPr lang="en-US" sz="1400" dirty="0"/>
          </a:p>
          <a:p>
            <a:endParaRPr lang="en-US" sz="1400" dirty="0"/>
          </a:p>
          <a:p>
            <a:endParaRPr lang="en-US" sz="1400" dirty="0"/>
          </a:p>
          <a:p>
            <a:r>
              <a:rPr lang="en-US" sz="1400" dirty="0"/>
              <a:t>Automatic log-in via your Windows ID</a:t>
            </a:r>
          </a:p>
          <a:p>
            <a:endParaRPr lang="en-US" sz="1400" dirty="0"/>
          </a:p>
          <a:p>
            <a:r>
              <a:rPr lang="en-US" sz="1400" dirty="0"/>
              <a:t>You can check your user attributes in the top-right corner</a:t>
            </a:r>
          </a:p>
          <a:p>
            <a:endParaRPr lang="en-US" sz="1400" dirty="0"/>
          </a:p>
          <a:p>
            <a:endParaRPr lang="en-US" sz="1400" dirty="0"/>
          </a:p>
          <a:p>
            <a:r>
              <a:rPr lang="en-US" sz="1400" dirty="0"/>
              <a:t>If you want to test the platform you can use the </a:t>
            </a:r>
            <a:br>
              <a:rPr lang="en-US" sz="1400" dirty="0"/>
            </a:br>
            <a:r>
              <a:rPr lang="en-US" sz="1400" dirty="0"/>
              <a:t>test environment: </a:t>
            </a:r>
            <a:r>
              <a:rPr lang="en-US" sz="1400" dirty="0">
                <a:solidFill>
                  <a:schemeClr val="tx2"/>
                </a:solidFill>
                <a:hlinkClick r:id="rId7">
                  <a:extLst>
                    <a:ext uri="{A12FA001-AC4F-418D-AE19-62706E023703}">
                      <ahyp:hlinkClr xmlns:ahyp="http://schemas.microsoft.com/office/drawing/2018/hyperlinkcolor" val="tx"/>
                    </a:ext>
                  </a:extLst>
                </a:hlinkClick>
              </a:rPr>
              <a:t>http://dcvuatexpan:8080/expan/study</a:t>
            </a:r>
            <a:endParaRPr lang="en-US" sz="1400" dirty="0">
              <a:solidFill>
                <a:schemeClr val="tx2"/>
              </a:solidFill>
            </a:endParaRPr>
          </a:p>
          <a:p>
            <a:pPr marL="0" indent="0">
              <a:buNone/>
            </a:pP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4" name="Espace réservé du texte 3">
            <a:extLst>
              <a:ext uri="{FF2B5EF4-FFF2-40B4-BE49-F238E27FC236}">
                <a16:creationId xmlns:a16="http://schemas.microsoft.com/office/drawing/2014/main" id="{6F838010-54BA-45A2-8D4C-8A405922005D}"/>
              </a:ext>
            </a:extLst>
          </p:cNvPr>
          <p:cNvSpPr>
            <a:spLocks noGrp="1"/>
          </p:cNvSpPr>
          <p:nvPr>
            <p:ph type="body" sz="quarter" idx="15"/>
          </p:nvPr>
        </p:nvSpPr>
        <p:spPr/>
        <p:txBody>
          <a:bodyPr/>
          <a:lstStyle/>
          <a:p>
            <a:endParaRPr lang="en-US"/>
          </a:p>
        </p:txBody>
      </p:sp>
      <p:pic>
        <p:nvPicPr>
          <p:cNvPr id="11" name="Image 10">
            <a:extLst>
              <a:ext uri="{FF2B5EF4-FFF2-40B4-BE49-F238E27FC236}">
                <a16:creationId xmlns:a16="http://schemas.microsoft.com/office/drawing/2014/main" id="{CBF43388-881F-4A01-871E-CB6740FFC8DD}"/>
              </a:ext>
            </a:extLst>
          </p:cNvPr>
          <p:cNvPicPr>
            <a:picLocks noChangeAspect="1"/>
          </p:cNvPicPr>
          <p:nvPr/>
        </p:nvPicPr>
        <p:blipFill rotWithShape="1">
          <a:blip r:embed="rId9">
            <a:extLst>
              <a:ext uri="{28A0092B-C50C-407E-A947-70E740481C1C}">
                <a14:useLocalDpi xmlns:a14="http://schemas.microsoft.com/office/drawing/2010/main" val="0"/>
              </a:ext>
            </a:extLst>
          </a:blip>
          <a:srcRect l="6951" t="18555" b="19594"/>
          <a:stretch/>
        </p:blipFill>
        <p:spPr>
          <a:xfrm>
            <a:off x="899592" y="2708920"/>
            <a:ext cx="1584176" cy="591653"/>
          </a:xfrm>
          <a:prstGeom prst="rect">
            <a:avLst/>
          </a:prstGeom>
        </p:spPr>
      </p:pic>
      <p:pic>
        <p:nvPicPr>
          <p:cNvPr id="7" name="Image 6">
            <a:extLst>
              <a:ext uri="{FF2B5EF4-FFF2-40B4-BE49-F238E27FC236}">
                <a16:creationId xmlns:a16="http://schemas.microsoft.com/office/drawing/2014/main" id="{B86C4908-6EB7-439C-A78D-F354003B35F1}"/>
              </a:ext>
            </a:extLst>
          </p:cNvPr>
          <p:cNvPicPr>
            <a:picLocks noChangeAspect="1"/>
          </p:cNvPicPr>
          <p:nvPr/>
        </p:nvPicPr>
        <p:blipFill>
          <a:blip r:embed="rId10"/>
          <a:stretch>
            <a:fillRect/>
          </a:stretch>
        </p:blipFill>
        <p:spPr>
          <a:xfrm>
            <a:off x="6084168" y="3140968"/>
            <a:ext cx="1923016" cy="1855672"/>
          </a:xfrm>
          <a:prstGeom prst="rect">
            <a:avLst/>
          </a:prstGeom>
        </p:spPr>
      </p:pic>
      <p:sp>
        <p:nvSpPr>
          <p:cNvPr id="12" name="ZoneTexte 11">
            <a:extLst>
              <a:ext uri="{FF2B5EF4-FFF2-40B4-BE49-F238E27FC236}">
                <a16:creationId xmlns:a16="http://schemas.microsoft.com/office/drawing/2014/main" id="{BAE63853-C41A-4541-90DF-09276E77EB9E}"/>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b="1" dirty="0">
                <a:solidFill>
                  <a:schemeClr val="tx2"/>
                </a:solidFill>
              </a:rPr>
              <a:t>Intro</a:t>
            </a:r>
            <a:r>
              <a:rPr lang="en-US" sz="900" dirty="0">
                <a:solidFill>
                  <a:schemeClr val="tx1">
                    <a:lumMod val="60000"/>
                    <a:lumOff val="40000"/>
                  </a:schemeClr>
                </a:solidFill>
              </a:rPr>
              <a:t>  |  Study Management  |  Data Input  |  Data controls  |  Run Management  |  Study validation  |  Table Library</a:t>
            </a:r>
          </a:p>
        </p:txBody>
      </p:sp>
      <p:pic>
        <p:nvPicPr>
          <p:cNvPr id="30863" name="Picture 143" descr="C:\Users\sgudebk\AppData\Local\Temp\SNAGHTML61a6d7.PNG">
            <a:extLst>
              <a:ext uri="{FF2B5EF4-FFF2-40B4-BE49-F238E27FC236}">
                <a16:creationId xmlns:a16="http://schemas.microsoft.com/office/drawing/2014/main" id="{E64BE4F6-2ADD-4F94-9364-FDB1949AC5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6004" y="1269666"/>
            <a:ext cx="2354188" cy="100483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121D5A2B-1981-471D-A1BA-19C9E179A92F}"/>
              </a:ext>
            </a:extLst>
          </p:cNvPr>
          <p:cNvPicPr>
            <a:picLocks noChangeAspect="1"/>
          </p:cNvPicPr>
          <p:nvPr/>
        </p:nvPicPr>
        <p:blipFill>
          <a:blip r:embed="rId12"/>
          <a:stretch>
            <a:fillRect/>
          </a:stretch>
        </p:blipFill>
        <p:spPr>
          <a:xfrm>
            <a:off x="6732240" y="1165296"/>
            <a:ext cx="1854336" cy="1188032"/>
          </a:xfrm>
          <a:prstGeom prst="rect">
            <a:avLst/>
          </a:prstGeom>
        </p:spPr>
      </p:pic>
    </p:spTree>
    <p:extLst>
      <p:ext uri="{BB962C8B-B14F-4D97-AF65-F5344CB8AC3E}">
        <p14:creationId xmlns:p14="http://schemas.microsoft.com/office/powerpoint/2010/main" val="186585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BADD07AF-8140-4D72-B6D4-98084BE45387}"/>
              </a:ext>
            </a:extLst>
          </p:cNvPr>
          <p:cNvGraphicFramePr>
            <a:graphicFrameLocks noChangeAspect="1"/>
          </p:cNvGraphicFramePr>
          <p:nvPr>
            <p:custDataLst>
              <p:tags r:id="rId2"/>
            </p:custDataLst>
            <p:extLst>
              <p:ext uri="{D42A27DB-BD31-4B8C-83A1-F6EECF244321}">
                <p14:modId xmlns:p14="http://schemas.microsoft.com/office/powerpoint/2010/main" val="3392861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73"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C958E7-E940-400C-88AC-F81C42345FBF}"/>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1B3B2EDB-38BF-46FE-93FC-FDEB996EA89A}"/>
              </a:ext>
            </a:extLst>
          </p:cNvPr>
          <p:cNvSpPr>
            <a:spLocks noGrp="1"/>
          </p:cNvSpPr>
          <p:nvPr>
            <p:ph type="title"/>
          </p:nvPr>
        </p:nvSpPr>
        <p:spPr/>
        <p:txBody>
          <a:bodyPr/>
          <a:lstStyle/>
          <a:p>
            <a:r>
              <a:rPr lang="en-US" dirty="0"/>
              <a:t>Run Management</a:t>
            </a:r>
          </a:p>
        </p:txBody>
      </p:sp>
      <p:sp>
        <p:nvSpPr>
          <p:cNvPr id="3" name="Espace réservé du contenu 2">
            <a:extLst>
              <a:ext uri="{FF2B5EF4-FFF2-40B4-BE49-F238E27FC236}">
                <a16:creationId xmlns:a16="http://schemas.microsoft.com/office/drawing/2014/main" id="{8192899B-B5FC-48CA-BE0A-1E1DBAA74654}"/>
              </a:ext>
            </a:extLst>
          </p:cNvPr>
          <p:cNvSpPr>
            <a:spLocks noGrp="1"/>
          </p:cNvSpPr>
          <p:nvPr>
            <p:ph idx="1"/>
          </p:nvPr>
        </p:nvSpPr>
        <p:spPr/>
        <p:txBody>
          <a:bodyPr/>
          <a:lstStyle/>
          <a:p>
            <a:pPr marL="0" indent="0">
              <a:spcBef>
                <a:spcPts val="600"/>
              </a:spcBef>
              <a:spcAft>
                <a:spcPts val="600"/>
              </a:spcAft>
              <a:buNone/>
            </a:pPr>
            <a:r>
              <a:rPr lang="en-US" sz="1400" b="1" dirty="0">
                <a:solidFill>
                  <a:schemeClr val="accent1"/>
                </a:solidFill>
              </a:rPr>
              <a:t>Result metrics</a:t>
            </a:r>
          </a:p>
          <a:p>
            <a:pPr>
              <a:spcAft>
                <a:spcPts val="600"/>
              </a:spcAft>
            </a:pPr>
            <a:r>
              <a:rPr lang="en-US" sz="1400" dirty="0"/>
              <a:t>In case required variables are missing or incomplete, then the options are greyed-out</a:t>
            </a:r>
          </a:p>
          <a:p>
            <a:pPr>
              <a:spcAft>
                <a:spcPts val="600"/>
              </a:spcAft>
            </a:pPr>
            <a:r>
              <a:rPr lang="en-US" sz="1400" dirty="0"/>
              <a:t>For example, </a:t>
            </a:r>
            <a:r>
              <a:rPr lang="en-US" sz="1400" dirty="0">
                <a:solidFill>
                  <a:srgbClr val="00B0F0"/>
                </a:solidFill>
              </a:rPr>
              <a:t>By Amount Analysis </a:t>
            </a:r>
            <a:r>
              <a:rPr lang="en-US" sz="1400" dirty="0"/>
              <a:t>requires </a:t>
            </a:r>
          </a:p>
          <a:p>
            <a:pPr lvl="1">
              <a:spcAft>
                <a:spcPts val="600"/>
              </a:spcAft>
            </a:pPr>
            <a:r>
              <a:rPr lang="en-US" sz="1400" dirty="0">
                <a:solidFill>
                  <a:schemeClr val="accent3"/>
                </a:solidFill>
              </a:rPr>
              <a:t>Risk_Amount_Insurer</a:t>
            </a:r>
            <a:r>
              <a:rPr lang="en-US" sz="1400" dirty="0"/>
              <a:t> and </a:t>
            </a:r>
            <a:r>
              <a:rPr lang="en-US" sz="1400" dirty="0" err="1">
                <a:solidFill>
                  <a:schemeClr val="accent3"/>
                </a:solidFill>
              </a:rPr>
              <a:t>Event_Amount_Insurer</a:t>
            </a:r>
            <a:r>
              <a:rPr lang="en-US" sz="1400" dirty="0"/>
              <a:t>, or</a:t>
            </a:r>
          </a:p>
          <a:p>
            <a:pPr lvl="1">
              <a:spcAft>
                <a:spcPts val="600"/>
              </a:spcAft>
            </a:pPr>
            <a:r>
              <a:rPr lang="en-US" sz="1400" dirty="0" err="1">
                <a:solidFill>
                  <a:schemeClr val="accent3"/>
                </a:solidFill>
              </a:rPr>
              <a:t>Risk_Amount_Reinsurer</a:t>
            </a:r>
            <a:r>
              <a:rPr lang="en-US" sz="1400" dirty="0"/>
              <a:t> and </a:t>
            </a:r>
            <a:r>
              <a:rPr lang="en-US" sz="1400" dirty="0" err="1">
                <a:solidFill>
                  <a:schemeClr val="accent3"/>
                </a:solidFill>
              </a:rPr>
              <a:t>Event_Amount_Reinsurer</a:t>
            </a:r>
            <a:endParaRPr lang="en-US" sz="1400" dirty="0">
              <a:solidFill>
                <a:schemeClr val="accent3"/>
              </a:solidFill>
            </a:endParaRPr>
          </a:p>
          <a:p>
            <a:pPr>
              <a:spcAft>
                <a:spcPts val="600"/>
              </a:spcAft>
            </a:pPr>
            <a:r>
              <a:rPr lang="en-US" sz="1400" dirty="0">
                <a:solidFill>
                  <a:srgbClr val="00B0F0"/>
                </a:solidFill>
              </a:rPr>
              <a:t>By Amount Capped </a:t>
            </a:r>
            <a:r>
              <a:rPr lang="en-US" sz="1400" dirty="0"/>
              <a:t>produces separate results with risk amounts and event amounts capped at limit</a:t>
            </a:r>
          </a:p>
          <a:p>
            <a:pPr>
              <a:spcAft>
                <a:spcPts val="600"/>
              </a:spcAft>
            </a:pPr>
            <a:r>
              <a:rPr lang="en-US" sz="1400" dirty="0">
                <a:solidFill>
                  <a:srgbClr val="00B0F0"/>
                </a:solidFill>
              </a:rPr>
              <a:t>Loss Ratio Analysis </a:t>
            </a:r>
            <a:r>
              <a:rPr lang="en-US" sz="1400" dirty="0"/>
              <a:t>based on </a:t>
            </a:r>
            <a:r>
              <a:rPr lang="en-US" sz="1400" dirty="0">
                <a:solidFill>
                  <a:schemeClr val="accent3"/>
                </a:solidFill>
              </a:rPr>
              <a:t>Annual_Premium_Insurer</a:t>
            </a:r>
            <a:r>
              <a:rPr lang="en-US" sz="1400" dirty="0"/>
              <a:t> / </a:t>
            </a:r>
            <a:r>
              <a:rPr lang="en-US" sz="1400" dirty="0" err="1">
                <a:solidFill>
                  <a:schemeClr val="accent3"/>
                </a:solidFill>
              </a:rPr>
              <a:t>Annual_Premium_Reinsurer</a:t>
            </a:r>
            <a:endParaRPr lang="en-US" sz="1400" dirty="0">
              <a:solidFill>
                <a:schemeClr val="accent3"/>
              </a:solidFill>
            </a:endParaRPr>
          </a:p>
          <a:p>
            <a:pPr marL="0" indent="0">
              <a:spcAft>
                <a:spcPts val="600"/>
              </a:spcAft>
              <a:buNone/>
            </a:pPr>
            <a:endParaRPr lang="en-US" sz="1050" dirty="0">
              <a:solidFill>
                <a:schemeClr val="accent3"/>
              </a:solidFill>
            </a:endParaRPr>
          </a:p>
          <a:p>
            <a:pPr marL="0" indent="0">
              <a:spcAft>
                <a:spcPts val="600"/>
              </a:spcAft>
              <a:buNone/>
            </a:pPr>
            <a:r>
              <a:rPr lang="en-US" sz="1400" dirty="0">
                <a:solidFill>
                  <a:schemeClr val="accent1"/>
                </a:solidFill>
              </a:rPr>
              <a:t>Automatic Risk Amount Change </a:t>
            </a:r>
            <a:r>
              <a:rPr lang="en-US" sz="1400" dirty="0"/>
              <a:t> </a:t>
            </a:r>
          </a:p>
          <a:p>
            <a:pPr>
              <a:spcAft>
                <a:spcPts val="600"/>
              </a:spcAft>
            </a:pPr>
            <a:r>
              <a:rPr lang="en-US" sz="1400" dirty="0"/>
              <a:t>will automatic adjust exposure amount for decreasing/increasing products based on constant rate and its frequency</a:t>
            </a:r>
            <a:r>
              <a:rPr lang="en-US" sz="1400" dirty="0">
                <a:solidFill>
                  <a:schemeClr val="accent3"/>
                </a:solidFill>
              </a:rPr>
              <a:t> </a:t>
            </a:r>
          </a:p>
          <a:p>
            <a:r>
              <a:rPr lang="en-US" sz="1400" dirty="0"/>
              <a:t>controlled by </a:t>
            </a:r>
            <a:r>
              <a:rPr lang="en-US" sz="1400" dirty="0">
                <a:solidFill>
                  <a:schemeClr val="accent3"/>
                </a:solidFill>
              </a:rPr>
              <a:t>Benefit_Change_Rate_Type</a:t>
            </a:r>
            <a:r>
              <a:rPr lang="en-US" sz="1400" dirty="0"/>
              <a:t> variable</a:t>
            </a:r>
          </a:p>
          <a:p>
            <a:pPr lvl="1"/>
            <a:r>
              <a:rPr lang="en-US" sz="1400" dirty="0"/>
              <a:t>Simple/ Compound: Change Risk Amount based on </a:t>
            </a:r>
            <a:r>
              <a:rPr lang="en-US" sz="1400" dirty="0">
                <a:solidFill>
                  <a:schemeClr val="accent3"/>
                </a:solidFill>
              </a:rPr>
              <a:t>Benefit_change_rate_annual</a:t>
            </a:r>
            <a:r>
              <a:rPr lang="en-US" sz="1400" dirty="0"/>
              <a:t> and </a:t>
            </a:r>
            <a:r>
              <a:rPr lang="en-US" sz="1400" dirty="0" err="1">
                <a:solidFill>
                  <a:schemeClr val="accent3"/>
                </a:solidFill>
              </a:rPr>
              <a:t>Benefit_change_frequency</a:t>
            </a:r>
            <a:endParaRPr lang="en-US" sz="1400" dirty="0">
              <a:solidFill>
                <a:schemeClr val="accent3"/>
              </a:solidFill>
            </a:endParaRPr>
          </a:p>
          <a:p>
            <a:pPr lvl="1"/>
            <a:r>
              <a:rPr lang="en-US" sz="1400" dirty="0"/>
              <a:t>Loan Interest: Reduce Risk Amount to 0 over duration (</a:t>
            </a:r>
            <a:r>
              <a:rPr lang="en-US" sz="1400" dirty="0" err="1">
                <a:solidFill>
                  <a:schemeClr val="accent3"/>
                </a:solidFill>
              </a:rPr>
              <a:t>Benefit_term_years</a:t>
            </a:r>
            <a:r>
              <a:rPr lang="en-US" sz="1400" dirty="0"/>
              <a:t>) in addition to interest rate</a:t>
            </a:r>
          </a:p>
          <a:p>
            <a:pPr>
              <a:spcAft>
                <a:spcPts val="600"/>
              </a:spcAft>
            </a:pPr>
            <a:endParaRPr lang="en-US" sz="1400" dirty="0">
              <a:solidFill>
                <a:schemeClr val="accent3"/>
              </a:solidFill>
            </a:endParaRPr>
          </a:p>
          <a:p>
            <a:pPr marL="0" indent="0">
              <a:spcAft>
                <a:spcPts val="600"/>
              </a:spcAft>
              <a:buNone/>
            </a:pPr>
            <a:endParaRPr lang="en-US" sz="1000" dirty="0">
              <a:solidFill>
                <a:schemeClr val="accent3"/>
              </a:solidFill>
            </a:endParaRPr>
          </a:p>
          <a:p>
            <a:pPr>
              <a:spcAft>
                <a:spcPts val="600"/>
              </a:spcAft>
            </a:pPr>
            <a:endParaRPr lang="en-US" sz="1400" dirty="0"/>
          </a:p>
          <a:p>
            <a:pPr>
              <a:spcAft>
                <a:spcPts val="600"/>
              </a:spcAft>
            </a:pPr>
            <a:endParaRPr lang="en-US" sz="1400" dirty="0">
              <a:solidFill>
                <a:schemeClr val="accent3"/>
              </a:solidFill>
            </a:endParaRPr>
          </a:p>
          <a:p>
            <a:pPr>
              <a:spcAft>
                <a:spcPts val="600"/>
              </a:spcAft>
            </a:pPr>
            <a:endParaRPr lang="en-US" sz="1400" dirty="0">
              <a:solidFill>
                <a:schemeClr val="accent3"/>
              </a:solidFill>
            </a:endParaRPr>
          </a:p>
          <a:p>
            <a:pPr>
              <a:spcAft>
                <a:spcPts val="600"/>
              </a:spcAft>
            </a:pPr>
            <a:endParaRPr lang="en-US" sz="1400" dirty="0"/>
          </a:p>
        </p:txBody>
      </p:sp>
      <p:sp>
        <p:nvSpPr>
          <p:cNvPr id="7" name="ZoneTexte 6">
            <a:extLst>
              <a:ext uri="{FF2B5EF4-FFF2-40B4-BE49-F238E27FC236}">
                <a16:creationId xmlns:a16="http://schemas.microsoft.com/office/drawing/2014/main" id="{E77D901C-E9BC-4B88-8409-EE087D7C2D5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85079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BADD07AF-8140-4D72-B6D4-98084BE4538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45"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BADD07AF-8140-4D72-B6D4-98084BE4538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C958E7-E940-400C-88AC-F81C42345FBF}"/>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1B3B2EDB-38BF-46FE-93FC-FDEB996EA89A}"/>
              </a:ext>
            </a:extLst>
          </p:cNvPr>
          <p:cNvSpPr>
            <a:spLocks noGrp="1"/>
          </p:cNvSpPr>
          <p:nvPr>
            <p:ph type="title"/>
          </p:nvPr>
        </p:nvSpPr>
        <p:spPr/>
        <p:txBody>
          <a:bodyPr/>
          <a:lstStyle/>
          <a:p>
            <a:r>
              <a:rPr lang="en-US" dirty="0"/>
              <a:t>Run Management</a:t>
            </a:r>
          </a:p>
        </p:txBody>
      </p:sp>
      <p:sp>
        <p:nvSpPr>
          <p:cNvPr id="3" name="Espace réservé du contenu 2">
            <a:extLst>
              <a:ext uri="{FF2B5EF4-FFF2-40B4-BE49-F238E27FC236}">
                <a16:creationId xmlns:a16="http://schemas.microsoft.com/office/drawing/2014/main" id="{8192899B-B5FC-48CA-BE0A-1E1DBAA74654}"/>
              </a:ext>
            </a:extLst>
          </p:cNvPr>
          <p:cNvSpPr>
            <a:spLocks noGrp="1"/>
          </p:cNvSpPr>
          <p:nvPr>
            <p:ph idx="1"/>
          </p:nvPr>
        </p:nvSpPr>
        <p:spPr/>
        <p:txBody>
          <a:bodyPr/>
          <a:lstStyle/>
          <a:p>
            <a:pPr marL="0" indent="0">
              <a:spcAft>
                <a:spcPts val="600"/>
              </a:spcAft>
              <a:buNone/>
            </a:pPr>
            <a:endParaRPr lang="en-US" sz="1000" dirty="0">
              <a:solidFill>
                <a:schemeClr val="accent3"/>
              </a:solidFill>
            </a:endParaRPr>
          </a:p>
          <a:p>
            <a:pPr marL="0" indent="0">
              <a:spcAft>
                <a:spcPts val="600"/>
              </a:spcAft>
              <a:buNone/>
            </a:pPr>
            <a:r>
              <a:rPr lang="en-US" sz="1400" dirty="0">
                <a:solidFill>
                  <a:schemeClr val="accent1"/>
                </a:solidFill>
              </a:rPr>
              <a:t>Rating Adjustment Method</a:t>
            </a:r>
            <a:r>
              <a:rPr lang="en-US" sz="1400" dirty="0"/>
              <a:t> </a:t>
            </a:r>
          </a:p>
          <a:p>
            <a:pPr>
              <a:spcAft>
                <a:spcPts val="600"/>
              </a:spcAft>
            </a:pPr>
            <a:r>
              <a:rPr lang="en-US" sz="1400" dirty="0"/>
              <a:t>“Adjust expected”: Adjust expected events based on ratings provided in policy file (details in Annex A)</a:t>
            </a:r>
          </a:p>
          <a:p>
            <a:pPr>
              <a:spcAft>
                <a:spcPts val="600"/>
              </a:spcAft>
            </a:pPr>
            <a:r>
              <a:rPr lang="en-US" sz="1400" dirty="0"/>
              <a:t>Only applied to ix and qx</a:t>
            </a:r>
          </a:p>
          <a:p>
            <a:pPr>
              <a:spcAft>
                <a:spcPts val="600"/>
              </a:spcAft>
            </a:pPr>
            <a:r>
              <a:rPr lang="en-US" sz="1400" dirty="0"/>
              <a:t>Only applied to “by count” and “by amount”</a:t>
            </a:r>
          </a:p>
          <a:p>
            <a:pPr marL="0" indent="0">
              <a:spcAft>
                <a:spcPts val="600"/>
              </a:spcAft>
              <a:buNone/>
            </a:pPr>
            <a:endParaRPr lang="en-US" sz="1000" dirty="0">
              <a:solidFill>
                <a:schemeClr val="accent1"/>
              </a:solidFill>
            </a:endParaRPr>
          </a:p>
          <a:p>
            <a:pPr marL="0" indent="0">
              <a:spcAft>
                <a:spcPts val="600"/>
              </a:spcAft>
              <a:buNone/>
            </a:pPr>
            <a:r>
              <a:rPr lang="en-US" sz="1400" dirty="0">
                <a:solidFill>
                  <a:schemeClr val="accent1"/>
                </a:solidFill>
              </a:rPr>
              <a:t>Policy adjustment Joint Life lapses</a:t>
            </a:r>
            <a:endParaRPr lang="en-US" sz="1400" dirty="0"/>
          </a:p>
          <a:p>
            <a:pPr>
              <a:spcAft>
                <a:spcPts val="600"/>
              </a:spcAft>
            </a:pPr>
            <a:r>
              <a:rPr lang="en-US" sz="1400" dirty="0"/>
              <a:t>“0.5”: For lapses, exposure and events are adjusted in case of Joint Life (</a:t>
            </a:r>
            <a:r>
              <a:rPr lang="en-US" sz="1400" dirty="0" err="1">
                <a:solidFill>
                  <a:schemeClr val="accent3"/>
                </a:solidFill>
              </a:rPr>
              <a:t>Joint_Life_Type</a:t>
            </a:r>
            <a:r>
              <a:rPr lang="en-US" sz="1400" dirty="0"/>
              <a:t>)</a:t>
            </a:r>
          </a:p>
          <a:p>
            <a:pPr marL="0" indent="0">
              <a:spcAft>
                <a:spcPts val="600"/>
              </a:spcAft>
              <a:buNone/>
            </a:pPr>
            <a:endParaRPr lang="en-US" sz="1400" dirty="0"/>
          </a:p>
          <a:p>
            <a:pPr>
              <a:spcAft>
                <a:spcPts val="600"/>
              </a:spcAft>
            </a:pPr>
            <a:endParaRPr lang="en-US" sz="1400" dirty="0"/>
          </a:p>
          <a:p>
            <a:pPr>
              <a:spcAft>
                <a:spcPts val="600"/>
              </a:spcAft>
            </a:pPr>
            <a:endParaRPr lang="en-US" sz="1400" dirty="0">
              <a:solidFill>
                <a:schemeClr val="accent3"/>
              </a:solidFill>
            </a:endParaRPr>
          </a:p>
          <a:p>
            <a:pPr>
              <a:spcAft>
                <a:spcPts val="600"/>
              </a:spcAft>
            </a:pPr>
            <a:endParaRPr lang="en-US" sz="1400" dirty="0">
              <a:solidFill>
                <a:schemeClr val="accent3"/>
              </a:solidFill>
            </a:endParaRPr>
          </a:p>
          <a:p>
            <a:pPr>
              <a:spcAft>
                <a:spcPts val="600"/>
              </a:spcAft>
            </a:pPr>
            <a:endParaRPr lang="en-US" sz="1400" dirty="0"/>
          </a:p>
        </p:txBody>
      </p:sp>
      <p:sp>
        <p:nvSpPr>
          <p:cNvPr id="7" name="ZoneTexte 6">
            <a:extLst>
              <a:ext uri="{FF2B5EF4-FFF2-40B4-BE49-F238E27FC236}">
                <a16:creationId xmlns:a16="http://schemas.microsoft.com/office/drawing/2014/main" id="{351B4D67-47E3-4F41-9502-863A30D4EF2C}"/>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748172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C7CD2B41-13CD-4687-8DA5-20BAF765DCA5}"/>
              </a:ext>
            </a:extLst>
          </p:cNvPr>
          <p:cNvGraphicFramePr>
            <a:graphicFrameLocks noChangeAspect="1"/>
          </p:cNvGraphicFramePr>
          <p:nvPr>
            <p:custDataLst>
              <p:tags r:id="rId2"/>
            </p:custDataLst>
            <p:extLst>
              <p:ext uri="{D42A27DB-BD31-4B8C-83A1-F6EECF244321}">
                <p14:modId xmlns:p14="http://schemas.microsoft.com/office/powerpoint/2010/main" val="3307322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6"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BB292B5-9CA6-4EE2-B951-7F22BA812058}"/>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CEF0B24F-BDE9-43D9-9E75-36BB149FC603}"/>
              </a:ext>
            </a:extLst>
          </p:cNvPr>
          <p:cNvSpPr>
            <a:spLocks noGrp="1"/>
          </p:cNvSpPr>
          <p:nvPr>
            <p:ph type="title"/>
          </p:nvPr>
        </p:nvSpPr>
        <p:spPr/>
        <p:txBody>
          <a:bodyPr/>
          <a:lstStyle/>
          <a:p>
            <a:r>
              <a:rPr lang="en-US" dirty="0"/>
              <a:t>Run Management - IBNR</a:t>
            </a:r>
          </a:p>
        </p:txBody>
      </p:sp>
      <p:sp>
        <p:nvSpPr>
          <p:cNvPr id="3" name="Espace réservé du contenu 2">
            <a:extLst>
              <a:ext uri="{FF2B5EF4-FFF2-40B4-BE49-F238E27FC236}">
                <a16:creationId xmlns:a16="http://schemas.microsoft.com/office/drawing/2014/main" id="{9D136B96-AF2C-4634-97B4-D38725C0D1B8}"/>
              </a:ext>
            </a:extLst>
          </p:cNvPr>
          <p:cNvSpPr>
            <a:spLocks noGrp="1"/>
          </p:cNvSpPr>
          <p:nvPr>
            <p:ph idx="1"/>
          </p:nvPr>
        </p:nvSpPr>
        <p:spPr/>
        <p:txBody>
          <a:bodyPr/>
          <a:lstStyle/>
          <a:p>
            <a:pPr marL="0" indent="0">
              <a:spcAft>
                <a:spcPts val="600"/>
              </a:spcAft>
              <a:buNone/>
            </a:pPr>
            <a:r>
              <a:rPr lang="en-US" sz="1400" b="1" dirty="0">
                <a:solidFill>
                  <a:schemeClr val="accent1"/>
                </a:solidFill>
              </a:rPr>
              <a:t>Adjustment for IBNR</a:t>
            </a:r>
          </a:p>
          <a:p>
            <a:pPr>
              <a:spcAft>
                <a:spcPts val="600"/>
              </a:spcAft>
            </a:pPr>
            <a:r>
              <a:rPr lang="en-US" sz="1400" dirty="0"/>
              <a:t>Separate result variables are provided with &amp; with-out IBNR</a:t>
            </a:r>
          </a:p>
          <a:p>
            <a:pPr>
              <a:spcAft>
                <a:spcPts val="600"/>
              </a:spcAft>
            </a:pPr>
            <a:r>
              <a:rPr lang="en-US" sz="1400" dirty="0"/>
              <a:t>“Amount allocation”: Allocation method currently specific to US process</a:t>
            </a:r>
          </a:p>
          <a:p>
            <a:pPr>
              <a:spcAft>
                <a:spcPts val="600"/>
              </a:spcAft>
            </a:pPr>
            <a:r>
              <a:rPr lang="en-US" sz="1400" dirty="0"/>
              <a:t>“Manual UDF”: Upload of table with ultimate development factors</a:t>
            </a:r>
          </a:p>
          <a:p>
            <a:pPr lvl="1">
              <a:spcAft>
                <a:spcPts val="600"/>
              </a:spcAft>
            </a:pPr>
            <a:r>
              <a:rPr lang="en-US" sz="1400" dirty="0">
                <a:solidFill>
                  <a:schemeClr val="accent3"/>
                </a:solidFill>
              </a:rPr>
              <a:t>Decrement</a:t>
            </a:r>
            <a:r>
              <a:rPr lang="en-US" sz="1400" dirty="0"/>
              <a:t> (compulsory)</a:t>
            </a:r>
          </a:p>
          <a:p>
            <a:pPr lvl="1">
              <a:spcAft>
                <a:spcPts val="600"/>
              </a:spcAft>
            </a:pPr>
            <a:r>
              <a:rPr lang="en-US" sz="1400" dirty="0"/>
              <a:t>Time-dimension (compulsory): Either </a:t>
            </a:r>
            <a:r>
              <a:rPr lang="en-US" sz="1400" dirty="0">
                <a:solidFill>
                  <a:schemeClr val="accent3"/>
                </a:solidFill>
              </a:rPr>
              <a:t>Year</a:t>
            </a:r>
            <a:r>
              <a:rPr lang="en-US" sz="1400" dirty="0"/>
              <a:t> / </a:t>
            </a:r>
            <a:r>
              <a:rPr lang="en-US" sz="1400" dirty="0">
                <a:solidFill>
                  <a:schemeClr val="accent3"/>
                </a:solidFill>
              </a:rPr>
              <a:t>Half-Year</a:t>
            </a:r>
            <a:r>
              <a:rPr lang="en-US" sz="1400" dirty="0"/>
              <a:t> / </a:t>
            </a:r>
            <a:r>
              <a:rPr lang="en-US" sz="1400" dirty="0">
                <a:solidFill>
                  <a:schemeClr val="accent3"/>
                </a:solidFill>
              </a:rPr>
              <a:t>Quarter</a:t>
            </a:r>
            <a:r>
              <a:rPr lang="en-US" sz="1400" dirty="0"/>
              <a:t> / </a:t>
            </a:r>
            <a:r>
              <a:rPr lang="en-US" sz="1400" dirty="0">
                <a:solidFill>
                  <a:schemeClr val="accent3"/>
                </a:solidFill>
              </a:rPr>
              <a:t>Month</a:t>
            </a:r>
          </a:p>
          <a:p>
            <a:pPr lvl="1">
              <a:spcAft>
                <a:spcPts val="600"/>
              </a:spcAft>
            </a:pPr>
            <a:r>
              <a:rPr lang="en-US" sz="1400" dirty="0">
                <a:solidFill>
                  <a:schemeClr val="accent3"/>
                </a:solidFill>
              </a:rPr>
              <a:t>UDF</a:t>
            </a:r>
            <a:r>
              <a:rPr lang="en-US" sz="1400" dirty="0"/>
              <a:t> (compulsory): development factor</a:t>
            </a:r>
          </a:p>
          <a:p>
            <a:pPr lvl="1">
              <a:spcAft>
                <a:spcPts val="600"/>
              </a:spcAft>
            </a:pPr>
            <a:r>
              <a:rPr lang="en-US" sz="1400" dirty="0"/>
              <a:t>Any dimension variable of input file can be added</a:t>
            </a:r>
          </a:p>
          <a:p>
            <a:pPr lvl="1">
              <a:spcAft>
                <a:spcPts val="600"/>
              </a:spcAft>
            </a:pPr>
            <a:r>
              <a:rPr lang="en-US" sz="1400" dirty="0"/>
              <a:t>Factors can be differentiated by </a:t>
            </a:r>
            <a:r>
              <a:rPr lang="en-US" sz="1400" dirty="0" err="1">
                <a:solidFill>
                  <a:schemeClr val="accent3"/>
                </a:solidFill>
              </a:rPr>
              <a:t>Result_metric</a:t>
            </a:r>
            <a:r>
              <a:rPr lang="en-US" sz="1400" dirty="0"/>
              <a:t> (by count / by amount)</a:t>
            </a:r>
          </a:p>
          <a:p>
            <a:pPr>
              <a:spcAft>
                <a:spcPts val="600"/>
              </a:spcAft>
            </a:pPr>
            <a:r>
              <a:rPr lang="en-US" sz="1400" dirty="0"/>
              <a:t>Controls executed:</a:t>
            </a:r>
          </a:p>
          <a:p>
            <a:pPr lvl="1">
              <a:spcAft>
                <a:spcPts val="600"/>
              </a:spcAft>
            </a:pPr>
            <a:r>
              <a:rPr lang="en-US" sz="1400" dirty="0"/>
              <a:t>UDF &gt; 0</a:t>
            </a:r>
          </a:p>
          <a:p>
            <a:pPr lvl="1">
              <a:spcAft>
                <a:spcPts val="600"/>
              </a:spcAft>
            </a:pPr>
            <a:r>
              <a:rPr lang="en-US" sz="1400" dirty="0"/>
              <a:t>All dimensions in IBNR table are included in Dataset</a:t>
            </a:r>
          </a:p>
          <a:p>
            <a:pPr lvl="1">
              <a:spcAft>
                <a:spcPts val="600"/>
              </a:spcAft>
            </a:pPr>
            <a:r>
              <a:rPr lang="en-US" sz="1400" dirty="0"/>
              <a:t>Time-dimension covers entire Study observation period, as</a:t>
            </a:r>
            <a:br>
              <a:rPr lang="en-US" sz="1400" dirty="0"/>
            </a:br>
            <a:r>
              <a:rPr lang="en-US" sz="1400" dirty="0"/>
              <a:t>provided in Study definition</a:t>
            </a:r>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a:p>
            <a:pPr lvl="1">
              <a:spcAft>
                <a:spcPts val="600"/>
              </a:spcAft>
            </a:pPr>
            <a:endParaRPr lang="en-US" sz="1400" dirty="0"/>
          </a:p>
        </p:txBody>
      </p:sp>
      <p:pic>
        <p:nvPicPr>
          <p:cNvPr id="10" name="Image 9">
            <a:extLst>
              <a:ext uri="{FF2B5EF4-FFF2-40B4-BE49-F238E27FC236}">
                <a16:creationId xmlns:a16="http://schemas.microsoft.com/office/drawing/2014/main" id="{D69D30E1-5BE4-487D-95D8-C9B7657003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4168" y="3861048"/>
            <a:ext cx="2498171" cy="2005574"/>
          </a:xfrm>
          <a:prstGeom prst="rect">
            <a:avLst/>
          </a:prstGeom>
        </p:spPr>
      </p:pic>
      <p:sp>
        <p:nvSpPr>
          <p:cNvPr id="8" name="ZoneTexte 7">
            <a:extLst>
              <a:ext uri="{FF2B5EF4-FFF2-40B4-BE49-F238E27FC236}">
                <a16:creationId xmlns:a16="http://schemas.microsoft.com/office/drawing/2014/main" id="{20C9E7F8-D377-45DF-9113-EF869A6E968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359037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CF053B83-0CD2-41BB-A802-CCAA7FC8D7FB}"/>
              </a:ext>
            </a:extLst>
          </p:cNvPr>
          <p:cNvGraphicFramePr>
            <a:graphicFrameLocks noChangeAspect="1"/>
          </p:cNvGraphicFramePr>
          <p:nvPr>
            <p:custDataLst>
              <p:tags r:id="rId2"/>
            </p:custDataLst>
            <p:extLst>
              <p:ext uri="{D42A27DB-BD31-4B8C-83A1-F6EECF244321}">
                <p14:modId xmlns:p14="http://schemas.microsoft.com/office/powerpoint/2010/main" val="1427937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34"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A0FD26B-5B3E-4B88-981A-EDDF4D3BA902}"/>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E7906E12-AB10-4725-AB0A-9C4ED125EC6E}"/>
              </a:ext>
            </a:extLst>
          </p:cNvPr>
          <p:cNvSpPr>
            <a:spLocks noGrp="1"/>
          </p:cNvSpPr>
          <p:nvPr>
            <p:ph type="title"/>
          </p:nvPr>
        </p:nvSpPr>
        <p:spPr/>
        <p:txBody>
          <a:bodyPr/>
          <a:lstStyle/>
          <a:p>
            <a:r>
              <a:rPr lang="en-US" dirty="0"/>
              <a:t>Run Management – decrement options</a:t>
            </a:r>
          </a:p>
        </p:txBody>
      </p:sp>
      <p:sp>
        <p:nvSpPr>
          <p:cNvPr id="3" name="Espace réservé du contenu 2">
            <a:extLst>
              <a:ext uri="{FF2B5EF4-FFF2-40B4-BE49-F238E27FC236}">
                <a16:creationId xmlns:a16="http://schemas.microsoft.com/office/drawing/2014/main" id="{4DB46705-9E7D-4EDE-8ACA-50EFAE02BD32}"/>
              </a:ext>
            </a:extLst>
          </p:cNvPr>
          <p:cNvSpPr>
            <a:spLocks noGrp="1"/>
          </p:cNvSpPr>
          <p:nvPr>
            <p:ph idx="1"/>
          </p:nvPr>
        </p:nvSpPr>
        <p:spPr/>
        <p:txBody>
          <a:bodyPr/>
          <a:lstStyle/>
          <a:p>
            <a:pPr>
              <a:spcAft>
                <a:spcPts val="600"/>
              </a:spcAft>
            </a:pPr>
            <a:r>
              <a:rPr lang="en-US" sz="1400" dirty="0"/>
              <a:t>It is recommended to include any decrement in your study for which data is reliable	</a:t>
            </a:r>
          </a:p>
          <a:p>
            <a:pPr marL="0" indent="0">
              <a:buNone/>
            </a:pPr>
            <a:endParaRPr lang="en-US" sz="600" b="1" dirty="0">
              <a:solidFill>
                <a:schemeClr val="tx2"/>
              </a:solidFill>
            </a:endParaRPr>
          </a:p>
          <a:p>
            <a:pPr marL="0" indent="0">
              <a:spcAft>
                <a:spcPts val="600"/>
              </a:spcAft>
              <a:buNone/>
            </a:pPr>
            <a:r>
              <a:rPr lang="en-US" sz="1400" b="1" dirty="0">
                <a:solidFill>
                  <a:schemeClr val="tx2"/>
                </a:solidFill>
              </a:rPr>
              <a:t>		Extract maximum insights for all internal users and all future uses</a:t>
            </a:r>
          </a:p>
          <a:p>
            <a:pPr>
              <a:spcAft>
                <a:spcPts val="600"/>
              </a:spcAft>
            </a:pPr>
            <a:endParaRPr lang="en-US" sz="600" dirty="0"/>
          </a:p>
          <a:p>
            <a:pPr>
              <a:spcAft>
                <a:spcPts val="600"/>
              </a:spcAft>
            </a:pPr>
            <a:r>
              <a:rPr lang="en-US" sz="1400" dirty="0"/>
              <a:t>Avoid the need for later “re-runs” or duplication of studies</a:t>
            </a:r>
          </a:p>
          <a:p>
            <a:pPr>
              <a:spcAft>
                <a:spcPts val="600"/>
              </a:spcAft>
            </a:pPr>
            <a:r>
              <a:rPr lang="en-US" sz="1400" dirty="0"/>
              <a:t>Whenever possible all decrements should be calculated within the same Run, later defined as “Master Run”</a:t>
            </a:r>
          </a:p>
          <a:p>
            <a:pPr>
              <a:spcAft>
                <a:spcPts val="600"/>
              </a:spcAft>
            </a:pPr>
            <a:endParaRPr lang="en-US" sz="1400" dirty="0"/>
          </a:p>
          <a:p>
            <a:pPr marL="0" indent="0">
              <a:spcBef>
                <a:spcPts val="600"/>
              </a:spcBef>
              <a:spcAft>
                <a:spcPts val="600"/>
              </a:spcAft>
              <a:buNone/>
            </a:pPr>
            <a:r>
              <a:rPr lang="en-US" sz="1400" b="1" dirty="0">
                <a:solidFill>
                  <a:schemeClr val="accent1"/>
                </a:solidFill>
              </a:rPr>
              <a:t>Slicing Dimensions</a:t>
            </a:r>
          </a:p>
          <a:p>
            <a:pPr>
              <a:spcAft>
                <a:spcPts val="600"/>
              </a:spcAft>
            </a:pPr>
            <a:r>
              <a:rPr lang="en-US" sz="1400" dirty="0"/>
              <a:t>Wherever possible include all dimensions</a:t>
            </a:r>
          </a:p>
          <a:p>
            <a:pPr>
              <a:spcAft>
                <a:spcPts val="600"/>
              </a:spcAft>
            </a:pPr>
            <a:r>
              <a:rPr lang="en-US" sz="1400" dirty="0">
                <a:solidFill>
                  <a:schemeClr val="accent1"/>
                </a:solidFill>
              </a:rPr>
              <a:t>Attained Age</a:t>
            </a:r>
            <a:r>
              <a:rPr lang="en-US" sz="1400" dirty="0"/>
              <a:t> not available if Date of Birth missing</a:t>
            </a:r>
          </a:p>
          <a:p>
            <a:pPr>
              <a:spcAft>
                <a:spcPts val="600"/>
              </a:spcAft>
            </a:pPr>
            <a:r>
              <a:rPr lang="en-US" sz="1400" dirty="0">
                <a:solidFill>
                  <a:schemeClr val="accent1"/>
                </a:solidFill>
              </a:rPr>
              <a:t>Policy Duration</a:t>
            </a:r>
            <a:r>
              <a:rPr lang="en-US" sz="1400" dirty="0"/>
              <a:t>, not available if Date of Commencement missing</a:t>
            </a:r>
          </a:p>
          <a:p>
            <a:pPr>
              <a:spcAft>
                <a:spcPts val="600"/>
              </a:spcAft>
            </a:pPr>
            <a:endParaRPr lang="en-US" sz="1400" dirty="0"/>
          </a:p>
          <a:p>
            <a:pPr marL="0" indent="0">
              <a:spcAft>
                <a:spcPts val="600"/>
              </a:spcAft>
              <a:buNone/>
            </a:pPr>
            <a:endParaRPr lang="en-US" sz="1400" dirty="0"/>
          </a:p>
        </p:txBody>
      </p:sp>
      <p:sp>
        <p:nvSpPr>
          <p:cNvPr id="7" name="ZoneTexte 6">
            <a:extLst>
              <a:ext uri="{FF2B5EF4-FFF2-40B4-BE49-F238E27FC236}">
                <a16:creationId xmlns:a16="http://schemas.microsoft.com/office/drawing/2014/main" id="{A44FB864-4B40-4E17-846A-B2E05532DEDE}"/>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376898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A3810F89-21B5-42B8-AE4E-847EC41EF5B1}"/>
              </a:ext>
            </a:extLst>
          </p:cNvPr>
          <p:cNvGraphicFramePr>
            <a:graphicFrameLocks noChangeAspect="1"/>
          </p:cNvGraphicFramePr>
          <p:nvPr>
            <p:custDataLst>
              <p:tags r:id="rId2"/>
            </p:custDataLst>
            <p:extLst>
              <p:ext uri="{D42A27DB-BD31-4B8C-83A1-F6EECF244321}">
                <p14:modId xmlns:p14="http://schemas.microsoft.com/office/powerpoint/2010/main" val="34714373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50"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3CB78DE-2F23-4600-BE3C-1AFEA2E81039}"/>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38CE1DF-35CA-4A55-960F-1973612D2431}"/>
              </a:ext>
            </a:extLst>
          </p:cNvPr>
          <p:cNvSpPr>
            <a:spLocks noGrp="1"/>
          </p:cNvSpPr>
          <p:nvPr>
            <p:ph type="title"/>
          </p:nvPr>
        </p:nvSpPr>
        <p:spPr/>
        <p:txBody>
          <a:bodyPr/>
          <a:lstStyle/>
          <a:p>
            <a:r>
              <a:rPr lang="en-US" dirty="0"/>
              <a:t>Run Management – decrement options</a:t>
            </a:r>
          </a:p>
        </p:txBody>
      </p:sp>
      <p:sp>
        <p:nvSpPr>
          <p:cNvPr id="3" name="Espace réservé du contenu 2">
            <a:extLst>
              <a:ext uri="{FF2B5EF4-FFF2-40B4-BE49-F238E27FC236}">
                <a16:creationId xmlns:a16="http://schemas.microsoft.com/office/drawing/2014/main" id="{B9C6F641-E9BE-45CF-8538-B7AEAB470E2A}"/>
              </a:ext>
            </a:extLst>
          </p:cNvPr>
          <p:cNvSpPr>
            <a:spLocks noGrp="1"/>
          </p:cNvSpPr>
          <p:nvPr>
            <p:ph idx="1"/>
          </p:nvPr>
        </p:nvSpPr>
        <p:spPr/>
        <p:txBody>
          <a:bodyPr/>
          <a:lstStyle/>
          <a:p>
            <a:pPr marL="0" indent="0">
              <a:spcBef>
                <a:spcPts val="600"/>
              </a:spcBef>
              <a:spcAft>
                <a:spcPts val="600"/>
              </a:spcAft>
              <a:buNone/>
            </a:pPr>
            <a:r>
              <a:rPr lang="en-US" sz="1400" b="1" dirty="0">
                <a:solidFill>
                  <a:schemeClr val="accent1"/>
                </a:solidFill>
              </a:rPr>
              <a:t>Leading Slicing Dimension</a:t>
            </a:r>
          </a:p>
          <a:p>
            <a:pPr>
              <a:spcAft>
                <a:spcPts val="600"/>
              </a:spcAft>
            </a:pPr>
            <a:r>
              <a:rPr lang="en-US" sz="1400" dirty="0"/>
              <a:t>Relevant only for Initial Exposure Metric</a:t>
            </a:r>
          </a:p>
          <a:p>
            <a:pPr>
              <a:spcAft>
                <a:spcPts val="600"/>
              </a:spcAft>
            </a:pPr>
            <a:r>
              <a:rPr lang="en-US" sz="1400" dirty="0"/>
              <a:t>Defines the type of anniversary date the exposure is extended to in case of an event</a:t>
            </a:r>
          </a:p>
          <a:p>
            <a:pPr>
              <a:spcAft>
                <a:spcPts val="600"/>
              </a:spcAft>
            </a:pPr>
            <a:r>
              <a:rPr lang="en-US" sz="1400" dirty="0"/>
              <a:t>Represents the main axis of analysis for your study </a:t>
            </a:r>
          </a:p>
          <a:p>
            <a:pPr lvl="1">
              <a:spcAft>
                <a:spcPts val="600"/>
              </a:spcAft>
            </a:pPr>
            <a:r>
              <a:rPr lang="en-US" sz="1400" dirty="0"/>
              <a:t>For biometric risks typically </a:t>
            </a:r>
            <a:r>
              <a:rPr lang="en-US" sz="1400" dirty="0">
                <a:solidFill>
                  <a:schemeClr val="accent1"/>
                </a:solidFill>
              </a:rPr>
              <a:t>Age Attained</a:t>
            </a:r>
            <a:r>
              <a:rPr lang="en-US" sz="1400" dirty="0"/>
              <a:t>, or </a:t>
            </a:r>
            <a:r>
              <a:rPr lang="en-US" sz="1400" dirty="0">
                <a:solidFill>
                  <a:schemeClr val="accent1"/>
                </a:solidFill>
              </a:rPr>
              <a:t>Policy Duration </a:t>
            </a:r>
            <a:r>
              <a:rPr lang="en-US" sz="1400" dirty="0"/>
              <a:t>in case of select/ultimate table</a:t>
            </a:r>
          </a:p>
          <a:p>
            <a:pPr lvl="1">
              <a:spcAft>
                <a:spcPts val="600"/>
              </a:spcAft>
            </a:pPr>
            <a:r>
              <a:rPr lang="en-US" sz="1400" dirty="0"/>
              <a:t>For withdrawals typically </a:t>
            </a:r>
            <a:r>
              <a:rPr lang="en-US" sz="1400" dirty="0">
                <a:solidFill>
                  <a:schemeClr val="accent1"/>
                </a:solidFill>
              </a:rPr>
              <a:t>Policy Duration</a:t>
            </a:r>
          </a:p>
          <a:p>
            <a:pPr lvl="1">
              <a:spcAft>
                <a:spcPts val="600"/>
              </a:spcAft>
            </a:pPr>
            <a:r>
              <a:rPr lang="en-US" sz="1400" dirty="0">
                <a:solidFill>
                  <a:schemeClr val="accent1"/>
                </a:solidFill>
              </a:rPr>
              <a:t>Calendar Year </a:t>
            </a:r>
            <a:r>
              <a:rPr lang="en-US" sz="1400" dirty="0"/>
              <a:t>for trend analysis</a:t>
            </a:r>
          </a:p>
          <a:p>
            <a:pPr marL="0" indent="0">
              <a:spcBef>
                <a:spcPts val="600"/>
              </a:spcBef>
              <a:spcAft>
                <a:spcPts val="600"/>
              </a:spcAft>
              <a:buNone/>
            </a:pPr>
            <a:endParaRPr lang="en-US" sz="1400" b="1" dirty="0">
              <a:solidFill>
                <a:schemeClr val="accent1"/>
              </a:solidFill>
            </a:endParaRPr>
          </a:p>
          <a:p>
            <a:pPr marL="0" indent="0">
              <a:spcBef>
                <a:spcPts val="600"/>
              </a:spcBef>
              <a:spcAft>
                <a:spcPts val="600"/>
              </a:spcAft>
              <a:buNone/>
            </a:pPr>
            <a:r>
              <a:rPr lang="en-US" sz="1400" b="1" dirty="0">
                <a:solidFill>
                  <a:schemeClr val="accent1"/>
                </a:solidFill>
              </a:rPr>
              <a:t>Study Period</a:t>
            </a:r>
            <a:r>
              <a:rPr lang="en-US" sz="1400" dirty="0"/>
              <a:t> </a:t>
            </a:r>
            <a:endParaRPr lang="en-US" sz="1400" b="1" dirty="0">
              <a:solidFill>
                <a:schemeClr val="accent1"/>
              </a:solidFill>
            </a:endParaRPr>
          </a:p>
          <a:p>
            <a:pPr>
              <a:spcAft>
                <a:spcPts val="600"/>
              </a:spcAft>
            </a:pPr>
            <a:r>
              <a:rPr lang="en-US" sz="1400" dirty="0"/>
              <a:t>Defaulted with the Observation Period from the Study Definition</a:t>
            </a:r>
          </a:p>
          <a:p>
            <a:pPr>
              <a:spcAft>
                <a:spcPts val="600"/>
              </a:spcAft>
            </a:pPr>
            <a:r>
              <a:rPr lang="en-US" sz="1400" dirty="0"/>
              <a:t>Possibility to restrict for run</a:t>
            </a:r>
          </a:p>
          <a:p>
            <a:pPr marL="0" indent="0">
              <a:spcBef>
                <a:spcPts val="600"/>
              </a:spcBef>
              <a:spcAft>
                <a:spcPts val="600"/>
              </a:spcAft>
              <a:buNone/>
            </a:pPr>
            <a:endParaRPr lang="en-US" sz="1400" dirty="0"/>
          </a:p>
        </p:txBody>
      </p:sp>
      <p:sp>
        <p:nvSpPr>
          <p:cNvPr id="7" name="ZoneTexte 6">
            <a:extLst>
              <a:ext uri="{FF2B5EF4-FFF2-40B4-BE49-F238E27FC236}">
                <a16:creationId xmlns:a16="http://schemas.microsoft.com/office/drawing/2014/main" id="{CB2F12B9-2304-46C6-8FF0-A1CC2088F2F6}"/>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3922885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4A56781D-1FC7-4FD6-8BC5-EB7354049D75}"/>
              </a:ext>
            </a:extLst>
          </p:cNvPr>
          <p:cNvGraphicFramePr>
            <a:graphicFrameLocks noChangeAspect="1"/>
          </p:cNvGraphicFramePr>
          <p:nvPr>
            <p:custDataLst>
              <p:tags r:id="rId2"/>
            </p:custDataLst>
            <p:extLst>
              <p:ext uri="{D42A27DB-BD31-4B8C-83A1-F6EECF244321}">
                <p14:modId xmlns:p14="http://schemas.microsoft.com/office/powerpoint/2010/main" val="516417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73"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277961B-3A23-4FC5-AED6-ED59E5BD060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38467DA2-E18A-4EE7-8090-98D79F10E23E}"/>
              </a:ext>
            </a:extLst>
          </p:cNvPr>
          <p:cNvSpPr>
            <a:spLocks noGrp="1"/>
          </p:cNvSpPr>
          <p:nvPr>
            <p:ph type="title"/>
          </p:nvPr>
        </p:nvSpPr>
        <p:spPr/>
        <p:txBody>
          <a:bodyPr/>
          <a:lstStyle/>
          <a:p>
            <a:r>
              <a:rPr lang="en-US" dirty="0"/>
              <a:t>Run Management – Expected Basis</a:t>
            </a:r>
          </a:p>
        </p:txBody>
      </p:sp>
      <p:sp>
        <p:nvSpPr>
          <p:cNvPr id="3" name="Espace réservé du contenu 2">
            <a:extLst>
              <a:ext uri="{FF2B5EF4-FFF2-40B4-BE49-F238E27FC236}">
                <a16:creationId xmlns:a16="http://schemas.microsoft.com/office/drawing/2014/main" id="{934C5DAB-D25A-46FD-BAAA-2F5B4C3EDBAB}"/>
              </a:ext>
            </a:extLst>
          </p:cNvPr>
          <p:cNvSpPr>
            <a:spLocks noGrp="1"/>
          </p:cNvSpPr>
          <p:nvPr>
            <p:ph idx="1"/>
          </p:nvPr>
        </p:nvSpPr>
        <p:spPr/>
        <p:txBody>
          <a:bodyPr/>
          <a:lstStyle/>
          <a:p>
            <a:pPr>
              <a:spcAft>
                <a:spcPts val="600"/>
              </a:spcAft>
            </a:pPr>
            <a:r>
              <a:rPr lang="en-US" sz="1400" dirty="0"/>
              <a:t>“US method”: Only used for US </a:t>
            </a:r>
            <a:r>
              <a:rPr lang="en-US" sz="1400" dirty="0" err="1"/>
              <a:t>inforce</a:t>
            </a:r>
            <a:r>
              <a:rPr lang="en-US" sz="1400" dirty="0"/>
              <a:t> study process</a:t>
            </a:r>
          </a:p>
          <a:p>
            <a:pPr>
              <a:spcAft>
                <a:spcPts val="600"/>
              </a:spcAft>
            </a:pPr>
            <a:r>
              <a:rPr lang="en-US" sz="1400" dirty="0"/>
              <a:t>“Default method”: Option for everybody else</a:t>
            </a:r>
          </a:p>
          <a:p>
            <a:pPr marL="0" indent="0">
              <a:spcBef>
                <a:spcPts val="600"/>
              </a:spcBef>
              <a:spcAft>
                <a:spcPts val="600"/>
              </a:spcAft>
              <a:buNone/>
            </a:pPr>
            <a:r>
              <a:rPr lang="en-US" sz="1400" b="1" dirty="0">
                <a:solidFill>
                  <a:schemeClr val="accent1"/>
                </a:solidFill>
              </a:rPr>
              <a:t>Expected Basis Selection </a:t>
            </a:r>
            <a:r>
              <a:rPr lang="en-US" sz="1400" dirty="0"/>
              <a:t> </a:t>
            </a:r>
            <a:endParaRPr lang="en-US" sz="1400" b="1" dirty="0">
              <a:solidFill>
                <a:schemeClr val="accent1"/>
              </a:solidFill>
            </a:endParaRPr>
          </a:p>
          <a:p>
            <a:pPr>
              <a:spcAft>
                <a:spcPts val="600"/>
              </a:spcAft>
            </a:pPr>
            <a:r>
              <a:rPr lang="en-US" sz="1400" dirty="0"/>
              <a:t>Up to 10 Basis can be defined, which will all be provided as separate result variables</a:t>
            </a:r>
          </a:p>
          <a:p>
            <a:pPr>
              <a:spcAft>
                <a:spcPts val="600"/>
              </a:spcAft>
            </a:pPr>
            <a:r>
              <a:rPr lang="en-US" sz="1400" dirty="0"/>
              <a:t>Each Basis is comprised of up to three tables</a:t>
            </a:r>
          </a:p>
          <a:p>
            <a:pPr lvl="1">
              <a:spcAft>
                <a:spcPts val="600"/>
              </a:spcAft>
            </a:pPr>
            <a:r>
              <a:rPr lang="en-US" sz="1400" dirty="0"/>
              <a:t>Base Table (compulsory): Base reference table, for example industry table or internal pricing basis</a:t>
            </a:r>
          </a:p>
          <a:p>
            <a:pPr lvl="1">
              <a:spcAft>
                <a:spcPts val="600"/>
              </a:spcAft>
            </a:pPr>
            <a:r>
              <a:rPr lang="en-US" sz="1400" dirty="0"/>
              <a:t>Adjustment Table (optional): Adjustment factors from base table to specific study scope, for example client specific adjustment</a:t>
            </a:r>
          </a:p>
          <a:p>
            <a:pPr lvl="1">
              <a:spcAft>
                <a:spcPts val="600"/>
              </a:spcAft>
            </a:pPr>
            <a:r>
              <a:rPr lang="en-US" sz="1400" dirty="0"/>
              <a:t>Trend Table (optional): Adjustments by Calendar Year to normalize trends to a fixed reference year. Recommended to calibrate trend factors to reference year of Base Table</a:t>
            </a:r>
          </a:p>
          <a:p>
            <a:pPr>
              <a:spcAft>
                <a:spcPts val="600"/>
              </a:spcAft>
            </a:pPr>
            <a:r>
              <a:rPr lang="en-US" sz="1400" dirty="0"/>
              <a:t>Tables are selected from the table library; pre-filtered to given decrement type</a:t>
            </a:r>
          </a:p>
          <a:p>
            <a:pPr>
              <a:spcAft>
                <a:spcPts val="600"/>
              </a:spcAft>
            </a:pPr>
            <a:r>
              <a:rPr lang="en-US" sz="1400" dirty="0"/>
              <a:t>If table selected belongs to a different country than the study country, a warning is displayed</a:t>
            </a:r>
          </a:p>
          <a:p>
            <a:pPr>
              <a:spcAft>
                <a:spcPts val="600"/>
              </a:spcAft>
            </a:pPr>
            <a:r>
              <a:rPr lang="en-US" sz="1400" dirty="0"/>
              <a:t>Similarly if exposure metric (initial / central) of the table is different from the Run parameters, a warning is displayed</a:t>
            </a:r>
          </a:p>
          <a:p>
            <a:pPr>
              <a:spcAft>
                <a:spcPts val="600"/>
              </a:spcAft>
            </a:pPr>
            <a:r>
              <a:rPr lang="en-US" sz="1400" dirty="0"/>
              <a:t>All dimensions of the expected tables need to be present in the input dataset (blocking control)</a:t>
            </a:r>
          </a:p>
          <a:p>
            <a:pPr marL="0" indent="0">
              <a:spcAft>
                <a:spcPts val="600"/>
              </a:spcAft>
              <a:buNone/>
            </a:pPr>
            <a:endParaRPr lang="en-US" sz="1400" dirty="0"/>
          </a:p>
        </p:txBody>
      </p:sp>
      <p:sp>
        <p:nvSpPr>
          <p:cNvPr id="7" name="ZoneTexte 6">
            <a:extLst>
              <a:ext uri="{FF2B5EF4-FFF2-40B4-BE49-F238E27FC236}">
                <a16:creationId xmlns:a16="http://schemas.microsoft.com/office/drawing/2014/main" id="{39E55378-A8DB-4EEE-98C2-D9BC4470F9B1}"/>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3262448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8C15A9E9-AD4D-46CF-81D6-DDFCE92F54B6}"/>
              </a:ext>
            </a:extLst>
          </p:cNvPr>
          <p:cNvGraphicFramePr>
            <a:graphicFrameLocks noChangeAspect="1"/>
          </p:cNvGraphicFramePr>
          <p:nvPr>
            <p:custDataLst>
              <p:tags r:id="rId2"/>
            </p:custDataLst>
            <p:extLst>
              <p:ext uri="{D42A27DB-BD31-4B8C-83A1-F6EECF244321}">
                <p14:modId xmlns:p14="http://schemas.microsoft.com/office/powerpoint/2010/main" val="3860042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50"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8C15A9E9-AD4D-46CF-81D6-DDFCE92F54B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B9A6016-F37A-408E-AB16-3FEADE4976B9}"/>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B232963-CA30-436C-8D24-8C399919CF3F}"/>
              </a:ext>
            </a:extLst>
          </p:cNvPr>
          <p:cNvSpPr>
            <a:spLocks noGrp="1"/>
          </p:cNvSpPr>
          <p:nvPr>
            <p:ph type="title"/>
          </p:nvPr>
        </p:nvSpPr>
        <p:spPr/>
        <p:txBody>
          <a:bodyPr/>
          <a:lstStyle/>
          <a:p>
            <a:r>
              <a:rPr lang="en-US" dirty="0"/>
              <a:t>Run Management – Run status</a:t>
            </a:r>
          </a:p>
        </p:txBody>
      </p:sp>
      <p:sp>
        <p:nvSpPr>
          <p:cNvPr id="3" name="Espace réservé du contenu 2">
            <a:extLst>
              <a:ext uri="{FF2B5EF4-FFF2-40B4-BE49-F238E27FC236}">
                <a16:creationId xmlns:a16="http://schemas.microsoft.com/office/drawing/2014/main" id="{C013CC72-377A-4A70-BD33-05A871DD90FC}"/>
              </a:ext>
            </a:extLst>
          </p:cNvPr>
          <p:cNvSpPr>
            <a:spLocks noGrp="1"/>
          </p:cNvSpPr>
          <p:nvPr>
            <p:ph idx="1"/>
          </p:nvPr>
        </p:nvSpPr>
        <p:spPr>
          <a:xfrm>
            <a:off x="3275856" y="1251796"/>
            <a:ext cx="5626944" cy="4832202"/>
          </a:xfrm>
        </p:spPr>
        <p:txBody>
          <a:bodyPr/>
          <a:lstStyle/>
          <a:p>
            <a:r>
              <a:rPr lang="en-US" sz="1400" dirty="0"/>
              <a:t>Run is set-up and files are transferred to SAS server. If this process takes longer than 5min (for a file &lt; 500MB) then you might have detected a platform bug. Please let us know </a:t>
            </a:r>
            <a:r>
              <a:rPr lang="en-US" sz="1400" dirty="0">
                <a:sym typeface="Wingdings" panose="05000000000000000000" pitchFamily="2" charset="2"/>
              </a:rPr>
              <a:t></a:t>
            </a:r>
          </a:p>
          <a:p>
            <a:pPr marL="0" indent="0">
              <a:buNone/>
            </a:pPr>
            <a:endParaRPr lang="en-US" sz="1400" dirty="0">
              <a:sym typeface="Wingdings" panose="05000000000000000000" pitchFamily="2" charset="2"/>
            </a:endParaRPr>
          </a:p>
          <a:p>
            <a:r>
              <a:rPr lang="en-US" sz="1400" dirty="0">
                <a:sym typeface="Wingdings" panose="05000000000000000000" pitchFamily="2" charset="2"/>
              </a:rPr>
              <a:t>Calculation run has started. Additional details are provided in section “Description” </a:t>
            </a:r>
          </a:p>
          <a:p>
            <a:endParaRPr lang="en-US" sz="1400" dirty="0">
              <a:sym typeface="Wingdings" panose="05000000000000000000" pitchFamily="2" charset="2"/>
            </a:endParaRPr>
          </a:p>
          <a:p>
            <a:r>
              <a:rPr lang="en-US" sz="1400" dirty="0">
                <a:sym typeface="Wingdings" panose="05000000000000000000" pitchFamily="2" charset="2"/>
              </a:rPr>
              <a:t>Run is finished and results are being integrated into reporting DB. Results can already be downloaded as Excel-file from the platform</a:t>
            </a:r>
          </a:p>
          <a:p>
            <a:endParaRPr lang="en-US" sz="1400" dirty="0">
              <a:sym typeface="Wingdings" panose="05000000000000000000" pitchFamily="2" charset="2"/>
            </a:endParaRPr>
          </a:p>
          <a:p>
            <a:r>
              <a:rPr lang="en-US" sz="1400" dirty="0">
                <a:sym typeface="Wingdings" panose="05000000000000000000" pitchFamily="2" charset="2"/>
              </a:rPr>
              <a:t>Results are ready to be consumed in Tableau</a:t>
            </a: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Run has been aborted by SAS engine due to a data error. Details are provided in section “Description”. For example: </a:t>
            </a:r>
            <a:endParaRPr lang="fr-FR" sz="1400" dirty="0"/>
          </a:p>
          <a:p>
            <a:pPr lvl="1"/>
            <a:r>
              <a:rPr lang="en-US" sz="1400" dirty="0"/>
              <a:t>EA OUTPUT AFTER SLICING IS EMPTY FOR RUN_ID NUMBER xxx  Chosen observation period leads to empty result file</a:t>
            </a:r>
          </a:p>
          <a:p>
            <a:pPr lvl="1"/>
            <a:r>
              <a:rPr lang="en-US" sz="1400" dirty="0"/>
              <a:t>ERROR: Duration slicing is missing whereas at least one of Temporary Multiplicative or Additive Extra Rating is provided</a:t>
            </a:r>
          </a:p>
          <a:p>
            <a:pPr lvl="1"/>
            <a:endParaRPr lang="en-US" sz="1400" dirty="0"/>
          </a:p>
          <a:p>
            <a:r>
              <a:rPr lang="en-US" sz="1400" dirty="0"/>
              <a:t>General platform error outside of the SAS engine. This would likely be related to a bug, please let us know</a:t>
            </a:r>
            <a:endParaRPr lang="fr-FR" sz="1400" dirty="0"/>
          </a:p>
          <a:p>
            <a:pPr lvl="1"/>
            <a:endParaRPr lang="fr-FR" sz="1400" dirty="0"/>
          </a:p>
          <a:p>
            <a:endParaRPr lang="en-US" sz="1400" dirty="0"/>
          </a:p>
        </p:txBody>
      </p:sp>
      <p:pic>
        <p:nvPicPr>
          <p:cNvPr id="12" name="Image 11">
            <a:extLst>
              <a:ext uri="{FF2B5EF4-FFF2-40B4-BE49-F238E27FC236}">
                <a16:creationId xmlns:a16="http://schemas.microsoft.com/office/drawing/2014/main" id="{24D40FE4-7536-4C2E-BAE2-76C5E2D6A774}"/>
              </a:ext>
            </a:extLst>
          </p:cNvPr>
          <p:cNvPicPr>
            <a:picLocks noChangeAspect="1"/>
          </p:cNvPicPr>
          <p:nvPr/>
        </p:nvPicPr>
        <p:blipFill>
          <a:blip r:embed="rId7"/>
          <a:stretch>
            <a:fillRect/>
          </a:stretch>
        </p:blipFill>
        <p:spPr>
          <a:xfrm>
            <a:off x="179513" y="5355955"/>
            <a:ext cx="2304255" cy="422879"/>
          </a:xfrm>
          <a:prstGeom prst="rect">
            <a:avLst/>
          </a:prstGeom>
        </p:spPr>
      </p:pic>
      <p:pic>
        <p:nvPicPr>
          <p:cNvPr id="18" name="Image 17">
            <a:extLst>
              <a:ext uri="{FF2B5EF4-FFF2-40B4-BE49-F238E27FC236}">
                <a16:creationId xmlns:a16="http://schemas.microsoft.com/office/drawing/2014/main" id="{81C0F0F0-FDA0-4265-8C59-C6CC949C6C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67" y="3284984"/>
            <a:ext cx="3091541" cy="360180"/>
          </a:xfrm>
          <a:prstGeom prst="rect">
            <a:avLst/>
          </a:prstGeom>
        </p:spPr>
      </p:pic>
      <p:pic>
        <p:nvPicPr>
          <p:cNvPr id="7" name="Image 6">
            <a:extLst>
              <a:ext uri="{FF2B5EF4-FFF2-40B4-BE49-F238E27FC236}">
                <a16:creationId xmlns:a16="http://schemas.microsoft.com/office/drawing/2014/main" id="{659E5C76-6C03-4A5D-AEC4-05A5469FA219}"/>
              </a:ext>
            </a:extLst>
          </p:cNvPr>
          <p:cNvPicPr>
            <a:picLocks noChangeAspect="1"/>
          </p:cNvPicPr>
          <p:nvPr/>
        </p:nvPicPr>
        <p:blipFill rotWithShape="1">
          <a:blip r:embed="rId9"/>
          <a:srcRect t="-1" r="1630" b="11704"/>
          <a:stretch/>
        </p:blipFill>
        <p:spPr>
          <a:xfrm>
            <a:off x="87467" y="1340768"/>
            <a:ext cx="3091541" cy="339383"/>
          </a:xfrm>
          <a:prstGeom prst="rect">
            <a:avLst/>
          </a:prstGeom>
        </p:spPr>
      </p:pic>
      <p:pic>
        <p:nvPicPr>
          <p:cNvPr id="8" name="Image 7">
            <a:extLst>
              <a:ext uri="{FF2B5EF4-FFF2-40B4-BE49-F238E27FC236}">
                <a16:creationId xmlns:a16="http://schemas.microsoft.com/office/drawing/2014/main" id="{372C54FC-B957-4D33-8415-E74C88DB8A63}"/>
              </a:ext>
            </a:extLst>
          </p:cNvPr>
          <p:cNvPicPr>
            <a:picLocks noChangeAspect="1"/>
          </p:cNvPicPr>
          <p:nvPr/>
        </p:nvPicPr>
        <p:blipFill>
          <a:blip r:embed="rId10"/>
          <a:stretch>
            <a:fillRect/>
          </a:stretch>
        </p:blipFill>
        <p:spPr>
          <a:xfrm>
            <a:off x="61336" y="2109121"/>
            <a:ext cx="3117672" cy="311767"/>
          </a:xfrm>
          <a:prstGeom prst="rect">
            <a:avLst/>
          </a:prstGeom>
        </p:spPr>
      </p:pic>
      <p:pic>
        <p:nvPicPr>
          <p:cNvPr id="9" name="Image 8">
            <a:extLst>
              <a:ext uri="{FF2B5EF4-FFF2-40B4-BE49-F238E27FC236}">
                <a16:creationId xmlns:a16="http://schemas.microsoft.com/office/drawing/2014/main" id="{B8A25B8B-5C8F-4CE8-835A-BFF6B97FB8CB}"/>
              </a:ext>
            </a:extLst>
          </p:cNvPr>
          <p:cNvPicPr>
            <a:picLocks noChangeAspect="1"/>
          </p:cNvPicPr>
          <p:nvPr/>
        </p:nvPicPr>
        <p:blipFill rotWithShape="1">
          <a:blip r:embed="rId11"/>
          <a:srcRect l="1329" b="1023"/>
          <a:stretch/>
        </p:blipFill>
        <p:spPr>
          <a:xfrm>
            <a:off x="72126" y="2708920"/>
            <a:ext cx="3117672" cy="388063"/>
          </a:xfrm>
          <a:prstGeom prst="rect">
            <a:avLst/>
          </a:prstGeom>
        </p:spPr>
      </p:pic>
      <p:pic>
        <p:nvPicPr>
          <p:cNvPr id="10" name="Image 9">
            <a:extLst>
              <a:ext uri="{FF2B5EF4-FFF2-40B4-BE49-F238E27FC236}">
                <a16:creationId xmlns:a16="http://schemas.microsoft.com/office/drawing/2014/main" id="{7F380DE0-1FB8-4545-870C-689032F102B5}"/>
              </a:ext>
            </a:extLst>
          </p:cNvPr>
          <p:cNvPicPr>
            <a:picLocks noChangeAspect="1"/>
          </p:cNvPicPr>
          <p:nvPr/>
        </p:nvPicPr>
        <p:blipFill>
          <a:blip r:embed="rId12"/>
          <a:stretch>
            <a:fillRect/>
          </a:stretch>
        </p:blipFill>
        <p:spPr>
          <a:xfrm>
            <a:off x="87467" y="4221088"/>
            <a:ext cx="3091541" cy="308402"/>
          </a:xfrm>
          <a:prstGeom prst="rect">
            <a:avLst/>
          </a:prstGeom>
        </p:spPr>
      </p:pic>
      <p:sp>
        <p:nvSpPr>
          <p:cNvPr id="13" name="ZoneTexte 12">
            <a:extLst>
              <a:ext uri="{FF2B5EF4-FFF2-40B4-BE49-F238E27FC236}">
                <a16:creationId xmlns:a16="http://schemas.microsoft.com/office/drawing/2014/main" id="{3088231A-2091-44F9-ADB7-16C19DBA67EC}"/>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2077893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 4" hidden="1">
            <a:extLst>
              <a:ext uri="{FF2B5EF4-FFF2-40B4-BE49-F238E27FC236}">
                <a16:creationId xmlns:a16="http://schemas.microsoft.com/office/drawing/2014/main" id="{87CECB63-5C62-4B62-AC6E-685BF03CAFB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11" name="Diapositive think-cell" r:id="rId5" imgW="353" imgH="353" progId="TCLayout.ActiveDocument.1">
                  <p:embed/>
                </p:oleObj>
              </mc:Choice>
              <mc:Fallback>
                <p:oleObj name="Diapositive think-cell" r:id="rId5" imgW="353" imgH="353" progId="TCLayout.ActiveDocument.1">
                  <p:embed/>
                  <p:pic>
                    <p:nvPicPr>
                      <p:cNvPr id="5" name="Objet 4" hidden="1">
                        <a:extLst>
                          <a:ext uri="{FF2B5EF4-FFF2-40B4-BE49-F238E27FC236}">
                            <a16:creationId xmlns:a16="http://schemas.microsoft.com/office/drawing/2014/main" id="{87CECB63-5C62-4B62-AC6E-685BF03CAFB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FEA4AA-E4C2-4128-B68A-86767C5E73B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E5935D33-F0D0-4675-AE61-C745AB2B57DC}"/>
              </a:ext>
            </a:extLst>
          </p:cNvPr>
          <p:cNvSpPr>
            <a:spLocks noGrp="1"/>
          </p:cNvSpPr>
          <p:nvPr>
            <p:ph type="title"/>
          </p:nvPr>
        </p:nvSpPr>
        <p:spPr/>
        <p:txBody>
          <a:bodyPr/>
          <a:lstStyle/>
          <a:p>
            <a:r>
              <a:rPr lang="en-US" dirty="0"/>
              <a:t>Run Management – Run results</a:t>
            </a:r>
          </a:p>
        </p:txBody>
      </p:sp>
      <p:sp>
        <p:nvSpPr>
          <p:cNvPr id="3" name="Espace réservé du contenu 2">
            <a:extLst>
              <a:ext uri="{FF2B5EF4-FFF2-40B4-BE49-F238E27FC236}">
                <a16:creationId xmlns:a16="http://schemas.microsoft.com/office/drawing/2014/main" id="{4A929A50-F19B-40D5-88DE-3D1D0FE19F7D}"/>
              </a:ext>
            </a:extLst>
          </p:cNvPr>
          <p:cNvSpPr>
            <a:spLocks noGrp="1"/>
          </p:cNvSpPr>
          <p:nvPr>
            <p:ph idx="1"/>
          </p:nvPr>
        </p:nvSpPr>
        <p:spPr/>
        <p:txBody>
          <a:bodyPr/>
          <a:lstStyle/>
          <a:p>
            <a:pPr marL="0" indent="0">
              <a:spcAft>
                <a:spcPts val="600"/>
              </a:spcAft>
              <a:buNone/>
            </a:pPr>
            <a:r>
              <a:rPr lang="en-US" sz="1400" dirty="0"/>
              <a:t>				</a:t>
            </a:r>
          </a:p>
          <a:p>
            <a:pPr>
              <a:spcAft>
                <a:spcPts val="600"/>
              </a:spcAft>
            </a:pPr>
            <a:r>
              <a:rPr lang="en-US" sz="1400" dirty="0"/>
              <a:t>Once the run is finished, all study results are automatically integrated into the global reporting DB and available in Tableau </a:t>
            </a:r>
            <a:br>
              <a:rPr lang="en-US" sz="1400" dirty="0"/>
            </a:br>
            <a:r>
              <a:rPr lang="en-US" sz="1400" dirty="0">
                <a:hlinkClick r:id="rId7"/>
              </a:rPr>
              <a:t>http://dcvprdtableau.eu.scor.local</a:t>
            </a:r>
            <a:endParaRPr lang="en-US" sz="1400" dirty="0"/>
          </a:p>
          <a:p>
            <a:pPr>
              <a:spcAft>
                <a:spcPts val="600"/>
              </a:spcAft>
            </a:pPr>
            <a:endParaRPr lang="en-US" sz="1400" dirty="0"/>
          </a:p>
          <a:p>
            <a:pPr>
              <a:spcAft>
                <a:spcPts val="600"/>
              </a:spcAft>
            </a:pPr>
            <a:r>
              <a:rPr lang="en-US" sz="1400" dirty="0"/>
              <a:t>Additional option to download results as csv file directly from platform:</a:t>
            </a:r>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r>
              <a:rPr lang="en-US" sz="1400" dirty="0"/>
              <a:t>For Result files &lt;1m lines, SAS will produce a “.</a:t>
            </a:r>
            <a:r>
              <a:rPr lang="en-US" sz="1400" dirty="0" err="1"/>
              <a:t>xls</a:t>
            </a:r>
            <a:r>
              <a:rPr lang="en-US" sz="1400" dirty="0"/>
              <a:t>” file instead of “.csv” to facilitate download</a:t>
            </a:r>
          </a:p>
          <a:p>
            <a:pPr>
              <a:spcAft>
                <a:spcPts val="600"/>
              </a:spcAft>
            </a:pPr>
            <a:endParaRPr lang="en-US" sz="1400" dirty="0"/>
          </a:p>
          <a:p>
            <a:pPr>
              <a:spcAft>
                <a:spcPts val="600"/>
              </a:spcAft>
            </a:pPr>
            <a:r>
              <a:rPr lang="en-US" sz="1400" dirty="0"/>
              <a:t>Result from all decrements are combined in one file</a:t>
            </a:r>
          </a:p>
          <a:p>
            <a:pPr>
              <a:spcAft>
                <a:spcPts val="600"/>
              </a:spcAft>
            </a:pPr>
            <a:endParaRPr lang="en-US" sz="1400" dirty="0"/>
          </a:p>
        </p:txBody>
      </p:sp>
      <p:pic>
        <p:nvPicPr>
          <p:cNvPr id="7" name="Image 6">
            <a:extLst>
              <a:ext uri="{FF2B5EF4-FFF2-40B4-BE49-F238E27FC236}">
                <a16:creationId xmlns:a16="http://schemas.microsoft.com/office/drawing/2014/main" id="{6CBFC953-3AAF-43B3-946D-2107998E5C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7984" y="1954595"/>
            <a:ext cx="1296144" cy="222469"/>
          </a:xfrm>
          <a:prstGeom prst="rect">
            <a:avLst/>
          </a:prstGeom>
        </p:spPr>
      </p:pic>
      <p:pic>
        <p:nvPicPr>
          <p:cNvPr id="8" name="Image 7">
            <a:extLst>
              <a:ext uri="{FF2B5EF4-FFF2-40B4-BE49-F238E27FC236}">
                <a16:creationId xmlns:a16="http://schemas.microsoft.com/office/drawing/2014/main" id="{CCCC3155-F303-4196-916F-1EF6AF664145}"/>
              </a:ext>
            </a:extLst>
          </p:cNvPr>
          <p:cNvPicPr>
            <a:picLocks noChangeAspect="1"/>
          </p:cNvPicPr>
          <p:nvPr/>
        </p:nvPicPr>
        <p:blipFill rotWithShape="1">
          <a:blip r:embed="rId9"/>
          <a:srcRect t="46557"/>
          <a:stretch/>
        </p:blipFill>
        <p:spPr>
          <a:xfrm>
            <a:off x="2051720" y="3113244"/>
            <a:ext cx="4571049" cy="413287"/>
          </a:xfrm>
          <a:prstGeom prst="rect">
            <a:avLst/>
          </a:prstGeom>
        </p:spPr>
      </p:pic>
      <p:sp>
        <p:nvSpPr>
          <p:cNvPr id="9" name="Ellipse 8">
            <a:extLst>
              <a:ext uri="{FF2B5EF4-FFF2-40B4-BE49-F238E27FC236}">
                <a16:creationId xmlns:a16="http://schemas.microsoft.com/office/drawing/2014/main" id="{CEDE137B-E6CD-43E3-9945-C58A1AFDA5FA}"/>
              </a:ext>
            </a:extLst>
          </p:cNvPr>
          <p:cNvSpPr/>
          <p:nvPr/>
        </p:nvSpPr>
        <p:spPr>
          <a:xfrm>
            <a:off x="3790712" y="3129591"/>
            <a:ext cx="1141328" cy="413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pic>
        <p:nvPicPr>
          <p:cNvPr id="10" name="Image 9">
            <a:extLst>
              <a:ext uri="{FF2B5EF4-FFF2-40B4-BE49-F238E27FC236}">
                <a16:creationId xmlns:a16="http://schemas.microsoft.com/office/drawing/2014/main" id="{53AC7642-B736-4368-9129-3C0B318637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0392" y="4478982"/>
            <a:ext cx="462186" cy="462186"/>
          </a:xfrm>
          <a:prstGeom prst="rect">
            <a:avLst/>
          </a:prstGeom>
        </p:spPr>
      </p:pic>
      <p:sp>
        <p:nvSpPr>
          <p:cNvPr id="11" name="ZoneTexte 10">
            <a:extLst>
              <a:ext uri="{FF2B5EF4-FFF2-40B4-BE49-F238E27FC236}">
                <a16:creationId xmlns:a16="http://schemas.microsoft.com/office/drawing/2014/main" id="{76B6E1C8-61FF-4B54-80E2-EB61E31DB1CF}"/>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b="1" dirty="0">
                <a:solidFill>
                  <a:schemeClr val="tx2"/>
                </a:solidFill>
              </a:rPr>
              <a:t>Run Management  </a:t>
            </a:r>
            <a:r>
              <a:rPr lang="en-US" sz="900" dirty="0">
                <a:solidFill>
                  <a:schemeClr val="tx1">
                    <a:lumMod val="60000"/>
                    <a:lumOff val="40000"/>
                  </a:schemeClr>
                </a:solidFill>
              </a:rPr>
              <a:t>|  Study validation  |  Table Library</a:t>
            </a:r>
          </a:p>
        </p:txBody>
      </p:sp>
    </p:spTree>
    <p:extLst>
      <p:ext uri="{BB962C8B-B14F-4D97-AF65-F5344CB8AC3E}">
        <p14:creationId xmlns:p14="http://schemas.microsoft.com/office/powerpoint/2010/main" val="2125658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7BF443EB-B22A-474D-A189-B1C311DB2B23}"/>
              </a:ext>
            </a:extLst>
          </p:cNvPr>
          <p:cNvGraphicFramePr>
            <a:graphicFrameLocks noChangeAspect="1"/>
          </p:cNvGraphicFramePr>
          <p:nvPr>
            <p:custDataLst>
              <p:tags r:id="rId2"/>
            </p:custDataLst>
            <p:extLst>
              <p:ext uri="{D42A27DB-BD31-4B8C-83A1-F6EECF244321}">
                <p14:modId xmlns:p14="http://schemas.microsoft.com/office/powerpoint/2010/main" val="1359491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79"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B0AD2AD-254C-4EEC-8E0D-8515C667596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5292D7C9-B13C-47F4-8549-C05F9B204B39}"/>
              </a:ext>
            </a:extLst>
          </p:cNvPr>
          <p:cNvSpPr>
            <a:spLocks noGrp="1"/>
          </p:cNvSpPr>
          <p:nvPr>
            <p:ph type="title"/>
          </p:nvPr>
        </p:nvSpPr>
        <p:spPr/>
        <p:txBody>
          <a:bodyPr/>
          <a:lstStyle/>
          <a:p>
            <a:r>
              <a:rPr lang="en-US" dirty="0"/>
              <a:t>Access rights</a:t>
            </a:r>
          </a:p>
        </p:txBody>
      </p:sp>
      <p:sp>
        <p:nvSpPr>
          <p:cNvPr id="3" name="Espace réservé du contenu 2">
            <a:extLst>
              <a:ext uri="{FF2B5EF4-FFF2-40B4-BE49-F238E27FC236}">
                <a16:creationId xmlns:a16="http://schemas.microsoft.com/office/drawing/2014/main" id="{DB44C0B7-35DE-4E68-9605-2A3BCD59C539}"/>
              </a:ext>
            </a:extLst>
          </p:cNvPr>
          <p:cNvSpPr>
            <a:spLocks noGrp="1"/>
          </p:cNvSpPr>
          <p:nvPr>
            <p:ph idx="1"/>
          </p:nvPr>
        </p:nvSpPr>
        <p:spPr>
          <a:xfrm>
            <a:off x="262800" y="1268760"/>
            <a:ext cx="8640000" cy="4832202"/>
          </a:xfrm>
        </p:spPr>
        <p:txBody>
          <a:bodyPr/>
          <a:lstStyle/>
          <a:p>
            <a:pPr>
              <a:spcAft>
                <a:spcPts val="600"/>
              </a:spcAft>
            </a:pPr>
            <a:r>
              <a:rPr lang="en-US" sz="1400" dirty="0"/>
              <a:t>Two dimensions of user rights and access rights have been defined, one related to the general platform and one specific to the given study</a:t>
            </a:r>
          </a:p>
          <a:p>
            <a:pPr marL="0" indent="0">
              <a:spcBef>
                <a:spcPts val="600"/>
              </a:spcBef>
              <a:spcAft>
                <a:spcPts val="600"/>
              </a:spcAft>
              <a:buNone/>
            </a:pPr>
            <a:r>
              <a:rPr lang="en-US" sz="1400" b="1" dirty="0">
                <a:solidFill>
                  <a:schemeClr val="tx2"/>
                </a:solidFill>
              </a:rPr>
              <a:t>User role</a:t>
            </a:r>
          </a:p>
          <a:p>
            <a:pPr>
              <a:spcAft>
                <a:spcPts val="600"/>
              </a:spcAft>
            </a:pPr>
            <a:r>
              <a:rPr lang="en-US" sz="1400" dirty="0"/>
              <a:t>Creator: Ability to create and modify studies and tables</a:t>
            </a:r>
          </a:p>
          <a:p>
            <a:pPr>
              <a:spcAft>
                <a:spcPts val="600"/>
              </a:spcAft>
            </a:pPr>
            <a:r>
              <a:rPr lang="en-US" sz="1400" dirty="0"/>
              <a:t>Default: Read-only access</a:t>
            </a:r>
          </a:p>
          <a:p>
            <a:pPr marL="0" indent="0">
              <a:spcBef>
                <a:spcPts val="600"/>
              </a:spcBef>
              <a:spcAft>
                <a:spcPts val="600"/>
              </a:spcAft>
              <a:buNone/>
            </a:pPr>
            <a:r>
              <a:rPr lang="en-US" sz="1400" b="1" dirty="0">
                <a:solidFill>
                  <a:schemeClr val="tx2"/>
                </a:solidFill>
              </a:rPr>
              <a:t>Study role</a:t>
            </a:r>
          </a:p>
          <a:p>
            <a:pPr marL="0" indent="0">
              <a:spcAft>
                <a:spcPts val="600"/>
              </a:spcAft>
              <a:buNone/>
            </a:pPr>
            <a:r>
              <a:rPr lang="en-US" sz="1400" dirty="0"/>
              <a:t>Groups have been defined in line with the different stages of a study</a:t>
            </a:r>
          </a:p>
          <a:p>
            <a:pPr>
              <a:spcAft>
                <a:spcPts val="600"/>
              </a:spcAft>
            </a:pPr>
            <a:r>
              <a:rPr lang="en-US" sz="1400" dirty="0"/>
              <a:t>In Progress: Access limited to producer and his team</a:t>
            </a:r>
          </a:p>
          <a:p>
            <a:pPr>
              <a:spcAft>
                <a:spcPts val="600"/>
              </a:spcAft>
            </a:pPr>
            <a:r>
              <a:rPr lang="en-US" sz="1400" dirty="0"/>
              <a:t>Validate: Access provided to the requester of the study and users with justified interest (“private clients”)</a:t>
            </a:r>
          </a:p>
          <a:p>
            <a:pPr>
              <a:spcAft>
                <a:spcPts val="600"/>
              </a:spcAft>
            </a:pPr>
            <a:r>
              <a:rPr lang="en-US" sz="1400" dirty="0"/>
              <a:t>Publication: Global access</a:t>
            </a:r>
          </a:p>
        </p:txBody>
      </p:sp>
      <p:graphicFrame>
        <p:nvGraphicFramePr>
          <p:cNvPr id="7" name="Tableau 6">
            <a:extLst>
              <a:ext uri="{FF2B5EF4-FFF2-40B4-BE49-F238E27FC236}">
                <a16:creationId xmlns:a16="http://schemas.microsoft.com/office/drawing/2014/main" id="{1D20D6F4-52C5-4EAD-839D-9EBD0436AC04}"/>
              </a:ext>
            </a:extLst>
          </p:cNvPr>
          <p:cNvGraphicFramePr>
            <a:graphicFrameLocks noGrp="1"/>
          </p:cNvGraphicFramePr>
          <p:nvPr>
            <p:extLst>
              <p:ext uri="{D42A27DB-BD31-4B8C-83A1-F6EECF244321}">
                <p14:modId xmlns:p14="http://schemas.microsoft.com/office/powerpoint/2010/main" val="2047476696"/>
              </p:ext>
            </p:extLst>
          </p:nvPr>
        </p:nvGraphicFramePr>
        <p:xfrm>
          <a:off x="1608712" y="4383112"/>
          <a:ext cx="4943508" cy="1854200"/>
        </p:xfrm>
        <a:graphic>
          <a:graphicData uri="http://schemas.openxmlformats.org/drawingml/2006/table">
            <a:tbl>
              <a:tblPr firstRow="1" bandRow="1">
                <a:tableStyleId>{5C22544A-7EE6-4342-B048-85BDC9FD1C3A}</a:tableStyleId>
              </a:tblPr>
              <a:tblGrid>
                <a:gridCol w="2471754">
                  <a:extLst>
                    <a:ext uri="{9D8B030D-6E8A-4147-A177-3AD203B41FA5}">
                      <a16:colId xmlns:a16="http://schemas.microsoft.com/office/drawing/2014/main" val="1200898257"/>
                    </a:ext>
                  </a:extLst>
                </a:gridCol>
                <a:gridCol w="2471754">
                  <a:extLst>
                    <a:ext uri="{9D8B030D-6E8A-4147-A177-3AD203B41FA5}">
                      <a16:colId xmlns:a16="http://schemas.microsoft.com/office/drawing/2014/main" val="1484384450"/>
                    </a:ext>
                  </a:extLst>
                </a:gridCol>
              </a:tblGrid>
              <a:tr h="370840">
                <a:tc>
                  <a:txBody>
                    <a:bodyPr/>
                    <a:lstStyle/>
                    <a:p>
                      <a:r>
                        <a:rPr lang="en-US" sz="1400" dirty="0"/>
                        <a:t>Study status</a:t>
                      </a:r>
                    </a:p>
                  </a:txBody>
                  <a:tcPr/>
                </a:tc>
                <a:tc>
                  <a:txBody>
                    <a:bodyPr/>
                    <a:lstStyle/>
                    <a:p>
                      <a:r>
                        <a:rPr lang="en-US" sz="1400" dirty="0"/>
                        <a:t>Default access right</a:t>
                      </a:r>
                    </a:p>
                  </a:txBody>
                  <a:tcPr/>
                </a:tc>
                <a:extLst>
                  <a:ext uri="{0D108BD9-81ED-4DB2-BD59-A6C34878D82A}">
                    <a16:rowId xmlns:a16="http://schemas.microsoft.com/office/drawing/2014/main" val="2475000412"/>
                  </a:ext>
                </a:extLst>
              </a:tr>
              <a:tr h="370840">
                <a:tc>
                  <a:txBody>
                    <a:bodyPr/>
                    <a:lstStyle/>
                    <a:p>
                      <a:r>
                        <a:rPr lang="en-US" sz="1400" dirty="0"/>
                        <a:t>In progress</a:t>
                      </a:r>
                    </a:p>
                  </a:txBody>
                  <a:tcPr/>
                </a:tc>
                <a:tc>
                  <a:txBody>
                    <a:bodyPr/>
                    <a:lstStyle/>
                    <a:p>
                      <a:r>
                        <a:rPr lang="en-US" sz="1400" dirty="0"/>
                        <a:t>Producers</a:t>
                      </a:r>
                    </a:p>
                  </a:txBody>
                  <a:tcPr/>
                </a:tc>
                <a:extLst>
                  <a:ext uri="{0D108BD9-81ED-4DB2-BD59-A6C34878D82A}">
                    <a16:rowId xmlns:a16="http://schemas.microsoft.com/office/drawing/2014/main" val="3641252661"/>
                  </a:ext>
                </a:extLst>
              </a:tr>
              <a:tr h="370840">
                <a:tc>
                  <a:txBody>
                    <a:bodyPr/>
                    <a:lstStyle/>
                    <a:p>
                      <a:r>
                        <a:rPr lang="en-US" sz="1400" dirty="0"/>
                        <a:t>Validated</a:t>
                      </a:r>
                    </a:p>
                  </a:txBody>
                  <a:tcPr/>
                </a:tc>
                <a:tc>
                  <a:txBody>
                    <a:bodyPr/>
                    <a:lstStyle/>
                    <a:p>
                      <a:r>
                        <a:rPr lang="en-US" sz="1400" dirty="0"/>
                        <a:t>Producers + private Clients </a:t>
                      </a:r>
                      <a:endParaRPr lang="en-US" sz="1400" baseline="30000" dirty="0"/>
                    </a:p>
                  </a:txBody>
                  <a:tcPr/>
                </a:tc>
                <a:extLst>
                  <a:ext uri="{0D108BD9-81ED-4DB2-BD59-A6C34878D82A}">
                    <a16:rowId xmlns:a16="http://schemas.microsoft.com/office/drawing/2014/main" val="1984540041"/>
                  </a:ext>
                </a:extLst>
              </a:tr>
              <a:tr h="370840">
                <a:tc>
                  <a:txBody>
                    <a:bodyPr/>
                    <a:lstStyle/>
                    <a:p>
                      <a:r>
                        <a:rPr lang="en-US" sz="1400" dirty="0"/>
                        <a:t>Published </a:t>
                      </a:r>
                    </a:p>
                  </a:txBody>
                  <a:tcPr/>
                </a:tc>
                <a:tc>
                  <a:txBody>
                    <a:bodyPr/>
                    <a:lstStyle/>
                    <a:p>
                      <a:r>
                        <a:rPr lang="en-US" sz="1400" dirty="0"/>
                        <a:t>Producers + all Clients</a:t>
                      </a:r>
                    </a:p>
                  </a:txBody>
                  <a:tcPr/>
                </a:tc>
                <a:extLst>
                  <a:ext uri="{0D108BD9-81ED-4DB2-BD59-A6C34878D82A}">
                    <a16:rowId xmlns:a16="http://schemas.microsoft.com/office/drawing/2014/main" val="1202100448"/>
                  </a:ext>
                </a:extLst>
              </a:tr>
              <a:tr h="370840">
                <a:tc>
                  <a:txBody>
                    <a:bodyPr/>
                    <a:lstStyle/>
                    <a:p>
                      <a:r>
                        <a:rPr lang="en-US" sz="1400" dirty="0"/>
                        <a:t>Cancelled</a:t>
                      </a:r>
                    </a:p>
                  </a:txBody>
                  <a:tcPr/>
                </a:tc>
                <a:tc>
                  <a:txBody>
                    <a:bodyPr/>
                    <a:lstStyle/>
                    <a:p>
                      <a:r>
                        <a:rPr lang="en-US" sz="1400" dirty="0"/>
                        <a:t>Producers</a:t>
                      </a:r>
                    </a:p>
                  </a:txBody>
                  <a:tcPr/>
                </a:tc>
                <a:extLst>
                  <a:ext uri="{0D108BD9-81ED-4DB2-BD59-A6C34878D82A}">
                    <a16:rowId xmlns:a16="http://schemas.microsoft.com/office/drawing/2014/main" val="2905121913"/>
                  </a:ext>
                </a:extLst>
              </a:tr>
            </a:tbl>
          </a:graphicData>
        </a:graphic>
      </p:graphicFrame>
      <p:sp>
        <p:nvSpPr>
          <p:cNvPr id="8" name="Rectangle : coins arrondis 7">
            <a:extLst>
              <a:ext uri="{FF2B5EF4-FFF2-40B4-BE49-F238E27FC236}">
                <a16:creationId xmlns:a16="http://schemas.microsoft.com/office/drawing/2014/main" id="{3FA8C597-0B3B-4DEE-BA41-88453AE5A7AC}"/>
              </a:ext>
            </a:extLst>
          </p:cNvPr>
          <p:cNvSpPr/>
          <p:nvPr/>
        </p:nvSpPr>
        <p:spPr>
          <a:xfrm>
            <a:off x="1342920" y="5463232"/>
            <a:ext cx="6469440" cy="400110"/>
          </a:xfrm>
          <a:prstGeom prst="round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200" dirty="0"/>
              <a:t>Phase 2</a:t>
            </a:r>
          </a:p>
        </p:txBody>
      </p:sp>
      <p:sp>
        <p:nvSpPr>
          <p:cNvPr id="9" name="ZoneTexte 8">
            <a:extLst>
              <a:ext uri="{FF2B5EF4-FFF2-40B4-BE49-F238E27FC236}">
                <a16:creationId xmlns:a16="http://schemas.microsoft.com/office/drawing/2014/main" id="{71FCA053-4F70-4927-9153-F81CFB40B193}"/>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b="1" dirty="0">
                <a:solidFill>
                  <a:schemeClr val="tx2"/>
                </a:solidFill>
              </a:rPr>
              <a:t>Study validation  </a:t>
            </a:r>
            <a:r>
              <a:rPr lang="en-US" sz="900" dirty="0">
                <a:solidFill>
                  <a:schemeClr val="tx1">
                    <a:lumMod val="60000"/>
                    <a:lumOff val="40000"/>
                  </a:schemeClr>
                </a:solidFill>
              </a:rPr>
              <a:t>|  Table Library</a:t>
            </a:r>
          </a:p>
        </p:txBody>
      </p:sp>
    </p:spTree>
    <p:extLst>
      <p:ext uri="{BB962C8B-B14F-4D97-AF65-F5344CB8AC3E}">
        <p14:creationId xmlns:p14="http://schemas.microsoft.com/office/powerpoint/2010/main" val="3589094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E698FFC-60A3-4C9D-84BF-00EC34D4C88C}"/>
              </a:ext>
            </a:extLst>
          </p:cNvPr>
          <p:cNvGraphicFramePr>
            <a:graphicFrameLocks noChangeAspect="1"/>
          </p:cNvGraphicFramePr>
          <p:nvPr>
            <p:custDataLst>
              <p:tags r:id="rId2"/>
            </p:custDataLst>
            <p:extLst>
              <p:ext uri="{D42A27DB-BD31-4B8C-83A1-F6EECF244321}">
                <p14:modId xmlns:p14="http://schemas.microsoft.com/office/powerpoint/2010/main" val="32991937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00"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5DA8BC-697A-4586-9CBE-51345D9360D9}"/>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0C586FB2-939B-453C-A1D1-7CB821D9E421}"/>
              </a:ext>
            </a:extLst>
          </p:cNvPr>
          <p:cNvSpPr>
            <a:spLocks noGrp="1"/>
          </p:cNvSpPr>
          <p:nvPr>
            <p:ph type="title"/>
          </p:nvPr>
        </p:nvSpPr>
        <p:spPr/>
        <p:txBody>
          <a:bodyPr/>
          <a:lstStyle/>
          <a:p>
            <a:r>
              <a:rPr lang="en-US" dirty="0"/>
              <a:t>Study roles</a:t>
            </a:r>
          </a:p>
        </p:txBody>
      </p:sp>
      <p:sp>
        <p:nvSpPr>
          <p:cNvPr id="3" name="Espace réservé du contenu 2">
            <a:extLst>
              <a:ext uri="{FF2B5EF4-FFF2-40B4-BE49-F238E27FC236}">
                <a16:creationId xmlns:a16="http://schemas.microsoft.com/office/drawing/2014/main" id="{7FCDFF3A-A748-479C-B314-640E22997020}"/>
              </a:ext>
            </a:extLst>
          </p:cNvPr>
          <p:cNvSpPr>
            <a:spLocks noGrp="1"/>
          </p:cNvSpPr>
          <p:nvPr>
            <p:ph idx="1"/>
          </p:nvPr>
        </p:nvSpPr>
        <p:spPr>
          <a:xfrm>
            <a:off x="262800" y="1268760"/>
            <a:ext cx="8640000" cy="4832202"/>
          </a:xfrm>
        </p:spPr>
        <p:txBody>
          <a:bodyPr/>
          <a:lstStyle/>
          <a:p>
            <a:r>
              <a:rPr lang="en-US" sz="1400" dirty="0"/>
              <a:t>Simplified, the study access rules are as follows: </a:t>
            </a:r>
          </a:p>
          <a:p>
            <a:endParaRPr lang="en-US" sz="1400" dirty="0"/>
          </a:p>
          <a:p>
            <a:endParaRPr lang="en-US" sz="1400" dirty="0"/>
          </a:p>
          <a:p>
            <a:endParaRPr lang="en-US" sz="1400" dirty="0"/>
          </a:p>
          <a:p>
            <a:endParaRPr lang="en-US" sz="1400" dirty="0"/>
          </a:p>
          <a:p>
            <a:pPr marL="0" indent="0">
              <a:buNone/>
            </a:pPr>
            <a:r>
              <a:rPr lang="en-US" sz="1050" dirty="0"/>
              <a:t> </a:t>
            </a:r>
          </a:p>
          <a:p>
            <a:endParaRPr lang="en-US" sz="1400" dirty="0"/>
          </a:p>
          <a:p>
            <a:endParaRPr lang="en-US" sz="1400" dirty="0"/>
          </a:p>
          <a:p>
            <a:endParaRPr lang="en-US" sz="1400" dirty="0"/>
          </a:p>
          <a:p>
            <a:pPr marL="180000" lvl="1" indent="0">
              <a:buNone/>
            </a:pPr>
            <a:endParaRPr lang="en-US" sz="1400" dirty="0"/>
          </a:p>
          <a:p>
            <a:pPr marL="180000" lvl="1" indent="0">
              <a:buNone/>
            </a:pPr>
            <a:r>
              <a:rPr lang="en-US" dirty="0"/>
              <a:t>	*A Producer who is not Creator is called Reviewer</a:t>
            </a:r>
          </a:p>
          <a:p>
            <a:pPr marL="180000" lvl="1" indent="0">
              <a:buNone/>
            </a:pPr>
            <a:endParaRPr lang="en-US" sz="1400" dirty="0"/>
          </a:p>
          <a:p>
            <a:r>
              <a:rPr lang="en-US" sz="1400" dirty="0"/>
              <a:t>For each study an allocation of all EA users to the different study roles is performed, based on the profile of the creator of the study. </a:t>
            </a:r>
          </a:p>
          <a:p>
            <a:r>
              <a:rPr lang="en-US" sz="1400" dirty="0"/>
              <a:t>Private Clients are defined based on the purpose (pricing/ reserving / …) and market of the study.  </a:t>
            </a:r>
            <a:br>
              <a:rPr lang="en-US" sz="1400" dirty="0"/>
            </a:br>
            <a:r>
              <a:rPr lang="en-US" sz="1400" dirty="0"/>
              <a:t>Detailed rules in Annex B</a:t>
            </a:r>
          </a:p>
          <a:p>
            <a:r>
              <a:rPr lang="en-US" sz="1400" dirty="0"/>
              <a:t>This allocation is only a default allocation and can be modified by the producer manually at any time</a:t>
            </a:r>
          </a:p>
        </p:txBody>
      </p:sp>
      <p:graphicFrame>
        <p:nvGraphicFramePr>
          <p:cNvPr id="7" name="Tableau 6">
            <a:extLst>
              <a:ext uri="{FF2B5EF4-FFF2-40B4-BE49-F238E27FC236}">
                <a16:creationId xmlns:a16="http://schemas.microsoft.com/office/drawing/2014/main" id="{EC5C8B9A-FF30-4CD6-AA8B-49F0B0B23C49}"/>
              </a:ext>
            </a:extLst>
          </p:cNvPr>
          <p:cNvGraphicFramePr>
            <a:graphicFrameLocks noGrp="1"/>
          </p:cNvGraphicFramePr>
          <p:nvPr>
            <p:extLst>
              <p:ext uri="{D42A27DB-BD31-4B8C-83A1-F6EECF244321}">
                <p14:modId xmlns:p14="http://schemas.microsoft.com/office/powerpoint/2010/main" val="3182104612"/>
              </p:ext>
            </p:extLst>
          </p:nvPr>
        </p:nvGraphicFramePr>
        <p:xfrm>
          <a:off x="611560" y="1628800"/>
          <a:ext cx="5688633" cy="1588188"/>
        </p:xfrm>
        <a:graphic>
          <a:graphicData uri="http://schemas.openxmlformats.org/drawingml/2006/table">
            <a:tbl>
              <a:tblPr firstRow="1" firstCol="1" bandRow="1">
                <a:tableStyleId>{5C22544A-7EE6-4342-B048-85BDC9FD1C3A}</a:tableStyleId>
              </a:tblPr>
              <a:tblGrid>
                <a:gridCol w="1896211">
                  <a:extLst>
                    <a:ext uri="{9D8B030D-6E8A-4147-A177-3AD203B41FA5}">
                      <a16:colId xmlns:a16="http://schemas.microsoft.com/office/drawing/2014/main" val="3911782113"/>
                    </a:ext>
                  </a:extLst>
                </a:gridCol>
                <a:gridCol w="1896211">
                  <a:extLst>
                    <a:ext uri="{9D8B030D-6E8A-4147-A177-3AD203B41FA5}">
                      <a16:colId xmlns:a16="http://schemas.microsoft.com/office/drawing/2014/main" val="2711759682"/>
                    </a:ext>
                  </a:extLst>
                </a:gridCol>
                <a:gridCol w="1896211">
                  <a:extLst>
                    <a:ext uri="{9D8B030D-6E8A-4147-A177-3AD203B41FA5}">
                      <a16:colId xmlns:a16="http://schemas.microsoft.com/office/drawing/2014/main" val="2969926693"/>
                    </a:ext>
                  </a:extLst>
                </a:gridCol>
              </a:tblGrid>
              <a:tr h="368988">
                <a:tc>
                  <a:txBody>
                    <a:bodyPr/>
                    <a:lstStyle/>
                    <a:p>
                      <a:pPr algn="ctr"/>
                      <a:r>
                        <a:rPr lang="en-US" sz="1400" dirty="0"/>
                        <a:t>Study role</a:t>
                      </a:r>
                    </a:p>
                  </a:txBody>
                  <a:tcPr/>
                </a:tc>
                <a:tc>
                  <a:txBody>
                    <a:bodyPr/>
                    <a:lstStyle/>
                    <a:p>
                      <a:pPr algn="ctr"/>
                      <a:r>
                        <a:rPr lang="en-US" sz="1400" dirty="0"/>
                        <a:t>Study in progress</a:t>
                      </a:r>
                    </a:p>
                  </a:txBody>
                  <a:tcPr/>
                </a:tc>
                <a:tc>
                  <a:txBody>
                    <a:bodyPr/>
                    <a:lstStyle/>
                    <a:p>
                      <a:pPr algn="ctr"/>
                      <a:r>
                        <a:rPr lang="en-US" sz="1400" dirty="0"/>
                        <a:t>Study validated</a:t>
                      </a:r>
                    </a:p>
                  </a:txBody>
                  <a:tcPr/>
                </a:tc>
                <a:extLst>
                  <a:ext uri="{0D108BD9-81ED-4DB2-BD59-A6C34878D82A}">
                    <a16:rowId xmlns:a16="http://schemas.microsoft.com/office/drawing/2014/main" val="304384229"/>
                  </a:ext>
                </a:extLst>
              </a:tr>
              <a:tr h="267793">
                <a:tc>
                  <a:txBody>
                    <a:bodyPr/>
                    <a:lstStyle/>
                    <a:p>
                      <a:pPr algn="ctr"/>
                      <a:r>
                        <a:rPr lang="en-US" sz="1400" dirty="0"/>
                        <a:t>Producer</a:t>
                      </a:r>
                    </a:p>
                  </a:txBody>
                  <a:tcPr/>
                </a:tc>
                <a:tc>
                  <a:txBody>
                    <a:bodyPr/>
                    <a:lstStyle/>
                    <a:p>
                      <a:pPr algn="ctr"/>
                      <a:r>
                        <a:rPr lang="en-US" sz="1400" dirty="0"/>
                        <a:t>Read + Write</a:t>
                      </a:r>
                    </a:p>
                  </a:txBody>
                  <a:tcPr/>
                </a:tc>
                <a:tc>
                  <a:txBody>
                    <a:bodyPr/>
                    <a:lstStyle/>
                    <a:p>
                      <a:pPr algn="ctr"/>
                      <a:r>
                        <a:rPr lang="en-US" sz="1400" dirty="0"/>
                        <a:t>Read + Write</a:t>
                      </a:r>
                    </a:p>
                  </a:txBody>
                  <a:tcPr/>
                </a:tc>
                <a:extLst>
                  <a:ext uri="{0D108BD9-81ED-4DB2-BD59-A6C34878D82A}">
                    <a16:rowId xmlns:a16="http://schemas.microsoft.com/office/drawing/2014/main" val="1584224311"/>
                  </a:ext>
                </a:extLst>
              </a:tr>
              <a:tr h="267793">
                <a:tc>
                  <a:txBody>
                    <a:bodyPr/>
                    <a:lstStyle/>
                    <a:p>
                      <a:pPr algn="ctr"/>
                      <a:r>
                        <a:rPr lang="en-US" sz="1400" dirty="0"/>
                        <a:t>Reviewer *</a:t>
                      </a:r>
                    </a:p>
                  </a:txBody>
                  <a:tcPr/>
                </a:tc>
                <a:tc>
                  <a:txBody>
                    <a:bodyPr/>
                    <a:lstStyle/>
                    <a:p>
                      <a:pPr algn="ctr"/>
                      <a:r>
                        <a:rPr lang="en-US" sz="1400" dirty="0"/>
                        <a:t>Read</a:t>
                      </a:r>
                    </a:p>
                  </a:txBody>
                  <a:tcPr/>
                </a:tc>
                <a:tc>
                  <a:txBody>
                    <a:bodyPr/>
                    <a:lstStyle/>
                    <a:p>
                      <a:pPr algn="ctr"/>
                      <a:r>
                        <a:rPr lang="en-US" sz="1400" dirty="0"/>
                        <a:t>Read</a:t>
                      </a:r>
                    </a:p>
                  </a:txBody>
                  <a:tcPr/>
                </a:tc>
                <a:extLst>
                  <a:ext uri="{0D108BD9-81ED-4DB2-BD59-A6C34878D82A}">
                    <a16:rowId xmlns:a16="http://schemas.microsoft.com/office/drawing/2014/main" val="2575963366"/>
                  </a:ext>
                </a:extLst>
              </a:tr>
              <a:tr h="267793">
                <a:tc>
                  <a:txBody>
                    <a:bodyPr/>
                    <a:lstStyle/>
                    <a:p>
                      <a:pPr algn="ctr"/>
                      <a:r>
                        <a:rPr lang="en-US" sz="1400" dirty="0"/>
                        <a:t>Private Client</a:t>
                      </a:r>
                    </a:p>
                  </a:txBody>
                  <a:tcPr/>
                </a:tc>
                <a:tc>
                  <a:txBody>
                    <a:bodyPr/>
                    <a:lstStyle/>
                    <a:p>
                      <a:pPr algn="ctr"/>
                      <a:r>
                        <a:rPr lang="en-US" sz="1400" dirty="0"/>
                        <a:t>None</a:t>
                      </a:r>
                    </a:p>
                  </a:txBody>
                  <a:tcPr/>
                </a:tc>
                <a:tc>
                  <a:txBody>
                    <a:bodyPr/>
                    <a:lstStyle/>
                    <a:p>
                      <a:pPr algn="ctr"/>
                      <a:r>
                        <a:rPr lang="en-US" sz="1400" dirty="0"/>
                        <a:t>Read</a:t>
                      </a:r>
                    </a:p>
                  </a:txBody>
                  <a:tcPr/>
                </a:tc>
                <a:extLst>
                  <a:ext uri="{0D108BD9-81ED-4DB2-BD59-A6C34878D82A}">
                    <a16:rowId xmlns:a16="http://schemas.microsoft.com/office/drawing/2014/main" val="591975645"/>
                  </a:ext>
                </a:extLst>
              </a:tr>
              <a:tr h="267793">
                <a:tc>
                  <a:txBody>
                    <a:bodyPr/>
                    <a:lstStyle/>
                    <a:p>
                      <a:pPr algn="ctr"/>
                      <a:r>
                        <a:rPr lang="en-US" sz="1400" dirty="0"/>
                        <a:t>Other</a:t>
                      </a:r>
                    </a:p>
                  </a:txBody>
                  <a:tcPr/>
                </a:tc>
                <a:tc>
                  <a:txBody>
                    <a:bodyPr/>
                    <a:lstStyle/>
                    <a:p>
                      <a:pPr algn="ctr"/>
                      <a:r>
                        <a:rPr lang="en-US" sz="1400" dirty="0"/>
                        <a:t>None</a:t>
                      </a:r>
                    </a:p>
                  </a:txBody>
                  <a:tcPr/>
                </a:tc>
                <a:tc>
                  <a:txBody>
                    <a:bodyPr/>
                    <a:lstStyle/>
                    <a:p>
                      <a:pPr algn="ctr"/>
                      <a:r>
                        <a:rPr lang="en-US" sz="1400" dirty="0"/>
                        <a:t>None</a:t>
                      </a:r>
                    </a:p>
                  </a:txBody>
                  <a:tcPr/>
                </a:tc>
                <a:extLst>
                  <a:ext uri="{0D108BD9-81ED-4DB2-BD59-A6C34878D82A}">
                    <a16:rowId xmlns:a16="http://schemas.microsoft.com/office/drawing/2014/main" val="1435334029"/>
                  </a:ext>
                </a:extLst>
              </a:tr>
            </a:tbl>
          </a:graphicData>
        </a:graphic>
      </p:graphicFrame>
      <p:pic>
        <p:nvPicPr>
          <p:cNvPr id="10" name="Image 9">
            <a:extLst>
              <a:ext uri="{FF2B5EF4-FFF2-40B4-BE49-F238E27FC236}">
                <a16:creationId xmlns:a16="http://schemas.microsoft.com/office/drawing/2014/main" id="{4496F5E7-F6E7-4B67-9AB7-7DDE72203178}"/>
              </a:ext>
            </a:extLst>
          </p:cNvPr>
          <p:cNvPicPr>
            <a:picLocks noChangeAspect="1"/>
          </p:cNvPicPr>
          <p:nvPr/>
        </p:nvPicPr>
        <p:blipFill>
          <a:blip r:embed="rId7"/>
          <a:stretch>
            <a:fillRect/>
          </a:stretch>
        </p:blipFill>
        <p:spPr>
          <a:xfrm>
            <a:off x="3635896" y="4855375"/>
            <a:ext cx="1670478" cy="1741977"/>
          </a:xfrm>
          <a:prstGeom prst="rect">
            <a:avLst/>
          </a:prstGeom>
        </p:spPr>
      </p:pic>
      <p:sp>
        <p:nvSpPr>
          <p:cNvPr id="9" name="ZoneTexte 8">
            <a:extLst>
              <a:ext uri="{FF2B5EF4-FFF2-40B4-BE49-F238E27FC236}">
                <a16:creationId xmlns:a16="http://schemas.microsoft.com/office/drawing/2014/main" id="{FEB5525E-871B-417A-9CCD-BF0C5D9DAB42}"/>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b="1" dirty="0">
                <a:solidFill>
                  <a:schemeClr val="tx2"/>
                </a:solidFill>
              </a:rPr>
              <a:t>Study validation  </a:t>
            </a:r>
            <a:r>
              <a:rPr lang="en-US" sz="900" dirty="0">
                <a:solidFill>
                  <a:schemeClr val="tx1">
                    <a:lumMod val="60000"/>
                    <a:lumOff val="40000"/>
                  </a:schemeClr>
                </a:solidFill>
              </a:rPr>
              <a:t>|  Table Library</a:t>
            </a:r>
          </a:p>
        </p:txBody>
      </p:sp>
    </p:spTree>
    <p:extLst>
      <p:ext uri="{BB962C8B-B14F-4D97-AF65-F5344CB8AC3E}">
        <p14:creationId xmlns:p14="http://schemas.microsoft.com/office/powerpoint/2010/main" val="207303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A2AA3-30C0-4914-9F3F-90272A8642AB}"/>
              </a:ext>
            </a:extLst>
          </p:cNvPr>
          <p:cNvSpPr>
            <a:spLocks noGrp="1"/>
          </p:cNvSpPr>
          <p:nvPr>
            <p:ph type="title"/>
          </p:nvPr>
        </p:nvSpPr>
        <p:spPr/>
        <p:txBody>
          <a:bodyPr/>
          <a:lstStyle/>
          <a:p>
            <a:r>
              <a:rPr lang="en-US" dirty="0"/>
              <a:t>APEX technical details</a:t>
            </a:r>
          </a:p>
        </p:txBody>
      </p:sp>
      <p:sp>
        <p:nvSpPr>
          <p:cNvPr id="3" name="Espace réservé du contenu 2">
            <a:extLst>
              <a:ext uri="{FF2B5EF4-FFF2-40B4-BE49-F238E27FC236}">
                <a16:creationId xmlns:a16="http://schemas.microsoft.com/office/drawing/2014/main" id="{D15D2942-DB0B-422C-991D-CC098DD8A928}"/>
              </a:ext>
            </a:extLst>
          </p:cNvPr>
          <p:cNvSpPr>
            <a:spLocks noGrp="1"/>
          </p:cNvSpPr>
          <p:nvPr>
            <p:ph idx="1"/>
          </p:nvPr>
        </p:nvSpPr>
        <p:spPr>
          <a:xfrm>
            <a:off x="262800" y="1251796"/>
            <a:ext cx="8640000" cy="4832202"/>
          </a:xfrm>
        </p:spPr>
        <p:txBody>
          <a:bodyPr/>
          <a:lstStyle/>
          <a:p>
            <a:r>
              <a:rPr lang="en-US" sz="1400" dirty="0"/>
              <a:t>The first time you want to download or visualize a document </a:t>
            </a:r>
            <a:br>
              <a:rPr lang="en-US" sz="1400" dirty="0"/>
            </a:br>
            <a:r>
              <a:rPr lang="en-US" sz="1400" dirty="0"/>
              <a:t>from APEX you might need to manually allow pop-ups within </a:t>
            </a:r>
            <a:br>
              <a:rPr lang="en-US" sz="1400" dirty="0"/>
            </a:br>
            <a:r>
              <a:rPr lang="en-US" sz="1400" dirty="0"/>
              <a:t>your browser.</a:t>
            </a:r>
            <a:br>
              <a:rPr lang="en-US" sz="1400" dirty="0"/>
            </a:br>
            <a:r>
              <a:rPr lang="en-US" sz="1400" dirty="0"/>
              <a:t>For Chrome the option is presented in the top-right corner:</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If you encounter an unexpected behavior within APEX, try to clear the cache of your browser:</a:t>
            </a:r>
          </a:p>
          <a:p>
            <a:endParaRPr lang="en-US" sz="1400" dirty="0"/>
          </a:p>
          <a:p>
            <a:endParaRPr lang="en-US" sz="1400" dirty="0"/>
          </a:p>
          <a:p>
            <a:endParaRPr lang="en-US" sz="1400" dirty="0"/>
          </a:p>
        </p:txBody>
      </p:sp>
      <p:pic>
        <p:nvPicPr>
          <p:cNvPr id="5" name="Image 4">
            <a:extLst>
              <a:ext uri="{FF2B5EF4-FFF2-40B4-BE49-F238E27FC236}">
                <a16:creationId xmlns:a16="http://schemas.microsoft.com/office/drawing/2014/main" id="{E4EC674A-D061-40A0-A3EE-8D37E3322BF1}"/>
              </a:ext>
            </a:extLst>
          </p:cNvPr>
          <p:cNvPicPr>
            <a:picLocks noChangeAspect="1"/>
          </p:cNvPicPr>
          <p:nvPr/>
        </p:nvPicPr>
        <p:blipFill>
          <a:blip r:embed="rId2"/>
          <a:stretch>
            <a:fillRect/>
          </a:stretch>
        </p:blipFill>
        <p:spPr>
          <a:xfrm>
            <a:off x="5940152" y="1145761"/>
            <a:ext cx="2771344" cy="2024883"/>
          </a:xfrm>
          <a:prstGeom prst="rect">
            <a:avLst/>
          </a:prstGeom>
        </p:spPr>
      </p:pic>
      <p:sp>
        <p:nvSpPr>
          <p:cNvPr id="6" name="ZoneTexte 5">
            <a:extLst>
              <a:ext uri="{FF2B5EF4-FFF2-40B4-BE49-F238E27FC236}">
                <a16:creationId xmlns:a16="http://schemas.microsoft.com/office/drawing/2014/main" id="{08B99644-04F1-4EBB-815F-EF5569F304A1}"/>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b="1" dirty="0">
                <a:solidFill>
                  <a:schemeClr val="tx2"/>
                </a:solidFill>
              </a:rPr>
              <a:t>Intro</a:t>
            </a:r>
            <a:r>
              <a:rPr lang="en-US" sz="900" dirty="0">
                <a:solidFill>
                  <a:schemeClr val="tx1">
                    <a:lumMod val="60000"/>
                    <a:lumOff val="40000"/>
                  </a:schemeClr>
                </a:solidFill>
              </a:rPr>
              <a:t>  |  Study Management  |  Data Input  |  Data controls  |  Run Management  |  Study validation  |  Table Library</a:t>
            </a:r>
          </a:p>
        </p:txBody>
      </p:sp>
      <p:pic>
        <p:nvPicPr>
          <p:cNvPr id="70658" name="Picture 2" descr="C:\Users\sgudebk\AppData\Local\Temp\SNAGHTML1a39ae2.PNG">
            <a:extLst>
              <a:ext uri="{FF2B5EF4-FFF2-40B4-BE49-F238E27FC236}">
                <a16:creationId xmlns:a16="http://schemas.microsoft.com/office/drawing/2014/main" id="{C578EC8B-76FD-4303-AF29-64E5E078E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63417"/>
            <a:ext cx="719138" cy="1957390"/>
          </a:xfrm>
          <a:prstGeom prst="rect">
            <a:avLst/>
          </a:prstGeom>
          <a:noFill/>
          <a:extLst>
            <a:ext uri="{909E8E84-426E-40DD-AFC4-6F175D3DCCD1}">
              <a14:hiddenFill xmlns:a14="http://schemas.microsoft.com/office/drawing/2010/main">
                <a:solidFill>
                  <a:srgbClr val="FFFFFF"/>
                </a:solidFill>
              </a14:hiddenFill>
            </a:ext>
          </a:extLst>
        </p:spPr>
      </p:pic>
      <p:pic>
        <p:nvPicPr>
          <p:cNvPr id="70660" name="Picture 4" descr="C:\Users\sgudebk\AppData\Local\Temp\SNAGHTML1a53a79.PNG">
            <a:extLst>
              <a:ext uri="{FF2B5EF4-FFF2-40B4-BE49-F238E27FC236}">
                <a16:creationId xmlns:a16="http://schemas.microsoft.com/office/drawing/2014/main" id="{788C52CF-1949-40DE-A26A-538C6DD3F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437112"/>
            <a:ext cx="1084032" cy="14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09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715CDC39-ADF6-4822-9187-C3B1828342CB}"/>
              </a:ext>
            </a:extLst>
          </p:cNvPr>
          <p:cNvGraphicFramePr>
            <a:graphicFrameLocks noChangeAspect="1"/>
          </p:cNvGraphicFramePr>
          <p:nvPr>
            <p:custDataLst>
              <p:tags r:id="rId2"/>
            </p:custDataLst>
            <p:extLst>
              <p:ext uri="{D42A27DB-BD31-4B8C-83A1-F6EECF244321}">
                <p14:modId xmlns:p14="http://schemas.microsoft.com/office/powerpoint/2010/main" val="4151449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47"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CE576FA-79DC-4BCA-8053-6CCCB5B35ABA}"/>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8404A88-0717-4C1C-B609-776FD1E0D2C5}"/>
              </a:ext>
            </a:extLst>
          </p:cNvPr>
          <p:cNvSpPr>
            <a:spLocks noGrp="1"/>
          </p:cNvSpPr>
          <p:nvPr>
            <p:ph type="title"/>
          </p:nvPr>
        </p:nvSpPr>
        <p:spPr/>
        <p:txBody>
          <a:bodyPr/>
          <a:lstStyle/>
          <a:p>
            <a:r>
              <a:rPr lang="en-US" dirty="0"/>
              <a:t>Study Validation</a:t>
            </a:r>
          </a:p>
        </p:txBody>
      </p:sp>
      <p:sp>
        <p:nvSpPr>
          <p:cNvPr id="3" name="Espace réservé du contenu 2">
            <a:extLst>
              <a:ext uri="{FF2B5EF4-FFF2-40B4-BE49-F238E27FC236}">
                <a16:creationId xmlns:a16="http://schemas.microsoft.com/office/drawing/2014/main" id="{7A05E377-6845-4C90-84BD-82C554FF1066}"/>
              </a:ext>
            </a:extLst>
          </p:cNvPr>
          <p:cNvSpPr>
            <a:spLocks noGrp="1"/>
          </p:cNvSpPr>
          <p:nvPr>
            <p:ph idx="1"/>
          </p:nvPr>
        </p:nvSpPr>
        <p:spPr/>
        <p:txBody>
          <a:bodyPr/>
          <a:lstStyle/>
          <a:p>
            <a:endParaRPr lang="en-US" sz="1400" dirty="0"/>
          </a:p>
          <a:p>
            <a:endParaRPr lang="en-US" sz="1400" dirty="0"/>
          </a:p>
          <a:p>
            <a:r>
              <a:rPr lang="en-US" sz="1400" dirty="0"/>
              <a:t>Once a study is finalized, it is set to Validated </a:t>
            </a:r>
            <a:br>
              <a:rPr lang="en-US" sz="1400" dirty="0"/>
            </a:br>
            <a:r>
              <a:rPr lang="en-US" sz="1400" dirty="0"/>
              <a:t>and the Master Run for each decrement is chosen</a:t>
            </a:r>
            <a:br>
              <a:rPr lang="en-US" sz="1400" dirty="0"/>
            </a:br>
            <a:r>
              <a:rPr lang="en-US" sz="1400" dirty="0"/>
              <a:t> (in most cases the same)</a:t>
            </a:r>
          </a:p>
          <a:p>
            <a:endParaRPr lang="en-US" sz="1400" dirty="0"/>
          </a:p>
          <a:p>
            <a:r>
              <a:rPr lang="en-US" sz="1400" dirty="0"/>
              <a:t>Once a study is validated, access to the study and its </a:t>
            </a:r>
            <a:br>
              <a:rPr lang="en-US" sz="1400" dirty="0"/>
            </a:br>
            <a:r>
              <a:rPr lang="en-US" sz="1400" dirty="0"/>
              <a:t>results is provided to all Private Clients and </a:t>
            </a:r>
            <a:br>
              <a:rPr lang="en-US" sz="1400" dirty="0"/>
            </a:br>
            <a:r>
              <a:rPr lang="en-US" sz="1400" dirty="0"/>
              <a:t>the Study Runs can no longer be modified</a:t>
            </a:r>
          </a:p>
          <a:p>
            <a:endParaRPr lang="en-US" sz="1400" dirty="0"/>
          </a:p>
          <a:p>
            <a:endParaRPr lang="en-US" sz="1400" dirty="0"/>
          </a:p>
          <a:p>
            <a:endParaRPr lang="en-US" sz="1400" dirty="0"/>
          </a:p>
          <a:p>
            <a:r>
              <a:rPr lang="en-US" sz="1400" dirty="0"/>
              <a:t>By default all other runs are deleted. </a:t>
            </a:r>
          </a:p>
          <a:p>
            <a:r>
              <a:rPr lang="en-US" sz="1400" dirty="0"/>
              <a:t>Additional runs can be retained for </a:t>
            </a:r>
            <a:br>
              <a:rPr lang="en-US" sz="1400" dirty="0"/>
            </a:br>
            <a:r>
              <a:rPr lang="en-US" sz="1400" dirty="0"/>
              <a:t>documentation purpose</a:t>
            </a:r>
          </a:p>
          <a:p>
            <a:endParaRPr lang="en-US" sz="1400" dirty="0"/>
          </a:p>
          <a:p>
            <a:endParaRPr lang="en-US" sz="1400" dirty="0"/>
          </a:p>
          <a:p>
            <a:r>
              <a:rPr lang="en-US" sz="1400" dirty="0"/>
              <a:t>By default all unused datasets are deleted </a:t>
            </a:r>
          </a:p>
        </p:txBody>
      </p:sp>
      <p:pic>
        <p:nvPicPr>
          <p:cNvPr id="7" name="Image 6">
            <a:extLst>
              <a:ext uri="{FF2B5EF4-FFF2-40B4-BE49-F238E27FC236}">
                <a16:creationId xmlns:a16="http://schemas.microsoft.com/office/drawing/2014/main" id="{2E7004D6-F6A0-4068-80AF-E6C24520C7AB}"/>
              </a:ext>
            </a:extLst>
          </p:cNvPr>
          <p:cNvPicPr>
            <a:picLocks noChangeAspect="1"/>
          </p:cNvPicPr>
          <p:nvPr/>
        </p:nvPicPr>
        <p:blipFill>
          <a:blip r:embed="rId7"/>
          <a:stretch>
            <a:fillRect/>
          </a:stretch>
        </p:blipFill>
        <p:spPr>
          <a:xfrm>
            <a:off x="5054767" y="3582088"/>
            <a:ext cx="3099206" cy="1868014"/>
          </a:xfrm>
          <a:prstGeom prst="rect">
            <a:avLst/>
          </a:prstGeom>
        </p:spPr>
      </p:pic>
      <p:pic>
        <p:nvPicPr>
          <p:cNvPr id="8" name="Image 7">
            <a:extLst>
              <a:ext uri="{FF2B5EF4-FFF2-40B4-BE49-F238E27FC236}">
                <a16:creationId xmlns:a16="http://schemas.microsoft.com/office/drawing/2014/main" id="{E06AD6B3-09AB-4B9F-9FC9-8A393158DD48}"/>
              </a:ext>
            </a:extLst>
          </p:cNvPr>
          <p:cNvPicPr>
            <a:picLocks noChangeAspect="1"/>
          </p:cNvPicPr>
          <p:nvPr/>
        </p:nvPicPr>
        <p:blipFill>
          <a:blip r:embed="rId8"/>
          <a:stretch>
            <a:fillRect/>
          </a:stretch>
        </p:blipFill>
        <p:spPr>
          <a:xfrm>
            <a:off x="4935324" y="1096781"/>
            <a:ext cx="3338092" cy="1911170"/>
          </a:xfrm>
          <a:prstGeom prst="rect">
            <a:avLst/>
          </a:prstGeom>
        </p:spPr>
      </p:pic>
      <p:sp>
        <p:nvSpPr>
          <p:cNvPr id="9" name="ZoneTexte 8">
            <a:extLst>
              <a:ext uri="{FF2B5EF4-FFF2-40B4-BE49-F238E27FC236}">
                <a16:creationId xmlns:a16="http://schemas.microsoft.com/office/drawing/2014/main" id="{84508789-50A6-48CD-8986-828C20E748B2}"/>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b="1" dirty="0">
                <a:solidFill>
                  <a:schemeClr val="tx2"/>
                </a:solidFill>
              </a:rPr>
              <a:t>Study validation  </a:t>
            </a:r>
            <a:r>
              <a:rPr lang="en-US" sz="900" dirty="0">
                <a:solidFill>
                  <a:schemeClr val="tx1">
                    <a:lumMod val="60000"/>
                    <a:lumOff val="40000"/>
                  </a:schemeClr>
                </a:solidFill>
              </a:rPr>
              <a:t>|  Table Library</a:t>
            </a:r>
          </a:p>
        </p:txBody>
      </p:sp>
    </p:spTree>
    <p:extLst>
      <p:ext uri="{BB962C8B-B14F-4D97-AF65-F5344CB8AC3E}">
        <p14:creationId xmlns:p14="http://schemas.microsoft.com/office/powerpoint/2010/main" val="258027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D6342315-1AB8-4D8B-8A54-48439982C75A}"/>
              </a:ext>
            </a:extLst>
          </p:cNvPr>
          <p:cNvGraphicFramePr>
            <a:graphicFrameLocks noChangeAspect="1"/>
          </p:cNvGraphicFramePr>
          <p:nvPr>
            <p:custDataLst>
              <p:tags r:id="rId2"/>
            </p:custDataLst>
            <p:extLst>
              <p:ext uri="{D42A27DB-BD31-4B8C-83A1-F6EECF244321}">
                <p14:modId xmlns:p14="http://schemas.microsoft.com/office/powerpoint/2010/main" val="3213741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71"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DE8B43E-9871-4CDF-A182-90C0A1FFD21E}"/>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3707E878-5F3F-4595-9BFF-47238FFA5B9F}"/>
              </a:ext>
            </a:extLst>
          </p:cNvPr>
          <p:cNvSpPr>
            <a:spLocks noGrp="1"/>
          </p:cNvSpPr>
          <p:nvPr>
            <p:ph type="title"/>
          </p:nvPr>
        </p:nvSpPr>
        <p:spPr/>
        <p:txBody>
          <a:bodyPr/>
          <a:lstStyle/>
          <a:p>
            <a:r>
              <a:rPr lang="en-US" dirty="0"/>
              <a:t>Table Library</a:t>
            </a:r>
          </a:p>
        </p:txBody>
      </p:sp>
      <p:sp>
        <p:nvSpPr>
          <p:cNvPr id="3" name="Espace réservé du contenu 2">
            <a:extLst>
              <a:ext uri="{FF2B5EF4-FFF2-40B4-BE49-F238E27FC236}">
                <a16:creationId xmlns:a16="http://schemas.microsoft.com/office/drawing/2014/main" id="{2AF78D5C-720F-4EFC-8018-86D4D3DDD658}"/>
              </a:ext>
            </a:extLst>
          </p:cNvPr>
          <p:cNvSpPr>
            <a:spLocks noGrp="1"/>
          </p:cNvSpPr>
          <p:nvPr>
            <p:ph idx="1"/>
          </p:nvPr>
        </p:nvSpPr>
        <p:spPr/>
        <p:txBody>
          <a:bodyPr/>
          <a:lstStyle/>
          <a:p>
            <a:r>
              <a:rPr lang="en-US" sz="1400" dirty="0"/>
              <a:t>Similar principles to Study Management</a:t>
            </a:r>
          </a:p>
          <a:p>
            <a:endParaRPr lang="en-US" sz="1400" dirty="0"/>
          </a:p>
          <a:p>
            <a:r>
              <a:rPr lang="en-US" sz="1400" dirty="0">
                <a:solidFill>
                  <a:srgbClr val="00B0F0"/>
                </a:solidFill>
              </a:rPr>
              <a:t>Table Name</a:t>
            </a:r>
            <a:r>
              <a:rPr lang="en-US" sz="1400" dirty="0"/>
              <a:t>  </a:t>
            </a:r>
          </a:p>
          <a:p>
            <a:pPr lvl="1"/>
            <a:r>
              <a:rPr lang="en-US" sz="1400" dirty="0"/>
              <a:t>Official name of external or internal table</a:t>
            </a:r>
          </a:p>
          <a:p>
            <a:pPr lvl="1"/>
            <a:r>
              <a:rPr lang="en-US" sz="1400" dirty="0"/>
              <a:t>For adjustment tables, define your local standard for a </a:t>
            </a:r>
            <a:br>
              <a:rPr lang="en-US" sz="1400" dirty="0"/>
            </a:br>
            <a:r>
              <a:rPr lang="en-US" sz="1400" dirty="0"/>
              <a:t>meaningful description of the scope of the table </a:t>
            </a:r>
            <a:br>
              <a:rPr lang="en-US" sz="1400" dirty="0"/>
            </a:br>
            <a:r>
              <a:rPr lang="en-US" sz="1400" dirty="0"/>
              <a:t>(e.g. Client &amp; product name)</a:t>
            </a:r>
          </a:p>
          <a:p>
            <a:r>
              <a:rPr lang="en-US" sz="1400" dirty="0">
                <a:solidFill>
                  <a:srgbClr val="00B0F0"/>
                </a:solidFill>
              </a:rPr>
              <a:t>Table Type</a:t>
            </a:r>
            <a:r>
              <a:rPr lang="en-US" sz="1400" dirty="0"/>
              <a:t> </a:t>
            </a:r>
          </a:p>
          <a:p>
            <a:pPr lvl="1"/>
            <a:r>
              <a:rPr lang="en-US" sz="1400" dirty="0"/>
              <a:t>Policy table specific to US </a:t>
            </a:r>
            <a:r>
              <a:rPr lang="en-US" sz="1400" dirty="0" err="1"/>
              <a:t>inforce</a:t>
            </a:r>
            <a:r>
              <a:rPr lang="en-US" sz="1400" dirty="0"/>
              <a:t> studies</a:t>
            </a:r>
          </a:p>
          <a:p>
            <a:r>
              <a:rPr lang="en-US" sz="1400" dirty="0">
                <a:solidFill>
                  <a:srgbClr val="00B0F0"/>
                </a:solidFill>
              </a:rPr>
              <a:t>Exposure metric</a:t>
            </a:r>
            <a:r>
              <a:rPr lang="en-US" sz="1400" dirty="0"/>
              <a:t> </a:t>
            </a:r>
          </a:p>
          <a:p>
            <a:pPr lvl="1"/>
            <a:r>
              <a:rPr lang="en-US" sz="1400" dirty="0"/>
              <a:t>Only compulsory for Base table</a:t>
            </a:r>
          </a:p>
          <a:p>
            <a:r>
              <a:rPr lang="en-US" sz="1400" dirty="0">
                <a:solidFill>
                  <a:srgbClr val="00B0F0"/>
                </a:solidFill>
              </a:rPr>
              <a:t>Application year</a:t>
            </a:r>
            <a:endParaRPr lang="en-US" sz="1400" dirty="0"/>
          </a:p>
          <a:p>
            <a:pPr lvl="1"/>
            <a:r>
              <a:rPr lang="en-US" sz="1400" dirty="0"/>
              <a:t>Reference year of the table. For example mid-point of underlying observation period or base year of a trend table</a:t>
            </a:r>
          </a:p>
          <a:p>
            <a:pPr lvl="1"/>
            <a:r>
              <a:rPr lang="en-US" sz="1400" dirty="0"/>
              <a:t>Used to control that selected trend table and base table are consistent</a:t>
            </a:r>
          </a:p>
          <a:p>
            <a:pPr lvl="1"/>
            <a:r>
              <a:rPr lang="en-US" sz="1400" dirty="0"/>
              <a:t>Compulsory for base and trend table</a:t>
            </a:r>
          </a:p>
          <a:p>
            <a:r>
              <a:rPr lang="en-US" sz="1400" dirty="0">
                <a:solidFill>
                  <a:srgbClr val="00B0F0"/>
                </a:solidFill>
              </a:rPr>
              <a:t>Publication year</a:t>
            </a:r>
            <a:endParaRPr lang="en-US" sz="1400" dirty="0"/>
          </a:p>
          <a:p>
            <a:pPr lvl="1"/>
            <a:r>
              <a:rPr lang="en-US" sz="1400"/>
              <a:t>Creation resp. </a:t>
            </a:r>
            <a:r>
              <a:rPr lang="en-US" sz="1400" dirty="0"/>
              <a:t>publication year. Used in table year to allow distinction of table updates</a:t>
            </a:r>
          </a:p>
          <a:p>
            <a:r>
              <a:rPr lang="en-US" sz="1400" dirty="0">
                <a:solidFill>
                  <a:srgbClr val="00B0F0"/>
                </a:solidFill>
              </a:rPr>
              <a:t>Table ID</a:t>
            </a:r>
            <a:r>
              <a:rPr lang="en-US" sz="1400" dirty="0"/>
              <a:t> </a:t>
            </a:r>
          </a:p>
          <a:p>
            <a:pPr lvl="1"/>
            <a:r>
              <a:rPr lang="en-US" sz="1400" dirty="0"/>
              <a:t>Defined as combination of key metadata: </a:t>
            </a:r>
            <a:r>
              <a:rPr lang="en-GB" sz="1400" i="1" dirty="0"/>
              <a:t>CountryCode_Decrement_TableType_TableName_PublicationYear_VersionID</a:t>
            </a:r>
          </a:p>
          <a:p>
            <a:pPr lvl="1"/>
            <a:r>
              <a:rPr lang="en-GB" sz="1400" dirty="0"/>
              <a:t>In case table ID combination already exists then the creation of a new version will be confirmed via pop-up</a:t>
            </a:r>
          </a:p>
          <a:p>
            <a:pPr lvl="1"/>
            <a:endParaRPr lang="en-US" sz="1400" i="1" dirty="0"/>
          </a:p>
        </p:txBody>
      </p:sp>
      <p:pic>
        <p:nvPicPr>
          <p:cNvPr id="9" name="Image 8">
            <a:extLst>
              <a:ext uri="{FF2B5EF4-FFF2-40B4-BE49-F238E27FC236}">
                <a16:creationId xmlns:a16="http://schemas.microsoft.com/office/drawing/2014/main" id="{15E9381F-6594-4583-86AD-238E56068E35}"/>
              </a:ext>
            </a:extLst>
          </p:cNvPr>
          <p:cNvPicPr>
            <a:picLocks noChangeAspect="1"/>
          </p:cNvPicPr>
          <p:nvPr/>
        </p:nvPicPr>
        <p:blipFill>
          <a:blip r:embed="rId7"/>
          <a:stretch>
            <a:fillRect/>
          </a:stretch>
        </p:blipFill>
        <p:spPr>
          <a:xfrm>
            <a:off x="5580112" y="1340768"/>
            <a:ext cx="3050594" cy="1675490"/>
          </a:xfrm>
          <a:prstGeom prst="rect">
            <a:avLst/>
          </a:prstGeom>
        </p:spPr>
      </p:pic>
      <p:sp>
        <p:nvSpPr>
          <p:cNvPr id="8" name="Ellipse 7">
            <a:extLst>
              <a:ext uri="{FF2B5EF4-FFF2-40B4-BE49-F238E27FC236}">
                <a16:creationId xmlns:a16="http://schemas.microsoft.com/office/drawing/2014/main" id="{46C24AC0-3124-4961-9C7F-AA6FFDBC4838}"/>
              </a:ext>
            </a:extLst>
          </p:cNvPr>
          <p:cNvSpPr/>
          <p:nvPr/>
        </p:nvSpPr>
        <p:spPr>
          <a:xfrm>
            <a:off x="5472100" y="2273878"/>
            <a:ext cx="749546" cy="58697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
        <p:nvSpPr>
          <p:cNvPr id="10" name="Ellipse 9">
            <a:extLst>
              <a:ext uri="{FF2B5EF4-FFF2-40B4-BE49-F238E27FC236}">
                <a16:creationId xmlns:a16="http://schemas.microsoft.com/office/drawing/2014/main" id="{731B7CE3-37CE-4AEB-9A86-678F774EA9FF}"/>
              </a:ext>
            </a:extLst>
          </p:cNvPr>
          <p:cNvSpPr/>
          <p:nvPr/>
        </p:nvSpPr>
        <p:spPr>
          <a:xfrm>
            <a:off x="6846790" y="2481986"/>
            <a:ext cx="749546" cy="58697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
        <p:nvSpPr>
          <p:cNvPr id="11" name="ZoneTexte 10">
            <a:extLst>
              <a:ext uri="{FF2B5EF4-FFF2-40B4-BE49-F238E27FC236}">
                <a16:creationId xmlns:a16="http://schemas.microsoft.com/office/drawing/2014/main" id="{ECDBE497-EBEC-43A8-8F92-5C0291140FC2}"/>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dirty="0">
                <a:solidFill>
                  <a:schemeClr val="bg1">
                    <a:lumMod val="50000"/>
                  </a:schemeClr>
                </a:solidFill>
              </a:rPr>
              <a:t>Study validation  </a:t>
            </a:r>
            <a:r>
              <a:rPr lang="en-US" sz="900" dirty="0">
                <a:solidFill>
                  <a:schemeClr val="tx1">
                    <a:lumMod val="60000"/>
                    <a:lumOff val="40000"/>
                  </a:schemeClr>
                </a:solidFill>
              </a:rPr>
              <a:t>|  </a:t>
            </a:r>
            <a:r>
              <a:rPr lang="en-US" sz="900" b="1" dirty="0">
                <a:solidFill>
                  <a:schemeClr val="tx2"/>
                </a:solidFill>
              </a:rPr>
              <a:t>Table Library</a:t>
            </a:r>
          </a:p>
        </p:txBody>
      </p:sp>
    </p:spTree>
    <p:extLst>
      <p:ext uri="{BB962C8B-B14F-4D97-AF65-F5344CB8AC3E}">
        <p14:creationId xmlns:p14="http://schemas.microsoft.com/office/powerpoint/2010/main" val="2631125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32BBDCD2-5DD0-444E-8BBA-0FE20F2327F3}"/>
              </a:ext>
            </a:extLst>
          </p:cNvPr>
          <p:cNvGraphicFramePr>
            <a:graphicFrameLocks noChangeAspect="1"/>
          </p:cNvGraphicFramePr>
          <p:nvPr>
            <p:custDataLst>
              <p:tags r:id="rId2"/>
            </p:custDataLst>
            <p:extLst>
              <p:ext uri="{D42A27DB-BD31-4B8C-83A1-F6EECF244321}">
                <p14:modId xmlns:p14="http://schemas.microsoft.com/office/powerpoint/2010/main" val="316271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8"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DA8448-A359-4B1B-803A-319AE490D543}"/>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B947C81F-28AC-47E3-A69C-D9AC2CCA8322}"/>
              </a:ext>
            </a:extLst>
          </p:cNvPr>
          <p:cNvSpPr>
            <a:spLocks noGrp="1"/>
          </p:cNvSpPr>
          <p:nvPr>
            <p:ph type="title"/>
          </p:nvPr>
        </p:nvSpPr>
        <p:spPr/>
        <p:txBody>
          <a:bodyPr/>
          <a:lstStyle/>
          <a:p>
            <a:r>
              <a:rPr lang="en-US" dirty="0"/>
              <a:t>Table Library</a:t>
            </a:r>
          </a:p>
        </p:txBody>
      </p:sp>
      <p:sp>
        <p:nvSpPr>
          <p:cNvPr id="3" name="Espace réservé du contenu 2">
            <a:extLst>
              <a:ext uri="{FF2B5EF4-FFF2-40B4-BE49-F238E27FC236}">
                <a16:creationId xmlns:a16="http://schemas.microsoft.com/office/drawing/2014/main" id="{35BA981C-2D5D-4F4B-9B95-43A4749E89B0}"/>
              </a:ext>
            </a:extLst>
          </p:cNvPr>
          <p:cNvSpPr>
            <a:spLocks noGrp="1"/>
          </p:cNvSpPr>
          <p:nvPr>
            <p:ph idx="1"/>
          </p:nvPr>
        </p:nvSpPr>
        <p:spPr/>
        <p:txBody>
          <a:bodyPr/>
          <a:lstStyle/>
          <a:p>
            <a:pPr>
              <a:spcAft>
                <a:spcPts val="600"/>
              </a:spcAft>
            </a:pPr>
            <a:r>
              <a:rPr lang="en-US" sz="1400" dirty="0"/>
              <a:t>Table data formats similar for all three table types:</a:t>
            </a:r>
          </a:p>
          <a:p>
            <a:pPr lvl="1">
              <a:spcAft>
                <a:spcPts val="600"/>
              </a:spcAft>
            </a:pPr>
            <a:r>
              <a:rPr lang="en-US" sz="1400" dirty="0">
                <a:solidFill>
                  <a:schemeClr val="accent3"/>
                </a:solidFill>
              </a:rPr>
              <a:t>Age_Attained</a:t>
            </a:r>
          </a:p>
          <a:p>
            <a:pPr lvl="1">
              <a:spcAft>
                <a:spcPts val="600"/>
              </a:spcAft>
            </a:pPr>
            <a:r>
              <a:rPr lang="en-US" sz="1400" dirty="0" err="1">
                <a:solidFill>
                  <a:schemeClr val="accent3"/>
                </a:solidFill>
              </a:rPr>
              <a:t>Attained_Age_definition</a:t>
            </a:r>
            <a:endParaRPr lang="en-US" sz="1400" dirty="0">
              <a:solidFill>
                <a:schemeClr val="accent3"/>
              </a:solidFill>
            </a:endParaRPr>
          </a:p>
          <a:p>
            <a:pPr lvl="1">
              <a:spcAft>
                <a:spcPts val="600"/>
              </a:spcAft>
            </a:pPr>
            <a:r>
              <a:rPr lang="en-US" sz="1400" dirty="0" err="1">
                <a:solidFill>
                  <a:schemeClr val="accent3"/>
                </a:solidFill>
              </a:rPr>
              <a:t>Insurance_Age_Attained</a:t>
            </a:r>
            <a:endParaRPr lang="en-US" sz="1400" dirty="0">
              <a:solidFill>
                <a:schemeClr val="accent3"/>
              </a:solidFill>
            </a:endParaRPr>
          </a:p>
          <a:p>
            <a:pPr lvl="1">
              <a:spcAft>
                <a:spcPts val="600"/>
              </a:spcAft>
            </a:pPr>
            <a:r>
              <a:rPr lang="en-US" sz="1400" dirty="0" err="1">
                <a:solidFill>
                  <a:schemeClr val="accent3"/>
                </a:solidFill>
              </a:rPr>
              <a:t>Insurance_Age_Attained_def</a:t>
            </a:r>
            <a:endParaRPr lang="en-US" sz="1400" dirty="0">
              <a:solidFill>
                <a:schemeClr val="accent3"/>
              </a:solidFill>
            </a:endParaRPr>
          </a:p>
          <a:p>
            <a:pPr lvl="1">
              <a:spcAft>
                <a:spcPts val="600"/>
              </a:spcAft>
            </a:pPr>
            <a:r>
              <a:rPr lang="en-US" sz="1400" dirty="0" err="1">
                <a:solidFill>
                  <a:schemeClr val="accent3"/>
                </a:solidFill>
              </a:rPr>
              <a:t>Duration_Year</a:t>
            </a:r>
            <a:endParaRPr lang="en-US" sz="1400" dirty="0">
              <a:solidFill>
                <a:schemeClr val="accent3"/>
              </a:solidFill>
            </a:endParaRPr>
          </a:p>
          <a:p>
            <a:pPr lvl="1">
              <a:spcAft>
                <a:spcPts val="600"/>
              </a:spcAft>
            </a:pPr>
            <a:r>
              <a:rPr lang="en-US" sz="1400" dirty="0"/>
              <a:t>Any dimension variable of input file can be added</a:t>
            </a:r>
          </a:p>
          <a:p>
            <a:pPr lvl="1">
              <a:spcAft>
                <a:spcPts val="600"/>
              </a:spcAft>
            </a:pPr>
            <a:r>
              <a:rPr lang="en-US" sz="1400" dirty="0"/>
              <a:t>Factors can be differentiated by </a:t>
            </a:r>
            <a:r>
              <a:rPr lang="en-US" sz="1400" dirty="0" err="1">
                <a:solidFill>
                  <a:schemeClr val="accent3"/>
                </a:solidFill>
              </a:rPr>
              <a:t>Result_metric</a:t>
            </a:r>
            <a:r>
              <a:rPr lang="en-US" sz="1400" dirty="0"/>
              <a:t> (by count / by amount)</a:t>
            </a:r>
          </a:p>
          <a:p>
            <a:pPr lvl="1">
              <a:spcAft>
                <a:spcPts val="600"/>
              </a:spcAft>
            </a:pPr>
            <a:r>
              <a:rPr lang="en-US" sz="1400" dirty="0" err="1">
                <a:solidFill>
                  <a:schemeClr val="accent3"/>
                </a:solidFill>
              </a:rPr>
              <a:t>Data_Line</a:t>
            </a:r>
            <a:r>
              <a:rPr lang="en-US" sz="1400" dirty="0">
                <a:solidFill>
                  <a:schemeClr val="accent3"/>
                </a:solidFill>
              </a:rPr>
              <a:t> </a:t>
            </a:r>
            <a:r>
              <a:rPr lang="en-US" sz="1400" dirty="0"/>
              <a:t>to allow identification of data errors</a:t>
            </a:r>
          </a:p>
          <a:p>
            <a:pPr>
              <a:spcAft>
                <a:spcPts val="600"/>
              </a:spcAft>
            </a:pPr>
            <a:r>
              <a:rPr lang="en-US" sz="1400" dirty="0"/>
              <a:t>Additional variable </a:t>
            </a:r>
            <a:r>
              <a:rPr lang="en-US" sz="1400" dirty="0" err="1">
                <a:solidFill>
                  <a:schemeClr val="accent3"/>
                </a:solidFill>
              </a:rPr>
              <a:t>Calendar_Year</a:t>
            </a:r>
            <a:r>
              <a:rPr lang="en-US" sz="1400" dirty="0"/>
              <a:t> for trend table</a:t>
            </a:r>
          </a:p>
          <a:p>
            <a:pPr>
              <a:spcAft>
                <a:spcPts val="600"/>
              </a:spcAft>
            </a:pPr>
            <a:endParaRPr lang="en-US" sz="1400" dirty="0"/>
          </a:p>
          <a:p>
            <a:pPr>
              <a:spcAft>
                <a:spcPts val="600"/>
              </a:spcAft>
            </a:pPr>
            <a:endParaRPr lang="en-US" sz="1400" dirty="0"/>
          </a:p>
        </p:txBody>
      </p:sp>
      <p:sp>
        <p:nvSpPr>
          <p:cNvPr id="7" name="ZoneTexte 6">
            <a:extLst>
              <a:ext uri="{FF2B5EF4-FFF2-40B4-BE49-F238E27FC236}">
                <a16:creationId xmlns:a16="http://schemas.microsoft.com/office/drawing/2014/main" id="{8760D361-7AE8-425B-93BE-2A3446F8F097}"/>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dirty="0">
                <a:solidFill>
                  <a:schemeClr val="bg1">
                    <a:lumMod val="50000"/>
                  </a:schemeClr>
                </a:solidFill>
              </a:rPr>
              <a:t>Study validation  </a:t>
            </a:r>
            <a:r>
              <a:rPr lang="en-US" sz="900" dirty="0">
                <a:solidFill>
                  <a:schemeClr val="tx1">
                    <a:lumMod val="60000"/>
                    <a:lumOff val="40000"/>
                  </a:schemeClr>
                </a:solidFill>
              </a:rPr>
              <a:t>|  </a:t>
            </a:r>
            <a:r>
              <a:rPr lang="en-US" sz="900" b="1" dirty="0">
                <a:solidFill>
                  <a:schemeClr val="tx2"/>
                </a:solidFill>
              </a:rPr>
              <a:t>Table Library</a:t>
            </a:r>
          </a:p>
        </p:txBody>
      </p:sp>
    </p:spTree>
    <p:extLst>
      <p:ext uri="{BB962C8B-B14F-4D97-AF65-F5344CB8AC3E}">
        <p14:creationId xmlns:p14="http://schemas.microsoft.com/office/powerpoint/2010/main" val="1051100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32BBDCD2-5DD0-444E-8BBA-0FE20F2327F3}"/>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64" name="Diapositive think-cell" r:id="rId5" imgW="530" imgH="531" progId="TCLayout.ActiveDocument.1">
                  <p:embed/>
                </p:oleObj>
              </mc:Choice>
              <mc:Fallback>
                <p:oleObj name="Diapositive think-cell" r:id="rId5" imgW="530" imgH="531" progId="TCLayout.ActiveDocument.1">
                  <p:embed/>
                  <p:pic>
                    <p:nvPicPr>
                      <p:cNvPr id="6" name="Objet 5" hidden="1">
                        <a:extLst>
                          <a:ext uri="{FF2B5EF4-FFF2-40B4-BE49-F238E27FC236}">
                            <a16:creationId xmlns:a16="http://schemas.microsoft.com/office/drawing/2014/main" id="{32BBDCD2-5DD0-444E-8BBA-0FE20F2327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DA8448-A359-4B1B-803A-319AE490D543}"/>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B947C81F-28AC-47E3-A69C-D9AC2CCA8322}"/>
              </a:ext>
            </a:extLst>
          </p:cNvPr>
          <p:cNvSpPr>
            <a:spLocks noGrp="1"/>
          </p:cNvSpPr>
          <p:nvPr>
            <p:ph type="title"/>
          </p:nvPr>
        </p:nvSpPr>
        <p:spPr/>
        <p:txBody>
          <a:bodyPr/>
          <a:lstStyle/>
          <a:p>
            <a:r>
              <a:rPr lang="en-US" dirty="0"/>
              <a:t>Table Library</a:t>
            </a:r>
          </a:p>
        </p:txBody>
      </p:sp>
      <p:sp>
        <p:nvSpPr>
          <p:cNvPr id="3" name="Espace réservé du contenu 2">
            <a:extLst>
              <a:ext uri="{FF2B5EF4-FFF2-40B4-BE49-F238E27FC236}">
                <a16:creationId xmlns:a16="http://schemas.microsoft.com/office/drawing/2014/main" id="{35BA981C-2D5D-4F4B-9B95-43A4749E89B0}"/>
              </a:ext>
            </a:extLst>
          </p:cNvPr>
          <p:cNvSpPr>
            <a:spLocks noGrp="1"/>
          </p:cNvSpPr>
          <p:nvPr>
            <p:ph idx="1"/>
          </p:nvPr>
        </p:nvSpPr>
        <p:spPr/>
        <p:txBody>
          <a:bodyPr/>
          <a:lstStyle/>
          <a:p>
            <a:pPr>
              <a:spcAft>
                <a:spcPts val="600"/>
              </a:spcAft>
            </a:pPr>
            <a:r>
              <a:rPr lang="en-US" sz="1400" dirty="0"/>
              <a:t>Rate (compulsory)</a:t>
            </a:r>
          </a:p>
          <a:p>
            <a:pPr lvl="1">
              <a:spcAft>
                <a:spcPts val="600"/>
              </a:spcAft>
            </a:pPr>
            <a:r>
              <a:rPr lang="en-US" sz="1400" dirty="0"/>
              <a:t>Base Table:</a:t>
            </a:r>
            <a:r>
              <a:rPr lang="en-US" sz="1400" dirty="0">
                <a:solidFill>
                  <a:schemeClr val="accent3"/>
                </a:solidFill>
              </a:rPr>
              <a:t> Rate</a:t>
            </a:r>
          </a:p>
          <a:p>
            <a:pPr lvl="1">
              <a:spcAft>
                <a:spcPts val="600"/>
              </a:spcAft>
            </a:pPr>
            <a:r>
              <a:rPr lang="en-US" sz="1400" dirty="0"/>
              <a:t>Adjustment table:</a:t>
            </a:r>
            <a:r>
              <a:rPr lang="en-US" sz="1400" dirty="0">
                <a:solidFill>
                  <a:schemeClr val="accent3"/>
                </a:solidFill>
              </a:rPr>
              <a:t> Adjustment</a:t>
            </a:r>
          </a:p>
          <a:p>
            <a:pPr lvl="1">
              <a:spcAft>
                <a:spcPts val="600"/>
              </a:spcAft>
            </a:pPr>
            <a:r>
              <a:rPr lang="en-US" sz="1400" dirty="0"/>
              <a:t>Trend table:</a:t>
            </a:r>
            <a:r>
              <a:rPr lang="en-US" sz="1400" dirty="0">
                <a:solidFill>
                  <a:schemeClr val="accent3"/>
                </a:solidFill>
              </a:rPr>
              <a:t> </a:t>
            </a:r>
            <a:r>
              <a:rPr lang="en-US" sz="1400" dirty="0" err="1">
                <a:solidFill>
                  <a:schemeClr val="accent3"/>
                </a:solidFill>
              </a:rPr>
              <a:t>Trend_adjustment</a:t>
            </a:r>
            <a:endParaRPr lang="en-US" sz="1400" dirty="0"/>
          </a:p>
          <a:p>
            <a:pPr>
              <a:spcAft>
                <a:spcPts val="600"/>
              </a:spcAft>
            </a:pPr>
            <a:endParaRPr lang="en-US" sz="1400" dirty="0"/>
          </a:p>
          <a:p>
            <a:pPr>
              <a:spcAft>
                <a:spcPts val="600"/>
              </a:spcAft>
            </a:pPr>
            <a:r>
              <a:rPr lang="en-US" sz="1400" dirty="0"/>
              <a:t>Example:</a:t>
            </a:r>
          </a:p>
        </p:txBody>
      </p:sp>
      <p:graphicFrame>
        <p:nvGraphicFramePr>
          <p:cNvPr id="8" name="Tableau 7">
            <a:extLst>
              <a:ext uri="{FF2B5EF4-FFF2-40B4-BE49-F238E27FC236}">
                <a16:creationId xmlns:a16="http://schemas.microsoft.com/office/drawing/2014/main" id="{155159BC-90BA-44CB-BAC0-E106971F871C}"/>
              </a:ext>
            </a:extLst>
          </p:cNvPr>
          <p:cNvGraphicFramePr>
            <a:graphicFrameLocks noGrp="1"/>
          </p:cNvGraphicFramePr>
          <p:nvPr>
            <p:extLst>
              <p:ext uri="{D42A27DB-BD31-4B8C-83A1-F6EECF244321}">
                <p14:modId xmlns:p14="http://schemas.microsoft.com/office/powerpoint/2010/main" val="3274572642"/>
              </p:ext>
            </p:extLst>
          </p:nvPr>
        </p:nvGraphicFramePr>
        <p:xfrm>
          <a:off x="827584" y="3429000"/>
          <a:ext cx="7586588" cy="1226820"/>
        </p:xfrm>
        <a:graphic>
          <a:graphicData uri="http://schemas.openxmlformats.org/drawingml/2006/table">
            <a:tbl>
              <a:tblPr firstRow="1">
                <a:tableStyleId>{72833802-FEF1-4C79-8D5D-14CF1EAF98D9}</a:tableStyleId>
              </a:tblPr>
              <a:tblGrid>
                <a:gridCol w="950096">
                  <a:extLst>
                    <a:ext uri="{9D8B030D-6E8A-4147-A177-3AD203B41FA5}">
                      <a16:colId xmlns:a16="http://schemas.microsoft.com/office/drawing/2014/main" val="2551510773"/>
                    </a:ext>
                  </a:extLst>
                </a:gridCol>
                <a:gridCol w="1687484">
                  <a:extLst>
                    <a:ext uri="{9D8B030D-6E8A-4147-A177-3AD203B41FA5}">
                      <a16:colId xmlns:a16="http://schemas.microsoft.com/office/drawing/2014/main" val="344104956"/>
                    </a:ext>
                  </a:extLst>
                </a:gridCol>
                <a:gridCol w="1006818">
                  <a:extLst>
                    <a:ext uri="{9D8B030D-6E8A-4147-A177-3AD203B41FA5}">
                      <a16:colId xmlns:a16="http://schemas.microsoft.com/office/drawing/2014/main" val="2707086400"/>
                    </a:ext>
                  </a:extLst>
                </a:gridCol>
                <a:gridCol w="950096">
                  <a:extLst>
                    <a:ext uri="{9D8B030D-6E8A-4147-A177-3AD203B41FA5}">
                      <a16:colId xmlns:a16="http://schemas.microsoft.com/office/drawing/2014/main" val="3785073719"/>
                    </a:ext>
                  </a:extLst>
                </a:gridCol>
                <a:gridCol w="1091902">
                  <a:extLst>
                    <a:ext uri="{9D8B030D-6E8A-4147-A177-3AD203B41FA5}">
                      <a16:colId xmlns:a16="http://schemas.microsoft.com/office/drawing/2014/main" val="686972646"/>
                    </a:ext>
                  </a:extLst>
                </a:gridCol>
                <a:gridCol w="950096">
                  <a:extLst>
                    <a:ext uri="{9D8B030D-6E8A-4147-A177-3AD203B41FA5}">
                      <a16:colId xmlns:a16="http://schemas.microsoft.com/office/drawing/2014/main" val="202161665"/>
                    </a:ext>
                  </a:extLst>
                </a:gridCol>
                <a:gridCol w="950096">
                  <a:extLst>
                    <a:ext uri="{9D8B030D-6E8A-4147-A177-3AD203B41FA5}">
                      <a16:colId xmlns:a16="http://schemas.microsoft.com/office/drawing/2014/main" val="986065632"/>
                    </a:ext>
                  </a:extLst>
                </a:gridCol>
              </a:tblGrid>
              <a:tr h="175260">
                <a:tc>
                  <a:txBody>
                    <a:bodyPr/>
                    <a:lstStyle/>
                    <a:p>
                      <a:pPr algn="ctr" fontAlgn="b"/>
                      <a:r>
                        <a:rPr lang="fr-FR" sz="1100" u="none" strike="noStrike" dirty="0" err="1">
                          <a:effectLst/>
                        </a:rPr>
                        <a:t>data_line</a:t>
                      </a:r>
                      <a:endParaRPr lang="fr-FR" sz="11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Attained_Age_definition</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Result_Metric</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Gender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Smoker_status</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Age_attained</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Rate</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39722563"/>
                  </a:ext>
                </a:extLst>
              </a:tr>
              <a:tr h="175260">
                <a:tc>
                  <a:txBody>
                    <a:bodyPr/>
                    <a:lstStyle/>
                    <a:p>
                      <a:pPr algn="ctr" fontAlgn="b"/>
                      <a:r>
                        <a:rPr lang="fr-FR" sz="1100" u="none" strike="noStrike">
                          <a:effectLst/>
                        </a:rPr>
                        <a:t>1</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Age Last Birthday</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By Count</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1</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0,00032828</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47161798"/>
                  </a:ext>
                </a:extLst>
              </a:tr>
              <a:tr h="175260">
                <a:tc>
                  <a:txBody>
                    <a:bodyPr/>
                    <a:lstStyle/>
                    <a:p>
                      <a:pPr algn="ctr" fontAlgn="b"/>
                      <a:r>
                        <a:rPr lang="fr-FR" sz="1100" u="none" strike="noStrike">
                          <a:effectLst/>
                        </a:rPr>
                        <a:t>2</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dirty="0">
                          <a:effectLst/>
                        </a:rPr>
                        <a:t>Age Last </a:t>
                      </a:r>
                      <a:r>
                        <a:rPr lang="fr-FR" sz="1100" u="none" strike="noStrike" dirty="0" err="1">
                          <a:effectLst/>
                        </a:rPr>
                        <a:t>Birthday</a:t>
                      </a:r>
                      <a:endParaRPr lang="fr-FR" sz="11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By Count</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2</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0,00032828</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103806777"/>
                  </a:ext>
                </a:extLst>
              </a:tr>
              <a:tr h="175260">
                <a:tc>
                  <a:txBody>
                    <a:bodyPr/>
                    <a:lstStyle/>
                    <a:p>
                      <a:pPr algn="ctr" fontAlgn="b"/>
                      <a:r>
                        <a:rPr lang="fr-FR" sz="1100" u="none" strike="noStrike">
                          <a:effectLst/>
                        </a:rPr>
                        <a:t>3</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Age Last Birthday</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By Count</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3</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0,00032828</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0645226"/>
                  </a:ext>
                </a:extLst>
              </a:tr>
              <a:tr h="175260">
                <a:tc>
                  <a:txBody>
                    <a:bodyPr/>
                    <a:lstStyle/>
                    <a:p>
                      <a:pPr algn="ctr" fontAlgn="b"/>
                      <a:r>
                        <a:rPr lang="fr-FR" sz="1100" u="none" strike="noStrike">
                          <a:effectLst/>
                        </a:rPr>
                        <a:t>4</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Age Last Birthday</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By Count</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4</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0,00032828</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226940258"/>
                  </a:ext>
                </a:extLst>
              </a:tr>
              <a:tr h="175260">
                <a:tc>
                  <a:txBody>
                    <a:bodyPr/>
                    <a:lstStyle/>
                    <a:p>
                      <a:pPr algn="ctr" fontAlgn="b"/>
                      <a:r>
                        <a:rPr lang="fr-FR" sz="1100" u="none" strike="noStrike">
                          <a:effectLst/>
                        </a:rPr>
                        <a:t>5</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dirty="0">
                          <a:effectLst/>
                        </a:rPr>
                        <a:t>Age Last </a:t>
                      </a:r>
                      <a:r>
                        <a:rPr lang="fr-FR" sz="1100" u="none" strike="noStrike" dirty="0" err="1">
                          <a:effectLst/>
                        </a:rPr>
                        <a:t>Birthday</a:t>
                      </a:r>
                      <a:endParaRPr lang="fr-FR" sz="11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By Count</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5</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0,00032828</a:t>
                      </a:r>
                      <a:endParaRPr lang="fr-FR"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70278122"/>
                  </a:ext>
                </a:extLst>
              </a:tr>
              <a:tr h="175260">
                <a:tc>
                  <a:txBody>
                    <a:bodyPr/>
                    <a:lstStyle/>
                    <a:p>
                      <a:pPr algn="ctr" fontAlgn="b"/>
                      <a:r>
                        <a:rPr lang="fr-FR" sz="1100" u="none" strike="noStrike">
                          <a:effectLst/>
                        </a:rPr>
                        <a:t>6</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Age Last Birthday</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dirty="0">
                          <a:effectLst/>
                        </a:rPr>
                        <a:t>By Count</a:t>
                      </a:r>
                      <a:endParaRPr lang="fr-FR" sz="11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Male</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Non Smoker</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a:effectLst/>
                        </a:rPr>
                        <a:t>6</a:t>
                      </a:r>
                      <a:endParaRPr lang="fr-FR" sz="11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fr-FR" sz="1100" u="none" strike="noStrike" dirty="0">
                          <a:effectLst/>
                        </a:rPr>
                        <a:t>0,00032828</a:t>
                      </a:r>
                      <a:endParaRPr lang="fr-FR" sz="11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564991402"/>
                  </a:ext>
                </a:extLst>
              </a:tr>
            </a:tbl>
          </a:graphicData>
        </a:graphic>
      </p:graphicFrame>
      <p:sp>
        <p:nvSpPr>
          <p:cNvPr id="9" name="ZoneTexte 8">
            <a:extLst>
              <a:ext uri="{FF2B5EF4-FFF2-40B4-BE49-F238E27FC236}">
                <a16:creationId xmlns:a16="http://schemas.microsoft.com/office/drawing/2014/main" id="{EF36C1F7-40FB-4045-A8DA-431EA1AA3017}"/>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dirty="0">
                <a:solidFill>
                  <a:schemeClr val="bg1">
                    <a:lumMod val="50000"/>
                  </a:schemeClr>
                </a:solidFill>
              </a:rPr>
              <a:t>Study validation  </a:t>
            </a:r>
            <a:r>
              <a:rPr lang="en-US" sz="900" dirty="0">
                <a:solidFill>
                  <a:schemeClr val="tx1">
                    <a:lumMod val="60000"/>
                    <a:lumOff val="40000"/>
                  </a:schemeClr>
                </a:solidFill>
              </a:rPr>
              <a:t>|  </a:t>
            </a:r>
            <a:r>
              <a:rPr lang="en-US" sz="900" b="1" dirty="0">
                <a:solidFill>
                  <a:schemeClr val="tx2"/>
                </a:solidFill>
              </a:rPr>
              <a:t>Table Library</a:t>
            </a:r>
          </a:p>
        </p:txBody>
      </p:sp>
    </p:spTree>
    <p:extLst>
      <p:ext uri="{BB962C8B-B14F-4D97-AF65-F5344CB8AC3E}">
        <p14:creationId xmlns:p14="http://schemas.microsoft.com/office/powerpoint/2010/main" val="3111972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65B27-82D2-4CC4-8336-FD81A13BE318}"/>
              </a:ext>
            </a:extLst>
          </p:cNvPr>
          <p:cNvSpPr>
            <a:spLocks noGrp="1"/>
          </p:cNvSpPr>
          <p:nvPr>
            <p:ph type="title"/>
          </p:nvPr>
        </p:nvSpPr>
        <p:spPr/>
        <p:txBody>
          <a:bodyPr/>
          <a:lstStyle/>
          <a:p>
            <a:r>
              <a:rPr lang="en-US" dirty="0"/>
              <a:t>Expected table – age variables</a:t>
            </a:r>
          </a:p>
        </p:txBody>
      </p:sp>
      <p:graphicFrame>
        <p:nvGraphicFramePr>
          <p:cNvPr id="5" name="Espace réservé du contenu 4">
            <a:extLst>
              <a:ext uri="{FF2B5EF4-FFF2-40B4-BE49-F238E27FC236}">
                <a16:creationId xmlns:a16="http://schemas.microsoft.com/office/drawing/2014/main" id="{8F620648-7CBB-473F-AC97-06C67ACE9FEB}"/>
              </a:ext>
            </a:extLst>
          </p:cNvPr>
          <p:cNvGraphicFramePr>
            <a:graphicFrameLocks noGrp="1"/>
          </p:cNvGraphicFramePr>
          <p:nvPr>
            <p:ph idx="1"/>
            <p:extLst>
              <p:ext uri="{D42A27DB-BD31-4B8C-83A1-F6EECF244321}">
                <p14:modId xmlns:p14="http://schemas.microsoft.com/office/powerpoint/2010/main" val="2118150677"/>
              </p:ext>
            </p:extLst>
          </p:nvPr>
        </p:nvGraphicFramePr>
        <p:xfrm>
          <a:off x="262800" y="3013393"/>
          <a:ext cx="8356600" cy="1196340"/>
        </p:xfrm>
        <a:graphic>
          <a:graphicData uri="http://schemas.openxmlformats.org/drawingml/2006/table">
            <a:tbl>
              <a:tblPr firstRow="1" firstCol="1" bandRow="1">
                <a:tableStyleId>{5C22544A-7EE6-4342-B048-85BDC9FD1C3A}</a:tableStyleId>
              </a:tblPr>
              <a:tblGrid>
                <a:gridCol w="1549400">
                  <a:extLst>
                    <a:ext uri="{9D8B030D-6E8A-4147-A177-3AD203B41FA5}">
                      <a16:colId xmlns:a16="http://schemas.microsoft.com/office/drawing/2014/main" val="295350498"/>
                    </a:ext>
                  </a:extLst>
                </a:gridCol>
                <a:gridCol w="2255744">
                  <a:extLst>
                    <a:ext uri="{9D8B030D-6E8A-4147-A177-3AD203B41FA5}">
                      <a16:colId xmlns:a16="http://schemas.microsoft.com/office/drawing/2014/main" val="1823386379"/>
                    </a:ext>
                  </a:extLst>
                </a:gridCol>
                <a:gridCol w="2659156">
                  <a:extLst>
                    <a:ext uri="{9D8B030D-6E8A-4147-A177-3AD203B41FA5}">
                      <a16:colId xmlns:a16="http://schemas.microsoft.com/office/drawing/2014/main" val="2513852063"/>
                    </a:ext>
                  </a:extLst>
                </a:gridCol>
                <a:gridCol w="1892300">
                  <a:extLst>
                    <a:ext uri="{9D8B030D-6E8A-4147-A177-3AD203B41FA5}">
                      <a16:colId xmlns:a16="http://schemas.microsoft.com/office/drawing/2014/main" val="2572525394"/>
                    </a:ext>
                  </a:extLst>
                </a:gridCol>
              </a:tblGrid>
              <a:tr h="190500">
                <a:tc>
                  <a:txBody>
                    <a:bodyPr/>
                    <a:lstStyle/>
                    <a:p>
                      <a:pPr algn="ctr">
                        <a:spcAft>
                          <a:spcPts val="0"/>
                        </a:spcAft>
                      </a:pPr>
                      <a:r>
                        <a:rPr lang="en-US" sz="1100" noProof="0">
                          <a:effectLst/>
                        </a:rPr>
                        <a:t>Age variable</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Age definition variable</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Exposure </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Expected/ IBNR</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18086733"/>
                  </a:ext>
                </a:extLst>
              </a:tr>
              <a:tr h="190500">
                <a:tc>
                  <a:txBody>
                    <a:bodyPr/>
                    <a:lstStyle/>
                    <a:p>
                      <a:pPr algn="ctr">
                        <a:spcAft>
                          <a:spcPts val="0"/>
                        </a:spcAft>
                      </a:pPr>
                      <a:r>
                        <a:rPr lang="en-US" sz="1100" noProof="0">
                          <a:effectLst/>
                        </a:rPr>
                        <a:t>Age attained</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Attained_age_definition</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Definition provided in Run parametrization</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Definition provided in table</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80578769"/>
                  </a:ext>
                </a:extLst>
              </a:tr>
              <a:tr h="190500">
                <a:tc>
                  <a:txBody>
                    <a:bodyPr/>
                    <a:lstStyle/>
                    <a:p>
                      <a:pPr algn="ctr">
                        <a:spcAft>
                          <a:spcPts val="0"/>
                        </a:spcAft>
                      </a:pPr>
                      <a:r>
                        <a:rPr lang="en-US" sz="1100" noProof="0">
                          <a:effectLst/>
                        </a:rPr>
                        <a:t>Age at Commencement</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Age_at_commencement_definition</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Definition provided in Product Input File</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spcAft>
                          <a:spcPts val="0"/>
                        </a:spcAft>
                      </a:pPr>
                      <a:r>
                        <a:rPr lang="en-US" sz="1100" noProof="0">
                          <a:effectLst/>
                        </a:rPr>
                        <a:t>Definition provided in table</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97040786"/>
                  </a:ext>
                </a:extLst>
              </a:tr>
              <a:tr h="190500">
                <a:tc>
                  <a:txBody>
                    <a:bodyPr/>
                    <a:lstStyle/>
                    <a:p>
                      <a:pPr algn="ctr">
                        <a:spcAft>
                          <a:spcPts val="0"/>
                        </a:spcAft>
                      </a:pPr>
                      <a:r>
                        <a:rPr lang="en-US" sz="1100" b="1" kern="1200" noProof="0">
                          <a:solidFill>
                            <a:schemeClr val="lt1"/>
                          </a:solidFill>
                          <a:effectLst/>
                          <a:latin typeface="+mn-lt"/>
                          <a:ea typeface="+mn-ea"/>
                          <a:cs typeface="+mn-cs"/>
                        </a:rPr>
                        <a:t>Insurance age attained</a:t>
                      </a:r>
                    </a:p>
                  </a:txBody>
                  <a:tcPr marL="44450" marR="44450" marT="0" marB="0" anchor="b"/>
                </a:tc>
                <a:tc>
                  <a:txBody>
                    <a:bodyPr/>
                    <a:lstStyle/>
                    <a:p>
                      <a:pPr algn="ctr">
                        <a:spcAft>
                          <a:spcPts val="0"/>
                        </a:spcAft>
                      </a:pPr>
                      <a:r>
                        <a:rPr lang="en-US" sz="1100" kern="1200" noProof="0">
                          <a:solidFill>
                            <a:schemeClr val="dk1"/>
                          </a:solidFill>
                          <a:effectLst/>
                          <a:latin typeface="+mn-lt"/>
                          <a:ea typeface="+mn-ea"/>
                          <a:cs typeface="+mn-cs"/>
                        </a:rPr>
                        <a:t>Insurance_age_attained_def</a:t>
                      </a:r>
                    </a:p>
                  </a:txBody>
                  <a:tcPr marL="44450" marR="44450" marT="0" marB="0" anchor="b"/>
                </a:tc>
                <a:tc>
                  <a:txBody>
                    <a:bodyPr/>
                    <a:lstStyle/>
                    <a:p>
                      <a:pPr algn="ctr">
                        <a:spcAft>
                          <a:spcPts val="0"/>
                        </a:spcAft>
                      </a:pPr>
                      <a:r>
                        <a:rPr lang="en-US" sz="1100" kern="1200" noProof="0">
                          <a:solidFill>
                            <a:schemeClr val="dk1"/>
                          </a:solidFill>
                          <a:effectLst/>
                          <a:latin typeface="+mn-lt"/>
                          <a:ea typeface="+mn-ea"/>
                          <a:cs typeface="+mn-cs"/>
                        </a:rPr>
                        <a:t>Set equal to age_at_commencement_definition</a:t>
                      </a:r>
                    </a:p>
                  </a:txBody>
                  <a:tcPr marL="44450" marR="4445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effectLst/>
                          <a:latin typeface="+mn-lt"/>
                          <a:ea typeface="+mn-ea"/>
                          <a:cs typeface="+mn-cs"/>
                        </a:rPr>
                        <a:t>Definition provided in table</a:t>
                      </a:r>
                    </a:p>
                  </a:txBody>
                  <a:tcPr marL="44450" marR="44450" marT="0" marB="0" anchor="b"/>
                </a:tc>
                <a:extLst>
                  <a:ext uri="{0D108BD9-81ED-4DB2-BD59-A6C34878D82A}">
                    <a16:rowId xmlns:a16="http://schemas.microsoft.com/office/drawing/2014/main" val="629833619"/>
                  </a:ext>
                </a:extLst>
              </a:tr>
            </a:tbl>
          </a:graphicData>
        </a:graphic>
      </p:graphicFrame>
      <p:sp>
        <p:nvSpPr>
          <p:cNvPr id="6" name="Rectangle 1">
            <a:extLst>
              <a:ext uri="{FF2B5EF4-FFF2-40B4-BE49-F238E27FC236}">
                <a16:creationId xmlns:a16="http://schemas.microsoft.com/office/drawing/2014/main" id="{238327A4-F68B-4775-9079-92FD1497896B}"/>
              </a:ext>
            </a:extLst>
          </p:cNvPr>
          <p:cNvSpPr>
            <a:spLocks noChangeArrowheads="1"/>
          </p:cNvSpPr>
          <p:nvPr/>
        </p:nvSpPr>
        <p:spPr bwMode="auto">
          <a:xfrm>
            <a:off x="404813" y="3382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Espace réservé du contenu 2">
            <a:extLst>
              <a:ext uri="{FF2B5EF4-FFF2-40B4-BE49-F238E27FC236}">
                <a16:creationId xmlns:a16="http://schemas.microsoft.com/office/drawing/2014/main" id="{16306A87-5D64-466A-95BD-FE9DA5D3909C}"/>
              </a:ext>
            </a:extLst>
          </p:cNvPr>
          <p:cNvSpPr txBox="1">
            <a:spLocks/>
          </p:cNvSpPr>
          <p:nvPr/>
        </p:nvSpPr>
        <p:spPr>
          <a:xfrm>
            <a:off x="262800" y="1251796"/>
            <a:ext cx="8640000" cy="4832202"/>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baseline="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400" dirty="0"/>
              <a:t>Only one type of age variable is accepted </a:t>
            </a:r>
            <a:br>
              <a:rPr lang="en-US" sz="1400" dirty="0"/>
            </a:br>
            <a:r>
              <a:rPr lang="en-US" sz="1400" dirty="0"/>
              <a:t>(Age_attained / </a:t>
            </a:r>
            <a:r>
              <a:rPr lang="en-US" sz="1400" dirty="0" err="1"/>
              <a:t>insurance_age_attained</a:t>
            </a:r>
            <a:r>
              <a:rPr lang="en-US" sz="1400" dirty="0"/>
              <a:t> /</a:t>
            </a:r>
            <a:r>
              <a:rPr lang="en-US" sz="1400" dirty="0" err="1"/>
              <a:t>age_at_commencement</a:t>
            </a:r>
            <a:r>
              <a:rPr lang="en-US" sz="1400" dirty="0"/>
              <a:t>)</a:t>
            </a:r>
          </a:p>
          <a:p>
            <a:pPr>
              <a:spcAft>
                <a:spcPts val="600"/>
              </a:spcAft>
            </a:pPr>
            <a:r>
              <a:rPr lang="en-US" sz="1400" dirty="0"/>
              <a:t>The corresponding age definition variable needs to be provided in the table</a:t>
            </a:r>
          </a:p>
          <a:p>
            <a:pPr>
              <a:spcAft>
                <a:spcPts val="600"/>
              </a:spcAft>
            </a:pPr>
            <a:endParaRPr lang="en-US" sz="1400" dirty="0"/>
          </a:p>
          <a:p>
            <a:pPr>
              <a:spcAft>
                <a:spcPts val="600"/>
              </a:spcAft>
            </a:pPr>
            <a:r>
              <a:rPr lang="en-US" sz="1400" dirty="0"/>
              <a:t>The matching of exposure data with expected table and IBNR table is performed as follows:</a:t>
            </a:r>
          </a:p>
        </p:txBody>
      </p:sp>
      <p:sp>
        <p:nvSpPr>
          <p:cNvPr id="8" name="ZoneTexte 7">
            <a:extLst>
              <a:ext uri="{FF2B5EF4-FFF2-40B4-BE49-F238E27FC236}">
                <a16:creationId xmlns:a16="http://schemas.microsoft.com/office/drawing/2014/main" id="{2077EE1B-C1F8-4A38-A455-FB3AA9DF879B}"/>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dirty="0">
                <a:solidFill>
                  <a:schemeClr val="bg1">
                    <a:lumMod val="50000"/>
                  </a:schemeClr>
                </a:solidFill>
              </a:rPr>
              <a:t>Study validation  </a:t>
            </a:r>
            <a:r>
              <a:rPr lang="en-US" sz="900" dirty="0">
                <a:solidFill>
                  <a:schemeClr val="tx1">
                    <a:lumMod val="60000"/>
                    <a:lumOff val="40000"/>
                  </a:schemeClr>
                </a:solidFill>
              </a:rPr>
              <a:t>|  </a:t>
            </a:r>
            <a:r>
              <a:rPr lang="en-US" sz="900" b="1" dirty="0">
                <a:solidFill>
                  <a:schemeClr val="tx2"/>
                </a:solidFill>
              </a:rPr>
              <a:t>Table Library</a:t>
            </a:r>
          </a:p>
        </p:txBody>
      </p:sp>
    </p:spTree>
    <p:extLst>
      <p:ext uri="{BB962C8B-B14F-4D97-AF65-F5344CB8AC3E}">
        <p14:creationId xmlns:p14="http://schemas.microsoft.com/office/powerpoint/2010/main" val="2808821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D6342315-1AB8-4D8B-8A54-48439982C75A}"/>
              </a:ext>
            </a:extLst>
          </p:cNvPr>
          <p:cNvGraphicFramePr>
            <a:graphicFrameLocks noChangeAspect="1"/>
          </p:cNvGraphicFramePr>
          <p:nvPr>
            <p:custDataLst>
              <p:tags r:id="rId2"/>
            </p:custDataLst>
            <p:extLst>
              <p:ext uri="{D42A27DB-BD31-4B8C-83A1-F6EECF244321}">
                <p14:modId xmlns:p14="http://schemas.microsoft.com/office/powerpoint/2010/main" val="41732737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93" name="Diapositive think-cell" r:id="rId5" imgW="530" imgH="531" progId="TCLayout.ActiveDocument.1">
                  <p:embed/>
                </p:oleObj>
              </mc:Choice>
              <mc:Fallback>
                <p:oleObj name="Diapositive think-cell" r:id="rId5" imgW="530" imgH="531" progId="TCLayout.ActiveDocument.1">
                  <p:embed/>
                  <p:pic>
                    <p:nvPicPr>
                      <p:cNvPr id="6" name="Objet 5" hidden="1">
                        <a:extLst>
                          <a:ext uri="{FF2B5EF4-FFF2-40B4-BE49-F238E27FC236}">
                            <a16:creationId xmlns:a16="http://schemas.microsoft.com/office/drawing/2014/main" id="{D6342315-1AB8-4D8B-8A54-48439982C75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DE8B43E-9871-4CDF-A182-90C0A1FFD21E}"/>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3707E878-5F3F-4595-9BFF-47238FFA5B9F}"/>
              </a:ext>
            </a:extLst>
          </p:cNvPr>
          <p:cNvSpPr>
            <a:spLocks noGrp="1"/>
          </p:cNvSpPr>
          <p:nvPr>
            <p:ph type="title"/>
          </p:nvPr>
        </p:nvSpPr>
        <p:spPr/>
        <p:txBody>
          <a:bodyPr/>
          <a:lstStyle/>
          <a:p>
            <a:r>
              <a:rPr lang="en-US" dirty="0"/>
              <a:t>Table Library – access rights</a:t>
            </a:r>
          </a:p>
        </p:txBody>
      </p:sp>
      <p:sp>
        <p:nvSpPr>
          <p:cNvPr id="3" name="Espace réservé du contenu 2">
            <a:extLst>
              <a:ext uri="{FF2B5EF4-FFF2-40B4-BE49-F238E27FC236}">
                <a16:creationId xmlns:a16="http://schemas.microsoft.com/office/drawing/2014/main" id="{2AF78D5C-720F-4EFC-8018-86D4D3DDD658}"/>
              </a:ext>
            </a:extLst>
          </p:cNvPr>
          <p:cNvSpPr>
            <a:spLocks noGrp="1"/>
          </p:cNvSpPr>
          <p:nvPr>
            <p:ph idx="1"/>
          </p:nvPr>
        </p:nvSpPr>
        <p:spPr>
          <a:xfrm>
            <a:off x="262800" y="1268760"/>
            <a:ext cx="8640000" cy="4832202"/>
          </a:xfrm>
        </p:spPr>
        <p:txBody>
          <a:bodyPr/>
          <a:lstStyle/>
          <a:p>
            <a:pPr marL="0" indent="0">
              <a:spcAft>
                <a:spcPts val="600"/>
              </a:spcAft>
              <a:buNone/>
            </a:pPr>
            <a:r>
              <a:rPr lang="en-US" sz="1400" b="1" dirty="0">
                <a:solidFill>
                  <a:schemeClr val="tx2"/>
                </a:solidFill>
              </a:rPr>
              <a:t>Modification</a:t>
            </a:r>
          </a:p>
          <a:p>
            <a:pPr>
              <a:spcAft>
                <a:spcPts val="600"/>
              </a:spcAft>
            </a:pPr>
            <a:r>
              <a:rPr lang="en-US" sz="1400" dirty="0"/>
              <a:t>Once a table has been used in a run, it can no longer be modified</a:t>
            </a:r>
          </a:p>
          <a:p>
            <a:pPr marL="0" indent="0">
              <a:spcBef>
                <a:spcPts val="600"/>
              </a:spcBef>
              <a:spcAft>
                <a:spcPts val="600"/>
              </a:spcAft>
              <a:buNone/>
            </a:pPr>
            <a:r>
              <a:rPr lang="en-US" sz="1400" b="1" dirty="0">
                <a:solidFill>
                  <a:schemeClr val="tx2"/>
                </a:solidFill>
              </a:rPr>
              <a:t>Confidential</a:t>
            </a:r>
          </a:p>
          <a:p>
            <a:pPr>
              <a:spcAft>
                <a:spcPts val="600"/>
              </a:spcAft>
            </a:pPr>
            <a:r>
              <a:rPr lang="en-US" sz="1400" dirty="0"/>
              <a:t>Non-confidential tables can be seen and used by any users</a:t>
            </a:r>
          </a:p>
          <a:p>
            <a:pPr>
              <a:spcAft>
                <a:spcPts val="600"/>
              </a:spcAft>
            </a:pPr>
            <a:r>
              <a:rPr lang="en-US" sz="1400" dirty="0"/>
              <a:t>By default certain tables are set to confidential</a:t>
            </a:r>
          </a:p>
          <a:p>
            <a:pPr>
              <a:spcAft>
                <a:spcPts val="600"/>
              </a:spcAft>
            </a:pPr>
            <a:r>
              <a:rPr lang="en-US" sz="1400" dirty="0"/>
              <a:t>Confidential status can be set and changed manually by table producer</a:t>
            </a:r>
          </a:p>
          <a:p>
            <a:pPr>
              <a:spcAft>
                <a:spcPts val="600"/>
              </a:spcAft>
            </a:pPr>
            <a:r>
              <a:rPr lang="en-US" sz="1400" dirty="0"/>
              <a:t>Confidential tables are limited to users from same market (similar principles as applied by Pricing guidelines)</a:t>
            </a:r>
          </a:p>
          <a:p>
            <a:pPr>
              <a:spcAft>
                <a:spcPts val="600"/>
              </a:spcAft>
            </a:pPr>
            <a:r>
              <a:rPr lang="en-US" sz="1400" dirty="0"/>
              <a:t>All tables where user has not access rights are removed from selection list in Run parametrization</a:t>
            </a:r>
          </a:p>
          <a:p>
            <a:pPr marL="0" indent="0">
              <a:spcBef>
                <a:spcPts val="600"/>
              </a:spcBef>
              <a:spcAft>
                <a:spcPts val="600"/>
              </a:spcAft>
              <a:buNone/>
            </a:pPr>
            <a:r>
              <a:rPr lang="en-US" sz="1400" b="1" dirty="0">
                <a:solidFill>
                  <a:schemeClr val="tx2"/>
                </a:solidFill>
              </a:rPr>
              <a:t>Inactive</a:t>
            </a:r>
          </a:p>
          <a:p>
            <a:pPr>
              <a:spcAft>
                <a:spcPts val="600"/>
              </a:spcAft>
            </a:pPr>
            <a:r>
              <a:rPr lang="en-US" sz="1400" dirty="0"/>
              <a:t>A table can be set to inactive</a:t>
            </a:r>
          </a:p>
          <a:p>
            <a:pPr>
              <a:spcAft>
                <a:spcPts val="600"/>
              </a:spcAft>
            </a:pPr>
            <a:r>
              <a:rPr lang="en-US" sz="1400" dirty="0"/>
              <a:t>If such table is selected in the Run parametrization then a warning will be displayed</a:t>
            </a:r>
            <a:endParaRPr lang="en-US" sz="1400" b="1" dirty="0">
              <a:solidFill>
                <a:schemeClr val="tx2"/>
              </a:solidFill>
            </a:endParaRPr>
          </a:p>
        </p:txBody>
      </p:sp>
      <p:sp>
        <p:nvSpPr>
          <p:cNvPr id="7" name="ZoneTexte 6">
            <a:extLst>
              <a:ext uri="{FF2B5EF4-FFF2-40B4-BE49-F238E27FC236}">
                <a16:creationId xmlns:a16="http://schemas.microsoft.com/office/drawing/2014/main" id="{AD9B3DD4-EB1F-4C36-A9D3-119EE40E0F40}"/>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dirty="0">
                <a:solidFill>
                  <a:schemeClr val="bg1">
                    <a:lumMod val="50000"/>
                  </a:schemeClr>
                </a:solidFill>
              </a:rPr>
              <a:t>Data Input  </a:t>
            </a:r>
            <a:r>
              <a:rPr lang="en-US" sz="900" dirty="0">
                <a:solidFill>
                  <a:schemeClr val="tx1">
                    <a:lumMod val="60000"/>
                    <a:lumOff val="40000"/>
                  </a:schemeClr>
                </a:solidFill>
              </a:rPr>
              <a:t>|  </a:t>
            </a:r>
            <a:r>
              <a:rPr lang="en-US" sz="900" dirty="0">
                <a:solidFill>
                  <a:schemeClr val="bg1">
                    <a:lumMod val="50000"/>
                  </a:schemeClr>
                </a:solidFill>
              </a:rPr>
              <a:t>Data controls  </a:t>
            </a:r>
            <a:r>
              <a:rPr lang="en-US" sz="900" dirty="0">
                <a:solidFill>
                  <a:schemeClr val="tx1">
                    <a:lumMod val="60000"/>
                    <a:lumOff val="40000"/>
                  </a:schemeClr>
                </a:solidFill>
              </a:rPr>
              <a:t>|  </a:t>
            </a:r>
            <a:r>
              <a:rPr lang="en-US" sz="900" dirty="0">
                <a:solidFill>
                  <a:schemeClr val="bg1">
                    <a:lumMod val="50000"/>
                  </a:schemeClr>
                </a:solidFill>
              </a:rPr>
              <a:t>Run Management  </a:t>
            </a:r>
            <a:r>
              <a:rPr lang="en-US" sz="900" dirty="0">
                <a:solidFill>
                  <a:schemeClr val="tx1">
                    <a:lumMod val="60000"/>
                    <a:lumOff val="40000"/>
                  </a:schemeClr>
                </a:solidFill>
              </a:rPr>
              <a:t>|  </a:t>
            </a:r>
            <a:r>
              <a:rPr lang="en-US" sz="900" dirty="0">
                <a:solidFill>
                  <a:schemeClr val="bg1">
                    <a:lumMod val="50000"/>
                  </a:schemeClr>
                </a:solidFill>
              </a:rPr>
              <a:t>Study validation  </a:t>
            </a:r>
            <a:r>
              <a:rPr lang="en-US" sz="900" dirty="0">
                <a:solidFill>
                  <a:schemeClr val="tx1">
                    <a:lumMod val="60000"/>
                    <a:lumOff val="40000"/>
                  </a:schemeClr>
                </a:solidFill>
              </a:rPr>
              <a:t>|  </a:t>
            </a:r>
            <a:r>
              <a:rPr lang="en-US" sz="900" b="1" dirty="0">
                <a:solidFill>
                  <a:schemeClr val="tx2"/>
                </a:solidFill>
              </a:rPr>
              <a:t>Table Library</a:t>
            </a:r>
          </a:p>
        </p:txBody>
      </p:sp>
    </p:spTree>
    <p:extLst>
      <p:ext uri="{BB962C8B-B14F-4D97-AF65-F5344CB8AC3E}">
        <p14:creationId xmlns:p14="http://schemas.microsoft.com/office/powerpoint/2010/main" val="897276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ANNEX</a:t>
            </a:r>
          </a:p>
        </p:txBody>
      </p:sp>
      <p:sp>
        <p:nvSpPr>
          <p:cNvPr id="20" name="Title 19"/>
          <p:cNvSpPr>
            <a:spLocks noGrp="1"/>
          </p:cNvSpPr>
          <p:nvPr>
            <p:ph type="title"/>
          </p:nvPr>
        </p:nvSpPr>
        <p:spPr/>
        <p:txBody>
          <a:bodyPr/>
          <a:lstStyle/>
          <a:p>
            <a:r>
              <a:rPr lang="en-US" dirty="0"/>
              <a:t>Experience Analysis Project</a:t>
            </a:r>
          </a:p>
        </p:txBody>
      </p:sp>
      <p:sp>
        <p:nvSpPr>
          <p:cNvPr id="2" name="Espace réservé du texte 1"/>
          <p:cNvSpPr>
            <a:spLocks noGrp="1"/>
          </p:cNvSpPr>
          <p:nvPr>
            <p:ph type="body" sz="quarter" idx="11"/>
          </p:nvPr>
        </p:nvSpPr>
        <p:spPr/>
        <p:txBody>
          <a:bodyPr vert="horz" lIns="0" tIns="0" rIns="0" bIns="0" rtlCol="0" anchor="ctr">
            <a:noAutofit/>
          </a:bodyPr>
          <a:lstStyle/>
          <a:p>
            <a:pPr lvl="1"/>
            <a:r>
              <a:rPr lang="en-US" sz="1600" b="0" dirty="0">
                <a:solidFill>
                  <a:srgbClr val="8C8C8C"/>
                </a:solidFill>
              </a:rPr>
              <a:t>A</a:t>
            </a:r>
          </a:p>
        </p:txBody>
      </p:sp>
      <p:sp>
        <p:nvSpPr>
          <p:cNvPr id="3" name="Espace réservé du texte 2"/>
          <p:cNvSpPr>
            <a:spLocks noGrp="1"/>
          </p:cNvSpPr>
          <p:nvPr>
            <p:ph type="body" sz="quarter" idx="35"/>
          </p:nvPr>
        </p:nvSpPr>
        <p:spPr>
          <a:xfrm>
            <a:off x="1707744" y="2596864"/>
            <a:ext cx="414000" cy="414000"/>
          </a:xfrm>
        </p:spPr>
        <p:txBody>
          <a:bodyPr/>
          <a:lstStyle/>
          <a:p>
            <a:r>
              <a:rPr lang="en-US" sz="1600" dirty="0"/>
              <a:t>B</a:t>
            </a:r>
          </a:p>
        </p:txBody>
      </p:sp>
      <p:sp>
        <p:nvSpPr>
          <p:cNvPr id="6" name="Espace réservé du texte 5"/>
          <p:cNvSpPr>
            <a:spLocks noGrp="1"/>
          </p:cNvSpPr>
          <p:nvPr>
            <p:ph type="body" sz="quarter" idx="49"/>
          </p:nvPr>
        </p:nvSpPr>
        <p:spPr/>
        <p:txBody>
          <a:bodyPr/>
          <a:lstStyle/>
          <a:p>
            <a:r>
              <a:rPr lang="en-US" sz="1600" dirty="0"/>
              <a:t>Rating Adjustment Method</a:t>
            </a:r>
          </a:p>
        </p:txBody>
      </p:sp>
      <p:sp>
        <p:nvSpPr>
          <p:cNvPr id="7" name="Espace réservé du texte 6"/>
          <p:cNvSpPr>
            <a:spLocks noGrp="1"/>
          </p:cNvSpPr>
          <p:nvPr>
            <p:ph type="body" sz="quarter" idx="50"/>
          </p:nvPr>
        </p:nvSpPr>
        <p:spPr/>
        <p:txBody>
          <a:bodyPr/>
          <a:lstStyle/>
          <a:p>
            <a:r>
              <a:rPr lang="en-US" sz="1600" dirty="0"/>
              <a:t>Private client definition</a:t>
            </a:r>
          </a:p>
        </p:txBody>
      </p:sp>
      <p:sp>
        <p:nvSpPr>
          <p:cNvPr id="8" name="Espace réservé du texte 7">
            <a:extLst>
              <a:ext uri="{FF2B5EF4-FFF2-40B4-BE49-F238E27FC236}">
                <a16:creationId xmlns:a16="http://schemas.microsoft.com/office/drawing/2014/main" id="{5FFF223B-70DA-4401-A778-F73BE6FBCF41}"/>
              </a:ext>
            </a:extLst>
          </p:cNvPr>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323248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EA5C6D40-2EEF-42EA-A1E9-8293DD2E4A87}"/>
              </a:ext>
            </a:extLst>
          </p:cNvPr>
          <p:cNvGraphicFramePr>
            <a:graphicFrameLocks noChangeAspect="1"/>
          </p:cNvGraphicFramePr>
          <p:nvPr>
            <p:custDataLst>
              <p:tags r:id="rId2"/>
            </p:custDataLst>
            <p:extLst>
              <p:ext uri="{D42A27DB-BD31-4B8C-83A1-F6EECF244321}">
                <p14:modId xmlns:p14="http://schemas.microsoft.com/office/powerpoint/2010/main" val="28534883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90"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E5553A7-38BE-4D48-8514-DF41A0EF4837}"/>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66DD2557-94B9-40FD-A727-2BFD26863113}"/>
              </a:ext>
            </a:extLst>
          </p:cNvPr>
          <p:cNvSpPr>
            <a:spLocks noGrp="1"/>
          </p:cNvSpPr>
          <p:nvPr>
            <p:ph type="title"/>
          </p:nvPr>
        </p:nvSpPr>
        <p:spPr/>
        <p:txBody>
          <a:bodyPr/>
          <a:lstStyle/>
          <a:p>
            <a:r>
              <a:rPr lang="en-US" dirty="0"/>
              <a:t>Annex A - Rating adjustment method</a:t>
            </a:r>
          </a:p>
        </p:txBody>
      </p:sp>
      <p:sp>
        <p:nvSpPr>
          <p:cNvPr id="3" name="Espace réservé du contenu 2">
            <a:extLst>
              <a:ext uri="{FF2B5EF4-FFF2-40B4-BE49-F238E27FC236}">
                <a16:creationId xmlns:a16="http://schemas.microsoft.com/office/drawing/2014/main" id="{3D9AB1E5-CEDA-4C6F-AEB6-9F3E17C3DD5A}"/>
              </a:ext>
            </a:extLst>
          </p:cNvPr>
          <p:cNvSpPr>
            <a:spLocks noGrp="1"/>
          </p:cNvSpPr>
          <p:nvPr>
            <p:ph idx="1"/>
          </p:nvPr>
        </p:nvSpPr>
        <p:spPr/>
        <p:txBody>
          <a:bodyPr/>
          <a:lstStyle/>
          <a:p>
            <a:r>
              <a:rPr lang="en-US" dirty="0" err="1"/>
              <a:t>Expected_rate_adjusted</a:t>
            </a:r>
            <a:r>
              <a:rPr lang="en-US" dirty="0"/>
              <a:t> = </a:t>
            </a:r>
            <a:r>
              <a:rPr lang="en-US" dirty="0" err="1"/>
              <a:t>Expected_rate</a:t>
            </a:r>
            <a:r>
              <a:rPr lang="en-US" dirty="0"/>
              <a:t> * </a:t>
            </a:r>
            <a:br>
              <a:rPr lang="en-US" dirty="0"/>
            </a:br>
            <a:r>
              <a:rPr lang="en-US" dirty="0"/>
              <a:t>( 1 + Perm_Mult_Extra_Rating_1 + Perm_Mult_Extra_Rating_2 </a:t>
            </a:r>
            <a:br>
              <a:rPr lang="en-US" dirty="0"/>
            </a:br>
            <a:r>
              <a:rPr lang="en-US" dirty="0"/>
              <a:t>+ if(</a:t>
            </a:r>
            <a:r>
              <a:rPr lang="en-US" dirty="0" err="1"/>
              <a:t>duration_year</a:t>
            </a:r>
            <a:r>
              <a:rPr lang="en-US" dirty="0"/>
              <a:t> &lt;= Temp_Mult_Extra_Rating_Term_1; Temp_Mult_Extra_Rating_1; 0)</a:t>
            </a:r>
            <a:br>
              <a:rPr lang="en-US" dirty="0"/>
            </a:br>
            <a:r>
              <a:rPr lang="en-US" dirty="0"/>
              <a:t>+ if(</a:t>
            </a:r>
            <a:r>
              <a:rPr lang="en-US" dirty="0" err="1"/>
              <a:t>duration_year</a:t>
            </a:r>
            <a:r>
              <a:rPr lang="en-US" dirty="0"/>
              <a:t> &lt;= Temp_Mult_Extra_Rating_Term_2; Temp_Mult_Extra_Rating_2; 0)</a:t>
            </a:r>
            <a:br>
              <a:rPr lang="en-US" dirty="0"/>
            </a:br>
            <a:r>
              <a:rPr lang="en-US" dirty="0"/>
              <a:t>) </a:t>
            </a:r>
            <a:br>
              <a:rPr lang="en-US" dirty="0"/>
            </a:br>
            <a:r>
              <a:rPr lang="en-US" dirty="0"/>
              <a:t>+ Perm_Add_Extra_Rating_1 </a:t>
            </a:r>
            <a:br>
              <a:rPr lang="en-US" dirty="0"/>
            </a:br>
            <a:r>
              <a:rPr lang="en-US" dirty="0"/>
              <a:t>+ Perm_Add_Extra_Rating_2</a:t>
            </a:r>
            <a:br>
              <a:rPr lang="en-US" dirty="0"/>
            </a:br>
            <a:r>
              <a:rPr lang="en-US" dirty="0"/>
              <a:t>+ if(</a:t>
            </a:r>
            <a:r>
              <a:rPr lang="en-US" dirty="0" err="1"/>
              <a:t>duration_year</a:t>
            </a:r>
            <a:r>
              <a:rPr lang="en-US" dirty="0"/>
              <a:t> &lt;= Temp_Add_Extra_Rating_Term_1; Temp_Add_Extra_Rating_1; 0)) </a:t>
            </a:r>
            <a:br>
              <a:rPr lang="en-US" dirty="0"/>
            </a:br>
            <a:r>
              <a:rPr lang="en-US" dirty="0"/>
              <a:t>+ if(</a:t>
            </a:r>
            <a:r>
              <a:rPr lang="en-US" dirty="0" err="1"/>
              <a:t>duration_year</a:t>
            </a:r>
            <a:r>
              <a:rPr lang="en-US" dirty="0"/>
              <a:t> &lt;= Temp_Add_Extra_Rating_Term_2; Temp_Add_Extra_Rating_2; 0)) </a:t>
            </a:r>
            <a:br>
              <a:rPr lang="en-US" dirty="0"/>
            </a:br>
            <a:br>
              <a:rPr lang="en-US" dirty="0"/>
            </a:br>
            <a:endParaRPr lang="fr-FR" dirty="0"/>
          </a:p>
          <a:p>
            <a:endParaRPr lang="en-US" dirty="0"/>
          </a:p>
        </p:txBody>
      </p:sp>
      <p:sp>
        <p:nvSpPr>
          <p:cNvPr id="4" name="Espace réservé du texte 3">
            <a:extLst>
              <a:ext uri="{FF2B5EF4-FFF2-40B4-BE49-F238E27FC236}">
                <a16:creationId xmlns:a16="http://schemas.microsoft.com/office/drawing/2014/main" id="{00AB6BE2-C9E8-4038-BC9D-625C65A0B8AC}"/>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907854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383706EF-3A4C-4C2A-9F1E-11D8A02323AD}"/>
              </a:ext>
            </a:extLst>
          </p:cNvPr>
          <p:cNvGraphicFramePr>
            <a:graphicFrameLocks noChangeAspect="1"/>
          </p:cNvGraphicFramePr>
          <p:nvPr>
            <p:custDataLst>
              <p:tags r:id="rId2"/>
            </p:custDataLst>
            <p:extLst>
              <p:ext uri="{D42A27DB-BD31-4B8C-83A1-F6EECF244321}">
                <p14:modId xmlns:p14="http://schemas.microsoft.com/office/powerpoint/2010/main" val="3272541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24" name="Diapositive think-cell" r:id="rId5" imgW="530" imgH="531" progId="TCLayout.ActiveDocument.1">
                  <p:embed/>
                </p:oleObj>
              </mc:Choice>
              <mc:Fallback>
                <p:oleObj name="Diapositive think-cell" r:id="rId5" imgW="530" imgH="53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0450033-2B98-4F9B-B15C-187202936020}"/>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CF51101E-ED70-4EBF-9E97-B0D1FC6D903B}"/>
              </a:ext>
            </a:extLst>
          </p:cNvPr>
          <p:cNvSpPr>
            <a:spLocks noGrp="1"/>
          </p:cNvSpPr>
          <p:nvPr>
            <p:ph type="title"/>
          </p:nvPr>
        </p:nvSpPr>
        <p:spPr/>
        <p:txBody>
          <a:bodyPr/>
          <a:lstStyle/>
          <a:p>
            <a:r>
              <a:rPr lang="en-US" dirty="0"/>
              <a:t>Annex B – Private client definition</a:t>
            </a:r>
          </a:p>
        </p:txBody>
      </p:sp>
      <p:sp>
        <p:nvSpPr>
          <p:cNvPr id="4" name="Espace réservé du texte 3">
            <a:extLst>
              <a:ext uri="{FF2B5EF4-FFF2-40B4-BE49-F238E27FC236}">
                <a16:creationId xmlns:a16="http://schemas.microsoft.com/office/drawing/2014/main" id="{54BBDB16-3210-45EA-8C17-B888C9CA6B43}"/>
              </a:ext>
            </a:extLst>
          </p:cNvPr>
          <p:cNvSpPr>
            <a:spLocks noGrp="1"/>
          </p:cNvSpPr>
          <p:nvPr>
            <p:ph type="body" sz="quarter" idx="15"/>
          </p:nvPr>
        </p:nvSpPr>
        <p:spPr/>
        <p:txBody>
          <a:bodyPr/>
          <a:lstStyle/>
          <a:p>
            <a:endParaRPr lang="en-US"/>
          </a:p>
        </p:txBody>
      </p:sp>
      <p:sp>
        <p:nvSpPr>
          <p:cNvPr id="7" name="Espace réservé du contenu 2">
            <a:extLst>
              <a:ext uri="{FF2B5EF4-FFF2-40B4-BE49-F238E27FC236}">
                <a16:creationId xmlns:a16="http://schemas.microsoft.com/office/drawing/2014/main" id="{A13F4CD3-6B58-40EC-9935-9A5842AC4DD2}"/>
              </a:ext>
            </a:extLst>
          </p:cNvPr>
          <p:cNvSpPr>
            <a:spLocks noGrp="1"/>
          </p:cNvSpPr>
          <p:nvPr>
            <p:ph idx="1"/>
          </p:nvPr>
        </p:nvSpPr>
        <p:spPr>
          <a:xfrm>
            <a:off x="262800" y="1251796"/>
            <a:ext cx="8640000" cy="4832202"/>
          </a:xfrm>
        </p:spPr>
        <p:txBody>
          <a:bodyPr/>
          <a:lstStyle/>
          <a:p>
            <a:r>
              <a:rPr lang="en-US" sz="1400"/>
              <a:t>The default « Private Clients » for a given study are defined as follows, taking into account the characteristics of the producer and of the study:</a:t>
            </a:r>
          </a:p>
          <a:p>
            <a:endParaRPr lang="en-US" sz="1400"/>
          </a:p>
        </p:txBody>
      </p:sp>
      <p:pic>
        <p:nvPicPr>
          <p:cNvPr id="3" name="Image 2">
            <a:extLst>
              <a:ext uri="{FF2B5EF4-FFF2-40B4-BE49-F238E27FC236}">
                <a16:creationId xmlns:a16="http://schemas.microsoft.com/office/drawing/2014/main" id="{52FBD246-C240-4B7C-9507-CC93932F3D28}"/>
              </a:ext>
            </a:extLst>
          </p:cNvPr>
          <p:cNvPicPr>
            <a:picLocks noChangeAspect="1"/>
          </p:cNvPicPr>
          <p:nvPr/>
        </p:nvPicPr>
        <p:blipFill>
          <a:blip r:embed="rId7"/>
          <a:stretch>
            <a:fillRect/>
          </a:stretch>
        </p:blipFill>
        <p:spPr>
          <a:xfrm>
            <a:off x="10800" y="2492896"/>
            <a:ext cx="9144000" cy="2134635"/>
          </a:xfrm>
          <a:prstGeom prst="rect">
            <a:avLst/>
          </a:prstGeom>
        </p:spPr>
      </p:pic>
    </p:spTree>
    <p:extLst>
      <p:ext uri="{BB962C8B-B14F-4D97-AF65-F5344CB8AC3E}">
        <p14:creationId xmlns:p14="http://schemas.microsoft.com/office/powerpoint/2010/main" val="174558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BC7EDA71-C69A-4B90-A2A8-0F809EE67911}"/>
              </a:ext>
            </a:extLst>
          </p:cNvPr>
          <p:cNvGraphicFramePr>
            <a:graphicFrameLocks noChangeAspect="1"/>
          </p:cNvGraphicFramePr>
          <p:nvPr>
            <p:custDataLst>
              <p:tags r:id="rId2"/>
            </p:custDataLst>
            <p:extLst>
              <p:ext uri="{D42A27DB-BD31-4B8C-83A1-F6EECF244321}">
                <p14:modId xmlns:p14="http://schemas.microsoft.com/office/powerpoint/2010/main" val="2009810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89"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7DB7DD-092B-40F1-AADB-5664789FA0B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4F0E7F33-BBA1-4D31-9AE6-AA8BAC60CF0F}"/>
              </a:ext>
            </a:extLst>
          </p:cNvPr>
          <p:cNvSpPr>
            <a:spLocks noGrp="1"/>
          </p:cNvSpPr>
          <p:nvPr>
            <p:ph type="title"/>
          </p:nvPr>
        </p:nvSpPr>
        <p:spPr/>
        <p:txBody>
          <a:bodyPr/>
          <a:lstStyle/>
          <a:p>
            <a:r>
              <a:rPr lang="en-US" dirty="0"/>
              <a:t>Study Management</a:t>
            </a:r>
          </a:p>
        </p:txBody>
      </p:sp>
      <p:sp>
        <p:nvSpPr>
          <p:cNvPr id="3" name="Espace réservé du contenu 2">
            <a:extLst>
              <a:ext uri="{FF2B5EF4-FFF2-40B4-BE49-F238E27FC236}">
                <a16:creationId xmlns:a16="http://schemas.microsoft.com/office/drawing/2014/main" id="{C02DFB78-3522-4719-9BFC-9D7CF63ED08D}"/>
              </a:ext>
            </a:extLst>
          </p:cNvPr>
          <p:cNvSpPr>
            <a:spLocks noGrp="1"/>
          </p:cNvSpPr>
          <p:nvPr>
            <p:ph idx="1"/>
          </p:nvPr>
        </p:nvSpPr>
        <p:spPr/>
        <p:txBody>
          <a:bodyPr/>
          <a:lstStyle/>
          <a:p>
            <a:endParaRPr lang="en-US" dirty="0"/>
          </a:p>
          <a:p>
            <a:endParaRPr lang="en-US" dirty="0"/>
          </a:p>
          <a:p>
            <a:r>
              <a:rPr lang="en-US" dirty="0"/>
              <a:t>Main screen of APEX, listing all studies created</a:t>
            </a:r>
          </a:p>
          <a:p>
            <a:r>
              <a:rPr lang="en-US" dirty="0"/>
              <a:t>All studies are displayed, but access is subject to user access rights</a:t>
            </a:r>
          </a:p>
          <a:p>
            <a:endParaRPr lang="en-US" dirty="0"/>
          </a:p>
          <a:p>
            <a:endParaRPr lang="en-US" dirty="0"/>
          </a:p>
          <a:p>
            <a:endParaRPr lang="en-US" dirty="0"/>
          </a:p>
          <a:p>
            <a:endParaRPr lang="en-US" dirty="0"/>
          </a:p>
          <a:p>
            <a:endParaRPr lang="en-US" dirty="0"/>
          </a:p>
          <a:p>
            <a:endParaRPr lang="en-US" dirty="0"/>
          </a:p>
          <a:p>
            <a:endParaRPr lang="en-US" dirty="0"/>
          </a:p>
          <a:p>
            <a:r>
              <a:rPr lang="en-US" dirty="0"/>
              <a:t>List can be filtered and sorted by various characteristics (metadata)</a:t>
            </a:r>
          </a:p>
          <a:p>
            <a:endParaRPr lang="en-US" dirty="0"/>
          </a:p>
          <a:p>
            <a:endParaRPr lang="en-US" dirty="0"/>
          </a:p>
          <a:p>
            <a:r>
              <a:rPr lang="en-US" dirty="0"/>
              <a:t>Most filters defined as “partial search” </a:t>
            </a:r>
          </a:p>
          <a:p>
            <a:endParaRPr lang="en-US" dirty="0"/>
          </a:p>
          <a:p>
            <a:endParaRPr lang="en-US" dirty="0"/>
          </a:p>
          <a:p>
            <a:endParaRPr lang="en-US" dirty="0"/>
          </a:p>
          <a:p>
            <a:endParaRPr lang="en-US" dirty="0"/>
          </a:p>
          <a:p>
            <a:endParaRPr lang="en-US" dirty="0"/>
          </a:p>
          <a:p>
            <a:endParaRPr lang="en-US" dirty="0"/>
          </a:p>
          <a:p>
            <a:r>
              <a:rPr lang="en-US" dirty="0"/>
              <a:t>Fields can be sorted ascending or descending</a:t>
            </a:r>
          </a:p>
        </p:txBody>
      </p:sp>
      <p:pic>
        <p:nvPicPr>
          <p:cNvPr id="8" name="Image 7" descr="Une image contenant capture d’écran&#10;&#10;Description générée avec un niveau de confiance très élevé">
            <a:extLst>
              <a:ext uri="{FF2B5EF4-FFF2-40B4-BE49-F238E27FC236}">
                <a16:creationId xmlns:a16="http://schemas.microsoft.com/office/drawing/2014/main" id="{4A1E436F-F385-4335-92C6-E5A5B42469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6096" y="980728"/>
            <a:ext cx="3024336" cy="1755677"/>
          </a:xfrm>
          <a:prstGeom prst="rect">
            <a:avLst/>
          </a:prstGeom>
        </p:spPr>
      </p:pic>
      <p:sp>
        <p:nvSpPr>
          <p:cNvPr id="9" name="Ellipse 8">
            <a:extLst>
              <a:ext uri="{FF2B5EF4-FFF2-40B4-BE49-F238E27FC236}">
                <a16:creationId xmlns:a16="http://schemas.microsoft.com/office/drawing/2014/main" id="{5C9ECE59-1B2A-4614-8075-EA4FC3AC1A49}"/>
              </a:ext>
            </a:extLst>
          </p:cNvPr>
          <p:cNvSpPr/>
          <p:nvPr/>
        </p:nvSpPr>
        <p:spPr>
          <a:xfrm>
            <a:off x="5292080" y="1169399"/>
            <a:ext cx="749546" cy="58697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pic>
        <p:nvPicPr>
          <p:cNvPr id="11" name="Image 10" descr="Une image contenant capture d’écran&#10;&#10;Description générée avec un niveau de confiance très élevé">
            <a:extLst>
              <a:ext uri="{FF2B5EF4-FFF2-40B4-BE49-F238E27FC236}">
                <a16:creationId xmlns:a16="http://schemas.microsoft.com/office/drawing/2014/main" id="{875F3278-74C6-4A11-9542-70AB78CCD7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4208" y="3110850"/>
            <a:ext cx="1338021" cy="1164440"/>
          </a:xfrm>
          <a:prstGeom prst="rect">
            <a:avLst/>
          </a:prstGeom>
        </p:spPr>
      </p:pic>
      <p:pic>
        <p:nvPicPr>
          <p:cNvPr id="13" name="Image 12" descr="Une image contenant capture d’écran&#10;&#10;Description générée avec un niveau de confiance très élevé">
            <a:extLst>
              <a:ext uri="{FF2B5EF4-FFF2-40B4-BE49-F238E27FC236}">
                <a16:creationId xmlns:a16="http://schemas.microsoft.com/office/drawing/2014/main" id="{91CEDBA6-5324-4273-BEC2-500ADA5D3B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0696" y="4546358"/>
            <a:ext cx="1167089" cy="1495937"/>
          </a:xfrm>
          <a:prstGeom prst="rect">
            <a:avLst/>
          </a:prstGeom>
        </p:spPr>
      </p:pic>
      <p:sp>
        <p:nvSpPr>
          <p:cNvPr id="14" name="Ellipse 13">
            <a:extLst>
              <a:ext uri="{FF2B5EF4-FFF2-40B4-BE49-F238E27FC236}">
                <a16:creationId xmlns:a16="http://schemas.microsoft.com/office/drawing/2014/main" id="{41029664-468E-4F75-AA6F-118CC6265B60}"/>
              </a:ext>
            </a:extLst>
          </p:cNvPr>
          <p:cNvSpPr/>
          <p:nvPr/>
        </p:nvSpPr>
        <p:spPr>
          <a:xfrm>
            <a:off x="7063247" y="4581128"/>
            <a:ext cx="389073" cy="3064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
        <p:nvSpPr>
          <p:cNvPr id="7" name="ZoneTexte 6">
            <a:extLst>
              <a:ext uri="{FF2B5EF4-FFF2-40B4-BE49-F238E27FC236}">
                <a16:creationId xmlns:a16="http://schemas.microsoft.com/office/drawing/2014/main" id="{E2D282D8-A0A6-487A-893D-9D3EDFDF3AA7}"/>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b="1" dirty="0">
                <a:solidFill>
                  <a:schemeClr val="tx2"/>
                </a:solidFill>
              </a:rPr>
              <a:t>Study Management  </a:t>
            </a:r>
            <a:r>
              <a:rPr lang="en-US" sz="900" dirty="0">
                <a:solidFill>
                  <a:schemeClr val="tx1">
                    <a:lumMod val="60000"/>
                    <a:lumOff val="40000"/>
                  </a:schemeClr>
                </a:solidFill>
              </a:rPr>
              <a:t>|  Data Input  |  Data controls  |  Run Management  |  Study validation  |  Table Library</a:t>
            </a:r>
          </a:p>
        </p:txBody>
      </p:sp>
    </p:spTree>
    <p:extLst>
      <p:ext uri="{BB962C8B-B14F-4D97-AF65-F5344CB8AC3E}">
        <p14:creationId xmlns:p14="http://schemas.microsoft.com/office/powerpoint/2010/main" val="140469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47310D56-3E8A-4F23-9136-01D72027FD5B}"/>
              </a:ext>
            </a:extLst>
          </p:cNvPr>
          <p:cNvGraphicFramePr>
            <a:graphicFrameLocks noChangeAspect="1"/>
          </p:cNvGraphicFramePr>
          <p:nvPr>
            <p:custDataLst>
              <p:tags r:id="rId2"/>
            </p:custDataLst>
            <p:extLst>
              <p:ext uri="{D42A27DB-BD31-4B8C-83A1-F6EECF244321}">
                <p14:modId xmlns:p14="http://schemas.microsoft.com/office/powerpoint/2010/main" val="864647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13"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4551B78-28C7-4B7F-8562-E7C63B6D50E5}"/>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B1EA4338-7519-4979-9C9B-D61608A30A0E}"/>
              </a:ext>
            </a:extLst>
          </p:cNvPr>
          <p:cNvSpPr>
            <a:spLocks noGrp="1"/>
          </p:cNvSpPr>
          <p:nvPr>
            <p:ph type="title"/>
          </p:nvPr>
        </p:nvSpPr>
        <p:spPr/>
        <p:txBody>
          <a:bodyPr/>
          <a:lstStyle/>
          <a:p>
            <a:r>
              <a:rPr lang="en-US" dirty="0"/>
              <a:t>Study Creation</a:t>
            </a:r>
          </a:p>
        </p:txBody>
      </p:sp>
      <p:pic>
        <p:nvPicPr>
          <p:cNvPr id="10" name="Espace réservé du contenu 9" descr="Une image contenant capture d’écran&#10;&#10;Description générée avec un niveau de confiance très élevé">
            <a:extLst>
              <a:ext uri="{FF2B5EF4-FFF2-40B4-BE49-F238E27FC236}">
                <a16:creationId xmlns:a16="http://schemas.microsoft.com/office/drawing/2014/main" id="{FB210C55-274B-4412-ABE5-FEE2BB87C70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41375" y="959267"/>
            <a:ext cx="2379097" cy="1465908"/>
          </a:xfrm>
        </p:spPr>
      </p:pic>
      <p:sp>
        <p:nvSpPr>
          <p:cNvPr id="11" name="Ellipse 10">
            <a:extLst>
              <a:ext uri="{FF2B5EF4-FFF2-40B4-BE49-F238E27FC236}">
                <a16:creationId xmlns:a16="http://schemas.microsoft.com/office/drawing/2014/main" id="{EC4D56CB-6BE3-4599-B962-4B2EACA6DBA7}"/>
              </a:ext>
            </a:extLst>
          </p:cNvPr>
          <p:cNvSpPr/>
          <p:nvPr/>
        </p:nvSpPr>
        <p:spPr>
          <a:xfrm>
            <a:off x="7184142" y="1484784"/>
            <a:ext cx="749546" cy="58697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err="1"/>
          </a:p>
        </p:txBody>
      </p:sp>
      <p:sp>
        <p:nvSpPr>
          <p:cNvPr id="12" name="Espace réservé du contenu 2">
            <a:extLst>
              <a:ext uri="{FF2B5EF4-FFF2-40B4-BE49-F238E27FC236}">
                <a16:creationId xmlns:a16="http://schemas.microsoft.com/office/drawing/2014/main" id="{6754CA16-5259-4673-B9C0-1A439FB3EC13}"/>
              </a:ext>
            </a:extLst>
          </p:cNvPr>
          <p:cNvSpPr txBox="1">
            <a:spLocks/>
          </p:cNvSpPr>
          <p:nvPr/>
        </p:nvSpPr>
        <p:spPr>
          <a:xfrm>
            <a:off x="262800" y="1251796"/>
            <a:ext cx="5976664" cy="4832202"/>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0"/>
              </a:spcBef>
              <a:buClr>
                <a:schemeClr val="tx2"/>
              </a:buClr>
              <a:buFont typeface="Wingdings 2" panose="05020102010507070707" pitchFamily="18" charset="2"/>
              <a:buChar char=""/>
              <a:defRPr sz="1200" kern="1200" baseline="0">
                <a:solidFill>
                  <a:schemeClr val="tx1"/>
                </a:solidFill>
                <a:latin typeface="+mn-lt"/>
                <a:ea typeface="+mn-ea"/>
                <a:cs typeface="+mn-cs"/>
              </a:defRPr>
            </a:lvl1pPr>
            <a:lvl2pPr marL="360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9144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endParaRPr lang="en-US" sz="1400" dirty="0"/>
          </a:p>
          <a:p>
            <a:pPr>
              <a:spcAft>
                <a:spcPts val="600"/>
              </a:spcAft>
            </a:pPr>
            <a:r>
              <a:rPr lang="en-US" sz="1400" dirty="0"/>
              <a:t>Create new study</a:t>
            </a:r>
          </a:p>
          <a:p>
            <a:pPr>
              <a:spcAft>
                <a:spcPts val="600"/>
              </a:spcAft>
            </a:pPr>
            <a:endParaRPr lang="en-US" sz="1400" dirty="0"/>
          </a:p>
          <a:p>
            <a:pPr>
              <a:spcAft>
                <a:spcPts val="600"/>
              </a:spcAft>
            </a:pPr>
            <a:endParaRPr lang="en-US" sz="1400" dirty="0"/>
          </a:p>
          <a:p>
            <a:pPr>
              <a:spcAft>
                <a:spcPts val="600"/>
              </a:spcAft>
            </a:pPr>
            <a:endParaRPr lang="en-US" sz="1400" dirty="0"/>
          </a:p>
          <a:p>
            <a:pPr>
              <a:spcAft>
                <a:spcPts val="600"/>
              </a:spcAft>
            </a:pPr>
            <a:r>
              <a:rPr lang="en-US" sz="1400" dirty="0">
                <a:solidFill>
                  <a:srgbClr val="00B0F0"/>
                </a:solidFill>
              </a:rPr>
              <a:t>Study Documentation</a:t>
            </a:r>
            <a:r>
              <a:rPr lang="en-US" sz="1400" dirty="0"/>
              <a:t>: only one file accepted. Use </a:t>
            </a:r>
            <a:r>
              <a:rPr lang="en-US" sz="1400" dirty="0" err="1"/>
              <a:t>winzip</a:t>
            </a:r>
            <a:r>
              <a:rPr lang="en-US" sz="1400" dirty="0"/>
              <a:t> in case of multiple documents</a:t>
            </a:r>
          </a:p>
          <a:p>
            <a:pPr>
              <a:spcAft>
                <a:spcPts val="600"/>
              </a:spcAft>
            </a:pPr>
            <a:r>
              <a:rPr lang="en-US" sz="1400" dirty="0">
                <a:solidFill>
                  <a:srgbClr val="00B0F0"/>
                </a:solidFill>
              </a:rPr>
              <a:t>Start / End of Observation Period</a:t>
            </a:r>
            <a:r>
              <a:rPr lang="en-US" sz="1400" dirty="0"/>
              <a:t>: Enter maximum period provided in data. Observation period can be restrained later as part of the run setting</a:t>
            </a:r>
          </a:p>
          <a:p>
            <a:pPr>
              <a:spcAft>
                <a:spcPts val="600"/>
              </a:spcAft>
            </a:pPr>
            <a:r>
              <a:rPr lang="en-US" sz="1400" dirty="0">
                <a:solidFill>
                  <a:srgbClr val="00B0F0"/>
                </a:solidFill>
              </a:rPr>
              <a:t>Client</a:t>
            </a:r>
            <a:r>
              <a:rPr lang="en-US" sz="1400" dirty="0"/>
              <a:t>: List of clients based on Omega Client Name, updated weekly including new clients entered in Salesforce</a:t>
            </a:r>
          </a:p>
          <a:p>
            <a:pPr>
              <a:spcAft>
                <a:spcPts val="600"/>
              </a:spcAft>
            </a:pPr>
            <a:r>
              <a:rPr lang="en-US" sz="1400" dirty="0">
                <a:solidFill>
                  <a:srgbClr val="00B0F0"/>
                </a:solidFill>
              </a:rPr>
              <a:t>Client Short Name</a:t>
            </a:r>
            <a:r>
              <a:rPr lang="en-US" sz="1400" dirty="0"/>
              <a:t>:  Client name used as part of the unique study ID, therefore requiring a manual abbreviation</a:t>
            </a:r>
          </a:p>
          <a:p>
            <a:pPr>
              <a:spcAft>
                <a:spcPts val="600"/>
              </a:spcAft>
            </a:pPr>
            <a:r>
              <a:rPr lang="en-US" sz="1400" dirty="0">
                <a:solidFill>
                  <a:srgbClr val="00B0F0"/>
                </a:solidFill>
              </a:rPr>
              <a:t>Line of Business</a:t>
            </a:r>
            <a:r>
              <a:rPr lang="en-US" sz="1400" dirty="0"/>
              <a:t>:  Following EA main risk type for now, awaiting SGL </a:t>
            </a:r>
            <a:r>
              <a:rPr lang="en-US" sz="1400" dirty="0" err="1"/>
              <a:t>standardisation</a:t>
            </a:r>
            <a:endParaRPr lang="en-US" sz="1400" dirty="0"/>
          </a:p>
          <a:p>
            <a:pPr>
              <a:spcAft>
                <a:spcPts val="600"/>
              </a:spcAft>
            </a:pPr>
            <a:r>
              <a:rPr lang="en-US" sz="1400" dirty="0">
                <a:solidFill>
                  <a:srgbClr val="00B0F0"/>
                </a:solidFill>
              </a:rPr>
              <a:t>Study ID</a:t>
            </a:r>
            <a:r>
              <a:rPr lang="en-US" sz="1400" dirty="0"/>
              <a:t>: Defined as combination of key metadata: </a:t>
            </a:r>
            <a:r>
              <a:rPr lang="en-GB" sz="1400" i="1" dirty="0" err="1"/>
              <a:t>CountryCode</a:t>
            </a:r>
            <a:r>
              <a:rPr lang="en-GB" sz="1400" dirty="0" err="1"/>
              <a:t>_</a:t>
            </a:r>
            <a:r>
              <a:rPr lang="en-GB" sz="1400" i="1" dirty="0" err="1"/>
              <a:t>ClientShortName</a:t>
            </a:r>
            <a:r>
              <a:rPr lang="en-GB" sz="1400" dirty="0" err="1"/>
              <a:t>_</a:t>
            </a:r>
            <a:r>
              <a:rPr lang="en-GB" sz="1400" i="1" dirty="0" err="1"/>
              <a:t>StudyClient</a:t>
            </a:r>
            <a:r>
              <a:rPr lang="en-GB" sz="1400" dirty="0" err="1"/>
              <a:t>_</a:t>
            </a:r>
            <a:r>
              <a:rPr lang="en-GB" sz="1400" i="1" dirty="0" err="1"/>
              <a:t>CreationYear</a:t>
            </a:r>
            <a:r>
              <a:rPr lang="en-GB" sz="1400" dirty="0" err="1"/>
              <a:t>_</a:t>
            </a:r>
            <a:r>
              <a:rPr lang="en-GB" sz="1400" i="1" dirty="0" err="1"/>
              <a:t>Index</a:t>
            </a:r>
            <a:r>
              <a:rPr lang="en-GB" sz="1400" dirty="0"/>
              <a:t> </a:t>
            </a:r>
            <a:endParaRPr lang="en-US" sz="1400" dirty="0"/>
          </a:p>
          <a:p>
            <a:pPr>
              <a:spcAft>
                <a:spcPts val="600"/>
              </a:spcAft>
            </a:pPr>
            <a:endParaRPr lang="en-US" sz="1400" dirty="0"/>
          </a:p>
          <a:p>
            <a:pPr>
              <a:spcAft>
                <a:spcPts val="600"/>
              </a:spcAft>
            </a:pPr>
            <a:endParaRPr lang="en-US" sz="1400" dirty="0"/>
          </a:p>
        </p:txBody>
      </p:sp>
      <p:pic>
        <p:nvPicPr>
          <p:cNvPr id="14" name="Image 13">
            <a:extLst>
              <a:ext uri="{FF2B5EF4-FFF2-40B4-BE49-F238E27FC236}">
                <a16:creationId xmlns:a16="http://schemas.microsoft.com/office/drawing/2014/main" id="{A8984BB6-85D6-430A-99D0-0594A293A7D7}"/>
              </a:ext>
            </a:extLst>
          </p:cNvPr>
          <p:cNvPicPr>
            <a:picLocks noChangeAspect="1"/>
          </p:cNvPicPr>
          <p:nvPr/>
        </p:nvPicPr>
        <p:blipFill rotWithShape="1">
          <a:blip r:embed="rId8">
            <a:extLst>
              <a:ext uri="{28A0092B-C50C-407E-A947-70E740481C1C}">
                <a14:useLocalDpi xmlns:a14="http://schemas.microsoft.com/office/drawing/2010/main" val="0"/>
              </a:ext>
            </a:extLst>
          </a:blip>
          <a:srcRect t="21909" b="23316"/>
          <a:stretch/>
        </p:blipFill>
        <p:spPr>
          <a:xfrm>
            <a:off x="6538903" y="4653136"/>
            <a:ext cx="2257740" cy="360040"/>
          </a:xfrm>
          <a:prstGeom prst="rect">
            <a:avLst/>
          </a:prstGeom>
        </p:spPr>
      </p:pic>
      <p:pic>
        <p:nvPicPr>
          <p:cNvPr id="16" name="Image 15">
            <a:extLst>
              <a:ext uri="{FF2B5EF4-FFF2-40B4-BE49-F238E27FC236}">
                <a16:creationId xmlns:a16="http://schemas.microsoft.com/office/drawing/2014/main" id="{75C58B7A-B520-4134-AC95-0A71ECF16B63}"/>
              </a:ext>
            </a:extLst>
          </p:cNvPr>
          <p:cNvPicPr>
            <a:picLocks noChangeAspect="1"/>
          </p:cNvPicPr>
          <p:nvPr/>
        </p:nvPicPr>
        <p:blipFill rotWithShape="1">
          <a:blip r:embed="rId9">
            <a:extLst>
              <a:ext uri="{28A0092B-C50C-407E-A947-70E740481C1C}">
                <a14:useLocalDpi xmlns:a14="http://schemas.microsoft.com/office/drawing/2010/main" val="0"/>
              </a:ext>
            </a:extLst>
          </a:blip>
          <a:srcRect l="4282" t="21444" b="15566"/>
          <a:stretch/>
        </p:blipFill>
        <p:spPr>
          <a:xfrm>
            <a:off x="5817718" y="5229200"/>
            <a:ext cx="3002754" cy="335876"/>
          </a:xfrm>
          <a:prstGeom prst="rect">
            <a:avLst/>
          </a:prstGeom>
        </p:spPr>
      </p:pic>
      <p:sp>
        <p:nvSpPr>
          <p:cNvPr id="3" name="Rectangle 2">
            <a:extLst>
              <a:ext uri="{FF2B5EF4-FFF2-40B4-BE49-F238E27FC236}">
                <a16:creationId xmlns:a16="http://schemas.microsoft.com/office/drawing/2014/main" id="{C2105DE7-DB4C-4570-9979-4F46E810A96F}"/>
              </a:ext>
            </a:extLst>
          </p:cNvPr>
          <p:cNvSpPr/>
          <p:nvPr/>
        </p:nvSpPr>
        <p:spPr>
          <a:xfrm>
            <a:off x="7373275" y="6190882"/>
            <a:ext cx="1087157" cy="461665"/>
          </a:xfrm>
          <a:prstGeom prst="rect">
            <a:avLst/>
          </a:prstGeom>
        </p:spPr>
        <p:txBody>
          <a:bodyPr wrap="none">
            <a:spAutoFit/>
          </a:bodyPr>
          <a:lstStyle/>
          <a:p>
            <a:r>
              <a:rPr lang="en-US" sz="1200" dirty="0">
                <a:solidFill>
                  <a:srgbClr val="00B0F0"/>
                </a:solidFill>
              </a:rPr>
              <a:t>APEX field</a:t>
            </a:r>
          </a:p>
          <a:p>
            <a:r>
              <a:rPr lang="en-US" sz="1200" dirty="0">
                <a:solidFill>
                  <a:schemeClr val="accent3"/>
                </a:solidFill>
              </a:rPr>
              <a:t>Data variable</a:t>
            </a:r>
            <a:endParaRPr lang="en-US" sz="1200" dirty="0"/>
          </a:p>
        </p:txBody>
      </p:sp>
      <p:sp>
        <p:nvSpPr>
          <p:cNvPr id="13" name="ZoneTexte 12">
            <a:extLst>
              <a:ext uri="{FF2B5EF4-FFF2-40B4-BE49-F238E27FC236}">
                <a16:creationId xmlns:a16="http://schemas.microsoft.com/office/drawing/2014/main" id="{927BB089-228E-44B9-B76D-5F80F6E8DCD6}"/>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b="1" dirty="0">
                <a:solidFill>
                  <a:schemeClr val="tx2"/>
                </a:solidFill>
              </a:rPr>
              <a:t>Study Management  </a:t>
            </a:r>
            <a:r>
              <a:rPr lang="en-US" sz="900" dirty="0">
                <a:solidFill>
                  <a:schemeClr val="tx1">
                    <a:lumMod val="60000"/>
                    <a:lumOff val="40000"/>
                  </a:schemeClr>
                </a:solidFill>
              </a:rPr>
              <a:t>|  Data Input  |  Data controls  |  Run Management  |  Study validation  |  Table Library</a:t>
            </a:r>
          </a:p>
        </p:txBody>
      </p:sp>
    </p:spTree>
    <p:extLst>
      <p:ext uri="{BB962C8B-B14F-4D97-AF65-F5344CB8AC3E}">
        <p14:creationId xmlns:p14="http://schemas.microsoft.com/office/powerpoint/2010/main" val="332699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hidden="1">
            <a:extLst>
              <a:ext uri="{FF2B5EF4-FFF2-40B4-BE49-F238E27FC236}">
                <a16:creationId xmlns:a16="http://schemas.microsoft.com/office/drawing/2014/main" id="{B589C95B-1968-4284-B3C3-7420648F71D5}"/>
              </a:ext>
            </a:extLst>
          </p:cNvPr>
          <p:cNvGraphicFramePr>
            <a:graphicFrameLocks noChangeAspect="1"/>
          </p:cNvGraphicFramePr>
          <p:nvPr>
            <p:custDataLst>
              <p:tags r:id="rId2"/>
            </p:custDataLst>
            <p:extLst>
              <p:ext uri="{D42A27DB-BD31-4B8C-83A1-F6EECF244321}">
                <p14:modId xmlns:p14="http://schemas.microsoft.com/office/powerpoint/2010/main" val="3073792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19"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60A77B3-16D9-4072-AB3A-BD0D5F652EFB}"/>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D488D8F1-C444-4F0A-B544-0DD809BEAC95}"/>
              </a:ext>
            </a:extLst>
          </p:cNvPr>
          <p:cNvSpPr>
            <a:spLocks noGrp="1"/>
          </p:cNvSpPr>
          <p:nvPr>
            <p:ph type="title"/>
          </p:nvPr>
        </p:nvSpPr>
        <p:spPr/>
        <p:txBody>
          <a:bodyPr/>
          <a:lstStyle/>
          <a:p>
            <a:r>
              <a:rPr lang="en-US" dirty="0"/>
              <a:t>Calculation engine and benefit structure</a:t>
            </a:r>
          </a:p>
        </p:txBody>
      </p:sp>
      <p:sp>
        <p:nvSpPr>
          <p:cNvPr id="3" name="Espace réservé du contenu 2">
            <a:extLst>
              <a:ext uri="{FF2B5EF4-FFF2-40B4-BE49-F238E27FC236}">
                <a16:creationId xmlns:a16="http://schemas.microsoft.com/office/drawing/2014/main" id="{986C94FA-297B-46DD-8BAA-3E0A6B8D1D55}"/>
              </a:ext>
            </a:extLst>
          </p:cNvPr>
          <p:cNvSpPr>
            <a:spLocks noGrp="1"/>
          </p:cNvSpPr>
          <p:nvPr>
            <p:ph idx="1"/>
          </p:nvPr>
        </p:nvSpPr>
        <p:spPr>
          <a:xfrm>
            <a:off x="262800" y="1251796"/>
            <a:ext cx="5389320" cy="4832202"/>
          </a:xfrm>
        </p:spPr>
        <p:txBody>
          <a:bodyPr/>
          <a:lstStyle/>
          <a:p>
            <a:pPr>
              <a:spcAft>
                <a:spcPts val="600"/>
              </a:spcAft>
            </a:pPr>
            <a:r>
              <a:rPr lang="en-US" sz="1400" dirty="0"/>
              <a:t>During the planning phase an inventory of all current EA activity was performed and the project team assessed all existing calculation methods to define the diversity of calculation engines needed. In conclusion it was decided that at most </a:t>
            </a:r>
            <a:r>
              <a:rPr lang="en-US" sz="1400" b="1" dirty="0">
                <a:solidFill>
                  <a:schemeClr val="tx2"/>
                </a:solidFill>
              </a:rPr>
              <a:t>three engines </a:t>
            </a:r>
            <a:r>
              <a:rPr lang="en-US" sz="1400" dirty="0"/>
              <a:t>would be required:</a:t>
            </a:r>
          </a:p>
          <a:p>
            <a:pPr lvl="1">
              <a:spcAft>
                <a:spcPts val="600"/>
              </a:spcAft>
            </a:pPr>
            <a:r>
              <a:rPr lang="en-US" sz="1400" b="1" dirty="0">
                <a:solidFill>
                  <a:schemeClr val="tx2"/>
                </a:solidFill>
              </a:rPr>
              <a:t>Lump-sum</a:t>
            </a:r>
            <a:r>
              <a:rPr lang="en-US" sz="1400" dirty="0"/>
              <a:t> engine for all products with a single terminating event: Life (mortality + longevity) including acceleration benefits, CI and TPD</a:t>
            </a:r>
          </a:p>
          <a:p>
            <a:pPr lvl="1">
              <a:spcAft>
                <a:spcPts val="600"/>
              </a:spcAft>
            </a:pPr>
            <a:r>
              <a:rPr lang="en-US" sz="1400" b="1" dirty="0">
                <a:solidFill>
                  <a:schemeClr val="tx2"/>
                </a:solidFill>
              </a:rPr>
              <a:t>Annuity benefit </a:t>
            </a:r>
            <a:r>
              <a:rPr lang="en-US" sz="1400" dirty="0"/>
              <a:t>engine for all products with multiple status, typically including a healthy and a claimant status: DI and LTC</a:t>
            </a:r>
          </a:p>
          <a:p>
            <a:pPr lvl="1">
              <a:spcAft>
                <a:spcPts val="600"/>
              </a:spcAft>
            </a:pPr>
            <a:r>
              <a:rPr lang="en-US" sz="1400" b="1" dirty="0">
                <a:solidFill>
                  <a:schemeClr val="tx2"/>
                </a:solidFill>
              </a:rPr>
              <a:t>Multi benefit </a:t>
            </a:r>
            <a:r>
              <a:rPr lang="en-US" sz="1400" dirty="0"/>
              <a:t>engine for all products with multiple single payments, with potentially varying claim amounts: </a:t>
            </a:r>
            <a:r>
              <a:rPr lang="en-US" sz="1400" dirty="0" err="1"/>
              <a:t>Medex</a:t>
            </a:r>
            <a:endParaRPr lang="en-US" sz="1400" dirty="0"/>
          </a:p>
          <a:p>
            <a:pPr>
              <a:spcAft>
                <a:spcPts val="600"/>
              </a:spcAft>
            </a:pPr>
            <a:endParaRPr lang="en-US" sz="1400" dirty="0"/>
          </a:p>
          <a:p>
            <a:pPr>
              <a:spcAft>
                <a:spcPts val="600"/>
              </a:spcAft>
            </a:pPr>
            <a:r>
              <a:rPr lang="en-US" sz="1400" dirty="0"/>
              <a:t>The structuring of Annuity and Multi engine will be re-assessed in advance of the next development phase (2019)</a:t>
            </a:r>
          </a:p>
          <a:p>
            <a:pPr>
              <a:spcAft>
                <a:spcPts val="600"/>
              </a:spcAft>
            </a:pPr>
            <a:endParaRPr lang="en-US" sz="1400" dirty="0"/>
          </a:p>
          <a:p>
            <a:pPr lvl="1">
              <a:spcAft>
                <a:spcPts val="600"/>
              </a:spcAft>
            </a:pPr>
            <a:endParaRPr lang="en-US" sz="1400" dirty="0"/>
          </a:p>
        </p:txBody>
      </p:sp>
      <p:pic>
        <p:nvPicPr>
          <p:cNvPr id="11" name="Image 10">
            <a:extLst>
              <a:ext uri="{FF2B5EF4-FFF2-40B4-BE49-F238E27FC236}">
                <a16:creationId xmlns:a16="http://schemas.microsoft.com/office/drawing/2014/main" id="{173DF10D-912E-4A3D-973E-892FC57BE9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128" y="1251796"/>
            <a:ext cx="3082300" cy="4472614"/>
          </a:xfrm>
          <a:prstGeom prst="rect">
            <a:avLst/>
          </a:prstGeom>
        </p:spPr>
      </p:pic>
      <p:sp>
        <p:nvSpPr>
          <p:cNvPr id="9" name="ZoneTexte 8">
            <a:extLst>
              <a:ext uri="{FF2B5EF4-FFF2-40B4-BE49-F238E27FC236}">
                <a16:creationId xmlns:a16="http://schemas.microsoft.com/office/drawing/2014/main" id="{16F89B64-7AB7-416D-B569-9E8B99BA73AB}"/>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b="1" dirty="0">
                <a:solidFill>
                  <a:schemeClr val="tx2"/>
                </a:solidFill>
              </a:rPr>
              <a:t>Study Management  </a:t>
            </a:r>
            <a:r>
              <a:rPr lang="en-US" sz="900" dirty="0">
                <a:solidFill>
                  <a:schemeClr val="tx1">
                    <a:lumMod val="60000"/>
                    <a:lumOff val="40000"/>
                  </a:schemeClr>
                </a:solidFill>
              </a:rPr>
              <a:t>|  Data Input  |  Data controls  |  Run Management  |  Study validation  |  Table Library</a:t>
            </a:r>
          </a:p>
        </p:txBody>
      </p:sp>
    </p:spTree>
    <p:extLst>
      <p:ext uri="{BB962C8B-B14F-4D97-AF65-F5344CB8AC3E}">
        <p14:creationId xmlns:p14="http://schemas.microsoft.com/office/powerpoint/2010/main" val="73088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63E20120-3BCB-4826-830A-77101CB353C6}"/>
              </a:ext>
            </a:extLst>
          </p:cNvPr>
          <p:cNvGraphicFramePr>
            <a:graphicFrameLocks noChangeAspect="1"/>
          </p:cNvGraphicFramePr>
          <p:nvPr>
            <p:custDataLst>
              <p:tags r:id="rId2"/>
            </p:custDataLst>
            <p:extLst>
              <p:ext uri="{D42A27DB-BD31-4B8C-83A1-F6EECF244321}">
                <p14:modId xmlns:p14="http://schemas.microsoft.com/office/powerpoint/2010/main" val="3365826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985" name="Diapositive think-cell" r:id="rId5" imgW="353" imgH="353" progId="TCLayout.ActiveDocument.1">
                  <p:embed/>
                </p:oleObj>
              </mc:Choice>
              <mc:Fallback>
                <p:oleObj name="Diapositive think-cell"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CA31197-080E-421A-B831-EE4BF2193C1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C0765EC-0642-4A3C-92A7-FBD9AF1DD57A}"/>
              </a:ext>
            </a:extLst>
          </p:cNvPr>
          <p:cNvSpPr>
            <a:spLocks noGrp="1"/>
          </p:cNvSpPr>
          <p:nvPr>
            <p:ph type="title"/>
          </p:nvPr>
        </p:nvSpPr>
        <p:spPr/>
        <p:txBody>
          <a:bodyPr/>
          <a:lstStyle/>
          <a:p>
            <a:r>
              <a:rPr lang="en-US" dirty="0"/>
              <a:t>Input Data – data structure</a:t>
            </a:r>
          </a:p>
        </p:txBody>
      </p:sp>
      <p:sp>
        <p:nvSpPr>
          <p:cNvPr id="3" name="Espace réservé du contenu 2">
            <a:extLst>
              <a:ext uri="{FF2B5EF4-FFF2-40B4-BE49-F238E27FC236}">
                <a16:creationId xmlns:a16="http://schemas.microsoft.com/office/drawing/2014/main" id="{86EAEC82-DDAC-4505-8713-35D73F20A810}"/>
              </a:ext>
            </a:extLst>
          </p:cNvPr>
          <p:cNvSpPr>
            <a:spLocks noGrp="1"/>
          </p:cNvSpPr>
          <p:nvPr>
            <p:ph idx="1"/>
          </p:nvPr>
        </p:nvSpPr>
        <p:spPr/>
        <p:txBody>
          <a:bodyPr/>
          <a:lstStyle/>
          <a:p>
            <a:pPr>
              <a:spcBef>
                <a:spcPts val="600"/>
              </a:spcBef>
              <a:spcAft>
                <a:spcPts val="600"/>
              </a:spcAft>
            </a:pPr>
            <a:r>
              <a:rPr lang="en-US" sz="1300" dirty="0"/>
              <a:t>A standard data structure has been defined as basis for the calculation engines:</a:t>
            </a:r>
            <a:br>
              <a:rPr lang="en-US" sz="1300" dirty="0"/>
            </a:br>
            <a:br>
              <a:rPr lang="en-US" sz="400" dirty="0"/>
            </a:br>
            <a:r>
              <a:rPr lang="en-US" sz="1300" dirty="0"/>
              <a:t>		</a:t>
            </a:r>
            <a:r>
              <a:rPr lang="en-US" sz="1300" b="1" dirty="0">
                <a:solidFill>
                  <a:schemeClr val="tx2"/>
                </a:solidFill>
              </a:rPr>
              <a:t>“One line per exposure condition”</a:t>
            </a:r>
          </a:p>
          <a:p>
            <a:pPr lvl="1"/>
            <a:r>
              <a:rPr lang="en-US" sz="1300" dirty="0"/>
              <a:t>For a standard portfolio with lump-sum risk it corresponds to one line per policy</a:t>
            </a:r>
          </a:p>
          <a:p>
            <a:pPr lvl="1"/>
            <a:r>
              <a:rPr lang="en-US" sz="1300" dirty="0"/>
              <a:t>In case of changing sum insureds, one line per sum insured is entered</a:t>
            </a:r>
          </a:p>
          <a:p>
            <a:pPr lvl="1">
              <a:spcAft>
                <a:spcPts val="600"/>
              </a:spcAft>
            </a:pPr>
            <a:r>
              <a:rPr lang="en-US" sz="1300" dirty="0"/>
              <a:t>For later engines (e.g. DI) one line per policy status (incidence / reactivation / …)</a:t>
            </a:r>
          </a:p>
          <a:p>
            <a:pPr>
              <a:spcAft>
                <a:spcPts val="600"/>
              </a:spcAft>
            </a:pPr>
            <a:r>
              <a:rPr lang="en-US" sz="1300" dirty="0"/>
              <a:t>Additional data structure(s) will be integrated for next phase. In particular data in “snapshot format”</a:t>
            </a:r>
          </a:p>
          <a:p>
            <a:pPr>
              <a:spcAft>
                <a:spcPts val="600"/>
              </a:spcAft>
            </a:pPr>
            <a:endParaRPr lang="en-US" sz="1000" dirty="0"/>
          </a:p>
          <a:p>
            <a:pPr>
              <a:spcAft>
                <a:spcPts val="600"/>
              </a:spcAft>
            </a:pPr>
            <a:r>
              <a:rPr lang="en-US" sz="1300" dirty="0"/>
              <a:t>Key variables defining the exposure period:</a:t>
            </a:r>
          </a:p>
          <a:p>
            <a:pPr lvl="1">
              <a:spcAft>
                <a:spcPts val="600"/>
              </a:spcAft>
            </a:pPr>
            <a:r>
              <a:rPr lang="en-US" sz="1300" dirty="0">
                <a:solidFill>
                  <a:schemeClr val="accent3"/>
                </a:solidFill>
              </a:rPr>
              <a:t>Date_of_Begin_Current_Condition</a:t>
            </a:r>
            <a:r>
              <a:rPr lang="en-US" sz="1300" dirty="0"/>
              <a:t>: For first status typically corresponds to Date of Commencement. Might be later in specific situation, like missing information due to client mergers</a:t>
            </a:r>
          </a:p>
          <a:p>
            <a:pPr lvl="1">
              <a:spcAft>
                <a:spcPts val="600"/>
              </a:spcAft>
            </a:pPr>
            <a:r>
              <a:rPr lang="en-US" sz="1300" dirty="0">
                <a:solidFill>
                  <a:schemeClr val="accent3"/>
                </a:solidFill>
              </a:rPr>
              <a:t>Date_of_End_Current_Condition</a:t>
            </a:r>
            <a:r>
              <a:rPr lang="en-US" sz="1300" dirty="0"/>
              <a:t>:  Date of </a:t>
            </a:r>
            <a:r>
              <a:rPr lang="en-US" sz="1300" u="sng" dirty="0"/>
              <a:t>known</a:t>
            </a:r>
            <a:r>
              <a:rPr lang="en-US" sz="1300" dirty="0"/>
              <a:t> change in exposure condition. Leave empty in case of unchanged condition. Do not enter future dates, like policy maturity date</a:t>
            </a:r>
          </a:p>
          <a:p>
            <a:pPr lvl="1">
              <a:spcAft>
                <a:spcPts val="600"/>
              </a:spcAft>
            </a:pPr>
            <a:r>
              <a:rPr lang="en-US" sz="1300" dirty="0">
                <a:solidFill>
                  <a:schemeClr val="accent3"/>
                </a:solidFill>
              </a:rPr>
              <a:t>Status_Begin_Current_Condition</a:t>
            </a:r>
            <a:r>
              <a:rPr lang="en-US" sz="1300" dirty="0"/>
              <a:t>: Active / Claimant (for later engines)</a:t>
            </a:r>
          </a:p>
          <a:p>
            <a:pPr lvl="1">
              <a:spcAft>
                <a:spcPts val="600"/>
              </a:spcAft>
            </a:pPr>
            <a:r>
              <a:rPr lang="en-US" sz="1300" dirty="0" err="1">
                <a:solidFill>
                  <a:schemeClr val="accent3"/>
                </a:solidFill>
              </a:rPr>
              <a:t>Status_End_Current_Condition</a:t>
            </a:r>
            <a:r>
              <a:rPr lang="en-US" sz="1300" dirty="0">
                <a:solidFill>
                  <a:schemeClr val="tx2"/>
                </a:solidFill>
              </a:rPr>
              <a:t>: </a:t>
            </a:r>
            <a:r>
              <a:rPr lang="en-US" sz="1300" dirty="0"/>
              <a:t>Status at end of period in case of a change in condition. Otherwise leave empty</a:t>
            </a:r>
          </a:p>
          <a:p>
            <a:pPr lvl="2"/>
            <a:r>
              <a:rPr lang="en-US" sz="1300" dirty="0"/>
              <a:t>Active: No event. Change in exposure condition due to other reasons (change in sum insured)</a:t>
            </a:r>
          </a:p>
          <a:p>
            <a:pPr lvl="2"/>
            <a:r>
              <a:rPr lang="en-US" sz="1300" dirty="0"/>
              <a:t>Dead</a:t>
            </a:r>
          </a:p>
          <a:p>
            <a:pPr lvl="2"/>
            <a:r>
              <a:rPr lang="en-US" sz="1300" dirty="0"/>
              <a:t>Claimant: Incidence of claim related to given product coverage (CI / TPD / DI/ LTC)</a:t>
            </a:r>
          </a:p>
          <a:p>
            <a:pPr lvl="2"/>
            <a:r>
              <a:rPr lang="en-US" sz="1300" dirty="0"/>
              <a:t>Withdrawn: Policy withdrawal/ lapse</a:t>
            </a:r>
          </a:p>
          <a:p>
            <a:pPr lvl="2"/>
            <a:r>
              <a:rPr lang="en-US" sz="1300" dirty="0"/>
              <a:t>Expired: Expiry / Maturity of policy. </a:t>
            </a:r>
          </a:p>
          <a:p>
            <a:pPr lvl="2"/>
            <a:r>
              <a:rPr lang="en-US" sz="1300" dirty="0"/>
              <a:t>Censored: Censored exposure information with unknown reason</a:t>
            </a:r>
          </a:p>
          <a:p>
            <a:pPr lvl="2"/>
            <a:r>
              <a:rPr lang="en-US" sz="1300" dirty="0" err="1"/>
              <a:t>Claimant_Dead</a:t>
            </a:r>
            <a:r>
              <a:rPr lang="en-US" sz="1300" dirty="0"/>
              <a:t>: In case the reason of claim is unknown, e.g. for some Accelerated CI portfolios</a:t>
            </a:r>
          </a:p>
          <a:p>
            <a:endParaRPr lang="en-US" sz="1300" dirty="0"/>
          </a:p>
          <a:p>
            <a:endParaRPr lang="en-US" sz="1300" dirty="0"/>
          </a:p>
          <a:p>
            <a:pPr>
              <a:spcAft>
                <a:spcPts val="600"/>
              </a:spcAft>
            </a:pPr>
            <a:endParaRPr lang="en-US" sz="1300" dirty="0"/>
          </a:p>
        </p:txBody>
      </p:sp>
      <p:sp>
        <p:nvSpPr>
          <p:cNvPr id="7" name="Rectangle 6">
            <a:extLst>
              <a:ext uri="{FF2B5EF4-FFF2-40B4-BE49-F238E27FC236}">
                <a16:creationId xmlns:a16="http://schemas.microsoft.com/office/drawing/2014/main" id="{1A7F9C50-ACFA-476F-9166-F462251032F5}"/>
              </a:ext>
            </a:extLst>
          </p:cNvPr>
          <p:cNvSpPr/>
          <p:nvPr/>
        </p:nvSpPr>
        <p:spPr>
          <a:xfrm>
            <a:off x="7445283" y="6190882"/>
            <a:ext cx="1087157" cy="461665"/>
          </a:xfrm>
          <a:prstGeom prst="rect">
            <a:avLst/>
          </a:prstGeom>
        </p:spPr>
        <p:txBody>
          <a:bodyPr wrap="none">
            <a:spAutoFit/>
          </a:bodyPr>
          <a:lstStyle/>
          <a:p>
            <a:r>
              <a:rPr lang="en-US" sz="1200" dirty="0">
                <a:solidFill>
                  <a:srgbClr val="00B0F0"/>
                </a:solidFill>
              </a:rPr>
              <a:t>APEX field</a:t>
            </a:r>
          </a:p>
          <a:p>
            <a:r>
              <a:rPr lang="en-US" sz="1200" dirty="0">
                <a:solidFill>
                  <a:schemeClr val="accent3"/>
                </a:solidFill>
              </a:rPr>
              <a:t>Data variable</a:t>
            </a:r>
            <a:endParaRPr lang="en-US" sz="1200" dirty="0"/>
          </a:p>
        </p:txBody>
      </p:sp>
      <p:sp>
        <p:nvSpPr>
          <p:cNvPr id="8" name="ZoneTexte 7">
            <a:extLst>
              <a:ext uri="{FF2B5EF4-FFF2-40B4-BE49-F238E27FC236}">
                <a16:creationId xmlns:a16="http://schemas.microsoft.com/office/drawing/2014/main" id="{09C89AD1-2FAD-4BDB-A9A2-C96EF1D253AE}"/>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359498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63E20120-3BCB-4826-830A-77101CB353C6}"/>
              </a:ext>
            </a:extLst>
          </p:cNvPr>
          <p:cNvGraphicFramePr>
            <a:graphicFrameLocks noChangeAspect="1"/>
          </p:cNvGraphicFramePr>
          <p:nvPr>
            <p:custDataLst>
              <p:tags r:id="rId2"/>
            </p:custDataLst>
            <p:extLst>
              <p:ext uri="{D42A27DB-BD31-4B8C-83A1-F6EECF244321}">
                <p14:modId xmlns:p14="http://schemas.microsoft.com/office/powerpoint/2010/main" val="4050682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04" name="Diapositive think-cell" r:id="rId5" imgW="353" imgH="353" progId="TCLayout.ActiveDocument.1">
                  <p:embed/>
                </p:oleObj>
              </mc:Choice>
              <mc:Fallback>
                <p:oleObj name="Diapositive think-cell" r:id="rId5" imgW="353" imgH="353" progId="TCLayout.ActiveDocument.1">
                  <p:embed/>
                  <p:pic>
                    <p:nvPicPr>
                      <p:cNvPr id="6" name="Objet 5" hidden="1">
                        <a:extLst>
                          <a:ext uri="{FF2B5EF4-FFF2-40B4-BE49-F238E27FC236}">
                            <a16:creationId xmlns:a16="http://schemas.microsoft.com/office/drawing/2014/main" id="{63E20120-3BCB-4826-830A-77101CB353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CA31197-080E-421A-B831-EE4BF2193C1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dirty="0" err="1">
              <a:latin typeface="Arial" panose="020B0604020202020204" pitchFamily="34" charset="0"/>
              <a:ea typeface="+mj-ea"/>
              <a:cs typeface="+mj-cs"/>
              <a:sym typeface="Arial" panose="020B0604020202020204" pitchFamily="34" charset="0"/>
            </a:endParaRPr>
          </a:p>
        </p:txBody>
      </p:sp>
      <p:sp>
        <p:nvSpPr>
          <p:cNvPr id="2" name="Titre 1">
            <a:extLst>
              <a:ext uri="{FF2B5EF4-FFF2-40B4-BE49-F238E27FC236}">
                <a16:creationId xmlns:a16="http://schemas.microsoft.com/office/drawing/2014/main" id="{2C0765EC-0642-4A3C-92A7-FBD9AF1DD57A}"/>
              </a:ext>
            </a:extLst>
          </p:cNvPr>
          <p:cNvSpPr>
            <a:spLocks noGrp="1"/>
          </p:cNvSpPr>
          <p:nvPr>
            <p:ph type="title"/>
          </p:nvPr>
        </p:nvSpPr>
        <p:spPr/>
        <p:txBody>
          <a:bodyPr/>
          <a:lstStyle/>
          <a:p>
            <a:r>
              <a:rPr lang="en-US" dirty="0"/>
              <a:t>Input Data – data structure</a:t>
            </a:r>
          </a:p>
        </p:txBody>
      </p:sp>
      <p:sp>
        <p:nvSpPr>
          <p:cNvPr id="3" name="Espace réservé du contenu 2">
            <a:extLst>
              <a:ext uri="{FF2B5EF4-FFF2-40B4-BE49-F238E27FC236}">
                <a16:creationId xmlns:a16="http://schemas.microsoft.com/office/drawing/2014/main" id="{86EAEC82-DDAC-4505-8713-35D73F20A810}"/>
              </a:ext>
            </a:extLst>
          </p:cNvPr>
          <p:cNvSpPr>
            <a:spLocks noGrp="1"/>
          </p:cNvSpPr>
          <p:nvPr>
            <p:ph idx="1"/>
          </p:nvPr>
        </p:nvSpPr>
        <p:spPr/>
        <p:txBody>
          <a:bodyPr/>
          <a:lstStyle/>
          <a:p>
            <a:pPr marL="0" indent="0">
              <a:spcAft>
                <a:spcPts val="600"/>
              </a:spcAft>
              <a:buNone/>
            </a:pPr>
            <a:r>
              <a:rPr lang="en-US" sz="1400" b="1" dirty="0">
                <a:solidFill>
                  <a:schemeClr val="tx2"/>
                </a:solidFill>
              </a:rPr>
              <a:t>Examples</a:t>
            </a: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marL="0" indent="0">
              <a:spcAft>
                <a:spcPts val="600"/>
              </a:spcAft>
              <a:buNone/>
            </a:pPr>
            <a:endParaRPr lang="en-US" sz="1400" b="1" dirty="0">
              <a:solidFill>
                <a:schemeClr val="tx2"/>
              </a:solidFill>
            </a:endParaRPr>
          </a:p>
          <a:p>
            <a:pPr>
              <a:spcAft>
                <a:spcPts val="600"/>
              </a:spcAft>
              <a:buFont typeface="Symbol" panose="05050102010706020507" pitchFamily="18" charset="2"/>
              <a:buChar char="Þ"/>
            </a:pPr>
            <a:r>
              <a:rPr lang="en-US" sz="1400" b="1" dirty="0">
                <a:solidFill>
                  <a:schemeClr val="tx2"/>
                </a:solidFill>
              </a:rPr>
              <a:t> All dates are inclusive of the day!</a:t>
            </a:r>
            <a:endParaRPr lang="en-US" sz="1400" dirty="0"/>
          </a:p>
          <a:p>
            <a:pPr>
              <a:spcAft>
                <a:spcPts val="600"/>
              </a:spcAft>
              <a:buClrTx/>
            </a:pPr>
            <a:r>
              <a:rPr lang="en-US" sz="1400" dirty="0"/>
              <a:t>Observation period = 01/01/xx to 31/12/</a:t>
            </a:r>
            <a:r>
              <a:rPr lang="en-US" sz="1400" dirty="0" err="1"/>
              <a:t>yy</a:t>
            </a:r>
            <a:endParaRPr lang="en-US" sz="1400" dirty="0"/>
          </a:p>
          <a:p>
            <a:pPr>
              <a:spcAft>
                <a:spcPts val="600"/>
              </a:spcAft>
            </a:pPr>
            <a:endParaRPr lang="en-US" sz="1400" dirty="0"/>
          </a:p>
        </p:txBody>
      </p:sp>
      <p:pic>
        <p:nvPicPr>
          <p:cNvPr id="9" name="Image 8">
            <a:extLst>
              <a:ext uri="{FF2B5EF4-FFF2-40B4-BE49-F238E27FC236}">
                <a16:creationId xmlns:a16="http://schemas.microsoft.com/office/drawing/2014/main" id="{9AC885A9-EB30-4FC6-A051-35616B3289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8777" y="4149080"/>
            <a:ext cx="462186" cy="462186"/>
          </a:xfrm>
          <a:prstGeom prst="rect">
            <a:avLst/>
          </a:prstGeom>
        </p:spPr>
      </p:pic>
      <p:pic>
        <p:nvPicPr>
          <p:cNvPr id="10" name="Image 9" descr="Une image contenant capture d’écran, mur&#10;&#10;Description générée avec un niveau de confiance très élevé">
            <a:extLst>
              <a:ext uri="{FF2B5EF4-FFF2-40B4-BE49-F238E27FC236}">
                <a16:creationId xmlns:a16="http://schemas.microsoft.com/office/drawing/2014/main" id="{54CC1986-7A15-4B6F-A45C-177CEA5254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452" y="1556792"/>
            <a:ext cx="8748464" cy="1768473"/>
          </a:xfrm>
          <a:prstGeom prst="rect">
            <a:avLst/>
          </a:prstGeom>
        </p:spPr>
      </p:pic>
      <p:sp>
        <p:nvSpPr>
          <p:cNvPr id="11" name="ZoneTexte 10">
            <a:extLst>
              <a:ext uri="{FF2B5EF4-FFF2-40B4-BE49-F238E27FC236}">
                <a16:creationId xmlns:a16="http://schemas.microsoft.com/office/drawing/2014/main" id="{5B795F67-AA22-408E-AA96-8DAE9E4E5A52}"/>
              </a:ext>
            </a:extLst>
          </p:cNvPr>
          <p:cNvSpPr txBox="1"/>
          <p:nvPr/>
        </p:nvSpPr>
        <p:spPr>
          <a:xfrm>
            <a:off x="1288665" y="44624"/>
            <a:ext cx="5875623" cy="216024"/>
          </a:xfrm>
          <a:prstGeom prst="rect">
            <a:avLst/>
          </a:prstGeom>
          <a:noFill/>
        </p:spPr>
        <p:txBody>
          <a:bodyPr wrap="square" lIns="0" tIns="0" rIns="0" bIns="0" rtlCol="0">
            <a:noAutofit/>
          </a:bodyPr>
          <a:lstStyle/>
          <a:p>
            <a:pPr>
              <a:buClr>
                <a:schemeClr val="tx2"/>
              </a:buClr>
            </a:pPr>
            <a:r>
              <a:rPr lang="en-US" sz="900" dirty="0">
                <a:solidFill>
                  <a:schemeClr val="tx1">
                    <a:lumMod val="60000"/>
                    <a:lumOff val="40000"/>
                  </a:schemeClr>
                </a:solidFill>
              </a:rPr>
              <a:t>Intro  |  </a:t>
            </a:r>
            <a:r>
              <a:rPr lang="en-US" sz="900" dirty="0">
                <a:solidFill>
                  <a:schemeClr val="bg1">
                    <a:lumMod val="50000"/>
                  </a:schemeClr>
                </a:solidFill>
              </a:rPr>
              <a:t>Study Management  </a:t>
            </a:r>
            <a:r>
              <a:rPr lang="en-US" sz="900" dirty="0">
                <a:solidFill>
                  <a:schemeClr val="tx1">
                    <a:lumMod val="60000"/>
                    <a:lumOff val="40000"/>
                  </a:schemeClr>
                </a:solidFill>
              </a:rPr>
              <a:t>|  </a:t>
            </a:r>
            <a:r>
              <a:rPr lang="en-US" sz="900" b="1" dirty="0">
                <a:solidFill>
                  <a:schemeClr val="tx2"/>
                </a:solidFill>
              </a:rPr>
              <a:t>Data Input  </a:t>
            </a:r>
            <a:r>
              <a:rPr lang="en-US" sz="900" dirty="0">
                <a:solidFill>
                  <a:schemeClr val="tx1">
                    <a:lumMod val="60000"/>
                    <a:lumOff val="40000"/>
                  </a:schemeClr>
                </a:solidFill>
              </a:rPr>
              <a:t>|  Data controls  |  Run Management  |  Study validation  |  Table Library</a:t>
            </a:r>
          </a:p>
        </p:txBody>
      </p:sp>
    </p:spTree>
    <p:extLst>
      <p:ext uri="{BB962C8B-B14F-4D97-AF65-F5344CB8AC3E}">
        <p14:creationId xmlns:p14="http://schemas.microsoft.com/office/powerpoint/2010/main" val="408501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R9d9iL.RJuV2z7h7Xx9l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qmEQZ4oDQ12FWKp_oQBsD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aB9Ft3OQdqf.DNayPQMq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aB9Ft3OQdqf.DNayPQM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aB9Ft3OQdqf.DNayPQMq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J.qGh6scQpKD_gBlynhZw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qGh6scQpKD_gBlynhZ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rDWQT00MRNi_a42Y9rlz.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rDWQT00MRNi_a42Y9rl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aB9Ft3OQdqf.DNayPQMq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cnY3WAZIQl2W4lDNhANHj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S47Z6NzR42nzuvGRbAWY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fB7anUpUQW.fzoxu2Fmzx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54qYlwatRhaiX8G.qsMUG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98qgW4QjTRCrL7GNuhkL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Q6H.7IIS7y3g41FY848W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dw3imyHiS5CDqnqTqWzcN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w3imyHiS5CDqnqTqWzcN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UxWOhpCsQ9qYMuHqjV09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IkASRgeZT7qJOuCE_6om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IkASRgeZT7qJOuCE_6om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ULwU17tyT5yzjmCflsu8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0nRlXGWTsqSPIwHRKgOH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mHHaMU_ATnOEgBY0Db5bA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DOK7AWaaQHOgZswDjJnrM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UxWOhpCsQ9qYMuHqjV09W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rmH9FMZTu2353S8iF_N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IFmeKJDYR_KI_K0UBF3BV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NqTeLSnUSReuEtxgQiogH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GuZu9XwpQ0OYGnX7yCqO8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6tO8rQySZu9Hn7oIlyK6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WOLyJKo8TGWX4MWPygGZt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sOotnARRmaMkm.C5_Svr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sOotnARRmaMkm.C5_Sv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WOLyJKo8TGWX4MWPygGZt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bR0YncgZTcqKBnSK9RZ1N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5Rcu6cIZQMO6jNe6AlPY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wjU3swKTUGpDXGmXbsD6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amp;C Template 4:3">
  <a:themeElements>
    <a:clrScheme name="SCOR">
      <a:dk1>
        <a:srgbClr val="3F3F3F"/>
      </a:dk1>
      <a:lt1>
        <a:srgbClr val="FFFFFF"/>
      </a:lt1>
      <a:dk2>
        <a:srgbClr val="006B8D"/>
      </a:dk2>
      <a:lt2>
        <a:srgbClr val="ABCEDA"/>
      </a:lt2>
      <a:accent1>
        <a:srgbClr val="00B5E2"/>
      </a:accent1>
      <a:accent2>
        <a:srgbClr val="00A6AA"/>
      </a:accent2>
      <a:accent3>
        <a:srgbClr val="B10058"/>
      </a:accent3>
      <a:accent4>
        <a:srgbClr val="7993C1"/>
      </a:accent4>
      <a:accent5>
        <a:srgbClr val="C9EAC5"/>
      </a:accent5>
      <a:accent6>
        <a:srgbClr val="006B8D"/>
      </a:accent6>
      <a:hlink>
        <a:srgbClr val="3F3F3F"/>
      </a:hlink>
      <a:folHlink>
        <a:srgbClr val="3F3F3F"/>
      </a:folHlink>
    </a:clrScheme>
    <a:fontScheme name="Sco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buClr>
            <a:schemeClr val="tx2"/>
          </a:buClr>
          <a:buFont typeface="Wingdings 2" panose="05020102010507070707" pitchFamily="18" charset="2"/>
          <a:buChar char=""/>
          <a:defRPr sz="1200" dirty="0" err="1" smtClean="0"/>
        </a:defPPr>
      </a:lstStyle>
    </a:txDef>
  </a:objectDefaults>
  <a:extraClrSchemeLst/>
  <a:custClrLst>
    <a:custClr name="Corporate">
      <a:srgbClr val="00445A"/>
    </a:custClr>
    <a:custClr name="Corporate">
      <a:srgbClr val="283583"/>
    </a:custClr>
    <a:custClr name="Corporate">
      <a:srgbClr val="00557F"/>
    </a:custClr>
    <a:custClr name="PC">
      <a:srgbClr val="0074BB"/>
    </a:custClr>
    <a:custClr name="PC">
      <a:srgbClr val="7FCCEB"/>
    </a:custClr>
    <a:custClr name="Life">
      <a:srgbClr val="00838A"/>
    </a:custClr>
    <a:custClr name="Life">
      <a:srgbClr val="50BEBE"/>
    </a:custClr>
    <a:custClr name="Investments">
      <a:srgbClr val="A24469"/>
    </a:custClr>
    <a:custClr name="Grey">
      <a:srgbClr val="BCBCBC"/>
    </a:custClr>
  </a:custClrLst>
  <a:extLst>
    <a:ext uri="{05A4C25C-085E-4340-85A3-A5531E510DB2}">
      <thm15:themeFamily xmlns:thm15="http://schemas.microsoft.com/office/thememl/2012/main" name="Presentation1" id="{F07B2E4D-AEC4-4E52-8F04-0B083116E3C0}" vid="{CC7D9A65-858D-4305-AC2A-9FC2AA59B742}"/>
    </a:ext>
  </a:extLst>
</a:theme>
</file>

<file path=ppt/theme/theme2.xml><?xml version="1.0" encoding="utf-8"?>
<a:theme xmlns:a="http://schemas.openxmlformats.org/drawingml/2006/main" name="Life Template 4:3">
  <a:themeElements>
    <a:clrScheme name="SCOR">
      <a:dk1>
        <a:srgbClr val="3F3F3F"/>
      </a:dk1>
      <a:lt1>
        <a:srgbClr val="FFFFFF"/>
      </a:lt1>
      <a:dk2>
        <a:srgbClr val="006B8D"/>
      </a:dk2>
      <a:lt2>
        <a:srgbClr val="ABCEDA"/>
      </a:lt2>
      <a:accent1>
        <a:srgbClr val="00B5E2"/>
      </a:accent1>
      <a:accent2>
        <a:srgbClr val="00A6AA"/>
      </a:accent2>
      <a:accent3>
        <a:srgbClr val="B10058"/>
      </a:accent3>
      <a:accent4>
        <a:srgbClr val="7993C1"/>
      </a:accent4>
      <a:accent5>
        <a:srgbClr val="C9EAC5"/>
      </a:accent5>
      <a:accent6>
        <a:srgbClr val="006B8D"/>
      </a:accent6>
      <a:hlink>
        <a:srgbClr val="3F3F3F"/>
      </a:hlink>
      <a:folHlink>
        <a:srgbClr val="3F3F3F"/>
      </a:folHlink>
    </a:clrScheme>
    <a:fontScheme name="Sco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buClr>
            <a:schemeClr val="tx2"/>
          </a:buClr>
          <a:buFont typeface="Wingdings 2" panose="05020102010507070707" pitchFamily="18" charset="2"/>
          <a:buChar char=""/>
          <a:defRPr sz="1200" dirty="0" err="1" smtClean="0"/>
        </a:defPPr>
      </a:lstStyle>
    </a:txDef>
  </a:objectDefaults>
  <a:extraClrSchemeLst/>
  <a:custClrLst>
    <a:custClr name="Corporate">
      <a:srgbClr val="00445A"/>
    </a:custClr>
    <a:custClr name="Corporate">
      <a:srgbClr val="283583"/>
    </a:custClr>
    <a:custClr name="Corporate">
      <a:srgbClr val="00557F"/>
    </a:custClr>
    <a:custClr name="PC">
      <a:srgbClr val="0074BB"/>
    </a:custClr>
    <a:custClr name="PC">
      <a:srgbClr val="7FCCEB"/>
    </a:custClr>
    <a:custClr name="Life">
      <a:srgbClr val="00838A"/>
    </a:custClr>
    <a:custClr name="Life">
      <a:srgbClr val="50BEBE"/>
    </a:custClr>
    <a:custClr name="Investments">
      <a:srgbClr val="A24469"/>
    </a:custClr>
    <a:custClr name="Grey">
      <a:srgbClr val="BCBCBC"/>
    </a:custClr>
  </a:custClrLst>
  <a:extLst>
    <a:ext uri="{05A4C25C-085E-4340-85A3-A5531E510DB2}">
      <thm15:themeFamily xmlns:thm15="http://schemas.microsoft.com/office/thememl/2012/main" name="Presentation1" id="{F07B2E4D-AEC4-4E52-8F04-0B083116E3C0}" vid="{37DF780D-0C38-4FF5-B5B7-A1B155D000E3}"/>
    </a:ext>
  </a:extLst>
</a:theme>
</file>

<file path=ppt/theme/theme3.xml><?xml version="1.0" encoding="utf-8"?>
<a:theme xmlns:a="http://schemas.openxmlformats.org/drawingml/2006/main" name="Investments Template 4:3">
  <a:themeElements>
    <a:clrScheme name="SCOR">
      <a:dk1>
        <a:srgbClr val="3F3F3F"/>
      </a:dk1>
      <a:lt1>
        <a:srgbClr val="FFFFFF"/>
      </a:lt1>
      <a:dk2>
        <a:srgbClr val="006B8D"/>
      </a:dk2>
      <a:lt2>
        <a:srgbClr val="ABCEDA"/>
      </a:lt2>
      <a:accent1>
        <a:srgbClr val="00B5E2"/>
      </a:accent1>
      <a:accent2>
        <a:srgbClr val="00A6AA"/>
      </a:accent2>
      <a:accent3>
        <a:srgbClr val="B10058"/>
      </a:accent3>
      <a:accent4>
        <a:srgbClr val="7993C1"/>
      </a:accent4>
      <a:accent5>
        <a:srgbClr val="C9EAC5"/>
      </a:accent5>
      <a:accent6>
        <a:srgbClr val="006B8D"/>
      </a:accent6>
      <a:hlink>
        <a:srgbClr val="3F3F3F"/>
      </a:hlink>
      <a:folHlink>
        <a:srgbClr val="3F3F3F"/>
      </a:folHlink>
    </a:clrScheme>
    <a:fontScheme name="Scor">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buClr>
            <a:schemeClr val="tx2"/>
          </a:buClr>
          <a:buFont typeface="Wingdings 2" panose="05020102010507070707" pitchFamily="18" charset="2"/>
          <a:buChar char=""/>
          <a:defRPr sz="1200" dirty="0" err="1" smtClean="0"/>
        </a:defPPr>
      </a:lstStyle>
    </a:txDef>
  </a:objectDefaults>
  <a:extraClrSchemeLst/>
  <a:custClrLst>
    <a:custClr name="Corporate">
      <a:srgbClr val="00445A"/>
    </a:custClr>
    <a:custClr name="Corporate">
      <a:srgbClr val="283583"/>
    </a:custClr>
    <a:custClr name="Corporate">
      <a:srgbClr val="00557F"/>
    </a:custClr>
    <a:custClr name="PC">
      <a:srgbClr val="0074BB"/>
    </a:custClr>
    <a:custClr name="PC">
      <a:srgbClr val="7FCCEB"/>
    </a:custClr>
    <a:custClr name="Life">
      <a:srgbClr val="00838A"/>
    </a:custClr>
    <a:custClr name="Life">
      <a:srgbClr val="50BEBE"/>
    </a:custClr>
    <a:custClr name="Investments">
      <a:srgbClr val="A24469"/>
    </a:custClr>
    <a:custClr name="Grey">
      <a:srgbClr val="BCBCBC"/>
    </a:custClr>
  </a:custClrLst>
  <a:extLst>
    <a:ext uri="{05A4C25C-085E-4340-85A3-A5531E510DB2}">
      <thm15:themeFamily xmlns:thm15="http://schemas.microsoft.com/office/thememl/2012/main" name="Presentation1" id="{F07B2E4D-AEC4-4E52-8F04-0B083116E3C0}" vid="{B1089498-0DE7-45B2-A448-B250FA036D37}"/>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7923</TotalTime>
  <Words>4563</Words>
  <Application>Microsoft Office PowerPoint</Application>
  <PresentationFormat>Affichage à l'écran (4:3)</PresentationFormat>
  <Paragraphs>769</Paragraphs>
  <Slides>48</Slides>
  <Notes>0</Notes>
  <HiddenSlides>0</HiddenSlides>
  <MMClips>0</MMClips>
  <ScaleCrop>false</ScaleCrop>
  <HeadingPairs>
    <vt:vector size="8" baseType="variant">
      <vt:variant>
        <vt:lpstr>Polices utilisées</vt:lpstr>
      </vt:variant>
      <vt:variant>
        <vt:i4>4</vt:i4>
      </vt:variant>
      <vt:variant>
        <vt:lpstr>Thème</vt:lpstr>
      </vt:variant>
      <vt:variant>
        <vt:i4>3</vt:i4>
      </vt:variant>
      <vt:variant>
        <vt:lpstr>Serveurs OLE incorporés</vt:lpstr>
      </vt:variant>
      <vt:variant>
        <vt:i4>1</vt:i4>
      </vt:variant>
      <vt:variant>
        <vt:lpstr>Titres des diapositives</vt:lpstr>
      </vt:variant>
      <vt:variant>
        <vt:i4>48</vt:i4>
      </vt:variant>
    </vt:vector>
  </HeadingPairs>
  <TitlesOfParts>
    <vt:vector size="56" baseType="lpstr">
      <vt:lpstr>Arial</vt:lpstr>
      <vt:lpstr>Calibri</vt:lpstr>
      <vt:lpstr>Wingdings 2</vt:lpstr>
      <vt:lpstr>Symbol</vt:lpstr>
      <vt:lpstr>P&amp;C Template 4:3</vt:lpstr>
      <vt:lpstr>Life Template 4:3</vt:lpstr>
      <vt:lpstr>Investments Template 4:3</vt:lpstr>
      <vt:lpstr>Diapositive think-cell</vt:lpstr>
      <vt:lpstr>Présentation PowerPoint</vt:lpstr>
      <vt:lpstr>User support</vt:lpstr>
      <vt:lpstr>APEX access and user login</vt:lpstr>
      <vt:lpstr>APEX technical details</vt:lpstr>
      <vt:lpstr>Study Management</vt:lpstr>
      <vt:lpstr>Study Creation</vt:lpstr>
      <vt:lpstr>Calculation engine and benefit structure</vt:lpstr>
      <vt:lpstr>Input Data – data structure</vt:lpstr>
      <vt:lpstr>Input Data – data structure</vt:lpstr>
      <vt:lpstr>Input Data – events </vt:lpstr>
      <vt:lpstr>Decrement structure</vt:lpstr>
      <vt:lpstr>Decrement structure</vt:lpstr>
      <vt:lpstr>Exposure selection</vt:lpstr>
      <vt:lpstr>Amounts</vt:lpstr>
      <vt:lpstr>Input Data – other key variables (1/2)</vt:lpstr>
      <vt:lpstr>Input Data – other key variables (2/2)</vt:lpstr>
      <vt:lpstr>Calculated fields (1/2)</vt:lpstr>
      <vt:lpstr>Calculated fields (2/2)</vt:lpstr>
      <vt:lpstr>Input Data – data dictionary </vt:lpstr>
      <vt:lpstr>Input Data – file format</vt:lpstr>
      <vt:lpstr>Input Data – file format</vt:lpstr>
      <vt:lpstr>Input Data – data structure type</vt:lpstr>
      <vt:lpstr>Split file </vt:lpstr>
      <vt:lpstr>Input Data - Tableau</vt:lpstr>
      <vt:lpstr>Input Data – data protection</vt:lpstr>
      <vt:lpstr>Data controls (1/3)</vt:lpstr>
      <vt:lpstr>Data controls (2/3)</vt:lpstr>
      <vt:lpstr>Data controls</vt:lpstr>
      <vt:lpstr>Run Management</vt:lpstr>
      <vt:lpstr>Run Management</vt:lpstr>
      <vt:lpstr>Run Management</vt:lpstr>
      <vt:lpstr>Run Management - IBNR</vt:lpstr>
      <vt:lpstr>Run Management – decrement options</vt:lpstr>
      <vt:lpstr>Run Management – decrement options</vt:lpstr>
      <vt:lpstr>Run Management – Expected Basis</vt:lpstr>
      <vt:lpstr>Run Management – Run status</vt:lpstr>
      <vt:lpstr>Run Management – Run results</vt:lpstr>
      <vt:lpstr>Access rights</vt:lpstr>
      <vt:lpstr>Study roles</vt:lpstr>
      <vt:lpstr>Study Validation</vt:lpstr>
      <vt:lpstr>Table Library</vt:lpstr>
      <vt:lpstr>Table Library</vt:lpstr>
      <vt:lpstr>Table Library</vt:lpstr>
      <vt:lpstr>Expected table – age variables</vt:lpstr>
      <vt:lpstr>Table Library – access rights</vt:lpstr>
      <vt:lpstr>Experience Analysis Project</vt:lpstr>
      <vt:lpstr>Annex A - Rating adjustment method</vt:lpstr>
      <vt:lpstr>Annex B – Private client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 BRAAF Karsten</dc:creator>
  <cp:lastModifiedBy>DE BRAAF Karsten</cp:lastModifiedBy>
  <cp:revision>536</cp:revision>
  <cp:lastPrinted>2018-10-01T09:02:16Z</cp:lastPrinted>
  <dcterms:created xsi:type="dcterms:W3CDTF">2017-01-19T17:47:03Z</dcterms:created>
  <dcterms:modified xsi:type="dcterms:W3CDTF">2019-01-23T18:04:06Z</dcterms:modified>
</cp:coreProperties>
</file>