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8" r:id="rId5"/>
    <p:sldId id="259" r:id="rId6"/>
    <p:sldId id="257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94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3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image" Target="../media/image4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没米小白勇闯美股！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</p:blipFill>
        <p:spPr>
          <a:xfrm>
            <a:off x="2007870" y="2633345"/>
            <a:ext cx="864000" cy="864000"/>
          </a:xfrm>
          <a:prstGeom prst="rect">
            <a:avLst/>
          </a:prstGeom>
        </p:spPr>
      </p:pic>
      <p:cxnSp>
        <p:nvCxnSpPr>
          <p:cNvPr id="56" name="曲线连接符 55"/>
          <p:cNvCxnSpPr>
            <a:endCxn id="8" idx="1"/>
          </p:cNvCxnSpPr>
          <p:nvPr/>
        </p:nvCxnSpPr>
        <p:spPr>
          <a:xfrm rot="16200000">
            <a:off x="546100" y="3288030"/>
            <a:ext cx="1683385" cy="123888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83840" y="2868930"/>
            <a:ext cx="1394460" cy="278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zh-CN" altLang="en-US" sz="1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95" y="2633345"/>
            <a:ext cx="876067" cy="864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</p:blipFill>
        <p:spPr>
          <a:xfrm>
            <a:off x="2236470" y="4854575"/>
            <a:ext cx="864000" cy="86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</p:blipFill>
        <p:spPr>
          <a:xfrm>
            <a:off x="4309110" y="4854575"/>
            <a:ext cx="864000" cy="864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</p:blipFill>
        <p:spPr>
          <a:xfrm>
            <a:off x="4232910" y="879475"/>
            <a:ext cx="864000" cy="864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</p:blipFill>
        <p:spPr>
          <a:xfrm>
            <a:off x="2007870" y="879475"/>
            <a:ext cx="864000" cy="864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34540" y="1468120"/>
            <a:ext cx="812800" cy="27559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r>
              <a:rPr lang="zh-CN" altLang="en-US" sz="1200"/>
              <a:t>寰宇人生</a:t>
            </a:r>
            <a:endParaRPr lang="zh-CN" altLang="en-US" sz="12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349500" y="1823085"/>
            <a:ext cx="0" cy="949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482465" y="1818005"/>
            <a:ext cx="0" cy="918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747260" y="1807210"/>
            <a:ext cx="0" cy="935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08195" y="3472180"/>
            <a:ext cx="0" cy="1175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761230" y="3461385"/>
            <a:ext cx="0" cy="1192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551430" y="1822850"/>
            <a:ext cx="0" cy="932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80435" y="1094740"/>
            <a:ext cx="759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4‰</a:t>
            </a:r>
            <a:endParaRPr lang="en-US" altLang="zh-CN" sz="1400"/>
          </a:p>
          <a:p>
            <a:pPr algn="ctr"/>
            <a:r>
              <a:rPr lang="en-US" altLang="zh-CN" sz="1400"/>
              <a:t>Spread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1144905" y="1050290"/>
            <a:ext cx="889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2‰</a:t>
            </a:r>
            <a:endParaRPr lang="en-US" altLang="zh-CN" sz="1400"/>
          </a:p>
          <a:p>
            <a:pPr algn="ctr"/>
            <a:r>
              <a:rPr lang="en-US" altLang="zh-CN" sz="1400"/>
              <a:t>Spread</a:t>
            </a:r>
            <a:endParaRPr lang="en-US" altLang="zh-CN" sz="1400"/>
          </a:p>
        </p:txBody>
      </p:sp>
      <p:sp>
        <p:nvSpPr>
          <p:cNvPr id="26" name="文本框 25"/>
          <p:cNvSpPr txBox="1"/>
          <p:nvPr/>
        </p:nvSpPr>
        <p:spPr>
          <a:xfrm>
            <a:off x="3922395" y="2018030"/>
            <a:ext cx="627380" cy="518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200">
                <a:sym typeface="+mn-ea"/>
              </a:rPr>
              <a:t>3h-2d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无损</a:t>
            </a:r>
            <a:endParaRPr lang="zh-CN" altLang="en-US" sz="1200"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00270" y="2018030"/>
            <a:ext cx="613410" cy="518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200">
                <a:sym typeface="+mn-ea"/>
              </a:rPr>
              <a:t>1d+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无损</a:t>
            </a:r>
            <a:endParaRPr lang="zh-CN" altLang="en-US" sz="12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47515" y="3853180"/>
            <a:ext cx="1114425" cy="414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zh-CN" altLang="en-US" sz="1100">
                <a:sym typeface="+mn-ea"/>
              </a:rPr>
              <a:t>全无损</a:t>
            </a:r>
            <a:endParaRPr lang="zh-CN" altLang="en-US" sz="1100">
              <a:sym typeface="+mn-ea"/>
            </a:endParaRPr>
          </a:p>
          <a:p>
            <a:pPr algn="ctr"/>
            <a:r>
              <a:rPr lang="zh-CN" altLang="en-US" sz="1100">
                <a:sym typeface="+mn-ea"/>
              </a:rPr>
              <a:t>（仅</a:t>
            </a:r>
            <a:r>
              <a:rPr lang="en-US" altLang="zh-CN" sz="1100">
                <a:sym typeface="+mn-ea"/>
              </a:rPr>
              <a:t>BocHK</a:t>
            </a:r>
            <a:r>
              <a:rPr lang="zh-CN" altLang="en-US" sz="1100">
                <a:sym typeface="+mn-ea"/>
              </a:rPr>
              <a:t>）</a:t>
            </a:r>
            <a:endParaRPr lang="zh-CN" altLang="en-US" sz="1100"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50845" y="2623820"/>
            <a:ext cx="1266825" cy="396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000">
                <a:sym typeface="+mn-ea"/>
              </a:rPr>
              <a:t>HKD</a:t>
            </a:r>
            <a:r>
              <a:rPr lang="zh-CN" altLang="en-US" sz="1000">
                <a:sym typeface="+mn-ea"/>
              </a:rPr>
              <a:t>无损（</a:t>
            </a:r>
            <a:r>
              <a:rPr lang="en-US" altLang="zh-CN" sz="1000">
                <a:sym typeface="+mn-ea"/>
              </a:rPr>
              <a:t>FPS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  <a:p>
            <a:pPr algn="ctr"/>
            <a:r>
              <a:rPr lang="en-US" sz="1000">
                <a:sym typeface="+mn-ea"/>
              </a:rPr>
              <a:t>USD</a:t>
            </a:r>
            <a:r>
              <a:rPr lang="zh-CN" altLang="en-US" sz="1000">
                <a:sym typeface="+mn-ea"/>
              </a:rPr>
              <a:t>无损（</a:t>
            </a:r>
            <a:r>
              <a:rPr lang="en-US" altLang="zh-CN" sz="1000">
                <a:sym typeface="+mn-ea"/>
              </a:rPr>
              <a:t>CHATS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  <a:p>
            <a:pPr algn="ctr"/>
            <a:endParaRPr lang="zh-CN" altLang="en-US" sz="1000">
              <a:sym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2947353" y="2991168"/>
            <a:ext cx="1339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947470" y="3045660"/>
            <a:ext cx="13519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247515" y="5788660"/>
            <a:ext cx="1005840" cy="27559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ym typeface="+mn-ea"/>
              </a:rPr>
              <a:t>佣金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刀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次</a:t>
            </a:r>
            <a:endParaRPr lang="zh-CN" altLang="en-US" sz="120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12645" y="5788660"/>
            <a:ext cx="1114425" cy="27559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ym typeface="+mn-ea"/>
              </a:rPr>
              <a:t>佣金</a:t>
            </a:r>
            <a:r>
              <a:rPr lang="en-US" altLang="zh-CN" sz="1200">
                <a:sym typeface="+mn-ea"/>
              </a:rPr>
              <a:t>.35</a:t>
            </a:r>
            <a:r>
              <a:rPr lang="zh-CN" altLang="en-US" sz="1200">
                <a:sym typeface="+mn-ea"/>
              </a:rPr>
              <a:t>刀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次</a:t>
            </a:r>
            <a:endParaRPr lang="zh-CN" altLang="en-US" sz="1200"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28420" y="1983105"/>
            <a:ext cx="837565" cy="56705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en-US" altLang="zh-CN" sz="1000">
                <a:sym typeface="+mn-ea"/>
              </a:rPr>
              <a:t>USD</a:t>
            </a:r>
            <a:r>
              <a:rPr lang="zh-CN" altLang="en-US" sz="1000">
                <a:sym typeface="+mn-ea"/>
              </a:rPr>
              <a:t>可能</a:t>
            </a:r>
            <a:endParaRPr lang="zh-CN" altLang="en-US" sz="1000">
              <a:sym typeface="+mn-ea"/>
            </a:endParaRPr>
          </a:p>
          <a:p>
            <a:pPr algn="ctr"/>
            <a:r>
              <a:rPr lang="zh-CN" altLang="en-US" sz="1000">
                <a:sym typeface="+mn-ea"/>
              </a:rPr>
              <a:t>有中转</a:t>
            </a:r>
            <a:r>
              <a:rPr lang="en-US" altLang="zh-CN" sz="1000">
                <a:sym typeface="+mn-ea"/>
              </a:rPr>
              <a:t>fee</a:t>
            </a:r>
            <a:endParaRPr lang="zh-CN" altLang="en-US" sz="1000">
              <a:sym typeface="+mn-ea"/>
            </a:endParaRPr>
          </a:p>
          <a:p>
            <a:pPr algn="ctr"/>
            <a:r>
              <a:rPr lang="en-US" altLang="zh-CN" sz="1000">
                <a:sym typeface="+mn-ea"/>
              </a:rPr>
              <a:t>HKD</a:t>
            </a:r>
            <a:r>
              <a:rPr lang="zh-CN" altLang="en-US" sz="1000">
                <a:sym typeface="+mn-ea"/>
              </a:rPr>
              <a:t>无损</a:t>
            </a:r>
            <a:endParaRPr lang="zh-CN" altLang="en-US" sz="1000"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623185" y="2094865"/>
            <a:ext cx="748030" cy="44196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en-US" sz="1000">
                <a:sym typeface="+mn-ea"/>
              </a:rPr>
              <a:t>50HKD</a:t>
            </a:r>
            <a:endParaRPr lang="en-US" sz="1000">
              <a:sym typeface="+mn-ea"/>
            </a:endParaRPr>
          </a:p>
          <a:p>
            <a:pPr algn="ctr"/>
            <a:r>
              <a:rPr lang="en-US" sz="1000">
                <a:sym typeface="+mn-ea"/>
              </a:rPr>
              <a:t>fee</a:t>
            </a:r>
            <a:endParaRPr lang="en-US" sz="1000">
              <a:sym typeface="+mn-ea"/>
            </a:endParaRPr>
          </a:p>
        </p:txBody>
      </p:sp>
      <p:cxnSp>
        <p:nvCxnSpPr>
          <p:cNvPr id="50" name="肘形连接符 49"/>
          <p:cNvCxnSpPr/>
          <p:nvPr/>
        </p:nvCxnSpPr>
        <p:spPr>
          <a:xfrm rot="16200000">
            <a:off x="2383790" y="3945890"/>
            <a:ext cx="2103120" cy="507365"/>
          </a:xfrm>
          <a:prstGeom prst="bentConnector3">
            <a:avLst>
              <a:gd name="adj1" fmla="val -10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308985" y="4556760"/>
            <a:ext cx="820420" cy="62039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en-US" sz="1000">
                <a:sym typeface="+mn-ea"/>
              </a:rPr>
              <a:t>2</a:t>
            </a:r>
            <a:r>
              <a:rPr lang="zh-CN" altLang="en-US" sz="1000">
                <a:sym typeface="+mn-ea"/>
              </a:rPr>
              <a:t>刀换汇</a:t>
            </a:r>
            <a:r>
              <a:rPr lang="en-US" altLang="zh-CN" sz="1000">
                <a:sym typeface="+mn-ea"/>
              </a:rPr>
              <a:t>fee</a:t>
            </a:r>
            <a:endParaRPr lang="en-US" altLang="zh-CN" sz="1000">
              <a:sym typeface="+mn-ea"/>
            </a:endParaRPr>
          </a:p>
          <a:p>
            <a:pPr algn="ctr"/>
            <a:r>
              <a:rPr lang="zh-CN" altLang="en-US" sz="1000">
                <a:sym typeface="+mn-ea"/>
              </a:rPr>
              <a:t>换成</a:t>
            </a:r>
            <a:r>
              <a:rPr lang="en-US" altLang="zh-CN" sz="1000">
                <a:sym typeface="+mn-ea"/>
              </a:rPr>
              <a:t>HKD</a:t>
            </a:r>
            <a:r>
              <a:rPr lang="zh-CN" altLang="en-US" sz="1000">
                <a:sym typeface="+mn-ea"/>
              </a:rPr>
              <a:t>无损回</a:t>
            </a:r>
            <a:endParaRPr lang="zh-CN" altLang="en-US" sz="1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</p:blipFill>
        <p:spPr>
          <a:xfrm>
            <a:off x="509270" y="4854575"/>
            <a:ext cx="864000" cy="86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8150" y="5788660"/>
            <a:ext cx="1005840" cy="27559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ym typeface="+mn-ea"/>
              </a:rPr>
              <a:t>佣金</a:t>
            </a:r>
            <a:r>
              <a:rPr lang="en-US" altLang="zh-CN" sz="1200">
                <a:sym typeface="+mn-ea"/>
              </a:rPr>
              <a:t>0</a:t>
            </a:r>
            <a:endParaRPr lang="en-US" altLang="zh-CN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4935" y="5177155"/>
            <a:ext cx="823595" cy="278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>
                <a:sym typeface="+mn-ea"/>
              </a:rPr>
              <a:t>ACH</a:t>
            </a:r>
            <a:r>
              <a:rPr lang="zh-CN" altLang="en-US" sz="1000">
                <a:sym typeface="+mn-ea"/>
              </a:rPr>
              <a:t>小额无损</a:t>
            </a:r>
            <a:endParaRPr lang="zh-CN" altLang="en-US" sz="1000">
              <a:sym typeface="+mn-ea"/>
            </a:endParaRPr>
          </a:p>
          <a:p>
            <a:pPr algn="ctr"/>
            <a:r>
              <a:rPr lang="zh-CN" altLang="en-US" sz="1000">
                <a:sym typeface="+mn-ea"/>
              </a:rPr>
              <a:t>（有风险）</a:t>
            </a:r>
            <a:endParaRPr lang="zh-CN" altLang="en-US" sz="10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1797685" y="4789170"/>
            <a:ext cx="0" cy="848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 flipV="1">
            <a:off x="1805305" y="4951095"/>
            <a:ext cx="0" cy="86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2623185" y="3212465"/>
            <a:ext cx="742950" cy="15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10800000" flipV="1">
            <a:off x="876935" y="3248025"/>
            <a:ext cx="2432050" cy="1487805"/>
          </a:xfrm>
          <a:prstGeom prst="curvedConnector3">
            <a:avLst>
              <a:gd name="adj1" fmla="val 473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551430" y="3993515"/>
            <a:ext cx="786765" cy="41338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en-US" sz="1000">
                <a:sym typeface="+mn-ea"/>
              </a:rPr>
              <a:t>HKD</a:t>
            </a:r>
            <a:r>
              <a:rPr lang="zh-CN" altLang="en-US" sz="1000">
                <a:sym typeface="+mn-ea"/>
              </a:rPr>
              <a:t>、</a:t>
            </a:r>
            <a:r>
              <a:rPr lang="en-US" altLang="zh-CN" sz="1000">
                <a:sym typeface="+mn-ea"/>
              </a:rPr>
              <a:t>USD</a:t>
            </a:r>
            <a:r>
              <a:rPr lang="zh-CN" altLang="en-US" sz="1000">
                <a:sym typeface="+mn-ea"/>
              </a:rPr>
              <a:t>无损</a:t>
            </a:r>
            <a:endParaRPr lang="zh-CN" altLang="en-US" sz="1000"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144270" y="4143375"/>
            <a:ext cx="1022350" cy="41338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en-US" sz="1000">
                <a:sym typeface="+mn-ea"/>
              </a:rPr>
              <a:t>HKD</a:t>
            </a:r>
            <a:r>
              <a:rPr lang="zh-CN" altLang="en-US" sz="1000">
                <a:sym typeface="+mn-ea"/>
              </a:rPr>
              <a:t>无损</a:t>
            </a:r>
            <a:endParaRPr lang="zh-CN" altLang="en-US" sz="1000">
              <a:sym typeface="+mn-ea"/>
            </a:endParaRPr>
          </a:p>
          <a:p>
            <a:pPr algn="ctr"/>
            <a:r>
              <a:rPr lang="en-US" altLang="zh-CN" sz="1000">
                <a:sym typeface="+mn-ea"/>
              </a:rPr>
              <a:t>USD</a:t>
            </a:r>
            <a:r>
              <a:rPr lang="zh-CN" altLang="en-US" sz="1000">
                <a:sym typeface="+mn-ea"/>
              </a:rPr>
              <a:t>：</a:t>
            </a:r>
            <a:r>
              <a:rPr lang="en-US" altLang="zh-CN" sz="1000">
                <a:sym typeface="+mn-ea"/>
              </a:rPr>
              <a:t>3%fee</a:t>
            </a:r>
            <a:endParaRPr lang="en-US" altLang="zh-CN" sz="1000"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22250" y="6066790"/>
            <a:ext cx="1162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1.5‰</a:t>
            </a:r>
            <a:endParaRPr lang="en-US" altLang="zh-CN" sz="1200"/>
          </a:p>
          <a:p>
            <a:pPr algn="ctr"/>
            <a:r>
              <a:rPr lang="en-US" altLang="zh-CN" sz="1200"/>
              <a:t>Spread</a:t>
            </a:r>
            <a:endParaRPr lang="en-US" altLang="zh-CN" sz="1200"/>
          </a:p>
          <a:p>
            <a:pPr algn="ctr"/>
            <a:r>
              <a:rPr lang="zh-CN" altLang="en-US" sz="1200"/>
              <a:t>（</a:t>
            </a:r>
            <a:r>
              <a:rPr lang="en-US" altLang="zh-CN" sz="1200"/>
              <a:t>VISA</a:t>
            </a:r>
            <a:r>
              <a:rPr lang="zh-CN" altLang="en-US" sz="1200"/>
              <a:t>汇率？）</a:t>
            </a:r>
            <a:endParaRPr lang="zh-CN" altLang="en-US" sz="1200"/>
          </a:p>
        </p:txBody>
      </p:sp>
      <p:sp>
        <p:nvSpPr>
          <p:cNvPr id="52" name="文本框 51"/>
          <p:cNvSpPr txBox="1"/>
          <p:nvPr/>
        </p:nvSpPr>
        <p:spPr>
          <a:xfrm>
            <a:off x="2166620" y="6064250"/>
            <a:ext cx="10883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sym typeface="+mn-ea"/>
              </a:rPr>
              <a:t>0.1‰Spread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最低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刀</a:t>
            </a:r>
            <a:endParaRPr lang="zh-CN" altLang="en-US" sz="12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3420" y="3497580"/>
            <a:ext cx="635000" cy="4622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noAutofit/>
          </a:bodyPr>
          <a:p>
            <a:pPr algn="ctr"/>
            <a:r>
              <a:rPr lang="zh-CN" sz="1000">
                <a:sym typeface="+mn-ea"/>
              </a:rPr>
              <a:t>电汇</a:t>
            </a:r>
            <a:endParaRPr lang="zh-CN" sz="1000">
              <a:sym typeface="+mn-ea"/>
            </a:endParaRPr>
          </a:p>
          <a:p>
            <a:pPr algn="ctr"/>
            <a:r>
              <a:rPr lang="en-US" altLang="zh-CN" sz="1000">
                <a:sym typeface="+mn-ea"/>
              </a:rPr>
              <a:t>15</a:t>
            </a:r>
            <a:r>
              <a:rPr lang="zh-CN" altLang="en-US" sz="1000">
                <a:sym typeface="+mn-ea"/>
              </a:rPr>
              <a:t>刀</a:t>
            </a:r>
            <a:r>
              <a:rPr lang="en-US" altLang="zh-CN" sz="1000">
                <a:sym typeface="+mn-ea"/>
              </a:rPr>
              <a:t>/</a:t>
            </a:r>
            <a:r>
              <a:rPr lang="zh-CN" altLang="en-US" sz="1000">
                <a:sym typeface="+mn-ea"/>
              </a:rPr>
              <a:t>次</a:t>
            </a:r>
            <a:endParaRPr lang="zh-CN" altLang="en-US" sz="1000"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66335" y="2773045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7.6‰</a:t>
            </a:r>
            <a:endParaRPr lang="en-US" altLang="zh-CN" sz="1200"/>
          </a:p>
          <a:p>
            <a:pPr algn="ctr"/>
            <a:r>
              <a:rPr lang="en-US" altLang="zh-CN" sz="1200"/>
              <a:t>Spread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5164455" y="5150485"/>
            <a:ext cx="9048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sym typeface="+mn-ea"/>
              </a:rPr>
              <a:t>Spread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同中银</a:t>
            </a:r>
            <a:r>
              <a:rPr lang="en-US" altLang="zh-CN" sz="1200">
                <a:sym typeface="+mn-ea"/>
              </a:rPr>
              <a:t>HK</a:t>
            </a:r>
            <a:endParaRPr lang="en-US" altLang="zh-CN" sz="1200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6935" y="2787650"/>
            <a:ext cx="1089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8.6‰Spread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</p:blipFill>
        <p:spPr>
          <a:xfrm>
            <a:off x="7725410" y="5146675"/>
            <a:ext cx="864000" cy="86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</p:blipFill>
        <p:spPr>
          <a:xfrm>
            <a:off x="7725410" y="4088130"/>
            <a:ext cx="864000" cy="86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52460" y="251460"/>
            <a:ext cx="1969770" cy="4089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832215" y="4197985"/>
            <a:ext cx="1631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200">
                <a:sym typeface="+mn-ea"/>
              </a:rPr>
              <a:t>CHY</a:t>
            </a:r>
            <a:r>
              <a:rPr lang="zh-CN" altLang="en-US" sz="1200">
                <a:sym typeface="+mn-ea"/>
              </a:rPr>
              <a:t>到</a:t>
            </a:r>
            <a:r>
              <a:rPr lang="en-US" altLang="zh-CN" sz="1200">
                <a:sym typeface="+mn-ea"/>
              </a:rPr>
              <a:t>HKD</a:t>
            </a:r>
            <a:r>
              <a:rPr lang="zh-CN" altLang="en-US" sz="1200">
                <a:sym typeface="+mn-ea"/>
              </a:rPr>
              <a:t>用他太贵了，</a:t>
            </a:r>
            <a:r>
              <a:rPr lang="en-US" altLang="zh-CN" sz="1200">
                <a:sym typeface="+mn-ea"/>
              </a:rPr>
              <a:t>USD</a:t>
            </a:r>
            <a:r>
              <a:rPr lang="zh-CN" altLang="en-US" sz="1200">
                <a:sym typeface="+mn-ea"/>
              </a:rPr>
              <a:t>到香港的</a:t>
            </a:r>
            <a:r>
              <a:rPr lang="en-US" altLang="zh-CN" sz="1200">
                <a:sym typeface="+mn-ea"/>
              </a:rPr>
              <a:t>HKD</a:t>
            </a:r>
            <a:r>
              <a:rPr lang="zh-CN" altLang="en-US" sz="1200">
                <a:sym typeface="+mn-ea"/>
              </a:rPr>
              <a:t>可能有用？</a:t>
            </a:r>
            <a:endParaRPr lang="zh-CN" altLang="en-US" sz="1200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52230" y="5255895"/>
            <a:ext cx="16313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sym typeface="+mn-ea"/>
              </a:rPr>
              <a:t>USD</a:t>
            </a:r>
            <a:r>
              <a:rPr lang="zh-CN" altLang="en-US" sz="1200">
                <a:sym typeface="+mn-ea"/>
              </a:rPr>
              <a:t>户口不能开了</a:t>
            </a:r>
            <a:endParaRPr lang="zh-CN" altLang="en-US" sz="1200">
              <a:sym typeface="+mn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</p:blipFill>
        <p:spPr>
          <a:xfrm>
            <a:off x="8393430" y="1272540"/>
            <a:ext cx="864000" cy="8640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1"/>
        </p:blipFill>
        <p:spPr>
          <a:xfrm>
            <a:off x="7477760" y="1272540"/>
            <a:ext cx="864000" cy="864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7929245" y="965835"/>
            <a:ext cx="9074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备用账户</a:t>
            </a:r>
            <a:endParaRPr lang="zh-CN" altLang="en-US" sz="140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2"/>
        </p:blipFill>
        <p:spPr>
          <a:xfrm>
            <a:off x="9749790" y="1272540"/>
            <a:ext cx="864000" cy="8640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823450" y="965835"/>
            <a:ext cx="739140" cy="30670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ym typeface="+mn-ea"/>
              </a:rPr>
              <a:t>看盘</a:t>
            </a:r>
            <a:endParaRPr lang="zh-CN" altLang="en-US" sz="140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76895" y="3195320"/>
            <a:ext cx="2045970" cy="4089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还没用上的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34540" y="251460"/>
            <a:ext cx="2379980" cy="4089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资金流转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</p:blipFill>
        <p:spPr>
          <a:xfrm>
            <a:off x="1414145" y="796925"/>
            <a:ext cx="864000" cy="864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40815" y="1385570"/>
            <a:ext cx="812800" cy="27559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r>
              <a:rPr lang="zh-CN" altLang="en-US" sz="1200"/>
              <a:t>寰宇人生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1440815" y="315595"/>
            <a:ext cx="3654425" cy="4089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银行卡（只有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HK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9215" y="967740"/>
            <a:ext cx="2322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sz="1200">
                <a:sym typeface="+mn-ea"/>
              </a:rPr>
              <a:t>spread2‰</a:t>
            </a:r>
            <a:endParaRPr sz="1200">
              <a:sym typeface="+mn-ea"/>
            </a:endParaRPr>
          </a:p>
          <a:p>
            <a:pPr algn="ctr"/>
            <a:r>
              <a:rPr lang="zh-CN" sz="1200">
                <a:sym typeface="+mn-ea"/>
              </a:rPr>
              <a:t>开卡简单，限额</a:t>
            </a:r>
            <a:r>
              <a:rPr lang="en-US" altLang="zh-CN" sz="1200">
                <a:sym typeface="+mn-ea"/>
              </a:rPr>
              <a:t>?w</a:t>
            </a:r>
            <a:endParaRPr sz="1200">
              <a:sym typeface="+mn-ea"/>
            </a:endParaRPr>
          </a:p>
          <a:p>
            <a:pPr algn="ctr"/>
            <a:r>
              <a:rPr sz="1200">
                <a:sym typeface="+mn-ea"/>
              </a:rPr>
              <a:t>说要等一个月再开跨境汇款。</a:t>
            </a:r>
            <a:endParaRPr sz="1200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</p:blipFill>
        <p:spPr>
          <a:xfrm>
            <a:off x="1414145" y="1737360"/>
            <a:ext cx="864000" cy="86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9215" y="1847215"/>
            <a:ext cx="2322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sym typeface="+mn-ea"/>
              </a:rPr>
              <a:t>中银</a:t>
            </a:r>
            <a:r>
              <a:rPr lang="en-US" altLang="zh-CN" sz="1200">
                <a:sym typeface="+mn-ea"/>
              </a:rPr>
              <a:t>CN</a:t>
            </a:r>
            <a:endParaRPr sz="1200">
              <a:sym typeface="+mn-ea"/>
            </a:endParaRPr>
          </a:p>
          <a:p>
            <a:pPr algn="ctr"/>
            <a:r>
              <a:rPr sz="1200">
                <a:sym typeface="+mn-ea"/>
              </a:rPr>
              <a:t>spread</a:t>
            </a:r>
            <a:r>
              <a:rPr lang="en-US" sz="1200">
                <a:sym typeface="+mn-ea"/>
              </a:rPr>
              <a:t>4</a:t>
            </a:r>
            <a:r>
              <a:rPr sz="1200">
                <a:sym typeface="+mn-ea"/>
              </a:rPr>
              <a:t>‰</a:t>
            </a:r>
            <a:endParaRPr sz="1200">
              <a:sym typeface="+mn-ea"/>
            </a:endParaRPr>
          </a:p>
          <a:p>
            <a:pPr algn="ctr"/>
            <a:r>
              <a:rPr lang="zh-CN" sz="1200">
                <a:sym typeface="+mn-ea"/>
              </a:rPr>
              <a:t>开卡简单，秒开秒用</a:t>
            </a:r>
            <a:endParaRPr sz="120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</p:blipFill>
        <p:spPr>
          <a:xfrm>
            <a:off x="1414145" y="2669540"/>
            <a:ext cx="864000" cy="86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83535" y="2846705"/>
            <a:ext cx="1936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sym typeface="+mn-ea"/>
              </a:rPr>
              <a:t>开卡简单（个人经验）</a:t>
            </a:r>
            <a:endParaRPr 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汇率最垃圾</a:t>
            </a:r>
            <a:r>
              <a:rPr lang="en-US" altLang="zh-CN" sz="1200">
                <a:sym typeface="+mn-ea"/>
              </a:rPr>
              <a:t>8.6</a:t>
            </a:r>
            <a:r>
              <a:rPr sz="1200">
                <a:sym typeface="+mn-ea"/>
              </a:rPr>
              <a:t>‰</a:t>
            </a:r>
            <a:r>
              <a:rPr lang="en-US" sz="1200">
                <a:sym typeface="+mn-ea"/>
              </a:rPr>
              <a:t>spread</a:t>
            </a:r>
            <a:endParaRPr 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在</a:t>
            </a:r>
            <a:r>
              <a:rPr lang="en-US" altLang="zh-CN" sz="1200">
                <a:sym typeface="+mn-ea"/>
              </a:rPr>
              <a:t>CHATS</a:t>
            </a:r>
            <a:r>
              <a:rPr lang="zh-CN" altLang="en-US" sz="1200">
                <a:sym typeface="+mn-ea"/>
              </a:rPr>
              <a:t>里</a:t>
            </a:r>
            <a:endParaRPr lang="zh-CN" altLang="en-US" sz="12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145" y="3578860"/>
            <a:ext cx="876067" cy="864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83535" y="3712845"/>
            <a:ext cx="19361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sym typeface="+mn-ea"/>
              </a:rPr>
              <a:t>开卡困难（个人经验）</a:t>
            </a:r>
            <a:endParaRPr 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汇率垃圾</a:t>
            </a:r>
            <a:r>
              <a:rPr lang="en-US" altLang="zh-CN" sz="1200">
                <a:sym typeface="+mn-ea"/>
              </a:rPr>
              <a:t>7.6</a:t>
            </a:r>
            <a:r>
              <a:rPr sz="1200">
                <a:sym typeface="+mn-ea"/>
              </a:rPr>
              <a:t>‰</a:t>
            </a:r>
            <a:r>
              <a:rPr lang="en-US" sz="1200">
                <a:sym typeface="+mn-ea"/>
              </a:rPr>
              <a:t>spread</a:t>
            </a:r>
            <a:endParaRPr 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搭配香港券商尊嘉使用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在</a:t>
            </a:r>
            <a:r>
              <a:rPr lang="en-US" altLang="zh-CN" sz="1200">
                <a:sym typeface="+mn-ea"/>
              </a:rPr>
              <a:t>CHATS</a:t>
            </a:r>
            <a:r>
              <a:rPr lang="zh-CN" altLang="en-US" sz="1200">
                <a:sym typeface="+mn-ea"/>
              </a:rPr>
              <a:t>里</a:t>
            </a:r>
            <a:endParaRPr lang="zh-CN" altLang="en-US" sz="1200">
              <a:sym typeface="+mn-ea"/>
            </a:endParaRPr>
          </a:p>
          <a:p>
            <a:pPr algn="ctr"/>
            <a:endParaRPr lang="zh-CN" altLang="en-US" sz="12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</p:blipFill>
        <p:spPr>
          <a:xfrm>
            <a:off x="2290445" y="4661535"/>
            <a:ext cx="864000" cy="864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</p:blipFill>
        <p:spPr>
          <a:xfrm>
            <a:off x="1374775" y="4661535"/>
            <a:ext cx="864000" cy="864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06115" y="4695825"/>
            <a:ext cx="16910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成本肉身入港线上开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备用渠道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出入高风险钱使用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（一般用不到）</a:t>
            </a:r>
            <a:endParaRPr lang="zh-CN" altLang="en-US" sz="12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50430" y="387985"/>
            <a:ext cx="2920365" cy="4089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券商（只考虑美股）</a:t>
            </a:r>
            <a:endParaRPr 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</p:blipFill>
        <p:spPr>
          <a:xfrm>
            <a:off x="6453505" y="912495"/>
            <a:ext cx="864000" cy="864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95185" y="883920"/>
            <a:ext cx="328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200">
                <a:sym typeface="+mn-ea"/>
              </a:rPr>
              <a:t>HK</a:t>
            </a:r>
            <a:r>
              <a:rPr lang="zh-CN" altLang="en-US" sz="1200">
                <a:sym typeface="+mn-ea"/>
              </a:rPr>
              <a:t>券商：</a:t>
            </a:r>
            <a:r>
              <a:rPr lang="zh-CN" sz="1200">
                <a:sym typeface="+mn-ea"/>
              </a:rPr>
              <a:t>尊嘉</a:t>
            </a:r>
            <a:endParaRPr lang="zh-CN" sz="1200">
              <a:sym typeface="+mn-ea"/>
            </a:endParaRPr>
          </a:p>
          <a:p>
            <a:pPr algn="ctr"/>
            <a:r>
              <a:rPr lang="zh-CN" sz="1200">
                <a:sym typeface="+mn-ea"/>
              </a:rPr>
              <a:t>线上开户简单</a:t>
            </a:r>
            <a:endParaRPr lang="zh-CN" sz="1200">
              <a:sym typeface="+mn-ea"/>
            </a:endParaRPr>
          </a:p>
          <a:p>
            <a:pPr algn="ctr"/>
            <a:r>
              <a:rPr lang="zh-CN" sz="1200">
                <a:highlight>
                  <a:srgbClr val="FFFF00"/>
                </a:highlight>
                <a:sym typeface="+mn-ea"/>
              </a:rPr>
              <a:t>手续费相对其他港系低（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1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刀）</a:t>
            </a:r>
            <a:endParaRPr lang="zh-CN" altLang="en-US" sz="1200">
              <a:highlight>
                <a:srgbClr val="FFFF00"/>
              </a:highlight>
              <a:sym typeface="+mn-ea"/>
            </a:endParaRPr>
          </a:p>
          <a:p>
            <a:pPr algn="ctr"/>
            <a:r>
              <a:rPr lang="zh-CN" sz="1200">
                <a:highlight>
                  <a:srgbClr val="FFFF00"/>
                </a:highlight>
                <a:sym typeface="+mn-ea"/>
              </a:rPr>
              <a:t>搭配中银香港出入金无损且方便</a:t>
            </a:r>
            <a:endParaRPr lang="zh-CN" altLang="en-US" sz="1200">
              <a:highlight>
                <a:srgbClr val="FFFF00"/>
              </a:highlight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无实时、界面简单</a:t>
            </a:r>
            <a:endParaRPr lang="zh-CN" sz="1200"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</p:blipFill>
        <p:spPr>
          <a:xfrm>
            <a:off x="6453505" y="2601595"/>
            <a:ext cx="864000" cy="864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317740" y="2492375"/>
            <a:ext cx="3490595" cy="1372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200">
                <a:sym typeface="+mn-ea"/>
              </a:rPr>
              <a:t>US</a:t>
            </a:r>
            <a:r>
              <a:rPr lang="zh-CN" altLang="en-US" sz="1200">
                <a:sym typeface="+mn-ea"/>
              </a:rPr>
              <a:t>券商：</a:t>
            </a:r>
            <a:r>
              <a:rPr lang="en-US" altLang="zh-CN" sz="1200">
                <a:sym typeface="+mn-ea"/>
              </a:rPr>
              <a:t>IBKR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线上开户繁琐，要收入证明</a:t>
            </a:r>
            <a:r>
              <a:rPr lang="en-US" altLang="zh-CN" sz="1200">
                <a:sym typeface="+mn-ea"/>
              </a:rPr>
              <a:t>?</a:t>
            </a:r>
            <a:r>
              <a:rPr lang="zh-CN" altLang="en-US" sz="1200">
                <a:sym typeface="+mn-ea"/>
              </a:rPr>
              <a:t>建议老实</a:t>
            </a:r>
            <a:endParaRPr lang="zh-CN" altLang="en-US" sz="1200">
              <a:sym typeface="+mn-ea"/>
            </a:endParaRPr>
          </a:p>
          <a:p>
            <a:pPr algn="ctr"/>
            <a:r>
              <a:rPr lang="en-US" altLang="zh-CN" sz="1200">
                <a:highlight>
                  <a:srgbClr val="FFFF00"/>
                </a:highlight>
                <a:sym typeface="+mn-ea"/>
              </a:rPr>
              <a:t>0.35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刀手续费</a:t>
            </a:r>
            <a:endParaRPr lang="zh-CN" altLang="en-US" sz="1200">
              <a:highlight>
                <a:srgbClr val="FFFF00"/>
              </a:highlight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从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HK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入金无损</a:t>
            </a:r>
            <a:r>
              <a:rPr lang="zh-CN" altLang="en-US" sz="1200">
                <a:sym typeface="+mn-ea"/>
              </a:rPr>
              <a:t>，略慢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highlight>
                  <a:srgbClr val="FFFF00"/>
                </a:highlight>
                <a:sym typeface="+mn-ea"/>
              </a:rPr>
              <a:t>风控严格</a:t>
            </a:r>
            <a:r>
              <a:rPr lang="zh-CN" altLang="en-US" sz="1200">
                <a:sym typeface="+mn-ea"/>
              </a:rPr>
              <a:t>，不同名入金会被查？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如嘉信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出金每月免费一次，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出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HKD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到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HK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无损</a:t>
            </a:r>
            <a:r>
              <a:rPr lang="zh-CN" altLang="en-US" sz="1200">
                <a:sym typeface="+mn-ea"/>
              </a:rPr>
              <a:t>，可入嘉信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highlight>
                  <a:srgbClr val="FFFF00"/>
                </a:highlight>
                <a:sym typeface="+mn-ea"/>
              </a:rPr>
              <a:t>汇率好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fee2</a:t>
            </a:r>
            <a:r>
              <a:rPr lang="zh-CN" altLang="en-US" sz="1200">
                <a:sym typeface="+mn-ea"/>
              </a:rPr>
              <a:t>刀，仅换汇也会被警告</a:t>
            </a:r>
            <a:endParaRPr lang="zh-CN" altLang="en-US" sz="1200">
              <a:sym typeface="+mn-ea"/>
            </a:endParaRPr>
          </a:p>
          <a:p>
            <a:pPr algn="ctr"/>
            <a:endParaRPr lang="zh-CN" altLang="en-US" sz="1200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</p:blipFill>
        <p:spPr>
          <a:xfrm>
            <a:off x="6453505" y="4661535"/>
            <a:ext cx="864000" cy="864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400925" y="4580890"/>
            <a:ext cx="3324225" cy="1006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200">
                <a:sym typeface="+mn-ea"/>
              </a:rPr>
              <a:t>US</a:t>
            </a:r>
            <a:r>
              <a:rPr lang="zh-CN" altLang="en-US" sz="1200">
                <a:sym typeface="+mn-ea"/>
              </a:rPr>
              <a:t>券商：嘉信</a:t>
            </a:r>
            <a:endParaRPr lang="en-US" altLang="zh-CN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线上开户</a:t>
            </a:r>
            <a:r>
              <a:rPr lang="en-US" altLang="zh-CN" sz="1200">
                <a:sym typeface="+mn-ea"/>
              </a:rPr>
              <a:t>ing</a:t>
            </a:r>
            <a:endParaRPr lang="zh-CN" altLang="en-US" sz="1200">
              <a:sym typeface="+mn-ea"/>
            </a:endParaRPr>
          </a:p>
          <a:p>
            <a:pPr algn="ctr"/>
            <a:r>
              <a:rPr lang="zh-CN" sz="1200">
                <a:highlight>
                  <a:srgbClr val="FFFF00"/>
                </a:highlight>
                <a:sym typeface="+mn-ea"/>
              </a:rPr>
              <a:t>无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手续费</a:t>
            </a:r>
            <a:endParaRPr lang="zh-CN" altLang="en-US" sz="1200">
              <a:highlight>
                <a:srgbClr val="FFFF00"/>
              </a:highlight>
              <a:sym typeface="+mn-ea"/>
            </a:endParaRPr>
          </a:p>
          <a:p>
            <a:pPr algn="ctr"/>
            <a:r>
              <a:rPr lang="en-US" altLang="zh-CN" sz="1200">
                <a:highlight>
                  <a:srgbClr val="FFFF00"/>
                </a:highlight>
                <a:sym typeface="+mn-ea"/>
              </a:rPr>
              <a:t>HK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只能入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HKD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，汇率损失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1.5‰</a:t>
            </a:r>
            <a:r>
              <a:rPr lang="zh-CN" altLang="en-US" sz="1200">
                <a:highlight>
                  <a:srgbClr val="FFFF00"/>
                </a:highlight>
                <a:sym typeface="+mn-ea"/>
              </a:rPr>
              <a:t>左右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出金</a:t>
            </a:r>
            <a:r>
              <a:rPr lang="en-US" altLang="zh-CN" sz="1200">
                <a:sym typeface="+mn-ea"/>
              </a:rPr>
              <a:t>HK</a:t>
            </a:r>
            <a:r>
              <a:rPr lang="zh-CN" altLang="en-US" sz="1200">
                <a:sym typeface="+mn-ea"/>
              </a:rPr>
              <a:t>只能电汇，</a:t>
            </a:r>
            <a:r>
              <a:rPr lang="en-US" altLang="zh-CN" sz="1200">
                <a:sym typeface="+mn-ea"/>
              </a:rPr>
              <a:t>15</a:t>
            </a:r>
            <a:r>
              <a:rPr lang="zh-CN" altLang="en-US" sz="1200">
                <a:sym typeface="+mn-ea"/>
              </a:rPr>
              <a:t>刀一次（或冒险转</a:t>
            </a:r>
            <a:r>
              <a:rPr lang="en-US" altLang="zh-CN" sz="1200">
                <a:sym typeface="+mn-ea"/>
              </a:rPr>
              <a:t>IB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90545" y="157734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commondata" val="eyJoZGlkIjoiZmUxMzlmOGUxNDIyMjEyY2RlNzE4YzQ3OTgwOTg1M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>宽屏</PresentationFormat>
  <Paragraphs>129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没米小白勇闯美股！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麦彬</dc:creator>
  <cp:lastModifiedBy>麦彬</cp:lastModifiedBy>
  <cp:revision>212</cp:revision>
  <dcterms:created xsi:type="dcterms:W3CDTF">2019-06-19T02:08:00Z</dcterms:created>
  <dcterms:modified xsi:type="dcterms:W3CDTF">2024-09-09T11:42:40Z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514D44BC74EA4726A74526D9383B93F3_11</vt:lpwstr>
  </property>
</Properties>
</file>