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handoutMasterIdLst>
    <p:handoutMasterId r:id="rId18"/>
  </p:handoutMasterIdLst>
  <p:sldIdLst>
    <p:sldId id="339" r:id="rId2"/>
    <p:sldId id="363" r:id="rId3"/>
    <p:sldId id="356" r:id="rId4"/>
    <p:sldId id="358" r:id="rId5"/>
    <p:sldId id="353" r:id="rId6"/>
    <p:sldId id="354" r:id="rId7"/>
    <p:sldId id="355" r:id="rId8"/>
    <p:sldId id="360" r:id="rId9"/>
    <p:sldId id="361" r:id="rId10"/>
    <p:sldId id="362" r:id="rId11"/>
    <p:sldId id="376" r:id="rId12"/>
    <p:sldId id="379" r:id="rId13"/>
    <p:sldId id="380" r:id="rId14"/>
    <p:sldId id="381" r:id="rId15"/>
    <p:sldId id="274" r:id="rId16"/>
  </p:sldIdLst>
  <p:sldSz cx="9144000" cy="5143500" type="screen16x9"/>
  <p:notesSz cx="6934200" cy="92202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pos="3240">
          <p15:clr>
            <a:srgbClr val="A4A3A4"/>
          </p15:clr>
        </p15:guide>
        <p15:guide id="2" orient="horz" pos="756">
          <p15:clr>
            <a:srgbClr val="A4A3A4"/>
          </p15:clr>
        </p15:guide>
      </p15:sldGuideLst>
    </p:ext>
    <p:ext uri="{2D200454-40CA-4A62-9FC3-DE9A4176ACB9}">
      <p15:notesGuideLst xmlns:p15="http://schemas.microsoft.com/office/powerpoint/2012/main">
        <p15:guide id="1" orient="horz" pos="2904">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679A"/>
    <a:srgbClr val="FFFFFF"/>
    <a:srgbClr val="2E76A4"/>
    <a:srgbClr val="CC6600"/>
    <a:srgbClr val="0076CE"/>
    <a:srgbClr val="808080"/>
    <a:srgbClr val="EEEEEE"/>
    <a:srgbClr val="C8C9C7"/>
    <a:srgbClr val="B7295A"/>
    <a:srgbClr val="41B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02" autoAdjust="0"/>
    <p:restoredTop sz="94612" autoAdjust="0"/>
  </p:normalViewPr>
  <p:slideViewPr>
    <p:cSldViewPr snapToGrid="0" showGuides="1">
      <p:cViewPr varScale="1">
        <p:scale>
          <a:sx n="121" d="100"/>
          <a:sy n="121" d="100"/>
        </p:scale>
        <p:origin x="76" y="252"/>
      </p:cViewPr>
      <p:guideLst>
        <p:guide pos="3240"/>
        <p:guide orient="horz" pos="756"/>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p:scale>
          <a:sx n="103" d="100"/>
          <a:sy n="103" d="100"/>
        </p:scale>
        <p:origin x="-2227" y="-58"/>
      </p:cViewPr>
      <p:guideLst>
        <p:guide orient="horz" pos="2904"/>
        <p:guide pos="218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fl" descr="                              Dell - Internal Use - Confidential&#10;"/>
          <p:cNvSpPr txBox="1"/>
          <p:nvPr/>
        </p:nvSpPr>
        <p:spPr>
          <a:xfrm>
            <a:off x="780683" y="8990041"/>
            <a:ext cx="902491" cy="83100"/>
          </a:xfrm>
          <a:prstGeom prst="rect">
            <a:avLst/>
          </a:prstGeom>
          <a:noFill/>
        </p:spPr>
        <p:txBody>
          <a:bodyPr vert="horz" wrap="none" lIns="0" tIns="0" rIns="0" bIns="0" rtlCol="0" anchor="ctr" anchorCtr="0">
            <a:spAutoFit/>
          </a:bodyPr>
          <a:lstStyle/>
          <a:p>
            <a:pPr defTabSz="923290" fontAlgn="base">
              <a:lnSpc>
                <a:spcPct val="90000"/>
              </a:lnSpc>
              <a:spcBef>
                <a:spcPts val="100"/>
              </a:spcBef>
              <a:spcAft>
                <a:spcPts val="100"/>
              </a:spcAft>
              <a:defRPr/>
            </a:pPr>
            <a:r>
              <a:rPr lang="en-US" sz="600" dirty="0">
                <a:solidFill>
                  <a:schemeClr val="bg2"/>
                </a:solidFill>
                <a:latin typeface="Arial" panose="020B0604020202020204" pitchFamily="34" charset="0"/>
              </a:rPr>
              <a:t>© Copyright 2019 Dell Inc.</a:t>
            </a:r>
          </a:p>
        </p:txBody>
      </p:sp>
      <p:sp>
        <p:nvSpPr>
          <p:cNvPr id="7" name="TextBox 6"/>
          <p:cNvSpPr txBox="1"/>
          <p:nvPr/>
        </p:nvSpPr>
        <p:spPr>
          <a:xfrm>
            <a:off x="477119" y="8989695"/>
            <a:ext cx="95629" cy="83793"/>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a:solidFill>
                  <a:schemeClr val="bg2"/>
                </a:solidFill>
                <a:latin typeface="Arial" panose="020B0604020202020204" pitchFamily="34" charset="0"/>
              </a:rPr>
              <a:t>‹#›</a:t>
            </a:fld>
            <a:endParaRPr lang="en-US" sz="600" dirty="0" err="1">
              <a:solidFill>
                <a:schemeClr val="bg2"/>
              </a:solidFill>
              <a:latin typeface="Arial" panose="020B0604020202020204" pitchFamily="34"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96888" y="173038"/>
            <a:ext cx="5940425" cy="3341687"/>
          </a:xfrm>
          <a:prstGeom prst="rect">
            <a:avLst/>
          </a:prstGeom>
          <a:noFill/>
          <a:ln w="12700">
            <a:solidFill>
              <a:prstClr val="black"/>
            </a:solidFill>
          </a:ln>
        </p:spPr>
        <p:txBody>
          <a:bodyPr vert="horz" lIns="92309" tIns="46154" rIns="92309" bIns="46154" rtlCol="0" anchor="ctr"/>
          <a:lstStyle/>
          <a:p>
            <a:endParaRPr lang="en-US" dirty="0"/>
          </a:p>
        </p:txBody>
      </p:sp>
      <p:sp>
        <p:nvSpPr>
          <p:cNvPr id="5" name="Notes Placeholder 4"/>
          <p:cNvSpPr>
            <a:spLocks noGrp="1"/>
          </p:cNvSpPr>
          <p:nvPr>
            <p:ph type="body" sz="quarter" idx="3"/>
          </p:nvPr>
        </p:nvSpPr>
        <p:spPr>
          <a:xfrm>
            <a:off x="462280" y="3803332"/>
            <a:ext cx="6009640" cy="4494848"/>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fl" descr="                              Dell - Internal Use - Confidential&#10;"/>
          <p:cNvSpPr txBox="1"/>
          <p:nvPr/>
        </p:nvSpPr>
        <p:spPr>
          <a:xfrm>
            <a:off x="780683" y="8990041"/>
            <a:ext cx="902491" cy="83100"/>
          </a:xfrm>
          <a:prstGeom prst="rect">
            <a:avLst/>
          </a:prstGeom>
          <a:noFill/>
        </p:spPr>
        <p:txBody>
          <a:bodyPr vert="horz" wrap="none" lIns="0" tIns="0" rIns="0" bIns="0" rtlCol="0" anchor="ctr" anchorCtr="0">
            <a:spAutoFit/>
          </a:bodyPr>
          <a:lstStyle/>
          <a:p>
            <a:pPr defTabSz="923290" fontAlgn="base">
              <a:lnSpc>
                <a:spcPct val="90000"/>
              </a:lnSpc>
              <a:spcBef>
                <a:spcPts val="100"/>
              </a:spcBef>
              <a:spcAft>
                <a:spcPts val="100"/>
              </a:spcAft>
              <a:defRPr/>
            </a:pPr>
            <a:r>
              <a:rPr lang="en-US" sz="600" dirty="0">
                <a:solidFill>
                  <a:schemeClr val="bg2"/>
                </a:solidFill>
                <a:latin typeface="Arial" panose="020B0604020202020204" pitchFamily="34" charset="0"/>
              </a:rPr>
              <a:t>© Copyright 2019 Dell Inc.</a:t>
            </a:r>
          </a:p>
        </p:txBody>
      </p:sp>
      <p:sp>
        <p:nvSpPr>
          <p:cNvPr id="9" name="TextBox 8"/>
          <p:cNvSpPr txBox="1"/>
          <p:nvPr/>
        </p:nvSpPr>
        <p:spPr>
          <a:xfrm>
            <a:off x="477119" y="8989695"/>
            <a:ext cx="95629" cy="83793"/>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a:solidFill>
                  <a:schemeClr val="bg2"/>
                </a:solidFill>
                <a:latin typeface="Arial" panose="020B0604020202020204" pitchFamily="34" charset="0"/>
              </a:rPr>
              <a:t>‹#›</a:t>
            </a:fld>
            <a:endParaRPr lang="en-US" sz="600" dirty="0" err="1">
              <a:solidFill>
                <a:schemeClr val="bg2"/>
              </a:solidFill>
              <a:latin typeface="Arial" panose="020B0604020202020204" pitchFamily="34" charset="0"/>
            </a:endParaRPr>
          </a:p>
        </p:txBody>
      </p:sp>
    </p:spTree>
  </p:cSld>
  <p:clrMap bg1="lt1" tx1="dk1" bg2="lt2" tx2="dk2" accent1="accent1" accent2="accent2" accent3="accent3" accent4="accent4" accent5="accent5" accent6="accent6" hlink="hlink" folHlink="folHlink"/>
  <p:notesStyle>
    <a:lvl1pPr marL="0" algn="l" defTabSz="685800" rtl="0" eaLnBrk="1" latinLnBrk="0" hangingPunct="1">
      <a:spcBef>
        <a:spcPts val="0"/>
      </a:spcBef>
      <a:defRPr sz="1100" kern="1200">
        <a:solidFill>
          <a:schemeClr val="bg2"/>
        </a:solidFill>
        <a:latin typeface="Arial" panose="020B0604020202020204" pitchFamily="34" charset="0"/>
        <a:ea typeface="+mn-ea"/>
        <a:cs typeface="+mn-cs"/>
      </a:defRPr>
    </a:lvl1pPr>
    <a:lvl2pPr marL="514350" indent="-171450" algn="l" defTabSz="685800" rtl="0" eaLnBrk="1" latinLnBrk="0" hangingPunct="1">
      <a:spcBef>
        <a:spcPts val="300"/>
      </a:spcBef>
      <a:buClrTx/>
      <a:buFont typeface="Arial" panose="020B0604020202020204" pitchFamily="34" charset="0"/>
      <a:buChar char="•"/>
      <a:defRPr sz="1100" kern="1200">
        <a:solidFill>
          <a:schemeClr val="bg2"/>
        </a:solidFill>
        <a:latin typeface="Arial" panose="020B0604020202020204" pitchFamily="34" charset="0"/>
        <a:ea typeface="+mn-ea"/>
        <a:cs typeface="+mn-cs"/>
      </a:defRPr>
    </a:lvl2pPr>
    <a:lvl3pPr marL="857250" indent="-171450" algn="l" defTabSz="685800" rtl="0" eaLnBrk="1" latinLnBrk="0" hangingPunct="1">
      <a:spcBef>
        <a:spcPts val="300"/>
      </a:spcBef>
      <a:buClrTx/>
      <a:buFont typeface="Arial" panose="020B0604020202020204" pitchFamily="34" charset="0"/>
      <a:buChar char="–"/>
      <a:defRPr sz="1100" kern="1200">
        <a:solidFill>
          <a:schemeClr val="bg2"/>
        </a:solidFill>
        <a:latin typeface="Arial" panose="020B0604020202020204" pitchFamily="34" charset="0"/>
        <a:ea typeface="+mn-ea"/>
        <a:cs typeface="+mn-cs"/>
      </a:defRPr>
    </a:lvl3pPr>
    <a:lvl4pPr marL="1200150" indent="-171450" algn="l" defTabSz="685800" rtl="0" eaLnBrk="1" latinLnBrk="0" hangingPunct="1">
      <a:spcBef>
        <a:spcPts val="300"/>
      </a:spcBef>
      <a:buClrTx/>
      <a:buFont typeface="Arial" panose="020B0604020202020204" pitchFamily="34" charset="0"/>
      <a:buChar char="▪"/>
      <a:defRPr sz="1100" kern="1200">
        <a:solidFill>
          <a:schemeClr val="bg2"/>
        </a:solidFill>
        <a:latin typeface="Arial" panose="020B0604020202020204" pitchFamily="34" charset="0"/>
        <a:ea typeface="+mn-ea"/>
        <a:cs typeface="+mn-cs"/>
      </a:defRPr>
    </a:lvl4pPr>
    <a:lvl5pPr marL="1543050" indent="-171450" algn="l" defTabSz="685800" rtl="0" eaLnBrk="1" latinLnBrk="0" hangingPunct="1">
      <a:spcBef>
        <a:spcPts val="300"/>
      </a:spcBef>
      <a:buClrTx/>
      <a:buFont typeface="Arial" panose="020B0604020202020204" pitchFamily="34" charset="0"/>
      <a:buChar char="•"/>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4">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85750" y="414337"/>
            <a:ext cx="7486650" cy="1495794"/>
          </a:xfrm>
          <a:prstGeom prst="rect">
            <a:avLst/>
          </a:prstGeom>
        </p:spPr>
        <p:txBody>
          <a:bodyPr wrap="square" lIns="0" tIns="0" rIns="0" bIns="0" anchor="b">
            <a:spAutoFit/>
          </a:bodyPr>
          <a:lstStyle>
            <a:lvl1pPr algn="l">
              <a:defRPr sz="5400">
                <a:solidFill>
                  <a:schemeClr val="tx2"/>
                </a:solidFill>
                <a:latin typeface="Arial" panose="020B0604020202020204" pitchFamily="34" charset="0"/>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285750" y="2057400"/>
            <a:ext cx="7486650" cy="1241822"/>
          </a:xfrm>
          <a:prstGeom prst="rect">
            <a:avLst/>
          </a:prstGeom>
        </p:spPr>
        <p:txBody>
          <a:bodyPr lIns="0" tIns="0" rIns="0" bIns="0"/>
          <a:lstStyle>
            <a:lvl1pPr marL="0" indent="0" algn="l">
              <a:lnSpc>
                <a:spcPct val="100000"/>
              </a:lnSpc>
              <a:spcBef>
                <a:spcPts val="0"/>
              </a:spcBef>
              <a:buNone/>
              <a:defRPr sz="2000">
                <a:solidFill>
                  <a:schemeClr val="tx2"/>
                </a:solidFill>
                <a:latin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85750" y="228600"/>
            <a:ext cx="8572500" cy="443198"/>
          </a:xfrm>
          <a:prstGeom prst="rect">
            <a:avLst/>
          </a:prstGeom>
        </p:spPr>
        <p:txBody>
          <a:bodyPr wrap="square" lIns="0" tIns="0" rIns="0" bIns="0">
            <a:spAutoFit/>
          </a:bodyPr>
          <a:lstStyle>
            <a:lvl1pPr>
              <a:defRPr sz="3200">
                <a:solidFill>
                  <a:schemeClr val="bg1">
                    <a:lumMod val="75000"/>
                  </a:schemeClr>
                </a:solidFill>
                <a:latin typeface="Arial" panose="020B0604020202020204" pitchFamily="34" charset="0"/>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285750" y="934423"/>
            <a:ext cx="8572500" cy="3797764"/>
          </a:xfrm>
          <a:prstGeom prst="rect">
            <a:avLst/>
          </a:prstGeom>
        </p:spPr>
        <p:txBody>
          <a:bodyPr lIns="0" tIns="0" rIns="0" bIns="0"/>
          <a:lstStyle>
            <a:lvl1pPr marL="171450" indent="-171450">
              <a:lnSpc>
                <a:spcPct val="100000"/>
              </a:lnSpc>
              <a:spcBef>
                <a:spcPts val="1200"/>
              </a:spcBef>
              <a:buClr>
                <a:schemeClr val="bg1">
                  <a:lumMod val="75000"/>
                </a:schemeClr>
              </a:buClr>
              <a:buFont typeface="Wingdings" panose="05000000000000000000" pitchFamily="2" charset="2"/>
              <a:buChar char="§"/>
              <a:defRPr sz="2400">
                <a:solidFill>
                  <a:schemeClr val="bg1">
                    <a:lumMod val="75000"/>
                  </a:schemeClr>
                </a:solidFill>
                <a:latin typeface="+mj-ea"/>
                <a:ea typeface="+mj-ea"/>
              </a:defRPr>
            </a:lvl1pPr>
            <a:lvl2pPr marL="514350" indent="-171450">
              <a:lnSpc>
                <a:spcPct val="100000"/>
              </a:lnSpc>
              <a:spcBef>
                <a:spcPts val="300"/>
              </a:spcBef>
              <a:buClr>
                <a:srgbClr val="18679A"/>
              </a:buClr>
              <a:buFont typeface="Wingdings" panose="05000000000000000000" pitchFamily="2" charset="2"/>
              <a:buChar char="§"/>
              <a:defRPr sz="2000">
                <a:solidFill>
                  <a:schemeClr val="bg1">
                    <a:lumMod val="75000"/>
                  </a:schemeClr>
                </a:solidFill>
                <a:latin typeface="+mj-ea"/>
                <a:ea typeface="+mj-ea"/>
              </a:defRPr>
            </a:lvl2pPr>
            <a:lvl3pPr marL="800100" indent="-172720">
              <a:lnSpc>
                <a:spcPct val="100000"/>
              </a:lnSpc>
              <a:spcBef>
                <a:spcPts val="300"/>
              </a:spcBef>
              <a:buClr>
                <a:srgbClr val="18679A"/>
              </a:buClr>
              <a:buFont typeface="Wingdings" panose="05000000000000000000" pitchFamily="2" charset="2"/>
              <a:buChar char=""/>
              <a:defRPr sz="1800">
                <a:solidFill>
                  <a:schemeClr val="bg1">
                    <a:lumMod val="75000"/>
                  </a:schemeClr>
                </a:solidFill>
                <a:latin typeface="+mj-ea"/>
                <a:ea typeface="+mj-ea"/>
              </a:defRPr>
            </a:lvl3pPr>
            <a:lvl4pPr marL="1200150" indent="-171450">
              <a:lnSpc>
                <a:spcPct val="100000"/>
              </a:lnSpc>
              <a:spcBef>
                <a:spcPts val="300"/>
              </a:spcBef>
              <a:buClr>
                <a:schemeClr val="bg1">
                  <a:lumMod val="60000"/>
                  <a:lumOff val="40000"/>
                </a:schemeClr>
              </a:buClr>
              <a:buFont typeface="Arial" panose="020B0604020202020204" pitchFamily="34" charset="0"/>
              <a:buChar char="•"/>
              <a:defRPr sz="900"/>
            </a:lvl4pPr>
            <a:lvl5pPr marL="1543050" indent="-171450">
              <a:lnSpc>
                <a:spcPct val="100000"/>
              </a:lnSpc>
              <a:spcBef>
                <a:spcPts val="300"/>
              </a:spcBef>
              <a:buClr>
                <a:schemeClr val="bg1">
                  <a:lumMod val="60000"/>
                  <a:lumOff val="40000"/>
                </a:schemeClr>
              </a:buClr>
              <a:buFont typeface="Arial" panose="020B0604020202020204" pitchFamily="34" charset="0"/>
              <a:buChar char="•"/>
              <a:defRPr sz="900"/>
            </a:lvl5pPr>
          </a:lstStyle>
          <a:p>
            <a:pPr lvl="0"/>
            <a:r>
              <a:rPr lang="zh-CN" altLang="en-US" dirty="0"/>
              <a:t>单击此处编辑母版文本样式</a:t>
            </a:r>
          </a:p>
          <a:p>
            <a:pPr lvl="1"/>
            <a:r>
              <a:rPr lang="zh-CN" altLang="en-US" dirty="0"/>
              <a:t>第二级</a:t>
            </a:r>
          </a:p>
          <a:p>
            <a:pPr lvl="2"/>
            <a:r>
              <a:rPr lang="zh-CN" altLang="en-US" dirty="0"/>
              <a:t>第三级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Title 1"/>
          <p:cNvSpPr>
            <a:spLocks noGrp="1"/>
          </p:cNvSpPr>
          <p:nvPr>
            <p:ph type="title"/>
          </p:nvPr>
        </p:nvSpPr>
        <p:spPr>
          <a:xfrm>
            <a:off x="280986" y="228600"/>
            <a:ext cx="8577263" cy="457048"/>
          </a:xfrm>
          <a:prstGeom prst="rect">
            <a:avLst/>
          </a:prstGeom>
        </p:spPr>
        <p:txBody>
          <a:bodyPr wrap="square" lIns="0" tIns="0" rIns="0" bIns="0">
            <a:spAutoFit/>
          </a:bodyPr>
          <a:lstStyle>
            <a:lvl1pPr>
              <a:defRPr lang="en-US" sz="3200" dirty="0">
                <a:solidFill>
                  <a:schemeClr val="bg1">
                    <a:lumMod val="75000"/>
                  </a:schemeClr>
                </a:solidFill>
                <a:latin typeface="Arial" panose="020B0604020202020204" pitchFamily="34" charset="0"/>
              </a:defRPr>
            </a:lvl1pPr>
          </a:lstStyle>
          <a:p>
            <a:pPr lvl="0"/>
            <a:r>
              <a:rPr lang="zh-CN" altLang="en-US" dirty="0"/>
              <a:t>单击此处编辑母版标题样式</a:t>
            </a:r>
            <a:endParaRPr lang="en-US" dirty="0"/>
          </a:p>
        </p:txBody>
      </p:sp>
      <p:sp>
        <p:nvSpPr>
          <p:cNvPr id="10" name="Content Placeholder 9"/>
          <p:cNvSpPr>
            <a:spLocks noGrp="1"/>
          </p:cNvSpPr>
          <p:nvPr>
            <p:ph sz="quarter" idx="10"/>
          </p:nvPr>
        </p:nvSpPr>
        <p:spPr>
          <a:xfrm>
            <a:off x="285750" y="1200150"/>
            <a:ext cx="4057650" cy="3314700"/>
          </a:xfrm>
          <a:prstGeom prst="rect">
            <a:avLst/>
          </a:prstGeom>
        </p:spPr>
        <p:txBody>
          <a:bodyPr lIns="0" tIns="0" rIns="0" bIns="0"/>
          <a:lstStyle>
            <a:lvl1pPr>
              <a:defRPr lang="zh-CN" altLang="en-US" sz="2400" dirty="0" smtClean="0">
                <a:solidFill>
                  <a:schemeClr val="bg1">
                    <a:lumMod val="75000"/>
                  </a:schemeClr>
                </a:solidFill>
                <a:latin typeface="+mj-ea"/>
                <a:ea typeface="+mj-ea"/>
              </a:defRPr>
            </a:lvl1pPr>
            <a:lvl2pPr>
              <a:defRPr lang="zh-CN" altLang="en-US" sz="2000" dirty="0" smtClean="0">
                <a:solidFill>
                  <a:schemeClr val="bg1">
                    <a:lumMod val="75000"/>
                  </a:schemeClr>
                </a:solidFill>
                <a:latin typeface="+mj-ea"/>
                <a:ea typeface="+mj-ea"/>
              </a:defRPr>
            </a:lvl2pPr>
            <a:lvl3pPr>
              <a:defRPr lang="zh-CN" altLang="en-US" sz="1800" dirty="0" smtClean="0">
                <a:solidFill>
                  <a:schemeClr val="bg1">
                    <a:lumMod val="75000"/>
                  </a:schemeClr>
                </a:solidFill>
                <a:latin typeface="+mj-ea"/>
                <a:ea typeface="+mj-ea"/>
              </a:defRPr>
            </a:lvl3pPr>
          </a:lstStyle>
          <a:p>
            <a:pPr lvl="0">
              <a:lnSpc>
                <a:spcPct val="100000"/>
              </a:lnSpc>
              <a:spcBef>
                <a:spcPts val="1200"/>
              </a:spcBef>
              <a:buClr>
                <a:schemeClr val="bg1">
                  <a:lumMod val="75000"/>
                </a:schemeClr>
              </a:buClr>
              <a:buFont typeface="Wingdings" panose="05000000000000000000" pitchFamily="2" charset="2"/>
              <a:buChar char="§"/>
            </a:pPr>
            <a:r>
              <a:rPr lang="zh-CN" altLang="en-US" dirty="0"/>
              <a:t>单击此处编辑母版文本样式</a:t>
            </a:r>
          </a:p>
          <a:p>
            <a:pPr lvl="1">
              <a:lnSpc>
                <a:spcPct val="100000"/>
              </a:lnSpc>
              <a:spcBef>
                <a:spcPts val="300"/>
              </a:spcBef>
              <a:buClr>
                <a:srgbClr val="18679A"/>
              </a:buClr>
              <a:buFont typeface="Wingdings" panose="05000000000000000000" pitchFamily="2" charset="2"/>
              <a:buChar char="§"/>
            </a:pPr>
            <a:r>
              <a:rPr lang="zh-CN" altLang="en-US" dirty="0"/>
              <a:t>第二级</a:t>
            </a:r>
          </a:p>
          <a:p>
            <a:pPr marL="800100" lvl="2" indent="-172720">
              <a:lnSpc>
                <a:spcPct val="100000"/>
              </a:lnSpc>
              <a:spcBef>
                <a:spcPts val="300"/>
              </a:spcBef>
              <a:buClr>
                <a:srgbClr val="18679A"/>
              </a:buClr>
              <a:buFont typeface="Wingdings" panose="05000000000000000000" pitchFamily="2" charset="2"/>
              <a:buChar char=""/>
            </a:pPr>
            <a:r>
              <a:rPr lang="zh-CN" altLang="en-US" dirty="0"/>
              <a:t>第三级</a:t>
            </a:r>
          </a:p>
        </p:txBody>
      </p:sp>
      <p:sp>
        <p:nvSpPr>
          <p:cNvPr id="11" name="Content Placeholder 9"/>
          <p:cNvSpPr>
            <a:spLocks noGrp="1"/>
          </p:cNvSpPr>
          <p:nvPr>
            <p:ph sz="quarter" idx="11"/>
          </p:nvPr>
        </p:nvSpPr>
        <p:spPr>
          <a:xfrm>
            <a:off x="4800600" y="1200150"/>
            <a:ext cx="4057650" cy="3314700"/>
          </a:xfrm>
          <a:prstGeom prst="rect">
            <a:avLst/>
          </a:prstGeom>
        </p:spPr>
        <p:txBody>
          <a:bodyPr lIns="0" tIns="0" rIns="0" bIns="0"/>
          <a:lstStyle>
            <a:lvl1pPr>
              <a:defRPr lang="zh-CN" altLang="en-US" sz="2400" smtClean="0">
                <a:solidFill>
                  <a:schemeClr val="bg1">
                    <a:lumMod val="75000"/>
                  </a:schemeClr>
                </a:solidFill>
                <a:latin typeface="+mj-ea"/>
                <a:ea typeface="+mj-ea"/>
              </a:defRPr>
            </a:lvl1pPr>
            <a:lvl2pPr>
              <a:defRPr lang="zh-CN" altLang="en-US" sz="2000" smtClean="0">
                <a:solidFill>
                  <a:schemeClr val="bg1">
                    <a:lumMod val="75000"/>
                  </a:schemeClr>
                </a:solidFill>
                <a:latin typeface="+mj-ea"/>
                <a:ea typeface="+mj-ea"/>
              </a:defRPr>
            </a:lvl2pPr>
            <a:lvl3pPr>
              <a:defRPr lang="zh-CN" altLang="en-US" sz="1800" smtClean="0">
                <a:solidFill>
                  <a:schemeClr val="bg1">
                    <a:lumMod val="75000"/>
                  </a:schemeClr>
                </a:solidFill>
                <a:latin typeface="+mj-ea"/>
                <a:ea typeface="+mj-ea"/>
              </a:defRPr>
            </a:lvl3pPr>
          </a:lstStyle>
          <a:p>
            <a:pPr lvl="0">
              <a:lnSpc>
                <a:spcPct val="100000"/>
              </a:lnSpc>
              <a:spcBef>
                <a:spcPts val="1200"/>
              </a:spcBef>
              <a:buClr>
                <a:schemeClr val="bg1">
                  <a:lumMod val="75000"/>
                </a:schemeClr>
              </a:buClr>
              <a:buFont typeface="Wingdings" panose="05000000000000000000" pitchFamily="2" charset="2"/>
              <a:buChar char="§"/>
            </a:pPr>
            <a:r>
              <a:rPr lang="zh-CN" altLang="en-US"/>
              <a:t>单击此处编辑母版文本样式</a:t>
            </a:r>
          </a:p>
          <a:p>
            <a:pPr lvl="1">
              <a:lnSpc>
                <a:spcPct val="100000"/>
              </a:lnSpc>
              <a:spcBef>
                <a:spcPts val="300"/>
              </a:spcBef>
              <a:buClr>
                <a:srgbClr val="18679A"/>
              </a:buClr>
              <a:buFont typeface="Wingdings" panose="05000000000000000000" pitchFamily="2" charset="2"/>
              <a:buChar char="§"/>
            </a:pPr>
            <a:r>
              <a:rPr lang="zh-CN" altLang="en-US"/>
              <a:t>第二级</a:t>
            </a:r>
          </a:p>
          <a:p>
            <a:pPr marL="800100" lvl="2" indent="-172720">
              <a:lnSpc>
                <a:spcPct val="100000"/>
              </a:lnSpc>
              <a:spcBef>
                <a:spcPts val="300"/>
              </a:spcBef>
              <a:buClr>
                <a:srgbClr val="18679A"/>
              </a:buClr>
              <a:buFont typeface="Wingdings" panose="05000000000000000000" pitchFamily="2" charset="2"/>
              <a:buChar char=""/>
            </a:pPr>
            <a:r>
              <a:rPr lang="zh-CN" altLang="en-US"/>
              <a:t>第三级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85750" y="228600"/>
            <a:ext cx="8572500" cy="443198"/>
          </a:xfrm>
          <a:prstGeom prst="rect">
            <a:avLst/>
          </a:prstGeom>
        </p:spPr>
        <p:txBody>
          <a:bodyPr wrap="square" lIns="0" tIns="0" rIns="0" bIns="0">
            <a:spAutoFit/>
          </a:bodyPr>
          <a:lstStyle>
            <a:lvl1pPr>
              <a:defRPr sz="3200">
                <a:solidFill>
                  <a:schemeClr val="bg1">
                    <a:lumMod val="75000"/>
                  </a:schemeClr>
                </a:solidFill>
                <a:latin typeface="Arial" panose="020B0604020202020204" pitchFamily="34" charset="0"/>
              </a:defRPr>
            </a:lvl1pPr>
          </a:lstStyle>
          <a:p>
            <a:r>
              <a:rPr lang="zh-CN" altLang="en-US" dirty="0"/>
              <a:t>单击此处编辑母版标题样式</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Blu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5750" y="1823853"/>
            <a:ext cx="7886700" cy="1495794"/>
          </a:xfrm>
          <a:prstGeom prst="rect">
            <a:avLst/>
          </a:prstGeom>
        </p:spPr>
        <p:txBody>
          <a:bodyPr lIns="0" tIns="0" rIns="0" bIns="0" anchor="ctr" anchorCtr="0">
            <a:spAutoFit/>
          </a:bodyPr>
          <a:lstStyle>
            <a:lvl1pPr>
              <a:defRPr sz="5400">
                <a:solidFill>
                  <a:schemeClr val="tx2"/>
                </a:solidFill>
                <a:latin typeface="Arial" panose="020B0604020202020204" pitchFamily="34" charset="0"/>
              </a:defRPr>
            </a:lvl1pPr>
          </a:lstStyle>
          <a:p>
            <a:r>
              <a:rPr lang="zh-CN" altLang="en-US" dirty="0"/>
              <a:t>单击此处编辑母版标题样式</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nd logo slide blue">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5750" y="2197801"/>
            <a:ext cx="7886700" cy="747897"/>
          </a:xfrm>
        </p:spPr>
        <p:txBody>
          <a:bodyPr/>
          <a:lstStyle/>
          <a:p>
            <a:r>
              <a:rPr lang="zh-CN" altLang="en-US" dirty="0"/>
              <a:t>隐私（基于</a:t>
            </a:r>
            <a:r>
              <a:rPr lang="en-US" altLang="zh-CN" dirty="0"/>
              <a:t>GDPR</a:t>
            </a:r>
            <a:r>
              <a:rPr lang="zh-CN" altLang="en-US"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数据主体的权利</a:t>
            </a:r>
          </a:p>
        </p:txBody>
      </p:sp>
      <p:sp>
        <p:nvSpPr>
          <p:cNvPr id="3" name="内容占位符 2"/>
          <p:cNvSpPr>
            <a:spLocks noGrp="1"/>
          </p:cNvSpPr>
          <p:nvPr>
            <p:ph idx="1"/>
          </p:nvPr>
        </p:nvSpPr>
        <p:spPr>
          <a:xfrm>
            <a:off x="285750" y="961317"/>
            <a:ext cx="8572500" cy="3797764"/>
          </a:xfrm>
        </p:spPr>
        <p:txBody>
          <a:bodyPr/>
          <a:lstStyle/>
          <a:p>
            <a:r>
              <a:rPr lang="zh-CN" altLang="en-US" sz="2000" dirty="0"/>
              <a:t>知情权（明确知晓）</a:t>
            </a:r>
            <a:endParaRPr lang="en-US" altLang="zh-CN" sz="2000" dirty="0"/>
          </a:p>
          <a:p>
            <a:pPr lvl="1"/>
            <a:r>
              <a:rPr lang="en-US" altLang="zh-CN" sz="1800" b="1" dirty="0">
                <a:solidFill>
                  <a:srgbClr val="FF0000"/>
                </a:solidFill>
              </a:rPr>
              <a:t>X </a:t>
            </a:r>
            <a:r>
              <a:rPr lang="en-US" altLang="zh-CN" sz="1800" dirty="0">
                <a:solidFill>
                  <a:srgbClr val="FF0000"/>
                </a:solidFill>
              </a:rPr>
              <a:t> </a:t>
            </a:r>
            <a:r>
              <a:rPr lang="en-US" altLang="zh-CN" sz="1800" dirty="0"/>
              <a:t>"</a:t>
            </a:r>
            <a:r>
              <a:rPr lang="zh-CN" altLang="en-US" sz="1800" dirty="0"/>
              <a:t>提高用户体验</a:t>
            </a:r>
            <a:r>
              <a:rPr lang="en-US" altLang="zh-CN" sz="1800" dirty="0"/>
              <a:t>"</a:t>
            </a:r>
            <a:r>
              <a:rPr lang="zh-CN" altLang="en-US" sz="1800" dirty="0"/>
              <a:t>、</a:t>
            </a:r>
            <a:r>
              <a:rPr lang="en-US" altLang="zh-CN" sz="1800" dirty="0"/>
              <a:t>"</a:t>
            </a:r>
            <a:r>
              <a:rPr lang="zh-CN" altLang="en-US" sz="1800" dirty="0"/>
              <a:t>营销目的</a:t>
            </a:r>
            <a:r>
              <a:rPr lang="en-US" altLang="zh-CN" sz="1800" dirty="0"/>
              <a:t>"</a:t>
            </a:r>
            <a:r>
              <a:rPr lang="zh-CN" altLang="en-US" sz="1800" dirty="0"/>
              <a:t>或</a:t>
            </a:r>
            <a:r>
              <a:rPr lang="en-US" altLang="zh-CN" sz="1800" dirty="0"/>
              <a:t>"</a:t>
            </a:r>
            <a:r>
              <a:rPr lang="zh-CN" altLang="en-US" sz="1800" dirty="0"/>
              <a:t>未来研究</a:t>
            </a:r>
            <a:r>
              <a:rPr lang="en-US" altLang="zh-CN" sz="1800" dirty="0"/>
              <a:t>"</a:t>
            </a:r>
            <a:endParaRPr lang="en-US" altLang="zh-CN" sz="1800" dirty="0">
              <a:solidFill>
                <a:srgbClr val="FF0000"/>
              </a:solidFill>
            </a:endParaRPr>
          </a:p>
          <a:p>
            <a:pPr lvl="1"/>
            <a:r>
              <a:rPr lang="zh-CN" altLang="en-US" sz="1800" b="1" dirty="0">
                <a:solidFill>
                  <a:srgbClr val="FF0000"/>
                </a:solidFill>
              </a:rPr>
              <a:t>✓</a:t>
            </a:r>
            <a:r>
              <a:rPr lang="en-US" altLang="zh-CN" sz="1800" dirty="0"/>
              <a:t> "</a:t>
            </a:r>
            <a:r>
              <a:rPr lang="zh-CN" altLang="en-US" sz="1800" dirty="0"/>
              <a:t>处理浏览信息以呈现与他</a:t>
            </a:r>
            <a:r>
              <a:rPr lang="en-US" altLang="zh-CN" sz="1800" dirty="0"/>
              <a:t>/</a:t>
            </a:r>
            <a:r>
              <a:rPr lang="zh-CN" altLang="en-US" sz="1800" dirty="0"/>
              <a:t>她的兴趣相关的广告”</a:t>
            </a:r>
            <a:endParaRPr lang="en-US" altLang="zh-CN" sz="1800" dirty="0"/>
          </a:p>
          <a:p>
            <a:r>
              <a:rPr lang="zh-CN" altLang="en-US" sz="2000" dirty="0"/>
              <a:t>数据主体享有的可以要求控制者提供、纠正、擦除个人信息、要求对数据处理活动进行限制、反对对其个人信息进行处理以及要求数据可携带的权利</a:t>
            </a:r>
          </a:p>
          <a:p>
            <a:r>
              <a:rPr lang="zh-CN" altLang="en-US" sz="2000" dirty="0"/>
              <a:t>如果数据处理是基于同意进行的，则数据主体可以随时撤回其之前作出的同意，但是该撤回不影响撤回做出之前根据数据主体同意对数据进行处理的合法性；</a:t>
            </a:r>
          </a:p>
          <a:p>
            <a:r>
              <a:rPr lang="zh-CN" altLang="en-US" sz="2000" dirty="0"/>
              <a:t>向监管机构提起申诉的权利；</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228600"/>
            <a:ext cx="8572500" cy="442595"/>
          </a:xfrm>
        </p:spPr>
        <p:txBody>
          <a:bodyPr/>
          <a:lstStyle/>
          <a:p>
            <a:r>
              <a:rPr lang="zh-CN" altLang="zh-CN"/>
              <a:t>数据跨境</a:t>
            </a:r>
          </a:p>
        </p:txBody>
      </p:sp>
      <p:sp>
        <p:nvSpPr>
          <p:cNvPr id="3" name="内容占位符 2"/>
          <p:cNvSpPr>
            <a:spLocks noGrp="1"/>
          </p:cNvSpPr>
          <p:nvPr>
            <p:ph idx="1"/>
          </p:nvPr>
        </p:nvSpPr>
        <p:spPr/>
        <p:txBody>
          <a:bodyPr/>
          <a:lstStyle/>
          <a:p>
            <a:r>
              <a:rPr lang="zh-CN" altLang="en-US" sz="2000" dirty="0"/>
              <a:t>基于</a:t>
            </a:r>
            <a:r>
              <a:rPr lang="zh-CN" altLang="en-US" sz="2000" dirty="0">
                <a:solidFill>
                  <a:srgbClr val="FF0000"/>
                </a:solidFill>
              </a:rPr>
              <a:t>充分性认定</a:t>
            </a:r>
            <a:r>
              <a:rPr lang="zh-CN" altLang="en-US" sz="2000" dirty="0"/>
              <a:t>的传送</a:t>
            </a:r>
          </a:p>
          <a:p>
            <a:pPr lvl="1"/>
            <a:r>
              <a:rPr lang="zh-CN" altLang="en-US" sz="1800" dirty="0"/>
              <a:t>如果委员会认定第三国，该第三国的某地区或一个或多个特定部门，或国际组织具备充分性保护的情况下，可以向第三国或国际组织传送个人数据。此类传送不需要任何特定的授权。</a:t>
            </a:r>
          </a:p>
          <a:p>
            <a:r>
              <a:rPr lang="zh-CN" altLang="en-US" sz="2000" dirty="0"/>
              <a:t>监管机构可接受欧洲经济区内控制者与欧洲经济区以外尚未获得充分性认定的国家的处理者之间的合同采用</a:t>
            </a:r>
            <a:r>
              <a:rPr lang="zh-CN" altLang="en-US" sz="2000" dirty="0">
                <a:solidFill>
                  <a:srgbClr val="FF0000"/>
                </a:solidFill>
              </a:rPr>
              <a:t>标准合同条款</a:t>
            </a:r>
          </a:p>
          <a:p>
            <a:pPr lvl="1"/>
            <a:r>
              <a:rPr lang="zh-CN" altLang="en-US" sz="1800" dirty="0">
                <a:solidFill>
                  <a:srgbClr val="18679A"/>
                </a:solidFill>
              </a:rPr>
              <a:t>欧盟委员会通过的标准数据保护条款、监管机构采用的标准数据保护条款或监管机构授权的合同条款）</a:t>
            </a:r>
            <a:endParaRPr lang="zh-CN" altLang="en-US" sz="1800" dirty="0"/>
          </a:p>
          <a:p>
            <a:r>
              <a:rPr lang="zh-CN" altLang="en-US" sz="2000" dirty="0"/>
              <a:t>对于跨国公司和组织，监管机构可以批准</a:t>
            </a:r>
            <a:r>
              <a:rPr lang="zh-CN" altLang="en-US" sz="2000" dirty="0">
                <a:solidFill>
                  <a:srgbClr val="FF0000"/>
                </a:solidFill>
              </a:rPr>
              <a:t>具有约束力的公司规则</a:t>
            </a:r>
          </a:p>
          <a:p>
            <a:pPr lvl="1"/>
            <a:r>
              <a:rPr lang="zh-CN" altLang="en-US" sz="1800" dirty="0"/>
              <a:t>企业团体或从事联合经济活动的企业集团，可利用经批准的具有约束力的公司规则，来做从欧盟到同一企业团体或从事联合经济活动的企业集团的跨国传送</a:t>
            </a:r>
          </a:p>
          <a:p>
            <a:endParaRPr lang="zh-CN" alt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228600"/>
            <a:ext cx="8572500" cy="442595"/>
          </a:xfrm>
        </p:spPr>
        <p:txBody>
          <a:bodyPr/>
          <a:lstStyle/>
          <a:p>
            <a:r>
              <a:rPr lang="zh-CN" altLang="en-US"/>
              <a:t>数据泄漏</a:t>
            </a:r>
            <a:r>
              <a:rPr lang="en-US" altLang="zh-CN"/>
              <a:t>(Data Breach)</a:t>
            </a:r>
          </a:p>
        </p:txBody>
      </p:sp>
      <p:sp>
        <p:nvSpPr>
          <p:cNvPr id="3" name="内容占位符 2"/>
          <p:cNvSpPr>
            <a:spLocks noGrp="1"/>
          </p:cNvSpPr>
          <p:nvPr>
            <p:ph idx="1"/>
          </p:nvPr>
        </p:nvSpPr>
        <p:spPr/>
        <p:txBody>
          <a:bodyPr/>
          <a:lstStyle/>
          <a:p>
            <a:r>
              <a:rPr lang="zh-CN" altLang="en-US" sz="2000"/>
              <a:t>个人数据泄漏：是指违反安全规定对个人数据的进行传送、储存或其他方式处理，导致个人数据意外或非法破坏、丢失、更改、未经授权披露或查阅</a:t>
            </a:r>
          </a:p>
          <a:p>
            <a:r>
              <a:rPr lang="zh-CN" altLang="en-US" sz="2000"/>
              <a:t>数据中心的火灾很可能会严重损毁存储在那里的个人数据。这既是安全事故（数据再也不可用了）又是数据泄露（数据未经授权而被处置）。</a:t>
            </a:r>
          </a:p>
          <a:p>
            <a:r>
              <a:rPr lang="zh-CN" altLang="en-US" sz="2000"/>
              <a:t>处理者不小心删除了个人数据也是同样效果。这种情况下，处理者违反了 GDPR 第 29 条，即非法操作。</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228600"/>
            <a:ext cx="8572500" cy="442595"/>
          </a:xfrm>
        </p:spPr>
        <p:txBody>
          <a:bodyPr/>
          <a:lstStyle/>
          <a:p>
            <a:r>
              <a:rPr lang="zh-CN" altLang="en-US">
                <a:sym typeface="+mn-ea"/>
              </a:rPr>
              <a:t>数据泄漏时的行动程序</a:t>
            </a:r>
            <a:endParaRPr lang="zh-CN" altLang="en-US"/>
          </a:p>
        </p:txBody>
      </p:sp>
      <p:sp>
        <p:nvSpPr>
          <p:cNvPr id="3" name="内容占位符 2"/>
          <p:cNvSpPr>
            <a:spLocks noGrp="1"/>
          </p:cNvSpPr>
          <p:nvPr>
            <p:ph idx="1"/>
          </p:nvPr>
        </p:nvSpPr>
        <p:spPr/>
        <p:txBody>
          <a:bodyPr/>
          <a:lstStyle/>
          <a:p>
            <a:r>
              <a:rPr lang="zh-CN" altLang="en-US" sz="2000" dirty="0"/>
              <a:t>向监督机构通知个人数据泄漏</a:t>
            </a:r>
          </a:p>
          <a:p>
            <a:pPr lvl="1"/>
            <a:r>
              <a:rPr lang="zh-CN" altLang="en-US" sz="1800" dirty="0"/>
              <a:t>发生个人数据泄露，数据控制者</a:t>
            </a:r>
            <a:r>
              <a:rPr lang="en-US" altLang="zh-CN" sz="1800" dirty="0">
                <a:solidFill>
                  <a:srgbClr val="FF0000"/>
                </a:solidFill>
              </a:rPr>
              <a:t>(</a:t>
            </a:r>
            <a:r>
              <a:rPr lang="zh-CN" altLang="en-US" sz="1800" dirty="0">
                <a:solidFill>
                  <a:srgbClr val="FF0000"/>
                </a:solidFill>
              </a:rPr>
              <a:t>注意处理者不涉及向监督机构通知</a:t>
            </a:r>
            <a:r>
              <a:rPr lang="en-US" altLang="zh-CN" sz="1800" dirty="0">
                <a:solidFill>
                  <a:srgbClr val="FF0000"/>
                </a:solidFill>
              </a:rPr>
              <a:t>)</a:t>
            </a:r>
            <a:r>
              <a:rPr lang="zh-CN" altLang="en-US" sz="1800" dirty="0"/>
              <a:t>必须通知监管机构。 控制者一旦知悉个人数据发生泄露，应当及时（不得迟于</a:t>
            </a:r>
            <a:r>
              <a:rPr lang="zh-CN" altLang="en-US" sz="1800" dirty="0">
                <a:solidFill>
                  <a:srgbClr val="FF0000"/>
                </a:solidFill>
              </a:rPr>
              <a:t>72</a:t>
            </a:r>
            <a:r>
              <a:rPr lang="zh-CN" altLang="en-US" sz="1800" dirty="0"/>
              <a:t> 个小时</a:t>
            </a:r>
            <a:r>
              <a:rPr lang="zh-CN" altLang="en-US" sz="1800" dirty="0">
                <a:solidFill>
                  <a:srgbClr val="FF0000"/>
                </a:solidFill>
              </a:rPr>
              <a:t>** </a:t>
            </a:r>
            <a:r>
              <a:rPr lang="zh-CN" altLang="en-US" sz="1800" dirty="0"/>
              <a:t>）通知监管机构，不得无故拖延。</a:t>
            </a:r>
          </a:p>
          <a:p>
            <a:pPr lvl="1"/>
            <a:r>
              <a:rPr lang="zh-CN" altLang="en-US" sz="1800" dirty="0"/>
              <a:t>不过，第33.1条对数据泄露通知要求有一个重要的例外： 如果“个人数据泄露不大可能对自然人的权利和自由造成风险”</a:t>
            </a:r>
            <a:r>
              <a:rPr lang="zh-CN" altLang="en-US" sz="1800" dirty="0">
                <a:solidFill>
                  <a:srgbClr val="FF0000"/>
                </a:solidFill>
              </a:rPr>
              <a:t> ** </a:t>
            </a:r>
            <a:r>
              <a:rPr lang="zh-CN" altLang="en-US" sz="1800" dirty="0"/>
              <a:t>，则不需要通知。</a:t>
            </a:r>
          </a:p>
          <a:p>
            <a:r>
              <a:rPr lang="zh-CN" altLang="en-US" sz="2000" dirty="0"/>
              <a:t>向控制者通知个人数据泄露</a:t>
            </a:r>
            <a:r>
              <a:rPr lang="zh-CN" altLang="en-US" sz="2000" dirty="0">
                <a:solidFill>
                  <a:srgbClr val="FF0000"/>
                </a:solidFill>
              </a:rPr>
              <a:t>** </a:t>
            </a:r>
            <a:endParaRPr lang="zh-CN" altLang="en-US" sz="2000" dirty="0"/>
          </a:p>
          <a:p>
            <a:pPr lvl="1"/>
            <a:r>
              <a:rPr lang="zh-CN" altLang="en-US" sz="1800" dirty="0"/>
              <a:t>当数据处理者出现个人数据泄露时，必须在发现泄露后立即通知控制者，不得无故拖延。根据 GDPR，处理者没有其他通知或报告义务。</a:t>
            </a:r>
          </a:p>
          <a:p>
            <a:r>
              <a:rPr lang="zh-CN" altLang="en-US" sz="2000" dirty="0"/>
              <a:t>向数据主体通知个人数据泄露</a:t>
            </a:r>
          </a:p>
          <a:p>
            <a:pPr lvl="1"/>
            <a:r>
              <a:rPr lang="zh-CN" altLang="en-US" sz="1800" dirty="0"/>
              <a:t>如果控制者认定个人数据泄露“可能会对个人的权利和自由造成很大风险”，则必须向受影响的数据主体通知有关个人数据泄露的信息。并根据第 34 条，“不得无故拖延”（</a:t>
            </a:r>
            <a:r>
              <a:rPr lang="zh-CN" altLang="en-US" sz="1800" dirty="0">
                <a:solidFill>
                  <a:srgbClr val="FF0000"/>
                </a:solidFill>
              </a:rPr>
              <a:t>未规定时间</a:t>
            </a:r>
            <a:r>
              <a:rPr lang="zh-CN" altLang="en-US" sz="1800"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228600"/>
            <a:ext cx="8572500" cy="442595"/>
          </a:xfrm>
        </p:spPr>
        <p:txBody>
          <a:bodyPr/>
          <a:lstStyle/>
          <a:p>
            <a:r>
              <a:rPr lang="zh-CN" altLang="en-US">
                <a:sym typeface="+mn-ea"/>
              </a:rPr>
              <a:t>对数据主体通知泄漏情况的例外</a:t>
            </a:r>
          </a:p>
        </p:txBody>
      </p:sp>
      <p:sp>
        <p:nvSpPr>
          <p:cNvPr id="3" name="内容占位符 2"/>
          <p:cNvSpPr>
            <a:spLocks noGrp="1"/>
          </p:cNvSpPr>
          <p:nvPr>
            <p:ph idx="1"/>
          </p:nvPr>
        </p:nvSpPr>
        <p:spPr>
          <a:xfrm>
            <a:off x="285750" y="921088"/>
            <a:ext cx="8572500" cy="3797764"/>
          </a:xfrm>
        </p:spPr>
        <p:txBody>
          <a:bodyPr/>
          <a:lstStyle/>
          <a:p>
            <a:r>
              <a:rPr lang="zh-CN" altLang="en-US" sz="2000" dirty="0"/>
              <a:t>控制者“实施了适当的技术和组织保护措施”，这些措施“使任何未经授权访问数据的人无法理解数据，例如加密”；</a:t>
            </a:r>
          </a:p>
          <a:p>
            <a:r>
              <a:rPr lang="zh-CN" altLang="en-US" sz="2000" dirty="0"/>
              <a:t>控制者在发生个人数据泄露之后采取行动，能</a:t>
            </a:r>
            <a:r>
              <a:rPr lang="zh-CN" altLang="en-US" sz="2000" dirty="0">
                <a:sym typeface="+mn-ea"/>
              </a:rPr>
              <a:t>确保</a:t>
            </a:r>
            <a:r>
              <a:rPr lang="zh-CN" altLang="en-US" sz="2000" dirty="0"/>
              <a:t>“数据主体的权利和自由面临的高风险”的情况不可能出现;</a:t>
            </a:r>
          </a:p>
          <a:p>
            <a:r>
              <a:rPr lang="en-US" altLang="zh-CN" sz="2000" dirty="0"/>
              <a:t>“</a:t>
            </a:r>
            <a:r>
              <a:rPr lang="zh-CN" altLang="en-US" sz="2000" dirty="0">
                <a:sym typeface="+mn-ea"/>
              </a:rPr>
              <a:t>不相称努力</a:t>
            </a:r>
            <a:r>
              <a:rPr lang="en-US" altLang="zh-CN" sz="2000" dirty="0"/>
              <a:t>”</a:t>
            </a:r>
            <a:r>
              <a:rPr lang="zh-CN" altLang="en-US" sz="2000" dirty="0"/>
              <a:t>，即如果通知每一个数据主体，会产生不成比例的投入。 此种情况，可采用能够使得数据主体获得相同有效通知的</a:t>
            </a:r>
            <a:r>
              <a:rPr lang="zh-CN" altLang="en-US" sz="2000" dirty="0">
                <a:solidFill>
                  <a:srgbClr val="FF0000"/>
                </a:solidFill>
              </a:rPr>
              <a:t>公共沟通机制</a:t>
            </a:r>
            <a:r>
              <a:rPr lang="zh-CN" altLang="en-US" sz="2000" dirty="0"/>
              <a:t>或者类似措施代替。</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安全港、隐私盾、</a:t>
            </a:r>
            <a:r>
              <a:rPr lang="en-US" altLang="zh-CN" dirty="0"/>
              <a:t>GDPR</a:t>
            </a:r>
            <a:r>
              <a:rPr lang="zh-CN" altLang="en-US" dirty="0"/>
              <a:t>和考试</a:t>
            </a:r>
          </a:p>
        </p:txBody>
      </p:sp>
      <p:sp>
        <p:nvSpPr>
          <p:cNvPr id="3" name="内容占位符 2"/>
          <p:cNvSpPr>
            <a:spLocks noGrp="1"/>
          </p:cNvSpPr>
          <p:nvPr>
            <p:ph idx="1"/>
          </p:nvPr>
        </p:nvSpPr>
        <p:spPr/>
        <p:txBody>
          <a:bodyPr/>
          <a:lstStyle/>
          <a:p>
            <a:r>
              <a:rPr lang="zh-CN" altLang="en-US" dirty="0"/>
              <a:t>安全港和隐私盾都是美国商务部与欧盟间关于欧美间个人数据跨境流动的协议，分别于</a:t>
            </a:r>
            <a:r>
              <a:rPr lang="en-US" altLang="zh-CN" dirty="0"/>
              <a:t>2015</a:t>
            </a:r>
            <a:r>
              <a:rPr lang="zh-CN" altLang="en-US" dirty="0"/>
              <a:t>年</a:t>
            </a:r>
            <a:r>
              <a:rPr lang="en-US" altLang="zh-CN" dirty="0"/>
              <a:t>10</a:t>
            </a:r>
            <a:r>
              <a:rPr lang="zh-CN" altLang="en-US" dirty="0"/>
              <a:t>月</a:t>
            </a:r>
            <a:r>
              <a:rPr lang="en-US" altLang="zh-CN" dirty="0"/>
              <a:t>6</a:t>
            </a:r>
            <a:r>
              <a:rPr lang="zh-CN" altLang="en-US" dirty="0"/>
              <a:t>日、</a:t>
            </a:r>
            <a:r>
              <a:rPr lang="en-US" altLang="zh-CN" dirty="0"/>
              <a:t>2020</a:t>
            </a:r>
            <a:r>
              <a:rPr lang="zh-CN" altLang="en-US" dirty="0"/>
              <a:t>年</a:t>
            </a:r>
            <a:r>
              <a:rPr lang="en-US" altLang="zh-CN" dirty="0"/>
              <a:t>7</a:t>
            </a:r>
            <a:r>
              <a:rPr lang="zh-CN" altLang="en-US" dirty="0"/>
              <a:t>月</a:t>
            </a:r>
            <a:r>
              <a:rPr lang="en-US" altLang="zh-CN" dirty="0"/>
              <a:t>17</a:t>
            </a:r>
            <a:r>
              <a:rPr lang="zh-CN" altLang="en-US" dirty="0"/>
              <a:t>日被欧洲法院裁定为无效</a:t>
            </a:r>
            <a:endParaRPr lang="en-US" altLang="zh-CN" dirty="0"/>
          </a:p>
          <a:p>
            <a:r>
              <a:rPr lang="zh-CN" altLang="en-US" dirty="0"/>
              <a:t>安全港和隐私盾的相关内容在</a:t>
            </a:r>
            <a:r>
              <a:rPr lang="en-US" altLang="zh-CN" dirty="0"/>
              <a:t>CISSP</a:t>
            </a:r>
            <a:r>
              <a:rPr lang="zh-CN" altLang="en-US" dirty="0"/>
              <a:t>考试中取消，中文考试中只能考隐私一般原则和</a:t>
            </a:r>
            <a:r>
              <a:rPr lang="en-US" altLang="zh-CN" dirty="0"/>
              <a:t>GDPR</a:t>
            </a:r>
          </a:p>
          <a:p>
            <a:r>
              <a:rPr lang="en-US" altLang="zh-CN" dirty="0"/>
              <a:t>GDPR</a:t>
            </a:r>
            <a:r>
              <a:rPr lang="zh-CN" altLang="en-US" dirty="0"/>
              <a:t>作为法律文件，行文严谨，有助于理解隐私一般原则</a:t>
            </a:r>
            <a:endParaRPr lang="en-US" altLang="zh-CN" dirty="0"/>
          </a:p>
          <a:p>
            <a:endParaRPr lang="en-US" altLang="zh-CN" dirty="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GDPR</a:t>
            </a:r>
            <a:r>
              <a:rPr lang="zh-CN" altLang="en-US" dirty="0"/>
              <a:t>相关数据角色</a:t>
            </a:r>
          </a:p>
        </p:txBody>
      </p:sp>
      <p:sp>
        <p:nvSpPr>
          <p:cNvPr id="3" name="内容占位符 2"/>
          <p:cNvSpPr>
            <a:spLocks noGrp="1"/>
          </p:cNvSpPr>
          <p:nvPr>
            <p:ph idx="1"/>
          </p:nvPr>
        </p:nvSpPr>
        <p:spPr/>
        <p:txBody>
          <a:bodyPr/>
          <a:lstStyle/>
          <a:p>
            <a:r>
              <a:rPr lang="zh-CN" altLang="en-US" dirty="0"/>
              <a:t>数据主体</a:t>
            </a:r>
            <a:endParaRPr lang="en-US" altLang="zh-CN" dirty="0"/>
          </a:p>
          <a:p>
            <a:pPr lvl="1"/>
            <a:r>
              <a:rPr lang="zh-CN" altLang="en-US" dirty="0"/>
              <a:t>敏感</a:t>
            </a:r>
            <a:r>
              <a:rPr lang="en-US" altLang="zh-CN" dirty="0"/>
              <a:t>(</a:t>
            </a:r>
            <a:r>
              <a:rPr lang="zh-CN" altLang="en-US" dirty="0"/>
              <a:t>隐私</a:t>
            </a:r>
            <a:r>
              <a:rPr lang="en-US" altLang="zh-CN" dirty="0"/>
              <a:t>)</a:t>
            </a:r>
            <a:r>
              <a:rPr lang="zh-CN" altLang="en-US" dirty="0"/>
              <a:t>数据相关的自然人（</a:t>
            </a:r>
            <a:r>
              <a:rPr lang="en-US" altLang="zh-CN" dirty="0"/>
              <a:t>GDPR</a:t>
            </a:r>
            <a:r>
              <a:rPr lang="zh-CN" altLang="en-US" dirty="0"/>
              <a:t>的保护对象是其司法管辖范围内的“</a:t>
            </a:r>
            <a:r>
              <a:rPr lang="zh-CN" altLang="en-US" b="1" dirty="0">
                <a:solidFill>
                  <a:srgbClr val="FF0000"/>
                </a:solidFill>
              </a:rPr>
              <a:t>居民</a:t>
            </a:r>
            <a:r>
              <a:rPr lang="zh-CN" altLang="en-US" dirty="0"/>
              <a:t>”）</a:t>
            </a:r>
            <a:endParaRPr lang="en-US" altLang="zh-CN" dirty="0"/>
          </a:p>
          <a:p>
            <a:r>
              <a:rPr lang="zh-CN" altLang="en-US" dirty="0"/>
              <a:t>数据控制者</a:t>
            </a:r>
            <a:endParaRPr lang="en-US" altLang="zh-CN" dirty="0"/>
          </a:p>
          <a:p>
            <a:pPr lvl="1"/>
            <a:r>
              <a:rPr lang="zh-CN" altLang="en-US" dirty="0"/>
              <a:t>决定个人数据处理目的和方法的自然人、法人、公共当局、机关或其他机构</a:t>
            </a:r>
            <a:endParaRPr lang="en-US" altLang="zh-CN" dirty="0"/>
          </a:p>
          <a:p>
            <a:pPr lvl="1"/>
            <a:r>
              <a:rPr lang="zh-CN" altLang="en-US" dirty="0"/>
              <a:t>持有数据并获得正当合法价值</a:t>
            </a:r>
            <a:endParaRPr lang="en-US" altLang="zh-CN" dirty="0"/>
          </a:p>
          <a:p>
            <a:pPr lvl="1"/>
            <a:r>
              <a:rPr lang="zh-CN" altLang="en-US" dirty="0"/>
              <a:t>确保并证明适当的数据保护</a:t>
            </a:r>
            <a:endParaRPr lang="en-US" altLang="zh-CN" dirty="0"/>
          </a:p>
          <a:p>
            <a:r>
              <a:rPr lang="zh-CN" altLang="en-US" dirty="0"/>
              <a:t>数据处理者</a:t>
            </a:r>
            <a:r>
              <a:rPr lang="zh-CN" altLang="en-US" dirty="0">
                <a:solidFill>
                  <a:srgbClr val="FF0000"/>
                </a:solidFill>
              </a:rPr>
              <a:t>**</a:t>
            </a:r>
            <a:endParaRPr lang="en-US" altLang="zh-CN" dirty="0">
              <a:solidFill>
                <a:srgbClr val="FF0000"/>
              </a:solidFill>
            </a:endParaRPr>
          </a:p>
          <a:p>
            <a:pPr lvl="1"/>
            <a:r>
              <a:rPr lang="zh-CN" altLang="en-US" dirty="0">
                <a:solidFill>
                  <a:srgbClr val="FF0000"/>
                </a:solidFill>
              </a:rPr>
              <a:t>代表控制者处理</a:t>
            </a:r>
            <a:r>
              <a:rPr lang="zh-CN" altLang="en-US" dirty="0"/>
              <a:t>个人数据的自然人、法人、公共当局、机构或其他机构</a:t>
            </a:r>
            <a:endParaRPr lang="en-US" altLang="zh-CN" dirty="0"/>
          </a:p>
          <a:p>
            <a:pPr lvl="1"/>
            <a:r>
              <a:rPr lang="zh-CN" altLang="en-US" dirty="0"/>
              <a:t>“代表”控制者且必须遵守控制者的指令（书面合同）</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数据处理的定义</a:t>
            </a:r>
          </a:p>
        </p:txBody>
      </p:sp>
      <p:sp>
        <p:nvSpPr>
          <p:cNvPr id="3" name="内容占位符 2"/>
          <p:cNvSpPr>
            <a:spLocks noGrp="1"/>
          </p:cNvSpPr>
          <p:nvPr>
            <p:ph idx="1"/>
          </p:nvPr>
        </p:nvSpPr>
        <p:spPr/>
        <p:txBody>
          <a:bodyPr/>
          <a:lstStyle/>
          <a:p>
            <a:r>
              <a:rPr lang="zh-CN" altLang="en-US" dirty="0"/>
              <a:t>“处理”指对个人数据或个人数据集执行的任何单一或组合操作，如收集、记录、组织、结构化、存储、更改、检索、咨询、使用、传送、传播或以其他方式提供、对齐或组合、限制、擦除或破坏数据，无论是否通过自动化手段</a:t>
            </a:r>
            <a:endParaRPr lang="en-US" altLang="zh-CN" dirty="0"/>
          </a:p>
          <a:p>
            <a:r>
              <a:rPr lang="zh-CN" altLang="en-US" dirty="0"/>
              <a:t>很难构想有不被包含在该定义之中的个人数据的处理方式。即使对包含个人数据的服务器进行备份也将被视为一种存储，这也包括在定义中。</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个人数据</a:t>
            </a:r>
          </a:p>
        </p:txBody>
      </p:sp>
      <p:sp>
        <p:nvSpPr>
          <p:cNvPr id="3" name="内容占位符 2"/>
          <p:cNvSpPr>
            <a:spLocks noGrp="1"/>
          </p:cNvSpPr>
          <p:nvPr>
            <p:ph idx="1"/>
          </p:nvPr>
        </p:nvSpPr>
        <p:spPr/>
        <p:txBody>
          <a:bodyPr/>
          <a:lstStyle/>
          <a:p>
            <a:r>
              <a:rPr lang="zh-CN" altLang="en-US" sz="1800" dirty="0"/>
              <a:t>个人数据</a:t>
            </a:r>
          </a:p>
          <a:p>
            <a:pPr lvl="1"/>
            <a:r>
              <a:rPr lang="zh-CN" altLang="en-US" sz="1600" dirty="0"/>
              <a:t>是指与已识别或可识别的自然人（“数据主体”）有关的任何信息。可识别的自然人是指可以直接或间接查明的自然人，特别是参照如姓名、身份识别号码、位置数据、在线识别标识或该自然人的身体、生理、遗传、精神、经济、文化或社会身份的一个或多个具体因素</a:t>
            </a:r>
            <a:r>
              <a:rPr lang="en-US" altLang="zh-CN" sz="1600" dirty="0"/>
              <a:t>;</a:t>
            </a:r>
          </a:p>
          <a:p>
            <a:r>
              <a:rPr lang="zh-CN" altLang="en-US" sz="1800" dirty="0"/>
              <a:t>假名化</a:t>
            </a:r>
            <a:endParaRPr lang="en-US" altLang="zh-CN" sz="1800" dirty="0"/>
          </a:p>
          <a:p>
            <a:pPr lvl="1"/>
            <a:r>
              <a:rPr lang="zh-CN" altLang="en-US" sz="1600" dirty="0"/>
              <a:t>控制者将使用唯一密钥（假名）替换指定敏感数据项</a:t>
            </a:r>
            <a:endParaRPr lang="en-US" altLang="zh-CN" sz="1600" dirty="0"/>
          </a:p>
          <a:p>
            <a:pPr lvl="1"/>
            <a:r>
              <a:rPr lang="zh-CN" altLang="en-US" sz="1600" dirty="0"/>
              <a:t>目的是能够收集关于一个人的额外数据而无需知道其身份</a:t>
            </a:r>
            <a:endParaRPr lang="en-US" altLang="zh-CN" sz="1600" dirty="0"/>
          </a:p>
          <a:p>
            <a:pPr lvl="1"/>
            <a:r>
              <a:rPr lang="zh-CN" altLang="en-US" sz="1600" dirty="0"/>
              <a:t>该过程是可逆的（只要密钥存在），因此关于人的假化数据被认为是个人数据（身份识别在技术上仍然是可能的）</a:t>
            </a:r>
            <a:endParaRPr lang="en-US" altLang="zh-CN" sz="1600" dirty="0"/>
          </a:p>
          <a:p>
            <a:r>
              <a:rPr lang="zh-CN" altLang="en-US" sz="1800" dirty="0"/>
              <a:t>匿名化</a:t>
            </a:r>
            <a:endParaRPr lang="en-US" altLang="zh-CN" sz="1800" dirty="0"/>
          </a:p>
          <a:p>
            <a:pPr lvl="1"/>
            <a:r>
              <a:rPr lang="zh-CN" altLang="en-US" sz="1600" dirty="0"/>
              <a:t>数据集当中的</a:t>
            </a:r>
            <a:r>
              <a:rPr lang="en-US" altLang="zh-CN" sz="1600" dirty="0"/>
              <a:t>PII</a:t>
            </a:r>
            <a:r>
              <a:rPr lang="zh-CN" altLang="en-US" sz="1600" dirty="0"/>
              <a:t>信息被擦除，不能以任何方式链接到数据主体本身</a:t>
            </a:r>
            <a:endParaRPr lang="en-US" altLang="zh-CN" sz="1600" dirty="0"/>
          </a:p>
          <a:p>
            <a:pPr lvl="1"/>
            <a:r>
              <a:rPr lang="zh-CN" altLang="en-US" sz="1600" dirty="0"/>
              <a:t>匿名数据不被认为是个人数据</a:t>
            </a:r>
            <a:endParaRPr lang="en-US" altLang="zh-C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个人数据</a:t>
            </a:r>
          </a:p>
        </p:txBody>
      </p:sp>
      <p:sp>
        <p:nvSpPr>
          <p:cNvPr id="3" name="内容占位符 2"/>
          <p:cNvSpPr>
            <a:spLocks noGrp="1"/>
          </p:cNvSpPr>
          <p:nvPr>
            <p:ph idx="1"/>
          </p:nvPr>
        </p:nvSpPr>
        <p:spPr/>
        <p:txBody>
          <a:bodyPr/>
          <a:lstStyle/>
          <a:p>
            <a:r>
              <a:rPr lang="zh-CN" altLang="en-US" sz="2000" dirty="0"/>
              <a:t>个人特殊数据</a:t>
            </a:r>
          </a:p>
          <a:p>
            <a:pPr lvl="1"/>
            <a:r>
              <a:rPr lang="zh-CN" altLang="en-US" sz="1800" dirty="0"/>
              <a:t>✓ 揭示种族或民族起源的数据</a:t>
            </a:r>
          </a:p>
          <a:p>
            <a:pPr lvl="1"/>
            <a:r>
              <a:rPr lang="zh-CN" altLang="en-US" sz="1800" dirty="0"/>
              <a:t>✓ 揭示政治观点的数据</a:t>
            </a:r>
          </a:p>
          <a:p>
            <a:pPr lvl="1"/>
            <a:r>
              <a:rPr lang="zh-CN" altLang="en-US" sz="1800" dirty="0"/>
              <a:t>✓ 揭示宗教或哲学信仰的数据</a:t>
            </a:r>
          </a:p>
          <a:p>
            <a:pPr lvl="1"/>
            <a:r>
              <a:rPr lang="zh-CN" altLang="en-US" sz="1800" dirty="0"/>
              <a:t>✓ 揭示工会会员身份的数据</a:t>
            </a:r>
          </a:p>
          <a:p>
            <a:pPr lvl="1"/>
            <a:r>
              <a:rPr lang="zh-CN" altLang="en-US" sz="1800" dirty="0"/>
              <a:t>✓ 基因数据</a:t>
            </a:r>
          </a:p>
          <a:p>
            <a:pPr lvl="1"/>
            <a:r>
              <a:rPr lang="zh-CN" altLang="en-US" sz="1800" dirty="0"/>
              <a:t>✓ 为唯一识别自然人而处理的生物特征数据</a:t>
            </a:r>
          </a:p>
          <a:p>
            <a:pPr lvl="1"/>
            <a:r>
              <a:rPr lang="zh-CN" altLang="en-US" sz="1800" dirty="0"/>
              <a:t>✓ 关于健康的数据</a:t>
            </a:r>
          </a:p>
          <a:p>
            <a:pPr lvl="1"/>
            <a:r>
              <a:rPr lang="zh-CN" altLang="en-US" sz="1800" dirty="0"/>
              <a:t>✓ 关于自然人性生活或性取向的数据</a:t>
            </a:r>
            <a:endParaRPr lang="en-US" altLang="zh-CN" sz="1800" dirty="0"/>
          </a:p>
          <a:p>
            <a:pPr lvl="1"/>
            <a:endParaRPr lang="zh-CN" altLang="en-US" sz="1800" dirty="0"/>
          </a:p>
          <a:p>
            <a:endParaRPr lang="zh-CN"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个人数据</a:t>
            </a:r>
          </a:p>
        </p:txBody>
      </p:sp>
      <p:sp>
        <p:nvSpPr>
          <p:cNvPr id="3" name="内容占位符 2"/>
          <p:cNvSpPr>
            <a:spLocks noGrp="1"/>
          </p:cNvSpPr>
          <p:nvPr>
            <p:ph idx="1"/>
          </p:nvPr>
        </p:nvSpPr>
        <p:spPr/>
        <p:txBody>
          <a:bodyPr/>
          <a:lstStyle/>
          <a:p>
            <a:r>
              <a:rPr lang="zh-CN" altLang="en-US" sz="2000" dirty="0"/>
              <a:t>禁止处理个人特殊数据，除非</a:t>
            </a:r>
            <a:endParaRPr lang="en-US" altLang="zh-CN" sz="2000" dirty="0"/>
          </a:p>
          <a:p>
            <a:pPr lvl="1"/>
            <a:r>
              <a:rPr lang="zh-CN" altLang="en-US" sz="1800" dirty="0"/>
              <a:t>在不违背合法正当必要前提下，数据主体明确同意</a:t>
            </a:r>
            <a:endParaRPr lang="en-US" altLang="zh-CN" sz="1800" dirty="0"/>
          </a:p>
          <a:p>
            <a:pPr lvl="1"/>
            <a:r>
              <a:rPr lang="zh-CN" altLang="en-US" sz="1800" dirty="0"/>
              <a:t>数据主体明确已公开的数据</a:t>
            </a:r>
            <a:endParaRPr lang="en-US" altLang="zh-CN" sz="1800" dirty="0"/>
          </a:p>
          <a:p>
            <a:pPr lvl="1"/>
            <a:r>
              <a:rPr lang="zh-CN" altLang="en-US" sz="1800" dirty="0"/>
              <a:t>为数据控制者或数据主体在就业、社会保障和社会保险法领域履行义务和行使特定权利的目的所必需</a:t>
            </a:r>
            <a:endParaRPr lang="en-US" altLang="zh-CN" sz="1800" dirty="0"/>
          </a:p>
          <a:p>
            <a:pPr lvl="1"/>
            <a:r>
              <a:rPr lang="zh-CN" altLang="en-US" sz="1800" dirty="0"/>
              <a:t>为保护数据主体或其他自然人重大利益所必须</a:t>
            </a:r>
            <a:endParaRPr lang="en-US" altLang="zh-CN" sz="1800" dirty="0"/>
          </a:p>
          <a:p>
            <a:pPr lvl="1"/>
            <a:r>
              <a:rPr lang="zh-CN" altLang="en-US" sz="1800" dirty="0"/>
              <a:t>为了确立、行使或抗辩法律请求或法庭行使司法权所必需</a:t>
            </a:r>
            <a:endParaRPr lang="en-US" altLang="zh-CN" sz="1800" dirty="0"/>
          </a:p>
          <a:p>
            <a:pPr lvl="1"/>
            <a:r>
              <a:rPr lang="zh-CN" altLang="en-US" sz="1800" dirty="0"/>
              <a:t>为重大公共利益原因所必需</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合法</a:t>
            </a:r>
          </a:p>
        </p:txBody>
      </p:sp>
      <p:sp>
        <p:nvSpPr>
          <p:cNvPr id="3" name="内容占位符 2"/>
          <p:cNvSpPr>
            <a:spLocks noGrp="1"/>
          </p:cNvSpPr>
          <p:nvPr>
            <p:ph idx="1"/>
          </p:nvPr>
        </p:nvSpPr>
        <p:spPr/>
        <p:txBody>
          <a:bodyPr/>
          <a:lstStyle/>
          <a:p>
            <a:r>
              <a:rPr lang="zh-CN" altLang="en-US" dirty="0"/>
              <a:t>至少符合以下之一，</a:t>
            </a:r>
            <a:r>
              <a:rPr lang="zh-CN" altLang="en-US" b="1" dirty="0">
                <a:solidFill>
                  <a:srgbClr val="FF0000"/>
                </a:solidFill>
              </a:rPr>
              <a:t>不存在例外：</a:t>
            </a:r>
          </a:p>
          <a:p>
            <a:pPr lvl="1"/>
            <a:r>
              <a:rPr lang="zh-CN" altLang="en-US" dirty="0"/>
              <a:t>✓ 数据主体同意基于一个或多个特定目的对其个人数据进行处理。</a:t>
            </a:r>
          </a:p>
          <a:p>
            <a:pPr lvl="1"/>
            <a:r>
              <a:rPr lang="zh-CN" altLang="en-US" dirty="0"/>
              <a:t>✓ 处理是执行数据主体参与的合同，或在签订合同前基于数据主体的请求采取措施所必需的；而合同前关系中的数据处理，只要是在数据主体在签订合同前的请求下来采取步骤，即是合法的。</a:t>
            </a:r>
          </a:p>
          <a:p>
            <a:pPr lvl="1"/>
            <a:r>
              <a:rPr lang="zh-CN" altLang="en-US" dirty="0"/>
              <a:t>✓ 处理是控制者为了履行其法律义务所必需的。</a:t>
            </a:r>
          </a:p>
          <a:p>
            <a:pPr lvl="1"/>
            <a:r>
              <a:rPr lang="zh-CN" altLang="en-US" dirty="0"/>
              <a:t>✓ 处理是保护数据主体或另一个自然人的切身利益所必需的。</a:t>
            </a:r>
          </a:p>
          <a:p>
            <a:pPr lvl="1"/>
            <a:r>
              <a:rPr lang="zh-CN" altLang="en-US" dirty="0"/>
              <a:t>✓ 处理是执行公共利益领域的任务或行使控制者既定的公务职权所必需的。</a:t>
            </a:r>
          </a:p>
          <a:p>
            <a:pPr lvl="1"/>
            <a:r>
              <a:rPr lang="zh-CN" altLang="en-US" dirty="0"/>
              <a:t>✓ 处理是实现控制者或第三方的合法利益所必需的，但以下情形除外：要求保护其个人数据的数据主体的基本权利和自由高于此利益，尤其是数据主体为儿童的情况下。</a:t>
            </a: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228600"/>
            <a:ext cx="8572500" cy="443198"/>
          </a:xfrm>
        </p:spPr>
        <p:txBody>
          <a:bodyPr/>
          <a:lstStyle/>
          <a:p>
            <a:r>
              <a:rPr lang="zh-CN" altLang="en-US" dirty="0"/>
              <a:t>隐私保护原则</a:t>
            </a:r>
          </a:p>
        </p:txBody>
      </p:sp>
      <p:sp>
        <p:nvSpPr>
          <p:cNvPr id="3" name="内容占位符 2"/>
          <p:cNvSpPr>
            <a:spLocks noGrp="1"/>
          </p:cNvSpPr>
          <p:nvPr>
            <p:ph idx="1"/>
          </p:nvPr>
        </p:nvSpPr>
        <p:spPr/>
        <p:txBody>
          <a:bodyPr/>
          <a:lstStyle/>
          <a:p>
            <a:r>
              <a:rPr lang="zh-CN" altLang="en-US" sz="1800" dirty="0"/>
              <a:t>通知：组织必须告知个人其收集和使用有关他们的信息的目的。</a:t>
            </a:r>
          </a:p>
          <a:p>
            <a:r>
              <a:rPr lang="zh-CN" altLang="en-US" sz="1800" dirty="0"/>
              <a:t>选择</a:t>
            </a:r>
            <a:r>
              <a:rPr lang="zh-CN" altLang="en-US" sz="1800" dirty="0">
                <a:solidFill>
                  <a:srgbClr val="FF0000"/>
                </a:solidFill>
              </a:rPr>
              <a:t>*</a:t>
            </a:r>
            <a:r>
              <a:rPr lang="zh-CN" altLang="en-US" sz="1800" dirty="0"/>
              <a:t>：组织必须为个人提供选择退出的机会。</a:t>
            </a:r>
          </a:p>
          <a:p>
            <a:r>
              <a:rPr lang="zh-CN" altLang="en-US" sz="1800" dirty="0"/>
              <a:t>继续转移的责任</a:t>
            </a:r>
            <a:r>
              <a:rPr lang="zh-CN" altLang="en-US" sz="1800" dirty="0">
                <a:solidFill>
                  <a:srgbClr val="FF0000"/>
                </a:solidFill>
              </a:rPr>
              <a:t>**</a:t>
            </a:r>
            <a:r>
              <a:rPr lang="zh-CN" altLang="en-US" sz="1800" dirty="0"/>
              <a:t>：组织只能将数据转移到遵守通知和选择原则的其他组织。</a:t>
            </a:r>
          </a:p>
          <a:p>
            <a:r>
              <a:rPr lang="zh-CN" altLang="en-US" sz="1800" dirty="0"/>
              <a:t>安全性：组织必须采取合理的预防措施来保护个人数据。</a:t>
            </a:r>
          </a:p>
          <a:p>
            <a:r>
              <a:rPr lang="zh-CN" altLang="en-US" sz="1800" dirty="0"/>
              <a:t>数据完整性和目的限制：组织应仅收集通告原则中确定的处理目的所需的数据。组织还负责采取合理的步骤，以确保个人数据的准确性，完整性和最新性。</a:t>
            </a:r>
          </a:p>
          <a:p>
            <a:r>
              <a:rPr lang="zh-CN" altLang="en-US" sz="1800" dirty="0"/>
              <a:t>个人参与</a:t>
            </a:r>
            <a:r>
              <a:rPr lang="zh-CN" altLang="en-US" sz="1800" dirty="0">
                <a:solidFill>
                  <a:srgbClr val="FF0000"/>
                </a:solidFill>
              </a:rPr>
              <a:t>** </a:t>
            </a:r>
            <a:r>
              <a:rPr lang="zh-CN" altLang="en-US" sz="1800" dirty="0"/>
              <a:t>：个人必须有权访问组织拥有的有关他们的个人信息。当信息不准确时，个人还必须具有纠正，修改或删除信息的能力。</a:t>
            </a:r>
          </a:p>
          <a:p>
            <a:r>
              <a:rPr lang="zh-CN" altLang="en-US" sz="1800" dirty="0"/>
              <a:t>追索权，执行力和责任：组织必须实施机制，以确保遵守原则，并能接收和处理个人投诉。</a:t>
            </a:r>
          </a:p>
        </p:txBody>
      </p:sp>
    </p:spTree>
  </p:cSld>
  <p:clrMapOvr>
    <a:masterClrMapping/>
  </p:clrMapOvr>
</p:sld>
</file>

<file path=ppt/theme/theme1.xml><?xml version="1.0" encoding="utf-8"?>
<a:theme xmlns:a="http://schemas.openxmlformats.org/drawingml/2006/main" name="Dell Technologies PowerPoint Template Chinese Logo">
  <a:themeElements>
    <a:clrScheme name="Dell New VID">
      <a:dk1>
        <a:srgbClr val="444444"/>
      </a:dk1>
      <a:lt1>
        <a:srgbClr val="0076CE"/>
      </a:lt1>
      <a:dk2>
        <a:srgbClr val="FFFFFF"/>
      </a:dk2>
      <a:lt2>
        <a:srgbClr val="000000"/>
      </a:lt2>
      <a:accent1>
        <a:srgbClr val="00447C"/>
      </a:accent1>
      <a:accent2>
        <a:srgbClr val="6EA204"/>
      </a:accent2>
      <a:accent3>
        <a:srgbClr val="F2AF00"/>
      </a:accent3>
      <a:accent4>
        <a:srgbClr val="EE6411"/>
      </a:accent4>
      <a:accent5>
        <a:srgbClr val="CE1126"/>
      </a:accent5>
      <a:accent6>
        <a:srgbClr val="41B6E6"/>
      </a:accent6>
      <a:hlink>
        <a:srgbClr val="0076CE"/>
      </a:hlink>
      <a:folHlink>
        <a:srgbClr val="6E2585"/>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12700">
          <a:solidFill>
            <a:schemeClr val="bg2"/>
          </a:solidFill>
        </a:ln>
      </a:spPr>
      <a:bodyPr rtlCol="0" anchor="ctr"/>
      <a:lstStyle>
        <a:defPPr algn="ctr">
          <a:defRPr sz="1200" dirty="0" smtClean="0">
            <a:solidFill>
              <a:schemeClr val="bg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ctr">
          <a:defRPr sz="18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Dell New VID">
      <a:dk1>
        <a:srgbClr val="444444"/>
      </a:dk1>
      <a:lt1>
        <a:srgbClr val="0076CE"/>
      </a:lt1>
      <a:dk2>
        <a:srgbClr val="FFFFFF"/>
      </a:dk2>
      <a:lt2>
        <a:srgbClr val="000000"/>
      </a:lt2>
      <a:accent1>
        <a:srgbClr val="00447C"/>
      </a:accent1>
      <a:accent2>
        <a:srgbClr val="6EA204"/>
      </a:accent2>
      <a:accent3>
        <a:srgbClr val="F2AF00"/>
      </a:accent3>
      <a:accent4>
        <a:srgbClr val="EE6411"/>
      </a:accent4>
      <a:accent5>
        <a:srgbClr val="CE1126"/>
      </a:accent5>
      <a:accent6>
        <a:srgbClr val="41B6E6"/>
      </a:accent6>
      <a:hlink>
        <a:srgbClr val="0076CE"/>
      </a:hlink>
      <a:folHlink>
        <a:srgbClr val="6E258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Dell New VID">
      <a:dk1>
        <a:srgbClr val="444444"/>
      </a:dk1>
      <a:lt1>
        <a:srgbClr val="0076CE"/>
      </a:lt1>
      <a:dk2>
        <a:srgbClr val="FFFFFF"/>
      </a:dk2>
      <a:lt2>
        <a:srgbClr val="000000"/>
      </a:lt2>
      <a:accent1>
        <a:srgbClr val="00447C"/>
      </a:accent1>
      <a:accent2>
        <a:srgbClr val="6EA204"/>
      </a:accent2>
      <a:accent3>
        <a:srgbClr val="F2AF00"/>
      </a:accent3>
      <a:accent4>
        <a:srgbClr val="EE6411"/>
      </a:accent4>
      <a:accent5>
        <a:srgbClr val="CE1126"/>
      </a:accent5>
      <a:accent6>
        <a:srgbClr val="41B6E6"/>
      </a:accent6>
      <a:hlink>
        <a:srgbClr val="0076CE"/>
      </a:hlink>
      <a:folHlink>
        <a:srgbClr val="6E258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Dell Technologies PowerPoint Template Chinese Logo</Template>
  <TotalTime>256</TotalTime>
  <Words>1683</Words>
  <Application>Microsoft Office PowerPoint</Application>
  <PresentationFormat>全屏显示(16:9)</PresentationFormat>
  <Paragraphs>92</Paragraphs>
  <Slides>15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15</vt:i4>
      </vt:variant>
    </vt:vector>
  </HeadingPairs>
  <TitlesOfParts>
    <vt:vector size="19" baseType="lpstr">
      <vt:lpstr>微软雅黑</vt:lpstr>
      <vt:lpstr>Arial</vt:lpstr>
      <vt:lpstr>Wingdings</vt:lpstr>
      <vt:lpstr>Dell Technologies PowerPoint Template Chinese Logo</vt:lpstr>
      <vt:lpstr>隐私（基于GDPR）</vt:lpstr>
      <vt:lpstr>安全港、隐私盾、GDPR和考试</vt:lpstr>
      <vt:lpstr>GDPR相关数据角色</vt:lpstr>
      <vt:lpstr>数据处理的定义</vt:lpstr>
      <vt:lpstr>个人数据</vt:lpstr>
      <vt:lpstr>个人数据</vt:lpstr>
      <vt:lpstr>个人数据</vt:lpstr>
      <vt:lpstr>合法</vt:lpstr>
      <vt:lpstr>隐私保护原则</vt:lpstr>
      <vt:lpstr>数据主体的权利</vt:lpstr>
      <vt:lpstr>数据跨境</vt:lpstr>
      <vt:lpstr>数据泄漏(Data Breach)</vt:lpstr>
      <vt:lpstr>数据泄漏时的行动程序</vt:lpstr>
      <vt:lpstr>对数据主体通知泄漏情况的例外</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1</dc:title>
  <dc:creator>Lisa</dc:creator>
  <cp:lastModifiedBy>Tang Ji Hong</cp:lastModifiedBy>
  <cp:revision>61</cp:revision>
  <cp:lastPrinted>2018-09-10T14:53:00Z</cp:lastPrinted>
  <dcterms:created xsi:type="dcterms:W3CDTF">2021-02-09T13:54:00Z</dcterms:created>
  <dcterms:modified xsi:type="dcterms:W3CDTF">2023-04-27T02:30:45Z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7cb76b2-10b8-4fe1-93d4-2202842406cd_Enabled">
    <vt:lpwstr>True</vt:lpwstr>
  </property>
  <property fmtid="{D5CDD505-2E9C-101B-9397-08002B2CF9AE}" pid="3" name="MSIP_Label_17cb76b2-10b8-4fe1-93d4-2202842406cd_SiteId">
    <vt:lpwstr>945c199a-83a2-4e80-9f8c-5a91be5752dd</vt:lpwstr>
  </property>
  <property fmtid="{D5CDD505-2E9C-101B-9397-08002B2CF9AE}" pid="4" name="MSIP_Label_17cb76b2-10b8-4fe1-93d4-2202842406cd_Owner">
    <vt:lpwstr>Vic_Hu@Dell.com</vt:lpwstr>
  </property>
  <property fmtid="{D5CDD505-2E9C-101B-9397-08002B2CF9AE}" pid="5" name="MSIP_Label_17cb76b2-10b8-4fe1-93d4-2202842406cd_SetDate">
    <vt:lpwstr>2019-07-03T01:27:32.0812456Z</vt:lpwstr>
  </property>
  <property fmtid="{D5CDD505-2E9C-101B-9397-08002B2CF9AE}" pid="6" name="MSIP_Label_17cb76b2-10b8-4fe1-93d4-2202842406cd_Name">
    <vt:lpwstr>External Public</vt:lpwstr>
  </property>
  <property fmtid="{D5CDD505-2E9C-101B-9397-08002B2CF9AE}" pid="7" name="MSIP_Label_17cb76b2-10b8-4fe1-93d4-2202842406cd_Application">
    <vt:lpwstr>Microsoft Azure Information Protection</vt:lpwstr>
  </property>
  <property fmtid="{D5CDD505-2E9C-101B-9397-08002B2CF9AE}" pid="8" name="MSIP_Label_17cb76b2-10b8-4fe1-93d4-2202842406cd_Extended_MSFT_Method">
    <vt:lpwstr>Manual</vt:lpwstr>
  </property>
  <property fmtid="{D5CDD505-2E9C-101B-9397-08002B2CF9AE}" pid="9" name="aiplabel">
    <vt:lpwstr>External Public</vt:lpwstr>
  </property>
  <property fmtid="{D5CDD505-2E9C-101B-9397-08002B2CF9AE}" pid="10" name="ICV">
    <vt:lpwstr>4D2DDB1F724D4C11AC1B9E93ECB5FAE1</vt:lpwstr>
  </property>
  <property fmtid="{D5CDD505-2E9C-101B-9397-08002B2CF9AE}" pid="11" name="KSOProductBuildVer">
    <vt:lpwstr>2052-11.1.0.10938</vt:lpwstr>
  </property>
</Properties>
</file>