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2"/>
  </p:notesMasterIdLst>
  <p:sldIdLst>
    <p:sldId id="731" r:id="rId2"/>
    <p:sldId id="763" r:id="rId3"/>
    <p:sldId id="767" r:id="rId4"/>
    <p:sldId id="769" r:id="rId5"/>
    <p:sldId id="770" r:id="rId6"/>
    <p:sldId id="771" r:id="rId7"/>
    <p:sldId id="765" r:id="rId8"/>
    <p:sldId id="613" r:id="rId9"/>
    <p:sldId id="614" r:id="rId10"/>
    <p:sldId id="615" r:id="rId11"/>
    <p:sldId id="616" r:id="rId12"/>
    <p:sldId id="667" r:id="rId13"/>
    <p:sldId id="666" r:id="rId14"/>
    <p:sldId id="668" r:id="rId15"/>
    <p:sldId id="674" r:id="rId16"/>
    <p:sldId id="737" r:id="rId17"/>
    <p:sldId id="738" r:id="rId18"/>
    <p:sldId id="739" r:id="rId19"/>
    <p:sldId id="740" r:id="rId20"/>
    <p:sldId id="741" r:id="rId21"/>
    <p:sldId id="742" r:id="rId22"/>
    <p:sldId id="743" r:id="rId23"/>
    <p:sldId id="744" r:id="rId24"/>
    <p:sldId id="745" r:id="rId25"/>
    <p:sldId id="747" r:id="rId26"/>
    <p:sldId id="748" r:id="rId27"/>
    <p:sldId id="749" r:id="rId28"/>
    <p:sldId id="750" r:id="rId29"/>
    <p:sldId id="751" r:id="rId30"/>
    <p:sldId id="753"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181" autoAdjust="0"/>
    <p:restoredTop sz="94685" autoAdjust="0"/>
  </p:normalViewPr>
  <p:slideViewPr>
    <p:cSldViewPr>
      <p:cViewPr varScale="1">
        <p:scale>
          <a:sx n="69" d="100"/>
          <a:sy n="69" d="100"/>
        </p:scale>
        <p:origin x="-408"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C25331-6CCA-4AA5-8794-BA3213F9B536}" type="datetimeFigureOut">
              <a:rPr lang="en-US" smtClean="0"/>
              <a:pPr/>
              <a:t>9/6/2021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351865-8087-4E04-8AB7-616B2B082B34}" type="slidenum">
              <a:rPr lang="en-US" smtClean="0"/>
              <a:pPr/>
              <a:t>‹#›</a:t>
            </a:fld>
            <a:endParaRPr lang="en-US"/>
          </a:p>
        </p:txBody>
      </p:sp>
    </p:spTree>
    <p:extLst>
      <p:ext uri="{BB962C8B-B14F-4D97-AF65-F5344CB8AC3E}">
        <p14:creationId xmlns="" xmlns:p14="http://schemas.microsoft.com/office/powerpoint/2010/main" val="33077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1</a:t>
            </a:fld>
            <a:endParaRPr lang="en-US"/>
          </a:p>
        </p:txBody>
      </p:sp>
    </p:spTree>
    <p:extLst>
      <p:ext uri="{BB962C8B-B14F-4D97-AF65-F5344CB8AC3E}">
        <p14:creationId xmlns="" xmlns:p14="http://schemas.microsoft.com/office/powerpoint/2010/main" val="2437615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15</a:t>
            </a:fld>
            <a:endParaRPr lang="en-US"/>
          </a:p>
        </p:txBody>
      </p:sp>
    </p:spTree>
    <p:extLst>
      <p:ext uri="{BB962C8B-B14F-4D97-AF65-F5344CB8AC3E}">
        <p14:creationId xmlns="" xmlns:p14="http://schemas.microsoft.com/office/powerpoint/2010/main" val="427384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7</a:t>
            </a:fld>
            <a:endParaRPr lang="en-US"/>
          </a:p>
        </p:txBody>
      </p:sp>
    </p:spTree>
    <p:extLst>
      <p:ext uri="{BB962C8B-B14F-4D97-AF65-F5344CB8AC3E}">
        <p14:creationId xmlns="" xmlns:p14="http://schemas.microsoft.com/office/powerpoint/2010/main" val="424890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8</a:t>
            </a:fld>
            <a:endParaRPr lang="en-US"/>
          </a:p>
        </p:txBody>
      </p:sp>
    </p:spTree>
    <p:extLst>
      <p:ext uri="{BB962C8B-B14F-4D97-AF65-F5344CB8AC3E}">
        <p14:creationId xmlns="" xmlns:p14="http://schemas.microsoft.com/office/powerpoint/2010/main" val="320533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9</a:t>
            </a:fld>
            <a:endParaRPr lang="en-US"/>
          </a:p>
        </p:txBody>
      </p:sp>
    </p:spTree>
    <p:extLst>
      <p:ext uri="{BB962C8B-B14F-4D97-AF65-F5344CB8AC3E}">
        <p14:creationId xmlns="" xmlns:p14="http://schemas.microsoft.com/office/powerpoint/2010/main" val="79059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10</a:t>
            </a:fld>
            <a:endParaRPr lang="en-US"/>
          </a:p>
        </p:txBody>
      </p:sp>
    </p:spTree>
    <p:extLst>
      <p:ext uri="{BB962C8B-B14F-4D97-AF65-F5344CB8AC3E}">
        <p14:creationId xmlns="" xmlns:p14="http://schemas.microsoft.com/office/powerpoint/2010/main" val="167305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11</a:t>
            </a:fld>
            <a:endParaRPr lang="en-US"/>
          </a:p>
        </p:txBody>
      </p:sp>
    </p:spTree>
    <p:extLst>
      <p:ext uri="{BB962C8B-B14F-4D97-AF65-F5344CB8AC3E}">
        <p14:creationId xmlns="" xmlns:p14="http://schemas.microsoft.com/office/powerpoint/2010/main" val="3528305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12</a:t>
            </a:fld>
            <a:endParaRPr lang="en-US"/>
          </a:p>
        </p:txBody>
      </p:sp>
    </p:spTree>
    <p:extLst>
      <p:ext uri="{BB962C8B-B14F-4D97-AF65-F5344CB8AC3E}">
        <p14:creationId xmlns="" xmlns:p14="http://schemas.microsoft.com/office/powerpoint/2010/main" val="18984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13</a:t>
            </a:fld>
            <a:endParaRPr lang="en-US"/>
          </a:p>
        </p:txBody>
      </p:sp>
    </p:spTree>
    <p:extLst>
      <p:ext uri="{BB962C8B-B14F-4D97-AF65-F5344CB8AC3E}">
        <p14:creationId xmlns="" xmlns:p14="http://schemas.microsoft.com/office/powerpoint/2010/main" val="570304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51865-8087-4E04-8AB7-616B2B082B34}" type="slidenum">
              <a:rPr lang="en-US" smtClean="0"/>
              <a:pPr/>
              <a:t>14</a:t>
            </a:fld>
            <a:endParaRPr lang="en-US"/>
          </a:p>
        </p:txBody>
      </p:sp>
    </p:spTree>
    <p:extLst>
      <p:ext uri="{BB962C8B-B14F-4D97-AF65-F5344CB8AC3E}">
        <p14:creationId xmlns="" xmlns:p14="http://schemas.microsoft.com/office/powerpoint/2010/main" val="373973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253713-88EF-47FB-933C-213FB9104034}"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53713-88EF-47FB-933C-213FB9104034}"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53713-88EF-47FB-933C-213FB9104034}"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53713-88EF-47FB-933C-213FB9104034}"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253713-88EF-47FB-933C-213FB9104034}"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253713-88EF-47FB-933C-213FB9104034}"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253713-88EF-47FB-933C-213FB9104034}" type="datetimeFigureOut">
              <a:rPr lang="en-US" smtClean="0"/>
              <a:pPr/>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253713-88EF-47FB-933C-213FB9104034}" type="datetimeFigureOut">
              <a:rPr lang="en-US" smtClean="0"/>
              <a:pPr/>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53713-88EF-47FB-933C-213FB9104034}" type="datetimeFigureOut">
              <a:rPr lang="en-US" smtClean="0"/>
              <a:pPr/>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53713-88EF-47FB-933C-213FB9104034}"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53713-88EF-47FB-933C-213FB9104034}"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3EA22-FB66-4D4D-A0A4-C67C9452A7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53713-88EF-47FB-933C-213FB9104034}" type="datetimeFigureOut">
              <a:rPr lang="en-US" smtClean="0"/>
              <a:pPr/>
              <a:t>9/6/2021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3EA22-FB66-4D4D-A0A4-C67C9452A7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229600" cy="1143000"/>
          </a:xfrm>
        </p:spPr>
        <p:txBody>
          <a:bodyPr>
            <a:normAutofit fontScale="90000"/>
          </a:bodyPr>
          <a:lstStyle/>
          <a:p>
            <a:r>
              <a:rPr lang="en-US" dirty="0" smtClean="0"/>
              <a:t/>
            </a:r>
            <a:br>
              <a:rPr lang="en-US" dirty="0" smtClean="0"/>
            </a:br>
            <a:r>
              <a:rPr lang="en-US" sz="2200" dirty="0" smtClean="0"/>
              <a:t>EE281 </a:t>
            </a:r>
            <a:r>
              <a:rPr lang="mn-MN" sz="2200" dirty="0" smtClean="0"/>
              <a:t>Микропроцессорын систем</a:t>
            </a:r>
            <a:r>
              <a:rPr lang="en-US" sz="2200" dirty="0" smtClean="0"/>
              <a:t/>
            </a:r>
            <a:br>
              <a:rPr lang="en-US" sz="2200" dirty="0" smtClean="0"/>
            </a:br>
            <a:r>
              <a:rPr lang="mn-MN" dirty="0" smtClean="0"/>
              <a:t/>
            </a:r>
            <a:br>
              <a:rPr lang="mn-MN" dirty="0" smtClean="0"/>
            </a:br>
            <a:r>
              <a:rPr lang="mn-MN" dirty="0" smtClean="0"/>
              <a:t>Хичээл 1</a:t>
            </a:r>
            <a:endParaRPr lang="en-US" dirty="0"/>
          </a:p>
        </p:txBody>
      </p:sp>
      <p:sp>
        <p:nvSpPr>
          <p:cNvPr id="3" name="Content Placeholder 2"/>
          <p:cNvSpPr>
            <a:spLocks noGrp="1"/>
          </p:cNvSpPr>
          <p:nvPr>
            <p:ph idx="1"/>
          </p:nvPr>
        </p:nvSpPr>
        <p:spPr>
          <a:xfrm>
            <a:off x="500034" y="2714620"/>
            <a:ext cx="8229600" cy="2214578"/>
          </a:xfrm>
        </p:spPr>
        <p:txBody>
          <a:bodyPr>
            <a:normAutofit/>
          </a:bodyPr>
          <a:lstStyle/>
          <a:p>
            <a:pPr algn="ctr">
              <a:buNone/>
            </a:pPr>
            <a:r>
              <a:rPr lang="mn-MN" sz="3600" dirty="0">
                <a:latin typeface="Arial" pitchFamily="34" charset="0"/>
                <a:cs typeface="Arial" pitchFamily="34" charset="0"/>
              </a:rPr>
              <a:t>Компьютерийн системийн бүтэц, </a:t>
            </a:r>
            <a:endParaRPr lang="mn-MN" sz="3600" dirty="0" smtClean="0">
              <a:latin typeface="Arial" pitchFamily="34" charset="0"/>
              <a:cs typeface="Arial" pitchFamily="34" charset="0"/>
            </a:endParaRPr>
          </a:p>
          <a:p>
            <a:pPr algn="ctr">
              <a:buNone/>
            </a:pPr>
            <a:r>
              <a:rPr lang="mn-MN" sz="3600" dirty="0" smtClean="0">
                <a:latin typeface="Arial" pitchFamily="34" charset="0"/>
                <a:cs typeface="Arial" pitchFamily="34" charset="0"/>
              </a:rPr>
              <a:t>бүрэлдэхүүн </a:t>
            </a:r>
            <a:r>
              <a:rPr lang="mn-MN" sz="3600" dirty="0">
                <a:latin typeface="Arial" pitchFamily="34" charset="0"/>
                <a:cs typeface="Arial" pitchFamily="34" charset="0"/>
              </a:rPr>
              <a:t>хэсгүүд</a:t>
            </a:r>
            <a:endParaRPr lang="en-US"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0263" y="2069068"/>
            <a:ext cx="4275466" cy="369332"/>
          </a:xfrm>
          <a:prstGeom prst="rect">
            <a:avLst/>
          </a:prstGeom>
          <a:noFill/>
        </p:spPr>
        <p:txBody>
          <a:bodyPr wrap="none" rtlCol="0">
            <a:spAutoFit/>
          </a:bodyPr>
          <a:lstStyle/>
          <a:p>
            <a:r>
              <a:rPr lang="mn-MN" b="1" dirty="0" smtClean="0">
                <a:solidFill>
                  <a:schemeClr val="tx2">
                    <a:lumMod val="60000"/>
                    <a:lumOff val="40000"/>
                  </a:schemeClr>
                </a:solidFill>
              </a:rPr>
              <a:t>Принтер, Гар, Камер, Флаш, Проектор, ...</a:t>
            </a:r>
            <a:endParaRPr lang="en-US" b="1" dirty="0">
              <a:solidFill>
                <a:schemeClr val="tx2">
                  <a:lumMod val="60000"/>
                  <a:lumOff val="40000"/>
                </a:schemeClr>
              </a:solidFill>
            </a:endParaRPr>
          </a:p>
        </p:txBody>
      </p:sp>
      <p:sp>
        <p:nvSpPr>
          <p:cNvPr id="11" name="TextBox 10"/>
          <p:cNvSpPr txBox="1"/>
          <p:nvPr/>
        </p:nvSpPr>
        <p:spPr>
          <a:xfrm>
            <a:off x="911494" y="4522964"/>
            <a:ext cx="1441741" cy="646331"/>
          </a:xfrm>
          <a:prstGeom prst="rect">
            <a:avLst/>
          </a:prstGeom>
          <a:solidFill>
            <a:schemeClr val="bg2"/>
          </a:solidFill>
          <a:ln w="28575">
            <a:solidFill>
              <a:schemeClr val="tx1"/>
            </a:solidFill>
          </a:ln>
        </p:spPr>
        <p:txBody>
          <a:bodyPr wrap="none" rtlCol="0">
            <a:spAutoFit/>
          </a:bodyPr>
          <a:lstStyle/>
          <a:p>
            <a:r>
              <a:rPr lang="mn-MN" dirty="0" smtClean="0"/>
              <a:t>ПРОЦЕССОР</a:t>
            </a:r>
            <a:endParaRPr lang="en-US" dirty="0" smtClean="0"/>
          </a:p>
          <a:p>
            <a:r>
              <a:rPr lang="en-US" dirty="0" smtClean="0"/>
              <a:t>(PROCESSOR)</a:t>
            </a:r>
            <a:endParaRPr lang="mn-MN" dirty="0" smtClean="0"/>
          </a:p>
        </p:txBody>
      </p:sp>
      <p:sp>
        <p:nvSpPr>
          <p:cNvPr id="15" name="TextBox 14"/>
          <p:cNvSpPr txBox="1"/>
          <p:nvPr/>
        </p:nvSpPr>
        <p:spPr>
          <a:xfrm>
            <a:off x="4696967" y="3160131"/>
            <a:ext cx="2840427" cy="646331"/>
          </a:xfrm>
          <a:prstGeom prst="rect">
            <a:avLst/>
          </a:prstGeom>
          <a:solidFill>
            <a:schemeClr val="accent2">
              <a:lumMod val="40000"/>
              <a:lumOff val="60000"/>
            </a:schemeClr>
          </a:solidFill>
          <a:ln>
            <a:solidFill>
              <a:schemeClr val="tx1"/>
            </a:solidFill>
          </a:ln>
        </p:spPr>
        <p:txBody>
          <a:bodyPr wrap="square" rtlCol="0">
            <a:spAutoFit/>
          </a:bodyPr>
          <a:lstStyle/>
          <a:p>
            <a:pPr algn="ctr"/>
            <a:r>
              <a:rPr lang="mn-MN" dirty="0" smtClean="0"/>
              <a:t>ОРОЛТ-ГАРАЛТ</a:t>
            </a:r>
            <a:endParaRPr lang="en-US" dirty="0" smtClean="0"/>
          </a:p>
          <a:p>
            <a:pPr algn="ctr"/>
            <a:r>
              <a:rPr lang="en-US" dirty="0" smtClean="0"/>
              <a:t>(INPUT/OUTPUT)</a:t>
            </a:r>
            <a:endParaRPr lang="en-US" dirty="0"/>
          </a:p>
        </p:txBody>
      </p:sp>
      <p:sp>
        <p:nvSpPr>
          <p:cNvPr id="16" name="TextBox 15"/>
          <p:cNvSpPr txBox="1"/>
          <p:nvPr/>
        </p:nvSpPr>
        <p:spPr>
          <a:xfrm>
            <a:off x="2506386" y="3147763"/>
            <a:ext cx="1218410" cy="2031325"/>
          </a:xfrm>
          <a:prstGeom prst="rect">
            <a:avLst/>
          </a:prstGeom>
          <a:solidFill>
            <a:schemeClr val="accent5">
              <a:lumMod val="40000"/>
              <a:lumOff val="60000"/>
            </a:schemeClr>
          </a:solidFill>
          <a:ln w="28575">
            <a:solidFill>
              <a:schemeClr val="tx1"/>
            </a:solidFill>
          </a:ln>
        </p:spPr>
        <p:txBody>
          <a:bodyPr wrap="none" rtlCol="0">
            <a:spAutoFit/>
          </a:bodyPr>
          <a:lstStyle/>
          <a:p>
            <a:endParaRPr lang="en-US" dirty="0" smtClean="0"/>
          </a:p>
          <a:p>
            <a:endParaRPr lang="en-US" dirty="0"/>
          </a:p>
          <a:p>
            <a:r>
              <a:rPr lang="mn-MN" dirty="0" smtClean="0"/>
              <a:t>САНАХ ОЙ</a:t>
            </a:r>
          </a:p>
          <a:p>
            <a:r>
              <a:rPr lang="en-US" dirty="0" smtClean="0"/>
              <a:t>(MEMORY)</a:t>
            </a:r>
          </a:p>
          <a:p>
            <a:endParaRPr lang="en-US" dirty="0" smtClean="0"/>
          </a:p>
          <a:p>
            <a:endParaRPr lang="en-US" dirty="0"/>
          </a:p>
          <a:p>
            <a:endParaRPr lang="en-US" dirty="0"/>
          </a:p>
        </p:txBody>
      </p:sp>
      <p:sp>
        <p:nvSpPr>
          <p:cNvPr id="17" name="Left-Right Arrow 16"/>
          <p:cNvSpPr/>
          <p:nvPr/>
        </p:nvSpPr>
        <p:spPr>
          <a:xfrm>
            <a:off x="815699" y="6068568"/>
            <a:ext cx="726912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dirty="0" smtClean="0">
                <a:solidFill>
                  <a:schemeClr val="tx1"/>
                </a:solidFill>
              </a:rPr>
              <a:t>ТҮГЭЭГҮҮР </a:t>
            </a:r>
            <a:r>
              <a:rPr lang="en-US" dirty="0" smtClean="0">
                <a:solidFill>
                  <a:schemeClr val="tx1"/>
                </a:solidFill>
              </a:rPr>
              <a:t>(BUS)</a:t>
            </a:r>
            <a:endParaRPr lang="en-US" dirty="0">
              <a:solidFill>
                <a:schemeClr val="tx1"/>
              </a:solidFill>
            </a:endParaRPr>
          </a:p>
        </p:txBody>
      </p:sp>
      <p:sp>
        <p:nvSpPr>
          <p:cNvPr id="25" name="TextBox 24"/>
          <p:cNvSpPr txBox="1"/>
          <p:nvPr/>
        </p:nvSpPr>
        <p:spPr>
          <a:xfrm>
            <a:off x="5820486" y="4635628"/>
            <a:ext cx="831638" cy="646331"/>
          </a:xfrm>
          <a:prstGeom prst="rect">
            <a:avLst/>
          </a:prstGeom>
          <a:solidFill>
            <a:schemeClr val="accent3">
              <a:lumMod val="40000"/>
              <a:lumOff val="60000"/>
            </a:schemeClr>
          </a:solidFill>
          <a:ln>
            <a:solidFill>
              <a:schemeClr val="tx1"/>
            </a:solidFill>
          </a:ln>
        </p:spPr>
        <p:txBody>
          <a:bodyPr wrap="none" rtlCol="0">
            <a:spAutoFit/>
          </a:bodyPr>
          <a:lstStyle/>
          <a:p>
            <a:r>
              <a:rPr lang="mn-MN" dirty="0" smtClean="0"/>
              <a:t>ПОРТ</a:t>
            </a:r>
            <a:endParaRPr lang="en-US" dirty="0"/>
          </a:p>
          <a:p>
            <a:r>
              <a:rPr lang="en-US" dirty="0"/>
              <a:t>(PORT</a:t>
            </a:r>
            <a:r>
              <a:rPr lang="en-US" dirty="0" smtClean="0"/>
              <a:t>)</a:t>
            </a:r>
            <a:endParaRPr lang="en-US" dirty="0"/>
          </a:p>
        </p:txBody>
      </p:sp>
      <p:sp>
        <p:nvSpPr>
          <p:cNvPr id="20" name="Left-Right Arrow 19"/>
          <p:cNvSpPr/>
          <p:nvPr/>
        </p:nvSpPr>
        <p:spPr>
          <a:xfrm rot="16200000">
            <a:off x="4112830" y="4712895"/>
            <a:ext cx="2226713"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rot="16200000">
            <a:off x="5824826" y="5500116"/>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Right Arrow 28"/>
          <p:cNvSpPr/>
          <p:nvPr/>
        </p:nvSpPr>
        <p:spPr>
          <a:xfrm rot="16200000">
            <a:off x="1220885" y="5422237"/>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Right Arrow 29"/>
          <p:cNvSpPr/>
          <p:nvPr/>
        </p:nvSpPr>
        <p:spPr>
          <a:xfrm rot="16200000">
            <a:off x="2689824" y="5420704"/>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4244699" y="2496312"/>
            <a:ext cx="0" cy="34335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Left-Right Arrow 36"/>
          <p:cNvSpPr/>
          <p:nvPr/>
        </p:nvSpPr>
        <p:spPr>
          <a:xfrm rot="16200000">
            <a:off x="4900975" y="2563590"/>
            <a:ext cx="718698"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V="1">
            <a:off x="6759299" y="2413221"/>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7064099" y="2446558"/>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368899" y="2479021"/>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Left-Right Arrow 41"/>
          <p:cNvSpPr/>
          <p:nvPr/>
        </p:nvSpPr>
        <p:spPr>
          <a:xfrm rot="16200000">
            <a:off x="5515516" y="2563590"/>
            <a:ext cx="718698"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loud 2"/>
          <p:cNvSpPr/>
          <p:nvPr/>
        </p:nvSpPr>
        <p:spPr>
          <a:xfrm>
            <a:off x="911494" y="2446556"/>
            <a:ext cx="2144729" cy="1430877"/>
          </a:xfrm>
          <a:prstGeom prst="cloud">
            <a:avLst/>
          </a:prstGeom>
          <a:solidFill>
            <a:srgbClr val="92D05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b="1" dirty="0" smtClean="0"/>
              <a:t>Олон ПРОГРАМ</a:t>
            </a:r>
            <a:endParaRPr lang="en-US" b="1" dirty="0"/>
          </a:p>
        </p:txBody>
      </p:sp>
      <p:sp>
        <p:nvSpPr>
          <p:cNvPr id="6" name="Flowchart: Magnetic Disk 5"/>
          <p:cNvSpPr/>
          <p:nvPr/>
        </p:nvSpPr>
        <p:spPr>
          <a:xfrm>
            <a:off x="7199003" y="4839158"/>
            <a:ext cx="914400" cy="612648"/>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b="1" dirty="0" smtClean="0">
                <a:solidFill>
                  <a:srgbClr val="FF0000"/>
                </a:solidFill>
              </a:rPr>
              <a:t>ДИСК</a:t>
            </a:r>
            <a:endParaRPr lang="en-US" b="1" dirty="0">
              <a:solidFill>
                <a:srgbClr val="FF0000"/>
              </a:solidFill>
            </a:endParaRPr>
          </a:p>
        </p:txBody>
      </p:sp>
      <p:cxnSp>
        <p:nvCxnSpPr>
          <p:cNvPr id="12" name="Straight Arrow Connector 11"/>
          <p:cNvCxnSpPr>
            <a:endCxn id="6" idx="2"/>
          </p:cNvCxnSpPr>
          <p:nvPr/>
        </p:nvCxnSpPr>
        <p:spPr>
          <a:xfrm>
            <a:off x="6759299" y="5145482"/>
            <a:ext cx="43970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170428" y="4443637"/>
            <a:ext cx="914400" cy="35696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CD</a:t>
            </a:r>
            <a:endParaRPr lang="en-US" b="1" dirty="0">
              <a:solidFill>
                <a:srgbClr val="FF0000"/>
              </a:solidFill>
            </a:endParaRPr>
          </a:p>
        </p:txBody>
      </p:sp>
      <p:cxnSp>
        <p:nvCxnSpPr>
          <p:cNvPr id="23" name="Straight Arrow Connector 22"/>
          <p:cNvCxnSpPr>
            <a:endCxn id="18" idx="2"/>
          </p:cNvCxnSpPr>
          <p:nvPr/>
        </p:nvCxnSpPr>
        <p:spPr>
          <a:xfrm>
            <a:off x="6759299" y="4622118"/>
            <a:ext cx="411129"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2997649" y="4800600"/>
            <a:ext cx="4031801" cy="1594753"/>
          </a:xfrm>
          <a:custGeom>
            <a:avLst/>
            <a:gdLst>
              <a:gd name="connsiteX0" fmla="*/ 117026 w 4031801"/>
              <a:gd name="connsiteY0" fmla="*/ 0 h 1594753"/>
              <a:gd name="connsiteX1" fmla="*/ 74164 w 4031801"/>
              <a:gd name="connsiteY1" fmla="*/ 1114425 h 1594753"/>
              <a:gd name="connsiteX2" fmla="*/ 302764 w 4031801"/>
              <a:gd name="connsiteY2" fmla="*/ 1514475 h 1594753"/>
              <a:gd name="connsiteX3" fmla="*/ 3245989 w 4031801"/>
              <a:gd name="connsiteY3" fmla="*/ 1543050 h 1594753"/>
              <a:gd name="connsiteX4" fmla="*/ 3260276 w 4031801"/>
              <a:gd name="connsiteY4" fmla="*/ 942975 h 1594753"/>
              <a:gd name="connsiteX5" fmla="*/ 4031801 w 4031801"/>
              <a:gd name="connsiteY5" fmla="*/ 557213 h 1594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1801" h="1594753">
                <a:moveTo>
                  <a:pt x="117026" y="0"/>
                </a:moveTo>
                <a:cubicBezTo>
                  <a:pt x="80117" y="431006"/>
                  <a:pt x="43208" y="862013"/>
                  <a:pt x="74164" y="1114425"/>
                </a:cubicBezTo>
                <a:cubicBezTo>
                  <a:pt x="105120" y="1366837"/>
                  <a:pt x="-225873" y="1443038"/>
                  <a:pt x="302764" y="1514475"/>
                </a:cubicBezTo>
                <a:cubicBezTo>
                  <a:pt x="831401" y="1585912"/>
                  <a:pt x="2753070" y="1638300"/>
                  <a:pt x="3245989" y="1543050"/>
                </a:cubicBezTo>
                <a:cubicBezTo>
                  <a:pt x="3738908" y="1447800"/>
                  <a:pt x="3129307" y="1107281"/>
                  <a:pt x="3260276" y="942975"/>
                </a:cubicBezTo>
                <a:cubicBezTo>
                  <a:pt x="3391245" y="778669"/>
                  <a:pt x="3711523" y="667941"/>
                  <a:pt x="4031801" y="557213"/>
                </a:cubicBezTo>
              </a:path>
            </a:pathLst>
          </a:cu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1456587" y="4914900"/>
            <a:ext cx="1858113" cy="1552270"/>
          </a:xfrm>
          <a:custGeom>
            <a:avLst/>
            <a:gdLst>
              <a:gd name="connsiteX0" fmla="*/ 129326 w 1858113"/>
              <a:gd name="connsiteY0" fmla="*/ 485775 h 1552270"/>
              <a:gd name="connsiteX1" fmla="*/ 115038 w 1858113"/>
              <a:gd name="connsiteY1" fmla="*/ 1343025 h 1552270"/>
              <a:gd name="connsiteX2" fmla="*/ 1358051 w 1858113"/>
              <a:gd name="connsiteY2" fmla="*/ 1443038 h 1552270"/>
              <a:gd name="connsiteX3" fmla="*/ 1858113 w 1858113"/>
              <a:gd name="connsiteY3" fmla="*/ 0 h 1552270"/>
            </a:gdLst>
            <a:ahLst/>
            <a:cxnLst>
              <a:cxn ang="0">
                <a:pos x="connsiteX0" y="connsiteY0"/>
              </a:cxn>
              <a:cxn ang="0">
                <a:pos x="connsiteX1" y="connsiteY1"/>
              </a:cxn>
              <a:cxn ang="0">
                <a:pos x="connsiteX2" y="connsiteY2"/>
              </a:cxn>
              <a:cxn ang="0">
                <a:pos x="connsiteX3" y="connsiteY3"/>
              </a:cxn>
            </a:cxnLst>
            <a:rect l="l" t="t" r="r" b="b"/>
            <a:pathLst>
              <a:path w="1858113" h="1552270">
                <a:moveTo>
                  <a:pt x="129326" y="485775"/>
                </a:moveTo>
                <a:cubicBezTo>
                  <a:pt x="19788" y="834628"/>
                  <a:pt x="-89750" y="1183481"/>
                  <a:pt x="115038" y="1343025"/>
                </a:cubicBezTo>
                <a:cubicBezTo>
                  <a:pt x="319826" y="1502569"/>
                  <a:pt x="1067539" y="1666875"/>
                  <a:pt x="1358051" y="1443038"/>
                </a:cubicBezTo>
                <a:cubicBezTo>
                  <a:pt x="1648563" y="1219201"/>
                  <a:pt x="1753338" y="609600"/>
                  <a:pt x="1858113" y="0"/>
                </a:cubicBezTo>
              </a:path>
            </a:pathLst>
          </a:custGeom>
          <a:ln w="28575">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1052660" y="1600200"/>
            <a:ext cx="2812758" cy="646331"/>
          </a:xfrm>
          <a:prstGeom prst="rect">
            <a:avLst/>
          </a:prstGeom>
          <a:noFill/>
        </p:spPr>
        <p:txBody>
          <a:bodyPr wrap="none" rtlCol="0">
            <a:spAutoFit/>
          </a:bodyPr>
          <a:lstStyle/>
          <a:p>
            <a:pPr algn="ctr"/>
            <a:r>
              <a:rPr lang="mn-MN" dirty="0"/>
              <a:t>М</a:t>
            </a:r>
            <a:r>
              <a:rPr lang="mn-MN" dirty="0" smtClean="0"/>
              <a:t>эдээллийг боловсруулах </a:t>
            </a:r>
          </a:p>
          <a:p>
            <a:pPr algn="ctr"/>
            <a:r>
              <a:rPr lang="mn-MN" dirty="0" smtClean="0"/>
              <a:t>төхөөрөмж</a:t>
            </a:r>
            <a:endParaRPr lang="en-US" dirty="0"/>
          </a:p>
        </p:txBody>
      </p:sp>
      <p:sp>
        <p:nvSpPr>
          <p:cNvPr id="33" name="TextBox 32"/>
          <p:cNvSpPr txBox="1"/>
          <p:nvPr/>
        </p:nvSpPr>
        <p:spPr>
          <a:xfrm>
            <a:off x="5152746" y="1295400"/>
            <a:ext cx="2072170" cy="923330"/>
          </a:xfrm>
          <a:prstGeom prst="rect">
            <a:avLst/>
          </a:prstGeom>
          <a:noFill/>
        </p:spPr>
        <p:txBody>
          <a:bodyPr wrap="none" rtlCol="0">
            <a:spAutoFit/>
          </a:bodyPr>
          <a:lstStyle/>
          <a:p>
            <a:pPr algn="ctr"/>
            <a:r>
              <a:rPr lang="mn-MN" dirty="0" smtClean="0"/>
              <a:t>Мэдээлэл оруулах</a:t>
            </a:r>
            <a:r>
              <a:rPr lang="en-US" dirty="0"/>
              <a:t>,</a:t>
            </a:r>
            <a:r>
              <a:rPr lang="en-US" dirty="0" smtClean="0"/>
              <a:t> </a:t>
            </a:r>
            <a:endParaRPr lang="mn-MN" dirty="0" smtClean="0"/>
          </a:p>
          <a:p>
            <a:pPr algn="ctr"/>
            <a:r>
              <a:rPr lang="en-US" dirty="0"/>
              <a:t>M</a:t>
            </a:r>
            <a:r>
              <a:rPr lang="mn-MN" dirty="0" smtClean="0"/>
              <a:t>эдээлэл гаргах</a:t>
            </a:r>
          </a:p>
          <a:p>
            <a:pPr algn="ctr"/>
            <a:r>
              <a:rPr lang="mn-MN" dirty="0" smtClean="0"/>
              <a:t> тө</a:t>
            </a:r>
            <a:r>
              <a:rPr lang="mn-MN" dirty="0"/>
              <a:t>х</a:t>
            </a:r>
            <a:r>
              <a:rPr lang="mn-MN" dirty="0" smtClean="0"/>
              <a:t>өөрөмж</a:t>
            </a:r>
            <a:endParaRPr lang="en-US" dirty="0"/>
          </a:p>
        </p:txBody>
      </p:sp>
      <p:sp>
        <p:nvSpPr>
          <p:cNvPr id="5" name="Freeform 4"/>
          <p:cNvSpPr/>
          <p:nvPr/>
        </p:nvSpPr>
        <p:spPr>
          <a:xfrm>
            <a:off x="2728686" y="2989943"/>
            <a:ext cx="508000" cy="653143"/>
          </a:xfrm>
          <a:custGeom>
            <a:avLst/>
            <a:gdLst>
              <a:gd name="connsiteX0" fmla="*/ 0 w 508000"/>
              <a:gd name="connsiteY0" fmla="*/ 0 h 653143"/>
              <a:gd name="connsiteX1" fmla="*/ 391885 w 508000"/>
              <a:gd name="connsiteY1" fmla="*/ 333828 h 653143"/>
              <a:gd name="connsiteX2" fmla="*/ 508000 w 508000"/>
              <a:gd name="connsiteY2" fmla="*/ 653143 h 653143"/>
            </a:gdLst>
            <a:ahLst/>
            <a:cxnLst>
              <a:cxn ang="0">
                <a:pos x="connsiteX0" y="connsiteY0"/>
              </a:cxn>
              <a:cxn ang="0">
                <a:pos x="connsiteX1" y="connsiteY1"/>
              </a:cxn>
              <a:cxn ang="0">
                <a:pos x="connsiteX2" y="connsiteY2"/>
              </a:cxn>
            </a:cxnLst>
            <a:rect l="l" t="t" r="r" b="b"/>
            <a:pathLst>
              <a:path w="508000" h="653143">
                <a:moveTo>
                  <a:pt x="0" y="0"/>
                </a:moveTo>
                <a:cubicBezTo>
                  <a:pt x="153609" y="112485"/>
                  <a:pt x="307218" y="224971"/>
                  <a:pt x="391885" y="333828"/>
                </a:cubicBezTo>
                <a:cubicBezTo>
                  <a:pt x="476552" y="442685"/>
                  <a:pt x="492276" y="547914"/>
                  <a:pt x="508000" y="65314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624859" y="4963886"/>
            <a:ext cx="2601327" cy="1405978"/>
          </a:xfrm>
          <a:custGeom>
            <a:avLst/>
            <a:gdLst>
              <a:gd name="connsiteX0" fmla="*/ 2150341 w 2202719"/>
              <a:gd name="connsiteY0" fmla="*/ 261257 h 1405978"/>
              <a:gd name="connsiteX1" fmla="*/ 2121312 w 2202719"/>
              <a:gd name="connsiteY1" fmla="*/ 1059543 h 1405978"/>
              <a:gd name="connsiteX2" fmla="*/ 1381084 w 2202719"/>
              <a:gd name="connsiteY2" fmla="*/ 1349828 h 1405978"/>
              <a:gd name="connsiteX3" fmla="*/ 74798 w 2202719"/>
              <a:gd name="connsiteY3" fmla="*/ 1320800 h 1405978"/>
              <a:gd name="connsiteX4" fmla="*/ 161884 w 2202719"/>
              <a:gd name="connsiteY4" fmla="*/ 493485 h 1405978"/>
              <a:gd name="connsiteX5" fmla="*/ 176398 w 2202719"/>
              <a:gd name="connsiteY5" fmla="*/ 0 h 140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719" h="1405978">
                <a:moveTo>
                  <a:pt x="2150341" y="261257"/>
                </a:moveTo>
                <a:cubicBezTo>
                  <a:pt x="2199931" y="569686"/>
                  <a:pt x="2249521" y="878115"/>
                  <a:pt x="2121312" y="1059543"/>
                </a:cubicBezTo>
                <a:cubicBezTo>
                  <a:pt x="1993103" y="1240971"/>
                  <a:pt x="1722170" y="1306285"/>
                  <a:pt x="1381084" y="1349828"/>
                </a:cubicBezTo>
                <a:cubicBezTo>
                  <a:pt x="1039998" y="1393371"/>
                  <a:pt x="277998" y="1463524"/>
                  <a:pt x="74798" y="1320800"/>
                </a:cubicBezTo>
                <a:cubicBezTo>
                  <a:pt x="-128402" y="1178076"/>
                  <a:pt x="144951" y="713618"/>
                  <a:pt x="161884" y="493485"/>
                </a:cubicBezTo>
                <a:cubicBezTo>
                  <a:pt x="178817" y="273352"/>
                  <a:pt x="177607" y="136676"/>
                  <a:pt x="176398" y="0"/>
                </a:cubicBezTo>
              </a:path>
            </a:pathLst>
          </a:custGeom>
          <a:noFill/>
          <a:ln>
            <a:solidFill>
              <a:srgbClr val="FFC000"/>
            </a:solidFill>
            <a:prstDash val="sysDash"/>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372936" y="457200"/>
            <a:ext cx="5571590" cy="461665"/>
          </a:xfrm>
          <a:prstGeom prst="rect">
            <a:avLst/>
          </a:prstGeom>
          <a:noFill/>
        </p:spPr>
        <p:txBody>
          <a:bodyPr wrap="none" rtlCol="0">
            <a:spAutoFit/>
          </a:bodyPr>
          <a:lstStyle/>
          <a:p>
            <a:r>
              <a:rPr lang="mn-MN" sz="2400" b="1" dirty="0" smtClean="0">
                <a:effectLst>
                  <a:outerShdw blurRad="38100" dist="38100" dir="2700000" algn="tl">
                    <a:srgbClr val="000000">
                      <a:alpha val="43137"/>
                    </a:srgbClr>
                  </a:outerShdw>
                </a:effectLst>
              </a:rPr>
              <a:t>Компьютерийн системийн дотоод бүтэц</a:t>
            </a:r>
            <a:endParaRPr lang="en-US" sz="2400"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99005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down)">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6" grpId="0" animBg="1"/>
      <p:bldP spid="41" grpId="0" animBg="1"/>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1494" y="4522964"/>
            <a:ext cx="1441741" cy="646331"/>
          </a:xfrm>
          <a:prstGeom prst="rect">
            <a:avLst/>
          </a:prstGeom>
          <a:solidFill>
            <a:schemeClr val="bg2"/>
          </a:solidFill>
          <a:ln w="28575">
            <a:solidFill>
              <a:schemeClr val="tx1"/>
            </a:solidFill>
          </a:ln>
        </p:spPr>
        <p:txBody>
          <a:bodyPr wrap="none" rtlCol="0">
            <a:spAutoFit/>
          </a:bodyPr>
          <a:lstStyle/>
          <a:p>
            <a:r>
              <a:rPr lang="mn-MN" dirty="0" smtClean="0"/>
              <a:t>ПРОЦЕССОР</a:t>
            </a:r>
            <a:endParaRPr lang="en-US" dirty="0" smtClean="0"/>
          </a:p>
          <a:p>
            <a:r>
              <a:rPr lang="en-US" dirty="0" smtClean="0"/>
              <a:t>(PROCESSOR)</a:t>
            </a:r>
            <a:endParaRPr lang="mn-MN" dirty="0" smtClean="0"/>
          </a:p>
        </p:txBody>
      </p:sp>
      <p:sp>
        <p:nvSpPr>
          <p:cNvPr id="5" name="TextBox 4"/>
          <p:cNvSpPr txBox="1"/>
          <p:nvPr/>
        </p:nvSpPr>
        <p:spPr>
          <a:xfrm>
            <a:off x="4696967" y="3160131"/>
            <a:ext cx="2840427" cy="646331"/>
          </a:xfrm>
          <a:prstGeom prst="rect">
            <a:avLst/>
          </a:prstGeom>
          <a:solidFill>
            <a:schemeClr val="accent2">
              <a:lumMod val="40000"/>
              <a:lumOff val="60000"/>
            </a:schemeClr>
          </a:solidFill>
          <a:ln>
            <a:solidFill>
              <a:schemeClr val="tx1"/>
            </a:solidFill>
          </a:ln>
        </p:spPr>
        <p:txBody>
          <a:bodyPr wrap="square" rtlCol="0">
            <a:spAutoFit/>
          </a:bodyPr>
          <a:lstStyle/>
          <a:p>
            <a:pPr algn="ctr"/>
            <a:r>
              <a:rPr lang="mn-MN" dirty="0" smtClean="0"/>
              <a:t>ОРОЛТ-ГАРАЛТ</a:t>
            </a:r>
            <a:endParaRPr lang="en-US" dirty="0" smtClean="0"/>
          </a:p>
          <a:p>
            <a:pPr algn="ctr"/>
            <a:r>
              <a:rPr lang="en-US" dirty="0" smtClean="0"/>
              <a:t>(INPUT/OUTPUT)</a:t>
            </a:r>
            <a:endParaRPr lang="en-US" dirty="0"/>
          </a:p>
        </p:txBody>
      </p:sp>
      <p:sp>
        <p:nvSpPr>
          <p:cNvPr id="6" name="TextBox 5"/>
          <p:cNvSpPr txBox="1"/>
          <p:nvPr/>
        </p:nvSpPr>
        <p:spPr>
          <a:xfrm>
            <a:off x="2506386" y="3147763"/>
            <a:ext cx="1218410" cy="2031325"/>
          </a:xfrm>
          <a:prstGeom prst="rect">
            <a:avLst/>
          </a:prstGeom>
          <a:solidFill>
            <a:schemeClr val="accent5">
              <a:lumMod val="40000"/>
              <a:lumOff val="60000"/>
            </a:schemeClr>
          </a:solidFill>
          <a:ln w="28575">
            <a:solidFill>
              <a:schemeClr val="tx1"/>
            </a:solidFill>
          </a:ln>
        </p:spPr>
        <p:txBody>
          <a:bodyPr wrap="none" rtlCol="0">
            <a:spAutoFit/>
          </a:bodyPr>
          <a:lstStyle/>
          <a:p>
            <a:endParaRPr lang="en-US" dirty="0" smtClean="0"/>
          </a:p>
          <a:p>
            <a:endParaRPr lang="en-US" dirty="0"/>
          </a:p>
          <a:p>
            <a:r>
              <a:rPr lang="mn-MN" dirty="0" smtClean="0"/>
              <a:t>САНАХ ОЙ</a:t>
            </a:r>
          </a:p>
          <a:p>
            <a:r>
              <a:rPr lang="en-US" dirty="0" smtClean="0"/>
              <a:t>(MEMORY)</a:t>
            </a:r>
          </a:p>
          <a:p>
            <a:endParaRPr lang="en-US" dirty="0" smtClean="0"/>
          </a:p>
          <a:p>
            <a:endParaRPr lang="en-US" dirty="0"/>
          </a:p>
          <a:p>
            <a:endParaRPr lang="en-US" dirty="0"/>
          </a:p>
        </p:txBody>
      </p:sp>
      <p:sp>
        <p:nvSpPr>
          <p:cNvPr id="7" name="Left-Right Arrow 6"/>
          <p:cNvSpPr/>
          <p:nvPr/>
        </p:nvSpPr>
        <p:spPr>
          <a:xfrm>
            <a:off x="815699" y="6068568"/>
            <a:ext cx="726912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dirty="0" smtClean="0">
                <a:solidFill>
                  <a:schemeClr val="bg1">
                    <a:lumMod val="50000"/>
                  </a:schemeClr>
                </a:solidFill>
              </a:rPr>
              <a:t>ТҮГЭЭГҮҮР </a:t>
            </a:r>
            <a:r>
              <a:rPr lang="en-US" dirty="0" smtClean="0">
                <a:solidFill>
                  <a:schemeClr val="bg1">
                    <a:lumMod val="50000"/>
                  </a:schemeClr>
                </a:solidFill>
              </a:rPr>
              <a:t>(BUS)</a:t>
            </a:r>
            <a:endParaRPr lang="en-US" dirty="0">
              <a:solidFill>
                <a:schemeClr val="bg1">
                  <a:lumMod val="50000"/>
                </a:schemeClr>
              </a:solidFill>
            </a:endParaRPr>
          </a:p>
        </p:txBody>
      </p:sp>
      <p:sp>
        <p:nvSpPr>
          <p:cNvPr id="8" name="TextBox 7"/>
          <p:cNvSpPr txBox="1"/>
          <p:nvPr/>
        </p:nvSpPr>
        <p:spPr>
          <a:xfrm>
            <a:off x="5820486" y="4635628"/>
            <a:ext cx="831638" cy="646331"/>
          </a:xfrm>
          <a:prstGeom prst="rect">
            <a:avLst/>
          </a:prstGeom>
          <a:solidFill>
            <a:schemeClr val="accent3">
              <a:lumMod val="40000"/>
              <a:lumOff val="60000"/>
            </a:schemeClr>
          </a:solidFill>
          <a:ln>
            <a:solidFill>
              <a:schemeClr val="tx1"/>
            </a:solidFill>
          </a:ln>
        </p:spPr>
        <p:txBody>
          <a:bodyPr wrap="none" rtlCol="0">
            <a:spAutoFit/>
          </a:bodyPr>
          <a:lstStyle/>
          <a:p>
            <a:r>
              <a:rPr lang="mn-MN" dirty="0" smtClean="0"/>
              <a:t>ПОРТ</a:t>
            </a:r>
            <a:endParaRPr lang="en-US" dirty="0"/>
          </a:p>
          <a:p>
            <a:r>
              <a:rPr lang="en-US" dirty="0"/>
              <a:t>(PORT</a:t>
            </a:r>
            <a:r>
              <a:rPr lang="en-US" dirty="0" smtClean="0"/>
              <a:t>)</a:t>
            </a:r>
            <a:endParaRPr lang="en-US" dirty="0"/>
          </a:p>
        </p:txBody>
      </p:sp>
      <p:sp>
        <p:nvSpPr>
          <p:cNvPr id="9" name="Left-Right Arrow 8"/>
          <p:cNvSpPr/>
          <p:nvPr/>
        </p:nvSpPr>
        <p:spPr>
          <a:xfrm rot="16200000">
            <a:off x="4112830" y="4712895"/>
            <a:ext cx="2226713"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Right Arrow 9"/>
          <p:cNvSpPr/>
          <p:nvPr/>
        </p:nvSpPr>
        <p:spPr>
          <a:xfrm rot="16200000">
            <a:off x="5824826" y="5500116"/>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rot="16200000">
            <a:off x="1220885" y="5422237"/>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rot="16200000">
            <a:off x="2689824" y="5420704"/>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rot="16200000">
            <a:off x="4900975" y="2563590"/>
            <a:ext cx="718698"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6759299" y="2413221"/>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064099" y="2446558"/>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368899" y="2479021"/>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Left-Right Arrow 16"/>
          <p:cNvSpPr/>
          <p:nvPr/>
        </p:nvSpPr>
        <p:spPr>
          <a:xfrm rot="16200000">
            <a:off x="5515516" y="2563590"/>
            <a:ext cx="718698"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7199003" y="4839158"/>
            <a:ext cx="914400" cy="612648"/>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b="1" dirty="0" smtClean="0">
                <a:solidFill>
                  <a:srgbClr val="FF0000"/>
                </a:solidFill>
              </a:rPr>
              <a:t>ДИСК</a:t>
            </a:r>
            <a:endParaRPr lang="en-US" b="1" dirty="0">
              <a:solidFill>
                <a:srgbClr val="FF0000"/>
              </a:solidFill>
            </a:endParaRPr>
          </a:p>
        </p:txBody>
      </p:sp>
      <p:sp>
        <p:nvSpPr>
          <p:cNvPr id="19" name="Oval 18"/>
          <p:cNvSpPr/>
          <p:nvPr/>
        </p:nvSpPr>
        <p:spPr>
          <a:xfrm>
            <a:off x="7170428" y="4443637"/>
            <a:ext cx="914400" cy="35696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CD</a:t>
            </a:r>
            <a:endParaRPr lang="en-US" b="1" dirty="0">
              <a:solidFill>
                <a:srgbClr val="FF0000"/>
              </a:solidFill>
            </a:endParaRPr>
          </a:p>
        </p:txBody>
      </p:sp>
      <p:sp>
        <p:nvSpPr>
          <p:cNvPr id="20" name="TextBox 19"/>
          <p:cNvSpPr txBox="1"/>
          <p:nvPr/>
        </p:nvSpPr>
        <p:spPr>
          <a:xfrm>
            <a:off x="1052660" y="1600200"/>
            <a:ext cx="2812758" cy="646331"/>
          </a:xfrm>
          <a:prstGeom prst="rect">
            <a:avLst/>
          </a:prstGeom>
          <a:noFill/>
        </p:spPr>
        <p:txBody>
          <a:bodyPr wrap="none" rtlCol="0">
            <a:spAutoFit/>
          </a:bodyPr>
          <a:lstStyle/>
          <a:p>
            <a:pPr algn="ctr"/>
            <a:r>
              <a:rPr lang="mn-MN" dirty="0"/>
              <a:t>М</a:t>
            </a:r>
            <a:r>
              <a:rPr lang="mn-MN" dirty="0" smtClean="0"/>
              <a:t>эдээллийг боловсруулах </a:t>
            </a:r>
          </a:p>
          <a:p>
            <a:pPr algn="ctr"/>
            <a:r>
              <a:rPr lang="mn-MN" dirty="0" smtClean="0"/>
              <a:t>төхөөрөмж</a:t>
            </a:r>
            <a:endParaRPr lang="en-US" dirty="0"/>
          </a:p>
        </p:txBody>
      </p:sp>
      <p:sp>
        <p:nvSpPr>
          <p:cNvPr id="21" name="TextBox 20"/>
          <p:cNvSpPr txBox="1"/>
          <p:nvPr/>
        </p:nvSpPr>
        <p:spPr>
          <a:xfrm>
            <a:off x="5152746" y="1295400"/>
            <a:ext cx="2072170" cy="923330"/>
          </a:xfrm>
          <a:prstGeom prst="rect">
            <a:avLst/>
          </a:prstGeom>
          <a:noFill/>
        </p:spPr>
        <p:txBody>
          <a:bodyPr wrap="none" rtlCol="0">
            <a:spAutoFit/>
          </a:bodyPr>
          <a:lstStyle/>
          <a:p>
            <a:pPr algn="ctr"/>
            <a:r>
              <a:rPr lang="mn-MN" dirty="0" smtClean="0"/>
              <a:t>Мэдээлэл оруулах</a:t>
            </a:r>
            <a:r>
              <a:rPr lang="en-US" dirty="0"/>
              <a:t>,</a:t>
            </a:r>
            <a:r>
              <a:rPr lang="en-US" dirty="0" smtClean="0"/>
              <a:t> </a:t>
            </a:r>
            <a:endParaRPr lang="mn-MN" dirty="0" smtClean="0"/>
          </a:p>
          <a:p>
            <a:pPr algn="ctr"/>
            <a:r>
              <a:rPr lang="en-US" dirty="0"/>
              <a:t>M</a:t>
            </a:r>
            <a:r>
              <a:rPr lang="mn-MN" dirty="0" smtClean="0"/>
              <a:t>эдээлэл гаргах</a:t>
            </a:r>
          </a:p>
          <a:p>
            <a:pPr algn="ctr"/>
            <a:r>
              <a:rPr lang="mn-MN" dirty="0" smtClean="0"/>
              <a:t> тө</a:t>
            </a:r>
            <a:r>
              <a:rPr lang="mn-MN" dirty="0"/>
              <a:t>х</a:t>
            </a:r>
            <a:r>
              <a:rPr lang="mn-MN" dirty="0" smtClean="0"/>
              <a:t>өөрөмж</a:t>
            </a:r>
            <a:endParaRPr lang="en-US" dirty="0"/>
          </a:p>
        </p:txBody>
      </p:sp>
      <p:cxnSp>
        <p:nvCxnSpPr>
          <p:cNvPr id="22" name="Straight Connector 21"/>
          <p:cNvCxnSpPr/>
          <p:nvPr/>
        </p:nvCxnSpPr>
        <p:spPr>
          <a:xfrm>
            <a:off x="4244699" y="2496312"/>
            <a:ext cx="0" cy="34335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26930" y="5253073"/>
            <a:ext cx="2438488" cy="1006258"/>
          </a:xfrm>
          <a:prstGeom prst="rect">
            <a:avLst/>
          </a:prstGeom>
          <a:noFill/>
        </p:spPr>
        <p:txBody>
          <a:bodyPr wrap="none" rtlCol="0">
            <a:prstTxWarp prst="textArchDown">
              <a:avLst>
                <a:gd name="adj" fmla="val 21268363"/>
              </a:avLst>
            </a:prstTxWarp>
            <a:spAutoFit/>
          </a:bodyPr>
          <a:lstStyle/>
          <a:p>
            <a:r>
              <a:rPr lang="en-US" b="1" dirty="0" smtClean="0">
                <a:solidFill>
                  <a:srgbClr val="FF0000"/>
                </a:solidFill>
              </a:rPr>
              <a:t>… 0 0 1 0 1 1 0 0 1 1 0 …</a:t>
            </a:r>
            <a:endParaRPr lang="en-US" b="1" dirty="0">
              <a:solidFill>
                <a:srgbClr val="FF0000"/>
              </a:solidFill>
            </a:endParaRPr>
          </a:p>
        </p:txBody>
      </p:sp>
      <p:sp>
        <p:nvSpPr>
          <p:cNvPr id="26" name="TextBox 25"/>
          <p:cNvSpPr txBox="1"/>
          <p:nvPr/>
        </p:nvSpPr>
        <p:spPr>
          <a:xfrm rot="16200000">
            <a:off x="3371630" y="4429447"/>
            <a:ext cx="2232909" cy="1603616"/>
          </a:xfrm>
          <a:prstGeom prst="rect">
            <a:avLst/>
          </a:prstGeom>
          <a:noFill/>
        </p:spPr>
        <p:txBody>
          <a:bodyPr wrap="none" rtlCol="0">
            <a:prstTxWarp prst="textArchDown">
              <a:avLst>
                <a:gd name="adj" fmla="val 19478036"/>
              </a:avLst>
            </a:prstTxWarp>
            <a:spAutoFit/>
          </a:bodyPr>
          <a:lstStyle/>
          <a:p>
            <a:r>
              <a:rPr lang="en-US" b="1" dirty="0" smtClean="0">
                <a:solidFill>
                  <a:srgbClr val="FF0000"/>
                </a:solidFill>
              </a:rPr>
              <a:t>… 0 0 1 0 1 1 0 0 1 1 0 …</a:t>
            </a:r>
            <a:endParaRPr lang="en-US" b="1" dirty="0">
              <a:solidFill>
                <a:srgbClr val="FF0000"/>
              </a:solidFill>
            </a:endParaRPr>
          </a:p>
        </p:txBody>
      </p:sp>
      <p:sp>
        <p:nvSpPr>
          <p:cNvPr id="27" name="TextBox 26"/>
          <p:cNvSpPr txBox="1"/>
          <p:nvPr/>
        </p:nvSpPr>
        <p:spPr>
          <a:xfrm>
            <a:off x="6202297" y="4839158"/>
            <a:ext cx="1897416" cy="1501792"/>
          </a:xfrm>
          <a:prstGeom prst="rect">
            <a:avLst/>
          </a:prstGeom>
          <a:noFill/>
        </p:spPr>
        <p:txBody>
          <a:bodyPr wrap="none" rtlCol="0">
            <a:prstTxWarp prst="textArchUp">
              <a:avLst>
                <a:gd name="adj" fmla="val 8698941"/>
              </a:avLst>
            </a:prstTxWarp>
            <a:spAutoFit/>
          </a:bodyPr>
          <a:lstStyle/>
          <a:p>
            <a:r>
              <a:rPr lang="en-US" b="1" dirty="0" smtClean="0">
                <a:solidFill>
                  <a:srgbClr val="FF0000"/>
                </a:solidFill>
              </a:rPr>
              <a:t>… 0 0 1 0 1 1 0 0 1 1 0 …</a:t>
            </a:r>
            <a:endParaRPr lang="en-US" b="1" dirty="0">
              <a:solidFill>
                <a:srgbClr val="FF0000"/>
              </a:solidFill>
            </a:endParaRPr>
          </a:p>
        </p:txBody>
      </p:sp>
      <p:sp>
        <p:nvSpPr>
          <p:cNvPr id="28" name="TextBox 27"/>
          <p:cNvSpPr txBox="1"/>
          <p:nvPr/>
        </p:nvSpPr>
        <p:spPr>
          <a:xfrm rot="881603">
            <a:off x="1284071" y="3378940"/>
            <a:ext cx="2433680" cy="369332"/>
          </a:xfrm>
          <a:prstGeom prst="rect">
            <a:avLst/>
          </a:prstGeom>
          <a:noFill/>
        </p:spPr>
        <p:txBody>
          <a:bodyPr wrap="none" rtlCol="0">
            <a:prstTxWarp prst="textArchUp">
              <a:avLst/>
            </a:prstTxWarp>
            <a:spAutoFit/>
          </a:bodyPr>
          <a:lstStyle/>
          <a:p>
            <a:r>
              <a:rPr lang="en-US" b="1" dirty="0" smtClean="0">
                <a:solidFill>
                  <a:srgbClr val="FF0000"/>
                </a:solidFill>
              </a:rPr>
              <a:t>… 0 0 1 0 1 1 0 0 1 1 0</a:t>
            </a:r>
            <a:endParaRPr lang="mn-MN" b="1" dirty="0" smtClean="0">
              <a:solidFill>
                <a:srgbClr val="FF0000"/>
              </a:solidFill>
            </a:endParaRPr>
          </a:p>
          <a:p>
            <a:r>
              <a:rPr lang="en-US" b="1" dirty="0" smtClean="0">
                <a:solidFill>
                  <a:srgbClr val="FF0000"/>
                </a:solidFill>
              </a:rPr>
              <a:t>1 0 1 1 0 0 1 1 1 0 1 0 …</a:t>
            </a:r>
            <a:endParaRPr lang="en-US" b="1" dirty="0">
              <a:solidFill>
                <a:srgbClr val="FF0000"/>
              </a:solidFill>
            </a:endParaRPr>
          </a:p>
        </p:txBody>
      </p:sp>
      <p:sp>
        <p:nvSpPr>
          <p:cNvPr id="29" name="TextBox 28"/>
          <p:cNvSpPr txBox="1"/>
          <p:nvPr/>
        </p:nvSpPr>
        <p:spPr>
          <a:xfrm>
            <a:off x="5206140" y="2218731"/>
            <a:ext cx="1897416" cy="1508156"/>
          </a:xfrm>
          <a:prstGeom prst="rect">
            <a:avLst/>
          </a:prstGeom>
          <a:noFill/>
        </p:spPr>
        <p:txBody>
          <a:bodyPr wrap="none" rtlCol="0">
            <a:prstTxWarp prst="textArchUp">
              <a:avLst>
                <a:gd name="adj" fmla="val 8698941"/>
              </a:avLst>
            </a:prstTxWarp>
            <a:spAutoFit/>
          </a:bodyPr>
          <a:lstStyle/>
          <a:p>
            <a:r>
              <a:rPr lang="en-US" b="1" dirty="0" smtClean="0">
                <a:solidFill>
                  <a:srgbClr val="FF0000"/>
                </a:solidFill>
              </a:rPr>
              <a:t>… 0 0 1 0 1 1 0 0 1 1 0 …</a:t>
            </a:r>
            <a:endParaRPr lang="en-US" b="1" dirty="0">
              <a:solidFill>
                <a:srgbClr val="FF0000"/>
              </a:solidFill>
            </a:endParaRPr>
          </a:p>
        </p:txBody>
      </p:sp>
      <p:sp>
        <p:nvSpPr>
          <p:cNvPr id="30" name="TextBox 29"/>
          <p:cNvSpPr txBox="1"/>
          <p:nvPr/>
        </p:nvSpPr>
        <p:spPr>
          <a:xfrm>
            <a:off x="1458899" y="304800"/>
            <a:ext cx="5982728" cy="830997"/>
          </a:xfrm>
          <a:prstGeom prst="rect">
            <a:avLst/>
          </a:prstGeom>
          <a:noFill/>
        </p:spPr>
        <p:txBody>
          <a:bodyPr wrap="none" rtlCol="0">
            <a:spAutoFit/>
          </a:bodyPr>
          <a:lstStyle/>
          <a:p>
            <a:pPr algn="ctr"/>
            <a:r>
              <a:rPr lang="mn-MN" sz="2400" b="1" dirty="0" smtClean="0">
                <a:effectLst>
                  <a:outerShdw blurRad="38100" dist="38100" dir="2700000" algn="tl">
                    <a:srgbClr val="000000">
                      <a:alpha val="43137"/>
                    </a:srgbClr>
                  </a:outerShdw>
                </a:effectLst>
              </a:rPr>
              <a:t>Компьютерийн систем доторх мэдээллийн </a:t>
            </a:r>
            <a:endParaRPr lang="en-US" sz="2400" b="1" dirty="0" smtClean="0">
              <a:effectLst>
                <a:outerShdw blurRad="38100" dist="38100" dir="2700000" algn="tl">
                  <a:srgbClr val="000000">
                    <a:alpha val="43137"/>
                  </a:srgbClr>
                </a:outerShdw>
              </a:effectLst>
            </a:endParaRPr>
          </a:p>
          <a:p>
            <a:pPr algn="ctr"/>
            <a:r>
              <a:rPr lang="en-US" sz="2400" b="1" dirty="0" smtClean="0">
                <a:effectLst>
                  <a:outerShdw blurRad="38100" dist="38100" dir="2700000" algn="tl">
                    <a:srgbClr val="000000">
                      <a:alpha val="43137"/>
                    </a:srgbClr>
                  </a:outerShdw>
                </a:effectLst>
              </a:rPr>
              <a:t>(</a:t>
            </a:r>
            <a:r>
              <a:rPr lang="mn-MN" sz="2400" b="1" dirty="0" smtClean="0">
                <a:effectLst>
                  <a:outerShdw blurRad="38100" dist="38100" dir="2700000" algn="tl">
                    <a:srgbClr val="000000">
                      <a:alpha val="43137"/>
                    </a:srgbClr>
                  </a:outerShdw>
                </a:effectLst>
              </a:rPr>
              <a:t>өгөгдлийн</a:t>
            </a:r>
            <a:r>
              <a:rPr lang="en-US" sz="2400" b="1" dirty="0" smtClean="0">
                <a:effectLst>
                  <a:outerShdw blurRad="38100" dist="38100" dir="2700000" algn="tl">
                    <a:srgbClr val="000000">
                      <a:alpha val="43137"/>
                    </a:srgbClr>
                  </a:outerShdw>
                </a:effectLst>
              </a:rPr>
              <a:t>) </a:t>
            </a:r>
            <a:r>
              <a:rPr lang="mn-MN" sz="2400" b="1" dirty="0" smtClean="0">
                <a:effectLst>
                  <a:outerShdw blurRad="38100" dist="38100" dir="2700000" algn="tl">
                    <a:srgbClr val="000000">
                      <a:alpha val="43137"/>
                    </a:srgbClr>
                  </a:outerShdw>
                </a:effectLst>
              </a:rPr>
              <a:t>урсгал</a:t>
            </a:r>
            <a:endParaRPr lang="en-US" sz="2400"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976784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899" y="304800"/>
            <a:ext cx="5982728" cy="830997"/>
          </a:xfrm>
          <a:prstGeom prst="rect">
            <a:avLst/>
          </a:prstGeom>
          <a:noFill/>
        </p:spPr>
        <p:txBody>
          <a:bodyPr wrap="none" rtlCol="0">
            <a:spAutoFit/>
          </a:bodyPr>
          <a:lstStyle/>
          <a:p>
            <a:pPr algn="ctr"/>
            <a:r>
              <a:rPr lang="mn-MN" sz="2400" b="1" dirty="0" smtClean="0">
                <a:effectLst>
                  <a:outerShdw blurRad="38100" dist="38100" dir="2700000" algn="tl">
                    <a:srgbClr val="000000">
                      <a:alpha val="43137"/>
                    </a:srgbClr>
                  </a:outerShdw>
                </a:effectLst>
              </a:rPr>
              <a:t>Компьютерийн систем доторх мэдээллийн </a:t>
            </a:r>
            <a:endParaRPr lang="en-US" sz="2400" b="1" dirty="0" smtClean="0">
              <a:effectLst>
                <a:outerShdw blurRad="38100" dist="38100" dir="2700000" algn="tl">
                  <a:srgbClr val="000000">
                    <a:alpha val="43137"/>
                  </a:srgbClr>
                </a:outerShdw>
              </a:effectLst>
            </a:endParaRPr>
          </a:p>
          <a:p>
            <a:pPr algn="ctr"/>
            <a:r>
              <a:rPr lang="en-US" sz="2400" b="1" dirty="0" smtClean="0">
                <a:effectLst>
                  <a:outerShdw blurRad="38100" dist="38100" dir="2700000" algn="tl">
                    <a:srgbClr val="000000">
                      <a:alpha val="43137"/>
                    </a:srgbClr>
                  </a:outerShdw>
                </a:effectLst>
              </a:rPr>
              <a:t>(</a:t>
            </a:r>
            <a:r>
              <a:rPr lang="mn-MN" sz="2400" b="1" dirty="0" smtClean="0">
                <a:effectLst>
                  <a:outerShdw blurRad="38100" dist="38100" dir="2700000" algn="tl">
                    <a:srgbClr val="000000">
                      <a:alpha val="43137"/>
                    </a:srgbClr>
                  </a:outerShdw>
                </a:effectLst>
              </a:rPr>
              <a:t>өгөгдлийн</a:t>
            </a:r>
            <a:r>
              <a:rPr lang="en-US" sz="2400" b="1" dirty="0" smtClean="0">
                <a:effectLst>
                  <a:outerShdw blurRad="38100" dist="38100" dir="2700000" algn="tl">
                    <a:srgbClr val="000000">
                      <a:alpha val="43137"/>
                    </a:srgbClr>
                  </a:outerShdw>
                </a:effectLst>
              </a:rPr>
              <a:t>) </a:t>
            </a:r>
            <a:r>
              <a:rPr lang="mn-MN" sz="2400" b="1" dirty="0" smtClean="0">
                <a:effectLst>
                  <a:outerShdw blurRad="38100" dist="38100" dir="2700000" algn="tl">
                    <a:srgbClr val="000000">
                      <a:alpha val="43137"/>
                    </a:srgbClr>
                  </a:outerShdw>
                </a:effectLst>
              </a:rPr>
              <a:t>урсгал</a:t>
            </a:r>
            <a:endParaRPr lang="en-US" sz="2400" b="1" dirty="0">
              <a:effectLst>
                <a:outerShdw blurRad="38100" dist="38100" dir="2700000" algn="tl">
                  <a:srgbClr val="000000">
                    <a:alpha val="43137"/>
                  </a:srgbClr>
                </a:outerShdw>
              </a:effectLst>
            </a:endParaRPr>
          </a:p>
        </p:txBody>
      </p:sp>
      <p:sp>
        <p:nvSpPr>
          <p:cNvPr id="6" name="TextBox 5"/>
          <p:cNvSpPr txBox="1"/>
          <p:nvPr/>
        </p:nvSpPr>
        <p:spPr>
          <a:xfrm>
            <a:off x="838200" y="1676400"/>
            <a:ext cx="7696200" cy="3693319"/>
          </a:xfrm>
          <a:prstGeom prst="rect">
            <a:avLst/>
          </a:prstGeom>
          <a:noFill/>
        </p:spPr>
        <p:txBody>
          <a:bodyPr wrap="square" rtlCol="0">
            <a:spAutoFit/>
          </a:bodyPr>
          <a:lstStyle/>
          <a:p>
            <a:r>
              <a:rPr lang="mn-MN" dirty="0" smtClean="0"/>
              <a:t>Бит </a:t>
            </a:r>
            <a:r>
              <a:rPr lang="en-US" dirty="0" smtClean="0"/>
              <a:t>(bit)</a:t>
            </a:r>
            <a:r>
              <a:rPr lang="mn-MN" dirty="0" smtClean="0"/>
              <a:t>- мэдээллийн хамгийн бага нэгж. 0 эсвэл 1 гэсэн төлөв. </a:t>
            </a:r>
          </a:p>
          <a:p>
            <a:r>
              <a:rPr lang="mn-MN" dirty="0" smtClean="0"/>
              <a:t>	Жишээ: гэрэл ассан эсвэл унтарсан</a:t>
            </a:r>
          </a:p>
          <a:p>
            <a:r>
              <a:rPr lang="mn-MN" dirty="0"/>
              <a:t>	Ж</a:t>
            </a:r>
            <a:r>
              <a:rPr lang="mn-MN" dirty="0" smtClean="0"/>
              <a:t>ишээ: хаалга нээлттэй эсвэл хаалттай</a:t>
            </a:r>
          </a:p>
          <a:p>
            <a:endParaRPr lang="mn-MN" dirty="0" smtClean="0"/>
          </a:p>
          <a:p>
            <a:r>
              <a:rPr lang="mn-MN" dirty="0" smtClean="0"/>
              <a:t>Байт</a:t>
            </a:r>
            <a:r>
              <a:rPr lang="en-US" dirty="0" smtClean="0"/>
              <a:t> (byte)</a:t>
            </a:r>
            <a:r>
              <a:rPr lang="mn-MN" dirty="0" smtClean="0"/>
              <a:t>- 8 бит</a:t>
            </a:r>
            <a:r>
              <a:rPr lang="en-US" dirty="0" smtClean="0"/>
              <a:t>.  </a:t>
            </a:r>
            <a:r>
              <a:rPr lang="mn-MN" dirty="0" smtClean="0"/>
              <a:t>8 битийн зарим нь 0, үлдэж байгаа битүүд нь 1 төлөвтэй</a:t>
            </a:r>
          </a:p>
          <a:p>
            <a:r>
              <a:rPr lang="mn-MN" dirty="0" smtClean="0"/>
              <a:t>	Жишээ: 00111011, 10001101, 11111010 ...</a:t>
            </a:r>
          </a:p>
          <a:p>
            <a:endParaRPr lang="mn-MN" dirty="0" smtClean="0"/>
          </a:p>
          <a:p>
            <a:r>
              <a:rPr lang="mn-MN" dirty="0" smtClean="0"/>
              <a:t>2 байт</a:t>
            </a:r>
            <a:r>
              <a:rPr lang="en-US" dirty="0" smtClean="0"/>
              <a:t> (word)</a:t>
            </a:r>
            <a:r>
              <a:rPr lang="mn-MN" dirty="0" smtClean="0"/>
              <a:t>- 16 бит</a:t>
            </a:r>
          </a:p>
          <a:p>
            <a:r>
              <a:rPr lang="mn-MN" dirty="0"/>
              <a:t>	</a:t>
            </a:r>
            <a:r>
              <a:rPr lang="mn-MN" dirty="0" smtClean="0"/>
              <a:t>жишээ: 0111</a:t>
            </a:r>
            <a:r>
              <a:rPr lang="en-US" dirty="0" smtClean="0"/>
              <a:t>’</a:t>
            </a:r>
            <a:r>
              <a:rPr lang="mn-MN" dirty="0" smtClean="0"/>
              <a:t>0001</a:t>
            </a:r>
            <a:r>
              <a:rPr lang="en-US" dirty="0" smtClean="0"/>
              <a:t>’</a:t>
            </a:r>
            <a:r>
              <a:rPr lang="mn-MN" dirty="0" smtClean="0"/>
              <a:t>0101</a:t>
            </a:r>
            <a:r>
              <a:rPr lang="en-US" dirty="0" smtClean="0"/>
              <a:t>’0011</a:t>
            </a:r>
            <a:endParaRPr lang="mn-MN" dirty="0" smtClean="0"/>
          </a:p>
          <a:p>
            <a:endParaRPr lang="mn-MN" dirty="0" smtClean="0"/>
          </a:p>
          <a:p>
            <a:r>
              <a:rPr lang="mn-MN" dirty="0" smtClean="0"/>
              <a:t>4 байт</a:t>
            </a:r>
            <a:r>
              <a:rPr lang="en-US" dirty="0" smtClean="0"/>
              <a:t> (double word)</a:t>
            </a:r>
            <a:r>
              <a:rPr lang="mn-MN" dirty="0" smtClean="0"/>
              <a:t>- 32 бит</a:t>
            </a:r>
            <a:endParaRPr lang="en-US" dirty="0" smtClean="0"/>
          </a:p>
          <a:p>
            <a:r>
              <a:rPr lang="en-US" dirty="0"/>
              <a:t>	</a:t>
            </a:r>
            <a:r>
              <a:rPr lang="mn-MN" dirty="0" smtClean="0"/>
              <a:t>жишээ: 0011</a:t>
            </a:r>
            <a:r>
              <a:rPr lang="en-US" dirty="0" smtClean="0"/>
              <a:t>’1111’0001’1101’0000’1010’0101’0111</a:t>
            </a:r>
          </a:p>
          <a:p>
            <a:r>
              <a:rPr lang="en-US" dirty="0" smtClean="0"/>
              <a:t>…</a:t>
            </a:r>
            <a:r>
              <a:rPr lang="mn-MN" dirty="0" smtClean="0"/>
              <a:t> </a:t>
            </a:r>
            <a:endParaRPr lang="en-US" dirty="0"/>
          </a:p>
        </p:txBody>
      </p:sp>
    </p:spTree>
    <p:extLst>
      <p:ext uri="{BB962C8B-B14F-4D97-AF65-F5344CB8AC3E}">
        <p14:creationId xmlns="" xmlns:p14="http://schemas.microsoft.com/office/powerpoint/2010/main" val="375918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down)">
                                      <p:cBhvr>
                                        <p:cTn id="18" dur="500"/>
                                        <p:tgtEl>
                                          <p:spTgt spid="6">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wipe(down)">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wipe(down)">
                                      <p:cBhvr>
                                        <p:cTn id="26" dur="500"/>
                                        <p:tgtEl>
                                          <p:spTgt spid="6">
                                            <p:txEl>
                                              <p:pRg st="7" end="7"/>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wipe(down)">
                                      <p:cBhvr>
                                        <p:cTn id="29" dur="500"/>
                                        <p:tgtEl>
                                          <p:spTgt spid="6">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animEffect transition="in" filter="barn(inVertical)">
                                      <p:cBhvr>
                                        <p:cTn id="34" dur="500"/>
                                        <p:tgtEl>
                                          <p:spTgt spid="6">
                                            <p:txEl>
                                              <p:pRg st="10" end="10"/>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Effect transition="in" filter="barn(inVertical)">
                                      <p:cBhvr>
                                        <p:cTn id="37" dur="500"/>
                                        <p:tgtEl>
                                          <p:spTgt spid="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barn(inVertical)">
                                      <p:cBhvr>
                                        <p:cTn id="4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8899" y="304800"/>
            <a:ext cx="5982728" cy="830997"/>
          </a:xfrm>
          <a:prstGeom prst="rect">
            <a:avLst/>
          </a:prstGeom>
          <a:noFill/>
        </p:spPr>
        <p:txBody>
          <a:bodyPr wrap="none" rtlCol="0">
            <a:spAutoFit/>
          </a:bodyPr>
          <a:lstStyle/>
          <a:p>
            <a:pPr algn="ctr"/>
            <a:r>
              <a:rPr lang="mn-MN" sz="2400" b="1" dirty="0" smtClean="0">
                <a:effectLst>
                  <a:outerShdw blurRad="38100" dist="38100" dir="2700000" algn="tl">
                    <a:srgbClr val="000000">
                      <a:alpha val="43137"/>
                    </a:srgbClr>
                  </a:outerShdw>
                </a:effectLst>
              </a:rPr>
              <a:t>Компьютерийн систем доторх мэдээллийн </a:t>
            </a:r>
            <a:endParaRPr lang="en-US" sz="2400" b="1" dirty="0" smtClean="0">
              <a:effectLst>
                <a:outerShdw blurRad="38100" dist="38100" dir="2700000" algn="tl">
                  <a:srgbClr val="000000">
                    <a:alpha val="43137"/>
                  </a:srgbClr>
                </a:outerShdw>
              </a:effectLst>
            </a:endParaRPr>
          </a:p>
          <a:p>
            <a:pPr algn="ctr"/>
            <a:r>
              <a:rPr lang="en-US" sz="2400" b="1" dirty="0" smtClean="0">
                <a:effectLst>
                  <a:outerShdw blurRad="38100" dist="38100" dir="2700000" algn="tl">
                    <a:srgbClr val="000000">
                      <a:alpha val="43137"/>
                    </a:srgbClr>
                  </a:outerShdw>
                </a:effectLst>
              </a:rPr>
              <a:t>(</a:t>
            </a:r>
            <a:r>
              <a:rPr lang="mn-MN" sz="2400" b="1" dirty="0" smtClean="0">
                <a:effectLst>
                  <a:outerShdw blurRad="38100" dist="38100" dir="2700000" algn="tl">
                    <a:srgbClr val="000000">
                      <a:alpha val="43137"/>
                    </a:srgbClr>
                  </a:outerShdw>
                </a:effectLst>
              </a:rPr>
              <a:t>өгөгдлийн</a:t>
            </a:r>
            <a:r>
              <a:rPr lang="en-US" sz="2400" b="1" dirty="0" smtClean="0">
                <a:effectLst>
                  <a:outerShdw blurRad="38100" dist="38100" dir="2700000" algn="tl">
                    <a:srgbClr val="000000">
                      <a:alpha val="43137"/>
                    </a:srgbClr>
                  </a:outerShdw>
                </a:effectLst>
              </a:rPr>
              <a:t>) </a:t>
            </a:r>
            <a:r>
              <a:rPr lang="mn-MN" sz="2400" b="1" dirty="0" smtClean="0">
                <a:effectLst>
                  <a:outerShdw blurRad="38100" dist="38100" dir="2700000" algn="tl">
                    <a:srgbClr val="000000">
                      <a:alpha val="43137"/>
                    </a:srgbClr>
                  </a:outerShdw>
                </a:effectLst>
              </a:rPr>
              <a:t>урсгал</a:t>
            </a:r>
            <a:endParaRPr lang="en-US" sz="2400" b="1" dirty="0">
              <a:effectLst>
                <a:outerShdw blurRad="38100" dist="38100" dir="2700000" algn="tl">
                  <a:srgbClr val="000000">
                    <a:alpha val="43137"/>
                  </a:srgbClr>
                </a:outerShdw>
              </a:effectLst>
            </a:endParaRPr>
          </a:p>
        </p:txBody>
      </p:sp>
      <p:sp>
        <p:nvSpPr>
          <p:cNvPr id="5" name="TextBox 4"/>
          <p:cNvSpPr txBox="1"/>
          <p:nvPr/>
        </p:nvSpPr>
        <p:spPr>
          <a:xfrm>
            <a:off x="381000" y="1524000"/>
            <a:ext cx="8635697" cy="923330"/>
          </a:xfrm>
          <a:prstGeom prst="rect">
            <a:avLst/>
          </a:prstGeom>
          <a:noFill/>
        </p:spPr>
        <p:txBody>
          <a:bodyPr wrap="none" rtlCol="0">
            <a:spAutoFit/>
          </a:bodyPr>
          <a:lstStyle/>
          <a:p>
            <a:r>
              <a:rPr lang="mn-MN" dirty="0" smtClean="0"/>
              <a:t>Компьютерийн нэг хэсгээс нөгөө хэсэгт өгөгдлийг дамжуулах урсгалын 2 төрөл байна.</a:t>
            </a:r>
          </a:p>
          <a:p>
            <a:pPr marL="285750" indent="-285750">
              <a:buFont typeface="Arial" panose="020B0604020202020204" pitchFamily="34" charset="0"/>
              <a:buChar char="•"/>
            </a:pPr>
            <a:r>
              <a:rPr lang="mn-MN" dirty="0" smtClean="0"/>
              <a:t>Өгөгдлийн зэрэгцээ урсгал буюу дамжуулалт</a:t>
            </a:r>
          </a:p>
          <a:p>
            <a:pPr marL="285750" indent="-285750">
              <a:buFont typeface="Arial" panose="020B0604020202020204" pitchFamily="34" charset="0"/>
              <a:buChar char="•"/>
            </a:pPr>
            <a:r>
              <a:rPr lang="mn-MN" dirty="0" smtClean="0"/>
              <a:t>Өгөгдлийн цуваа урсгал буюу дамжуулалт</a:t>
            </a:r>
            <a:endParaRPr lang="en-US" dirty="0"/>
          </a:p>
        </p:txBody>
      </p:sp>
      <p:sp>
        <p:nvSpPr>
          <p:cNvPr id="6" name="Rectangle 5"/>
          <p:cNvSpPr/>
          <p:nvPr/>
        </p:nvSpPr>
        <p:spPr>
          <a:xfrm>
            <a:off x="882376" y="2875002"/>
            <a:ext cx="4344203" cy="369332"/>
          </a:xfrm>
          <a:prstGeom prst="rect">
            <a:avLst/>
          </a:prstGeom>
        </p:spPr>
        <p:txBody>
          <a:bodyPr wrap="none">
            <a:spAutoFit/>
          </a:bodyPr>
          <a:lstStyle/>
          <a:p>
            <a:pPr marL="285750" indent="-285750">
              <a:buFont typeface="Arial" panose="020B0604020202020204" pitchFamily="34" charset="0"/>
              <a:buChar char="•"/>
            </a:pPr>
            <a:r>
              <a:rPr lang="mn-MN" dirty="0"/>
              <a:t>Өгөгдлийн зэрэгцээ урсгал-дамжуулалт</a:t>
            </a:r>
          </a:p>
        </p:txBody>
      </p:sp>
      <p:sp>
        <p:nvSpPr>
          <p:cNvPr id="8" name="TextBox 7"/>
          <p:cNvSpPr txBox="1"/>
          <p:nvPr/>
        </p:nvSpPr>
        <p:spPr>
          <a:xfrm>
            <a:off x="1034776" y="3396734"/>
            <a:ext cx="6883872" cy="646331"/>
          </a:xfrm>
          <a:prstGeom prst="rect">
            <a:avLst/>
          </a:prstGeom>
          <a:noFill/>
        </p:spPr>
        <p:txBody>
          <a:bodyPr wrap="none" rtlCol="0">
            <a:spAutoFit/>
          </a:bodyPr>
          <a:lstStyle/>
          <a:p>
            <a:r>
              <a:rPr lang="en-US" dirty="0" smtClean="0"/>
              <a:t>8, 16, 32, 64 </a:t>
            </a:r>
            <a:r>
              <a:rPr lang="mn-MN" dirty="0" smtClean="0"/>
              <a:t>бит мэдээлэл хугацааны нэг агшинд нэгэн зэрэг дамжих</a:t>
            </a:r>
          </a:p>
          <a:p>
            <a:r>
              <a:rPr lang="mn-MN" dirty="0" smtClean="0"/>
              <a:t>Жишээ: 8 бит – 01110010, 11000001, 11100010 ...</a:t>
            </a:r>
            <a:endParaRPr lang="en-US" dirty="0"/>
          </a:p>
        </p:txBody>
      </p:sp>
      <p:cxnSp>
        <p:nvCxnSpPr>
          <p:cNvPr id="11" name="Straight Arrow Connector 10"/>
          <p:cNvCxnSpPr/>
          <p:nvPr/>
        </p:nvCxnSpPr>
        <p:spPr>
          <a:xfrm>
            <a:off x="1034776" y="5029200"/>
            <a:ext cx="688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rot="5400000">
            <a:off x="1300656" y="4566744"/>
            <a:ext cx="1120820" cy="369332"/>
          </a:xfrm>
          <a:prstGeom prst="rect">
            <a:avLst/>
          </a:prstGeom>
        </p:spPr>
        <p:txBody>
          <a:bodyPr wrap="none">
            <a:spAutoFit/>
          </a:bodyPr>
          <a:lstStyle/>
          <a:p>
            <a:r>
              <a:rPr lang="mn-MN" dirty="0"/>
              <a:t>01110010</a:t>
            </a:r>
            <a:endParaRPr lang="en-US" dirty="0"/>
          </a:p>
        </p:txBody>
      </p:sp>
      <p:sp>
        <p:nvSpPr>
          <p:cNvPr id="13" name="Rectangle 12"/>
          <p:cNvSpPr/>
          <p:nvPr/>
        </p:nvSpPr>
        <p:spPr>
          <a:xfrm rot="5400000">
            <a:off x="2038170" y="4566744"/>
            <a:ext cx="1120820" cy="369332"/>
          </a:xfrm>
          <a:prstGeom prst="rect">
            <a:avLst/>
          </a:prstGeom>
        </p:spPr>
        <p:txBody>
          <a:bodyPr wrap="none">
            <a:spAutoFit/>
          </a:bodyPr>
          <a:lstStyle/>
          <a:p>
            <a:r>
              <a:rPr lang="mn-MN" dirty="0"/>
              <a:t>11000001</a:t>
            </a:r>
            <a:endParaRPr lang="en-US" dirty="0"/>
          </a:p>
        </p:txBody>
      </p:sp>
      <p:sp>
        <p:nvSpPr>
          <p:cNvPr id="14" name="Rectangle 13"/>
          <p:cNvSpPr/>
          <p:nvPr/>
        </p:nvSpPr>
        <p:spPr>
          <a:xfrm rot="5400000">
            <a:off x="2722007" y="4593194"/>
            <a:ext cx="1173719" cy="369332"/>
          </a:xfrm>
          <a:prstGeom prst="rect">
            <a:avLst/>
          </a:prstGeom>
        </p:spPr>
        <p:txBody>
          <a:bodyPr wrap="none">
            <a:spAutoFit/>
          </a:bodyPr>
          <a:lstStyle/>
          <a:p>
            <a:r>
              <a:rPr lang="mn-MN" dirty="0"/>
              <a:t>11100010 </a:t>
            </a:r>
            <a:endParaRPr lang="en-US" dirty="0"/>
          </a:p>
        </p:txBody>
      </p:sp>
      <p:sp>
        <p:nvSpPr>
          <p:cNvPr id="15" name="TextBox 14"/>
          <p:cNvSpPr txBox="1"/>
          <p:nvPr/>
        </p:nvSpPr>
        <p:spPr>
          <a:xfrm>
            <a:off x="6477000" y="4659868"/>
            <a:ext cx="1315617" cy="369332"/>
          </a:xfrm>
          <a:prstGeom prst="rect">
            <a:avLst/>
          </a:prstGeom>
          <a:noFill/>
        </p:spPr>
        <p:txBody>
          <a:bodyPr wrap="none" rtlCol="0">
            <a:spAutoFit/>
          </a:bodyPr>
          <a:lstStyle/>
          <a:p>
            <a:r>
              <a:rPr lang="mn-MN" dirty="0" smtClean="0"/>
              <a:t>Цаг хугацаа</a:t>
            </a:r>
            <a:endParaRPr lang="en-US" dirty="0"/>
          </a:p>
        </p:txBody>
      </p:sp>
      <p:sp>
        <p:nvSpPr>
          <p:cNvPr id="16" name="TextBox 15"/>
          <p:cNvSpPr txBox="1"/>
          <p:nvPr/>
        </p:nvSpPr>
        <p:spPr>
          <a:xfrm>
            <a:off x="993844" y="5638800"/>
            <a:ext cx="5711756" cy="646331"/>
          </a:xfrm>
          <a:prstGeom prst="rect">
            <a:avLst/>
          </a:prstGeom>
          <a:noFill/>
        </p:spPr>
        <p:txBody>
          <a:bodyPr wrap="none" rtlCol="0">
            <a:spAutoFit/>
          </a:bodyPr>
          <a:lstStyle/>
          <a:p>
            <a:r>
              <a:rPr lang="mn-MN" dirty="0" smtClean="0"/>
              <a:t>Жишээ: 	процессор-санах ойн хооронд, </a:t>
            </a:r>
          </a:p>
          <a:p>
            <a:r>
              <a:rPr lang="mn-MN" dirty="0"/>
              <a:t>	</a:t>
            </a:r>
            <a:r>
              <a:rPr lang="mn-MN" dirty="0" smtClean="0"/>
              <a:t>процессор-орох\гарах төхөөрөмжийн хооронд</a:t>
            </a:r>
            <a:endParaRPr lang="en-US" dirty="0"/>
          </a:p>
        </p:txBody>
      </p:sp>
      <p:sp>
        <p:nvSpPr>
          <p:cNvPr id="17" name="TextBox 16"/>
          <p:cNvSpPr txBox="1"/>
          <p:nvPr/>
        </p:nvSpPr>
        <p:spPr>
          <a:xfrm>
            <a:off x="1667102" y="5314548"/>
            <a:ext cx="378630" cy="369332"/>
          </a:xfrm>
          <a:prstGeom prst="rect">
            <a:avLst/>
          </a:prstGeom>
          <a:noFill/>
        </p:spPr>
        <p:txBody>
          <a:bodyPr wrap="none" rtlCol="0">
            <a:spAutoFit/>
          </a:bodyPr>
          <a:lstStyle/>
          <a:p>
            <a:r>
              <a:rPr lang="en-US" dirty="0" smtClean="0"/>
              <a:t>t1</a:t>
            </a:r>
            <a:endParaRPr lang="en-US" dirty="0"/>
          </a:p>
        </p:txBody>
      </p:sp>
      <p:sp>
        <p:nvSpPr>
          <p:cNvPr id="18" name="TextBox 17"/>
          <p:cNvSpPr txBox="1"/>
          <p:nvPr/>
        </p:nvSpPr>
        <p:spPr>
          <a:xfrm>
            <a:off x="2377338" y="5314548"/>
            <a:ext cx="378630" cy="369332"/>
          </a:xfrm>
          <a:prstGeom prst="rect">
            <a:avLst/>
          </a:prstGeom>
          <a:noFill/>
        </p:spPr>
        <p:txBody>
          <a:bodyPr wrap="none" rtlCol="0">
            <a:spAutoFit/>
          </a:bodyPr>
          <a:lstStyle/>
          <a:p>
            <a:r>
              <a:rPr lang="en-US" dirty="0" smtClean="0"/>
              <a:t>t2</a:t>
            </a:r>
            <a:endParaRPr lang="en-US" dirty="0"/>
          </a:p>
        </p:txBody>
      </p:sp>
      <p:sp>
        <p:nvSpPr>
          <p:cNvPr id="19" name="TextBox 18"/>
          <p:cNvSpPr txBox="1"/>
          <p:nvPr/>
        </p:nvSpPr>
        <p:spPr>
          <a:xfrm>
            <a:off x="3124200" y="5314548"/>
            <a:ext cx="378630" cy="369332"/>
          </a:xfrm>
          <a:prstGeom prst="rect">
            <a:avLst/>
          </a:prstGeom>
          <a:noFill/>
        </p:spPr>
        <p:txBody>
          <a:bodyPr wrap="none" rtlCol="0">
            <a:spAutoFit/>
          </a:bodyPr>
          <a:lstStyle/>
          <a:p>
            <a:r>
              <a:rPr lang="en-US" dirty="0" smtClean="0"/>
              <a:t>t3</a:t>
            </a:r>
            <a:endParaRPr lang="en-US" dirty="0"/>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91200" y="3551877"/>
            <a:ext cx="2657475" cy="2914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61925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arn(inVertical)">
                                      <p:cBhvr>
                                        <p:cTn id="46" dur="500"/>
                                        <p:tgtEl>
                                          <p:spTgt spid="1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026"/>
                                        </p:tgtEl>
                                        <p:attrNameLst>
                                          <p:attrName>style.visibility</p:attrName>
                                        </p:attrNameLst>
                                      </p:cBhvr>
                                      <p:to>
                                        <p:strVal val="visible"/>
                                      </p:to>
                                    </p:set>
                                    <p:animEffect transition="in" filter="fade">
                                      <p:cBhvr>
                                        <p:cTn id="59" dur="1000"/>
                                        <p:tgtEl>
                                          <p:spTgt spid="1026"/>
                                        </p:tgtEl>
                                      </p:cBhvr>
                                    </p:animEffect>
                                    <p:anim calcmode="lin" valueType="num">
                                      <p:cBhvr>
                                        <p:cTn id="60" dur="1000" fill="hold"/>
                                        <p:tgtEl>
                                          <p:spTgt spid="1026"/>
                                        </p:tgtEl>
                                        <p:attrNameLst>
                                          <p:attrName>ppt_x</p:attrName>
                                        </p:attrNameLst>
                                      </p:cBhvr>
                                      <p:tavLst>
                                        <p:tav tm="0">
                                          <p:val>
                                            <p:strVal val="#ppt_x"/>
                                          </p:val>
                                        </p:tav>
                                        <p:tav tm="100000">
                                          <p:val>
                                            <p:strVal val="#ppt_x"/>
                                          </p:val>
                                        </p:tav>
                                      </p:tavLst>
                                    </p:anim>
                                    <p:anim calcmode="lin" valueType="num">
                                      <p:cBhvr>
                                        <p:cTn id="6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P spid="13" grpId="0"/>
      <p:bldP spid="14" grpId="0"/>
      <p:bldP spid="15" grpId="0"/>
      <p:bldP spid="16"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8582" y="1524000"/>
            <a:ext cx="4173963" cy="369332"/>
          </a:xfrm>
          <a:prstGeom prst="rect">
            <a:avLst/>
          </a:prstGeom>
        </p:spPr>
        <p:txBody>
          <a:bodyPr wrap="none">
            <a:spAutoFit/>
          </a:bodyPr>
          <a:lstStyle/>
          <a:p>
            <a:pPr marL="285750" indent="-285750">
              <a:buFont typeface="Arial" panose="020B0604020202020204" pitchFamily="34" charset="0"/>
              <a:buChar char="•"/>
            </a:pPr>
            <a:r>
              <a:rPr lang="mn-MN" dirty="0"/>
              <a:t>Өгөгдлийн цуваа урсгал - дамжуулалт</a:t>
            </a:r>
            <a:endParaRPr lang="en-US" dirty="0"/>
          </a:p>
        </p:txBody>
      </p:sp>
      <p:sp>
        <p:nvSpPr>
          <p:cNvPr id="5" name="TextBox 4"/>
          <p:cNvSpPr txBox="1"/>
          <p:nvPr/>
        </p:nvSpPr>
        <p:spPr>
          <a:xfrm>
            <a:off x="782966" y="1981199"/>
            <a:ext cx="5847755" cy="646331"/>
          </a:xfrm>
          <a:prstGeom prst="rect">
            <a:avLst/>
          </a:prstGeom>
          <a:noFill/>
        </p:spPr>
        <p:txBody>
          <a:bodyPr wrap="none" rtlCol="0">
            <a:spAutoFit/>
          </a:bodyPr>
          <a:lstStyle/>
          <a:p>
            <a:r>
              <a:rPr lang="en-US" dirty="0" smtClean="0"/>
              <a:t>8, 16, 32, 64 </a:t>
            </a:r>
            <a:r>
              <a:rPr lang="mn-MN" dirty="0" smtClean="0"/>
              <a:t>бит мэдээлэл. </a:t>
            </a:r>
          </a:p>
          <a:p>
            <a:r>
              <a:rPr lang="mn-MN" dirty="0" smtClean="0"/>
              <a:t>Хугацааны нэг агшинд нэг, нэг битээр цувуулж дамжуулах</a:t>
            </a:r>
            <a:endParaRPr lang="en-US" dirty="0"/>
          </a:p>
        </p:txBody>
      </p:sp>
      <p:sp>
        <p:nvSpPr>
          <p:cNvPr id="6" name="TextBox 5"/>
          <p:cNvSpPr txBox="1"/>
          <p:nvPr/>
        </p:nvSpPr>
        <p:spPr>
          <a:xfrm>
            <a:off x="1458899" y="304800"/>
            <a:ext cx="5982728" cy="830997"/>
          </a:xfrm>
          <a:prstGeom prst="rect">
            <a:avLst/>
          </a:prstGeom>
          <a:noFill/>
        </p:spPr>
        <p:txBody>
          <a:bodyPr wrap="none" rtlCol="0">
            <a:spAutoFit/>
          </a:bodyPr>
          <a:lstStyle/>
          <a:p>
            <a:pPr algn="ctr"/>
            <a:r>
              <a:rPr lang="mn-MN" sz="2400" b="1" dirty="0" smtClean="0">
                <a:effectLst>
                  <a:outerShdw blurRad="38100" dist="38100" dir="2700000" algn="tl">
                    <a:srgbClr val="000000">
                      <a:alpha val="43137"/>
                    </a:srgbClr>
                  </a:outerShdw>
                </a:effectLst>
              </a:rPr>
              <a:t>Компьютерийн систем доторх мэдээллийн </a:t>
            </a:r>
            <a:endParaRPr lang="en-US" sz="2400" b="1" dirty="0" smtClean="0">
              <a:effectLst>
                <a:outerShdw blurRad="38100" dist="38100" dir="2700000" algn="tl">
                  <a:srgbClr val="000000">
                    <a:alpha val="43137"/>
                  </a:srgbClr>
                </a:outerShdw>
              </a:effectLst>
            </a:endParaRPr>
          </a:p>
          <a:p>
            <a:pPr algn="ctr"/>
            <a:r>
              <a:rPr lang="en-US" sz="2400" b="1" dirty="0" smtClean="0">
                <a:effectLst>
                  <a:outerShdw blurRad="38100" dist="38100" dir="2700000" algn="tl">
                    <a:srgbClr val="000000">
                      <a:alpha val="43137"/>
                    </a:srgbClr>
                  </a:outerShdw>
                </a:effectLst>
              </a:rPr>
              <a:t>(</a:t>
            </a:r>
            <a:r>
              <a:rPr lang="mn-MN" sz="2400" b="1" dirty="0" smtClean="0">
                <a:effectLst>
                  <a:outerShdw blurRad="38100" dist="38100" dir="2700000" algn="tl">
                    <a:srgbClr val="000000">
                      <a:alpha val="43137"/>
                    </a:srgbClr>
                  </a:outerShdw>
                </a:effectLst>
              </a:rPr>
              <a:t>өгөгдлийн</a:t>
            </a:r>
            <a:r>
              <a:rPr lang="en-US" sz="2400" b="1" dirty="0" smtClean="0">
                <a:effectLst>
                  <a:outerShdw blurRad="38100" dist="38100" dir="2700000" algn="tl">
                    <a:srgbClr val="000000">
                      <a:alpha val="43137"/>
                    </a:srgbClr>
                  </a:outerShdw>
                </a:effectLst>
              </a:rPr>
              <a:t>) </a:t>
            </a:r>
            <a:r>
              <a:rPr lang="mn-MN" sz="2400" b="1" dirty="0" smtClean="0">
                <a:effectLst>
                  <a:outerShdw blurRad="38100" dist="38100" dir="2700000" algn="tl">
                    <a:srgbClr val="000000">
                      <a:alpha val="43137"/>
                    </a:srgbClr>
                  </a:outerShdw>
                </a:effectLst>
              </a:rPr>
              <a:t>урсгал</a:t>
            </a:r>
            <a:endParaRPr lang="en-US" sz="2400" b="1" dirty="0">
              <a:effectLst>
                <a:outerShdw blurRad="38100" dist="38100" dir="2700000" algn="tl">
                  <a:srgbClr val="000000">
                    <a:alpha val="43137"/>
                  </a:srgbClr>
                </a:outerShdw>
              </a:effectLst>
            </a:endParaRPr>
          </a:p>
        </p:txBody>
      </p:sp>
      <p:sp>
        <p:nvSpPr>
          <p:cNvPr id="7" name="TextBox 6"/>
          <p:cNvSpPr txBox="1"/>
          <p:nvPr/>
        </p:nvSpPr>
        <p:spPr>
          <a:xfrm>
            <a:off x="782966" y="3048000"/>
            <a:ext cx="4238661" cy="369332"/>
          </a:xfrm>
          <a:prstGeom prst="rect">
            <a:avLst/>
          </a:prstGeom>
          <a:noFill/>
        </p:spPr>
        <p:txBody>
          <a:bodyPr wrap="none" rtlCol="0">
            <a:spAutoFit/>
          </a:bodyPr>
          <a:lstStyle/>
          <a:p>
            <a:r>
              <a:rPr lang="mn-MN" dirty="0" smtClean="0"/>
              <a:t>Жишээ: </a:t>
            </a:r>
            <a:r>
              <a:rPr lang="mn-MN" dirty="0"/>
              <a:t>01110010, 11000001, 11100010 ...</a:t>
            </a:r>
            <a:endParaRPr lang="en-US" dirty="0"/>
          </a:p>
        </p:txBody>
      </p:sp>
      <p:cxnSp>
        <p:nvCxnSpPr>
          <p:cNvPr id="9" name="Straight Arrow Connector 8"/>
          <p:cNvCxnSpPr/>
          <p:nvPr/>
        </p:nvCxnSpPr>
        <p:spPr>
          <a:xfrm>
            <a:off x="533400" y="4572000"/>
            <a:ext cx="7620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61583" y="4114800"/>
            <a:ext cx="1315617" cy="369332"/>
          </a:xfrm>
          <a:prstGeom prst="rect">
            <a:avLst/>
          </a:prstGeom>
          <a:noFill/>
        </p:spPr>
        <p:txBody>
          <a:bodyPr wrap="none" rtlCol="0">
            <a:spAutoFit/>
          </a:bodyPr>
          <a:lstStyle/>
          <a:p>
            <a:r>
              <a:rPr lang="mn-MN" dirty="0" smtClean="0"/>
              <a:t>Цаг хугацаа</a:t>
            </a:r>
            <a:endParaRPr lang="en-US" dirty="0"/>
          </a:p>
        </p:txBody>
      </p:sp>
      <p:sp>
        <p:nvSpPr>
          <p:cNvPr id="11" name="Rectangle 10"/>
          <p:cNvSpPr/>
          <p:nvPr/>
        </p:nvSpPr>
        <p:spPr>
          <a:xfrm>
            <a:off x="1057804" y="4098298"/>
            <a:ext cx="5546711" cy="369332"/>
          </a:xfrm>
          <a:prstGeom prst="rect">
            <a:avLst/>
          </a:prstGeom>
        </p:spPr>
        <p:txBody>
          <a:bodyPr wrap="none">
            <a:spAutoFit/>
          </a:bodyPr>
          <a:lstStyle/>
          <a:p>
            <a:r>
              <a:rPr lang="mn-MN" dirty="0" smtClean="0"/>
              <a:t>0 </a:t>
            </a:r>
            <a:r>
              <a:rPr lang="en-US" dirty="0" smtClean="0"/>
              <a:t>   </a:t>
            </a:r>
            <a:r>
              <a:rPr lang="mn-MN" dirty="0" smtClean="0"/>
              <a:t>1 </a:t>
            </a:r>
            <a:r>
              <a:rPr lang="en-US" dirty="0" smtClean="0"/>
              <a:t>   </a:t>
            </a:r>
            <a:r>
              <a:rPr lang="mn-MN" dirty="0" smtClean="0"/>
              <a:t>1 </a:t>
            </a:r>
            <a:r>
              <a:rPr lang="en-US" dirty="0" smtClean="0"/>
              <a:t>   </a:t>
            </a:r>
            <a:r>
              <a:rPr lang="mn-MN" dirty="0" smtClean="0"/>
              <a:t>1 </a:t>
            </a:r>
            <a:r>
              <a:rPr lang="en-US" dirty="0" smtClean="0"/>
              <a:t>    </a:t>
            </a:r>
            <a:r>
              <a:rPr lang="mn-MN" dirty="0" smtClean="0"/>
              <a:t>0 </a:t>
            </a:r>
            <a:r>
              <a:rPr lang="en-US" dirty="0" smtClean="0"/>
              <a:t>   </a:t>
            </a:r>
            <a:r>
              <a:rPr lang="mn-MN" dirty="0" smtClean="0"/>
              <a:t>0 </a:t>
            </a:r>
            <a:r>
              <a:rPr lang="en-US" dirty="0" smtClean="0"/>
              <a:t>   </a:t>
            </a:r>
            <a:r>
              <a:rPr lang="mn-MN" dirty="0" smtClean="0"/>
              <a:t>1 0 1 1 0 0 0 0 0 1 1 1 1 0 0 0 1 0 </a:t>
            </a:r>
            <a:r>
              <a:rPr lang="mn-MN" dirty="0"/>
              <a:t>...</a:t>
            </a:r>
            <a:endParaRPr lang="en-US" dirty="0"/>
          </a:p>
        </p:txBody>
      </p:sp>
      <p:sp>
        <p:nvSpPr>
          <p:cNvPr id="12" name="TextBox 11"/>
          <p:cNvSpPr txBox="1"/>
          <p:nvPr/>
        </p:nvSpPr>
        <p:spPr>
          <a:xfrm>
            <a:off x="992970" y="4648200"/>
            <a:ext cx="378630" cy="369332"/>
          </a:xfrm>
          <a:prstGeom prst="rect">
            <a:avLst/>
          </a:prstGeom>
          <a:noFill/>
        </p:spPr>
        <p:txBody>
          <a:bodyPr wrap="none" rtlCol="0">
            <a:spAutoFit/>
          </a:bodyPr>
          <a:lstStyle/>
          <a:p>
            <a:r>
              <a:rPr lang="en-US" dirty="0" smtClean="0"/>
              <a:t>t1</a:t>
            </a:r>
            <a:endParaRPr lang="en-US" dirty="0"/>
          </a:p>
        </p:txBody>
      </p:sp>
      <p:sp>
        <p:nvSpPr>
          <p:cNvPr id="13" name="TextBox 12"/>
          <p:cNvSpPr txBox="1"/>
          <p:nvPr/>
        </p:nvSpPr>
        <p:spPr>
          <a:xfrm>
            <a:off x="1371600" y="4648200"/>
            <a:ext cx="378630" cy="369332"/>
          </a:xfrm>
          <a:prstGeom prst="rect">
            <a:avLst/>
          </a:prstGeom>
          <a:noFill/>
        </p:spPr>
        <p:txBody>
          <a:bodyPr wrap="none" rtlCol="0">
            <a:spAutoFit/>
          </a:bodyPr>
          <a:lstStyle/>
          <a:p>
            <a:r>
              <a:rPr lang="en-US" dirty="0" smtClean="0"/>
              <a:t>t2</a:t>
            </a:r>
            <a:endParaRPr lang="en-US" dirty="0"/>
          </a:p>
        </p:txBody>
      </p:sp>
      <p:sp>
        <p:nvSpPr>
          <p:cNvPr id="14" name="TextBox 13"/>
          <p:cNvSpPr txBox="1"/>
          <p:nvPr/>
        </p:nvSpPr>
        <p:spPr>
          <a:xfrm>
            <a:off x="1676400" y="4648200"/>
            <a:ext cx="378630" cy="369332"/>
          </a:xfrm>
          <a:prstGeom prst="rect">
            <a:avLst/>
          </a:prstGeom>
          <a:noFill/>
        </p:spPr>
        <p:txBody>
          <a:bodyPr wrap="none" rtlCol="0">
            <a:spAutoFit/>
          </a:bodyPr>
          <a:lstStyle/>
          <a:p>
            <a:r>
              <a:rPr lang="en-US" dirty="0" smtClean="0"/>
              <a:t>t3</a:t>
            </a:r>
            <a:endParaRPr lang="en-US" dirty="0"/>
          </a:p>
        </p:txBody>
      </p:sp>
      <p:sp>
        <p:nvSpPr>
          <p:cNvPr id="15" name="TextBox 14"/>
          <p:cNvSpPr txBox="1"/>
          <p:nvPr/>
        </p:nvSpPr>
        <p:spPr>
          <a:xfrm>
            <a:off x="2071206" y="4648200"/>
            <a:ext cx="378630" cy="369332"/>
          </a:xfrm>
          <a:prstGeom prst="rect">
            <a:avLst/>
          </a:prstGeom>
          <a:noFill/>
        </p:spPr>
        <p:txBody>
          <a:bodyPr wrap="none" rtlCol="0">
            <a:spAutoFit/>
          </a:bodyPr>
          <a:lstStyle/>
          <a:p>
            <a:r>
              <a:rPr lang="en-US" dirty="0" smtClean="0"/>
              <a:t>t4</a:t>
            </a:r>
            <a:endParaRPr lang="en-US" dirty="0"/>
          </a:p>
        </p:txBody>
      </p:sp>
      <p:sp>
        <p:nvSpPr>
          <p:cNvPr id="16" name="TextBox 15"/>
          <p:cNvSpPr txBox="1"/>
          <p:nvPr/>
        </p:nvSpPr>
        <p:spPr>
          <a:xfrm>
            <a:off x="2449836" y="4650510"/>
            <a:ext cx="378630" cy="369332"/>
          </a:xfrm>
          <a:prstGeom prst="rect">
            <a:avLst/>
          </a:prstGeom>
          <a:noFill/>
        </p:spPr>
        <p:txBody>
          <a:bodyPr wrap="none" rtlCol="0">
            <a:spAutoFit/>
          </a:bodyPr>
          <a:lstStyle/>
          <a:p>
            <a:r>
              <a:rPr lang="en-US" dirty="0" smtClean="0"/>
              <a:t>t5</a:t>
            </a:r>
            <a:endParaRPr lang="en-US" dirty="0"/>
          </a:p>
        </p:txBody>
      </p:sp>
      <p:sp>
        <p:nvSpPr>
          <p:cNvPr id="17" name="TextBox 16"/>
          <p:cNvSpPr txBox="1"/>
          <p:nvPr/>
        </p:nvSpPr>
        <p:spPr>
          <a:xfrm>
            <a:off x="2743200" y="4659868"/>
            <a:ext cx="378630" cy="369332"/>
          </a:xfrm>
          <a:prstGeom prst="rect">
            <a:avLst/>
          </a:prstGeom>
          <a:noFill/>
        </p:spPr>
        <p:txBody>
          <a:bodyPr wrap="none" rtlCol="0">
            <a:spAutoFit/>
          </a:bodyPr>
          <a:lstStyle/>
          <a:p>
            <a:r>
              <a:rPr lang="en-US" dirty="0" smtClean="0"/>
              <a:t>t6</a:t>
            </a:r>
            <a:endParaRPr lang="en-US" dirty="0"/>
          </a:p>
        </p:txBody>
      </p:sp>
      <p:sp>
        <p:nvSpPr>
          <p:cNvPr id="18" name="TextBox 17"/>
          <p:cNvSpPr txBox="1"/>
          <p:nvPr/>
        </p:nvSpPr>
        <p:spPr>
          <a:xfrm>
            <a:off x="3181118" y="4659868"/>
            <a:ext cx="343364" cy="369332"/>
          </a:xfrm>
          <a:prstGeom prst="rect">
            <a:avLst/>
          </a:prstGeom>
          <a:noFill/>
        </p:spPr>
        <p:txBody>
          <a:bodyPr wrap="none" rtlCol="0">
            <a:spAutoFit/>
          </a:bodyPr>
          <a:lstStyle/>
          <a:p>
            <a:r>
              <a:rPr lang="en-US" dirty="0" smtClean="0"/>
              <a:t>…</a:t>
            </a:r>
            <a:endParaRPr lang="en-US" dirty="0"/>
          </a:p>
        </p:txBody>
      </p:sp>
      <p:sp>
        <p:nvSpPr>
          <p:cNvPr id="19" name="TextBox 18"/>
          <p:cNvSpPr txBox="1"/>
          <p:nvPr/>
        </p:nvSpPr>
        <p:spPr>
          <a:xfrm>
            <a:off x="992970" y="5410200"/>
            <a:ext cx="4475969" cy="646331"/>
          </a:xfrm>
          <a:prstGeom prst="rect">
            <a:avLst/>
          </a:prstGeom>
          <a:noFill/>
        </p:spPr>
        <p:txBody>
          <a:bodyPr wrap="none" rtlCol="0">
            <a:spAutoFit/>
          </a:bodyPr>
          <a:lstStyle/>
          <a:p>
            <a:r>
              <a:rPr lang="mn-MN" dirty="0" smtClean="0"/>
              <a:t>Жишээ: орох\гарах төхөөрөмжийн хооронд</a:t>
            </a:r>
          </a:p>
          <a:p>
            <a:r>
              <a:rPr lang="mn-MN" dirty="0"/>
              <a:t>	</a:t>
            </a:r>
            <a:r>
              <a:rPr lang="mn-MN" dirty="0" smtClean="0"/>
              <a:t>хатуу диск, </a:t>
            </a:r>
            <a:r>
              <a:rPr lang="en-US" dirty="0" smtClean="0"/>
              <a:t>CD, </a:t>
            </a:r>
            <a:r>
              <a:rPr lang="en-US" dirty="0" err="1" smtClean="0"/>
              <a:t>wifi</a:t>
            </a:r>
            <a:r>
              <a:rPr lang="en-US" dirty="0" smtClean="0"/>
              <a:t>,  internet …</a:t>
            </a:r>
            <a:endParaRPr lang="en-US" dirty="0"/>
          </a:p>
        </p:txBody>
      </p:sp>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490275" y="2923794"/>
            <a:ext cx="3270862" cy="35549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0" name="TextBox 19"/>
          <p:cNvSpPr txBox="1"/>
          <p:nvPr/>
        </p:nvSpPr>
        <p:spPr>
          <a:xfrm>
            <a:off x="7315200" y="2623066"/>
            <a:ext cx="1681871" cy="369332"/>
          </a:xfrm>
          <a:prstGeom prst="rect">
            <a:avLst/>
          </a:prstGeom>
          <a:noFill/>
        </p:spPr>
        <p:txBody>
          <a:bodyPr wrap="none" rtlCol="0">
            <a:spAutoFit/>
          </a:bodyPr>
          <a:lstStyle/>
          <a:p>
            <a:r>
              <a:rPr lang="en-US" b="1" dirty="0" smtClean="0">
                <a:solidFill>
                  <a:srgbClr val="0070C0"/>
                </a:solidFill>
                <a:effectLst>
                  <a:outerShdw blurRad="38100" dist="38100" dir="2700000" algn="tl">
                    <a:srgbClr val="000000">
                      <a:alpha val="43137"/>
                    </a:srgbClr>
                  </a:outerShdw>
                </a:effectLst>
              </a:rPr>
              <a:t>WIFI, INTERNET</a:t>
            </a:r>
            <a:endParaRPr lang="en-US"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20764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arn(inVertical)">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arn(inVertical)">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arn(inVertical)">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arn(inVertical)">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050"/>
                                        </p:tgtEl>
                                        <p:attrNameLst>
                                          <p:attrName>style.visibility</p:attrName>
                                        </p:attrNameLst>
                                      </p:cBhvr>
                                      <p:to>
                                        <p:strVal val="visible"/>
                                      </p:to>
                                    </p:set>
                                    <p:animEffect transition="in" filter="fade">
                                      <p:cBhvr>
                                        <p:cTn id="75" dur="1000"/>
                                        <p:tgtEl>
                                          <p:spTgt spid="2050"/>
                                        </p:tgtEl>
                                      </p:cBhvr>
                                    </p:animEffect>
                                    <p:anim calcmode="lin" valueType="num">
                                      <p:cBhvr>
                                        <p:cTn id="76" dur="1000" fill="hold"/>
                                        <p:tgtEl>
                                          <p:spTgt spid="2050"/>
                                        </p:tgtEl>
                                        <p:attrNameLst>
                                          <p:attrName>ppt_x</p:attrName>
                                        </p:attrNameLst>
                                      </p:cBhvr>
                                      <p:tavLst>
                                        <p:tav tm="0">
                                          <p:val>
                                            <p:strVal val="#ppt_x"/>
                                          </p:val>
                                        </p:tav>
                                        <p:tav tm="100000">
                                          <p:val>
                                            <p:strVal val="#ppt_x"/>
                                          </p:val>
                                        </p:tav>
                                      </p:tavLst>
                                    </p:anim>
                                    <p:anim calcmode="lin" valueType="num">
                                      <p:cBhvr>
                                        <p:cTn id="77"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fill="hold"/>
                                        <p:tgtEl>
                                          <p:spTgt spid="20"/>
                                        </p:tgtEl>
                                        <p:attrNameLst>
                                          <p:attrName>ppt_x</p:attrName>
                                        </p:attrNameLst>
                                      </p:cBhvr>
                                      <p:tavLst>
                                        <p:tav tm="0">
                                          <p:val>
                                            <p:strVal val="#ppt_x"/>
                                          </p:val>
                                        </p:tav>
                                        <p:tav tm="100000">
                                          <p:val>
                                            <p:strVal val="#ppt_x"/>
                                          </p:val>
                                        </p:tav>
                                      </p:tavLst>
                                    </p:anim>
                                    <p:anim calcmode="lin" valueType="num">
                                      <p:cBhvr additive="base">
                                        <p:cTn id="8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P spid="11" grpId="0"/>
      <p:bldP spid="12" grpId="0"/>
      <p:bldP spid="13" grpId="0"/>
      <p:bldP spid="14" grpId="0"/>
      <p:bldP spid="15" grpId="0"/>
      <p:bldP spid="16" grpId="0"/>
      <p:bldP spid="17" grpId="0"/>
      <p:bldP spid="18"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85800" y="1123520"/>
            <a:ext cx="3962400" cy="2457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67225" y="1318202"/>
            <a:ext cx="2590800" cy="1403350"/>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57200" y="3886200"/>
            <a:ext cx="1753166" cy="2476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2009775" y="4343399"/>
            <a:ext cx="2638425" cy="2204881"/>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339672" y="4043506"/>
            <a:ext cx="3467100" cy="2504775"/>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5410200" y="2788803"/>
            <a:ext cx="3326044" cy="1864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35082866-BDF4-422D-9502-BF01BA8F2BE1}" type="slidenum">
              <a:rPr lang="en-US" smtClean="0"/>
              <a:pPr/>
              <a:t>15</a:t>
            </a:fld>
            <a:endParaRPr lang="en-US"/>
          </a:p>
        </p:txBody>
      </p:sp>
      <p:sp>
        <p:nvSpPr>
          <p:cNvPr id="11" name="TextBox 10"/>
          <p:cNvSpPr txBox="1"/>
          <p:nvPr/>
        </p:nvSpPr>
        <p:spPr>
          <a:xfrm>
            <a:off x="1372936" y="505002"/>
            <a:ext cx="6453626" cy="461665"/>
          </a:xfrm>
          <a:prstGeom prst="rect">
            <a:avLst/>
          </a:prstGeom>
          <a:noFill/>
        </p:spPr>
        <p:txBody>
          <a:bodyPr wrap="none" rtlCol="0">
            <a:spAutoFit/>
          </a:bodyPr>
          <a:lstStyle/>
          <a:p>
            <a:r>
              <a:rPr lang="mn-MN" sz="2400" b="1" dirty="0" smtClean="0">
                <a:effectLst>
                  <a:outerShdw blurRad="38100" dist="38100" dir="2700000" algn="tl">
                    <a:srgbClr val="000000">
                      <a:alpha val="43137"/>
                    </a:srgbClr>
                  </a:outerShdw>
                </a:effectLst>
              </a:rPr>
              <a:t>Компьютерийн удирдлагатай системийн бүтэц</a:t>
            </a:r>
            <a:endParaRPr lang="en-US" sz="2400"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96657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wipe(down)">
                                      <p:cBhvr>
                                        <p:cTn id="23" dur="500"/>
                                        <p:tgtEl>
                                          <p:spTgt spid="4098"/>
                                        </p:tgtEl>
                                      </p:cBhvr>
                                    </p:animEffect>
                                  </p:childTnLst>
                                </p:cTn>
                              </p:par>
                              <p:par>
                                <p:cTn id="24" presetID="2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2430790"/>
            <a:ext cx="6088911" cy="1538883"/>
          </a:xfrm>
          <a:prstGeom prst="rect">
            <a:avLst/>
          </a:prstGeom>
        </p:spPr>
        <p:txBody>
          <a:bodyPr wrap="none">
            <a:spAutoFit/>
          </a:bodyPr>
          <a:lstStyle/>
          <a:p>
            <a:r>
              <a:rPr lang="mn-MN" sz="5400" b="1" dirty="0" smtClean="0">
                <a:solidFill>
                  <a:schemeClr val="tx2">
                    <a:lumMod val="75000"/>
                  </a:schemeClr>
                </a:solidFill>
                <a:effectLst>
                  <a:outerShdw blurRad="38100" dist="38100" dir="2700000" algn="tl">
                    <a:srgbClr val="000000">
                      <a:alpha val="43137"/>
                    </a:srgbClr>
                  </a:outerShdw>
                </a:effectLst>
              </a:rPr>
              <a:t>Тооллын системүүд</a:t>
            </a:r>
            <a:endParaRPr lang="en-US" sz="5400" b="1" dirty="0" smtClean="0">
              <a:solidFill>
                <a:schemeClr val="tx2">
                  <a:lumMod val="75000"/>
                </a:schemeClr>
              </a:solidFill>
              <a:effectLst>
                <a:outerShdw blurRad="38100" dist="38100" dir="2700000" algn="tl">
                  <a:srgbClr val="000000">
                    <a:alpha val="43137"/>
                  </a:srgbClr>
                </a:outerShdw>
              </a:effectLst>
            </a:endParaRPr>
          </a:p>
          <a:p>
            <a:pPr algn="ctr"/>
            <a:r>
              <a:rPr lang="en-US" sz="4000" b="1" dirty="0" smtClean="0">
                <a:solidFill>
                  <a:schemeClr val="tx2">
                    <a:lumMod val="75000"/>
                  </a:schemeClr>
                </a:solidFill>
                <a:effectLst>
                  <a:outerShdw blurRad="38100" dist="38100" dir="2700000" algn="tl">
                    <a:srgbClr val="000000">
                      <a:alpha val="43137"/>
                    </a:srgbClr>
                  </a:outerShdw>
                </a:effectLst>
              </a:rPr>
              <a:t>(number systems)</a:t>
            </a:r>
            <a:endParaRPr lang="mn-MN" sz="4000" b="1" dirty="0" smtClean="0">
              <a:solidFill>
                <a:schemeClr val="tx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559068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483137" y="4754940"/>
            <a:ext cx="1098378" cy="1569660"/>
          </a:xfrm>
          <a:prstGeom prst="rect">
            <a:avLst/>
          </a:prstGeom>
          <a:noFill/>
        </p:spPr>
        <p:txBody>
          <a:bodyPr wrap="none" rtlCol="0">
            <a:spAutoFit/>
          </a:bodyPr>
          <a:lstStyle/>
          <a:p>
            <a:pPr algn="r"/>
            <a:r>
              <a:rPr lang="mn-MN" sz="2400" b="1" dirty="0" smtClean="0">
                <a:solidFill>
                  <a:srgbClr val="0070C0"/>
                </a:solidFill>
              </a:rPr>
              <a:t>2-тын</a:t>
            </a:r>
          </a:p>
          <a:p>
            <a:pPr algn="r"/>
            <a:r>
              <a:rPr lang="mn-MN" sz="2400" b="1" dirty="0" smtClean="0"/>
              <a:t>8-тын</a:t>
            </a:r>
          </a:p>
          <a:p>
            <a:pPr algn="r"/>
            <a:r>
              <a:rPr lang="mn-MN" sz="2400" b="1" dirty="0">
                <a:solidFill>
                  <a:srgbClr val="FF0000"/>
                </a:solidFill>
              </a:rPr>
              <a:t>10-тын</a:t>
            </a:r>
          </a:p>
          <a:p>
            <a:pPr algn="r"/>
            <a:r>
              <a:rPr lang="mn-MN" sz="2400" b="1" dirty="0" smtClean="0">
                <a:solidFill>
                  <a:srgbClr val="00B050"/>
                </a:solidFill>
              </a:rPr>
              <a:t>16-тын</a:t>
            </a:r>
            <a:endParaRPr lang="en-US" sz="2400" b="1" dirty="0">
              <a:solidFill>
                <a:srgbClr val="00B050"/>
              </a:solidFill>
            </a:endParaRPr>
          </a:p>
        </p:txBody>
      </p:sp>
      <p:sp>
        <p:nvSpPr>
          <p:cNvPr id="4" name="Right Brace 3"/>
          <p:cNvSpPr/>
          <p:nvPr/>
        </p:nvSpPr>
        <p:spPr>
          <a:xfrm>
            <a:off x="4702337" y="4754940"/>
            <a:ext cx="533400" cy="156966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111537" y="4171890"/>
            <a:ext cx="5410264" cy="400110"/>
          </a:xfrm>
          <a:prstGeom prst="rect">
            <a:avLst/>
          </a:prstGeom>
          <a:noFill/>
        </p:spPr>
        <p:txBody>
          <a:bodyPr wrap="none" rtlCol="0">
            <a:spAutoFit/>
          </a:bodyPr>
          <a:lstStyle/>
          <a:p>
            <a:r>
              <a:rPr lang="mn-MN" sz="2000" b="1" u="sng" dirty="0" smtClean="0"/>
              <a:t>Мэдээллийн технологи, компьютерийн ухаанд</a:t>
            </a:r>
            <a:endParaRPr lang="en-US" sz="2000" b="1" u="sng" dirty="0"/>
          </a:p>
        </p:txBody>
      </p:sp>
      <p:sp>
        <p:nvSpPr>
          <p:cNvPr id="6" name="Rectangle 5"/>
          <p:cNvSpPr/>
          <p:nvPr/>
        </p:nvSpPr>
        <p:spPr>
          <a:xfrm>
            <a:off x="533400" y="1676400"/>
            <a:ext cx="8229600" cy="2339102"/>
          </a:xfrm>
          <a:prstGeom prst="rect">
            <a:avLst/>
          </a:prstGeom>
        </p:spPr>
        <p:txBody>
          <a:bodyPr wrap="square">
            <a:spAutoFit/>
          </a:bodyPr>
          <a:lstStyle/>
          <a:p>
            <a:pPr algn="ctr"/>
            <a:r>
              <a:rPr lang="mn-MN" b="1" dirty="0" smtClean="0">
                <a:solidFill>
                  <a:srgbClr val="FF0000"/>
                </a:solidFill>
                <a:effectLst>
                  <a:outerShdw blurRad="38100" dist="38100" dir="2700000" algn="tl">
                    <a:srgbClr val="000000">
                      <a:alpha val="43137"/>
                    </a:srgbClr>
                  </a:outerShdw>
                </a:effectLst>
              </a:rPr>
              <a:t>Ямар нэгэн тоо, тоон утгыг тодорхой суурьтайгаар бичиж дүрслэх, ойлгож хэрэглэх зориулалттай  хийсвэр аргыг “</a:t>
            </a:r>
            <a:r>
              <a:rPr lang="mn-MN" sz="2000" b="1" dirty="0" smtClean="0">
                <a:solidFill>
                  <a:srgbClr val="FF0000"/>
                </a:solidFill>
                <a:effectLst>
                  <a:outerShdw blurRad="38100" dist="38100" dir="2700000" algn="tl">
                    <a:srgbClr val="000000">
                      <a:alpha val="43137"/>
                    </a:srgbClr>
                  </a:outerShdw>
                </a:effectLst>
              </a:rPr>
              <a:t>тооллын систем</a:t>
            </a:r>
            <a:r>
              <a:rPr lang="mn-MN" b="1" dirty="0" smtClean="0">
                <a:solidFill>
                  <a:srgbClr val="FF0000"/>
                </a:solidFill>
                <a:effectLst>
                  <a:outerShdw blurRad="38100" dist="38100" dir="2700000" algn="tl">
                    <a:srgbClr val="000000">
                      <a:alpha val="43137"/>
                    </a:srgbClr>
                  </a:outerShdw>
                </a:effectLst>
              </a:rPr>
              <a:t>” гэнэ</a:t>
            </a:r>
            <a:r>
              <a:rPr lang="mn-MN" b="1" dirty="0">
                <a:solidFill>
                  <a:srgbClr val="FF0000"/>
                </a:solidFill>
                <a:effectLst>
                  <a:outerShdw blurRad="38100" dist="38100" dir="2700000" algn="tl">
                    <a:srgbClr val="000000">
                      <a:alpha val="43137"/>
                    </a:srgbClr>
                  </a:outerShdw>
                </a:effectLst>
              </a:rPr>
              <a:t>.</a:t>
            </a:r>
            <a:endParaRPr lang="mn-MN" b="1" dirty="0" smtClean="0">
              <a:solidFill>
                <a:srgbClr val="FF0000"/>
              </a:solidFill>
              <a:effectLst>
                <a:outerShdw blurRad="38100" dist="38100" dir="2700000" algn="tl">
                  <a:srgbClr val="000000">
                    <a:alpha val="43137"/>
                  </a:srgbClr>
                </a:outerShdw>
              </a:effectLst>
            </a:endParaRPr>
          </a:p>
          <a:p>
            <a:pPr algn="just"/>
            <a:endParaRPr lang="mn-MN" b="1" dirty="0">
              <a:solidFill>
                <a:schemeClr val="tx2">
                  <a:lumMod val="60000"/>
                  <a:lumOff val="40000"/>
                </a:schemeClr>
              </a:solidFill>
            </a:endParaRPr>
          </a:p>
          <a:p>
            <a:pPr algn="just"/>
            <a:r>
              <a:rPr lang="mn-MN" b="1" dirty="0">
                <a:solidFill>
                  <a:schemeClr val="tx2">
                    <a:lumMod val="60000"/>
                    <a:lumOff val="40000"/>
                  </a:schemeClr>
                </a:solidFill>
              </a:rPr>
              <a:t>Я</a:t>
            </a:r>
            <a:r>
              <a:rPr lang="mn-MN" b="1" dirty="0" smtClean="0">
                <a:solidFill>
                  <a:schemeClr val="tx2">
                    <a:lumMod val="60000"/>
                    <a:lumOff val="40000"/>
                  </a:schemeClr>
                </a:solidFill>
              </a:rPr>
              <a:t>мар суурьтай системийг авч үзэж байна вэ гэдгээс хамааран тухайн тооллын  </a:t>
            </a:r>
            <a:r>
              <a:rPr lang="mn-MN" b="1" dirty="0">
                <a:solidFill>
                  <a:schemeClr val="tx2">
                    <a:lumMod val="60000"/>
                    <a:lumOff val="40000"/>
                  </a:schemeClr>
                </a:solidFill>
              </a:rPr>
              <a:t>систем нь төрөл </a:t>
            </a:r>
            <a:r>
              <a:rPr lang="mn-MN" b="1" dirty="0" smtClean="0">
                <a:solidFill>
                  <a:schemeClr val="tx2">
                    <a:lumMod val="60000"/>
                    <a:lumOff val="40000"/>
                  </a:schemeClr>
                </a:solidFill>
              </a:rPr>
              <a:t>бүрийн цифрүүдийн багцыг өөртөө агуулна. </a:t>
            </a:r>
          </a:p>
          <a:p>
            <a:pPr algn="just"/>
            <a:endParaRPr lang="mn-MN" b="1" dirty="0" smtClean="0">
              <a:solidFill>
                <a:schemeClr val="tx2">
                  <a:lumMod val="60000"/>
                  <a:lumOff val="40000"/>
                </a:schemeClr>
              </a:solidFill>
            </a:endParaRPr>
          </a:p>
          <a:p>
            <a:pPr algn="just"/>
            <a:r>
              <a:rPr lang="mn-MN" b="1" dirty="0" smtClean="0">
                <a:solidFill>
                  <a:schemeClr val="tx2">
                    <a:lumMod val="60000"/>
                    <a:lumOff val="40000"/>
                  </a:schemeClr>
                </a:solidFill>
              </a:rPr>
              <a:t>Жишээ нь, “</a:t>
            </a:r>
            <a:r>
              <a:rPr lang="en-US" b="1" dirty="0" smtClean="0">
                <a:solidFill>
                  <a:schemeClr val="tx2">
                    <a:lumMod val="60000"/>
                    <a:lumOff val="40000"/>
                  </a:schemeClr>
                </a:solidFill>
              </a:rPr>
              <a:t>11“</a:t>
            </a:r>
            <a:r>
              <a:rPr lang="mn-MN" b="1" dirty="0" smtClean="0">
                <a:solidFill>
                  <a:schemeClr val="tx2">
                    <a:lumMod val="60000"/>
                    <a:lumOff val="40000"/>
                  </a:schemeClr>
                </a:solidFill>
              </a:rPr>
              <a:t> – г 2-тын тооллын системд “гурав” гэж, 10-тын тооллын системд “арван нэг”</a:t>
            </a:r>
            <a:r>
              <a:rPr lang="en-US" b="1" dirty="0" smtClean="0">
                <a:solidFill>
                  <a:schemeClr val="tx2">
                    <a:lumMod val="60000"/>
                    <a:lumOff val="40000"/>
                  </a:schemeClr>
                </a:solidFill>
              </a:rPr>
              <a:t> </a:t>
            </a:r>
            <a:r>
              <a:rPr lang="mn-MN" b="1" dirty="0" smtClean="0">
                <a:solidFill>
                  <a:schemeClr val="tx2">
                    <a:lumMod val="60000"/>
                    <a:lumOff val="40000"/>
                  </a:schemeClr>
                </a:solidFill>
              </a:rPr>
              <a:t>гэж уншиж ойлгоно. </a:t>
            </a:r>
            <a:endParaRPr lang="en-US" b="1" dirty="0">
              <a:solidFill>
                <a:schemeClr val="tx2">
                  <a:lumMod val="60000"/>
                  <a:lumOff val="40000"/>
                </a:schemeClr>
              </a:solidFill>
            </a:endParaRPr>
          </a:p>
        </p:txBody>
      </p:sp>
      <p:sp>
        <p:nvSpPr>
          <p:cNvPr id="8" name="Rectangle 7"/>
          <p:cNvSpPr/>
          <p:nvPr/>
        </p:nvSpPr>
        <p:spPr>
          <a:xfrm>
            <a:off x="5521488" y="5283875"/>
            <a:ext cx="2327112" cy="461665"/>
          </a:xfrm>
          <a:prstGeom prst="rect">
            <a:avLst/>
          </a:prstGeom>
        </p:spPr>
        <p:txBody>
          <a:bodyPr wrap="none">
            <a:spAutoFit/>
          </a:bodyPr>
          <a:lstStyle/>
          <a:p>
            <a:r>
              <a:rPr lang="mn-MN" sz="2400" b="1" dirty="0">
                <a:solidFill>
                  <a:schemeClr val="tx2">
                    <a:lumMod val="75000"/>
                  </a:schemeClr>
                </a:solidFill>
                <a:effectLst>
                  <a:outerShdw blurRad="38100" dist="38100" dir="2700000" algn="tl">
                    <a:srgbClr val="000000">
                      <a:alpha val="43137"/>
                    </a:srgbClr>
                  </a:outerShdw>
                </a:effectLst>
              </a:rPr>
              <a:t>т</a:t>
            </a:r>
            <a:r>
              <a:rPr lang="mn-MN" sz="2400" b="1" dirty="0" smtClean="0">
                <a:solidFill>
                  <a:schemeClr val="tx2">
                    <a:lumMod val="75000"/>
                  </a:schemeClr>
                </a:solidFill>
                <a:effectLst>
                  <a:outerShdw blurRad="38100" dist="38100" dir="2700000" algn="tl">
                    <a:srgbClr val="000000">
                      <a:alpha val="43137"/>
                    </a:srgbClr>
                  </a:outerShdw>
                </a:effectLst>
              </a:rPr>
              <a:t>ооллын систем</a:t>
            </a:r>
          </a:p>
        </p:txBody>
      </p:sp>
      <p:sp>
        <p:nvSpPr>
          <p:cNvPr id="7" name="TextBox 6"/>
          <p:cNvSpPr txBox="1"/>
          <p:nvPr/>
        </p:nvSpPr>
        <p:spPr>
          <a:xfrm>
            <a:off x="1074993" y="5498068"/>
            <a:ext cx="1907895" cy="369332"/>
          </a:xfrm>
          <a:prstGeom prst="rect">
            <a:avLst/>
          </a:prstGeom>
          <a:noFill/>
        </p:spPr>
        <p:txBody>
          <a:bodyPr wrap="none" rtlCol="0">
            <a:spAutoFit/>
          </a:bodyPr>
          <a:lstStyle/>
          <a:p>
            <a:r>
              <a:rPr lang="mn-MN" b="1" dirty="0" smtClean="0">
                <a:solidFill>
                  <a:srgbClr val="FF0000"/>
                </a:solidFill>
              </a:rPr>
              <a:t>Ердийн хэрэглэгч</a:t>
            </a:r>
            <a:endParaRPr lang="en-US" b="1" dirty="0">
              <a:solidFill>
                <a:srgbClr val="FF0000"/>
              </a:solidFill>
            </a:endParaRPr>
          </a:p>
        </p:txBody>
      </p:sp>
      <p:sp>
        <p:nvSpPr>
          <p:cNvPr id="9" name="TextBox 8"/>
          <p:cNvSpPr txBox="1"/>
          <p:nvPr/>
        </p:nvSpPr>
        <p:spPr>
          <a:xfrm>
            <a:off x="2303732" y="6331129"/>
            <a:ext cx="2398605" cy="369332"/>
          </a:xfrm>
          <a:prstGeom prst="rect">
            <a:avLst/>
          </a:prstGeom>
          <a:noFill/>
        </p:spPr>
        <p:txBody>
          <a:bodyPr wrap="none" rtlCol="0">
            <a:spAutoFit/>
          </a:bodyPr>
          <a:lstStyle/>
          <a:p>
            <a:r>
              <a:rPr lang="mn-MN" b="1" dirty="0" smtClean="0">
                <a:solidFill>
                  <a:srgbClr val="FFC000"/>
                </a:solidFill>
              </a:rPr>
              <a:t>Мэргэжлийн түвшинд</a:t>
            </a:r>
            <a:endParaRPr lang="en-US" b="1" dirty="0">
              <a:solidFill>
                <a:srgbClr val="FFC000"/>
              </a:solidFill>
            </a:endParaRPr>
          </a:p>
        </p:txBody>
      </p:sp>
      <p:sp>
        <p:nvSpPr>
          <p:cNvPr id="10" name="Oval 9"/>
          <p:cNvSpPr/>
          <p:nvPr/>
        </p:nvSpPr>
        <p:spPr>
          <a:xfrm>
            <a:off x="968537" y="5438507"/>
            <a:ext cx="3657600" cy="505093"/>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83137" y="4572000"/>
            <a:ext cx="1143000" cy="2121932"/>
          </a:xfrm>
          <a:prstGeom prst="ellipse">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8796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8" grpId="0"/>
      <p:bldP spid="7" grpId="0"/>
      <p:bldP spid="9" grpId="0"/>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219200" y="1295400"/>
            <a:ext cx="6911700" cy="461665"/>
          </a:xfrm>
          <a:prstGeom prst="rect">
            <a:avLst/>
          </a:prstGeom>
          <a:noFill/>
        </p:spPr>
        <p:txBody>
          <a:bodyPr wrap="none" rtlCol="0">
            <a:spAutoFit/>
          </a:bodyPr>
          <a:lstStyle/>
          <a:p>
            <a:r>
              <a:rPr lang="mn-MN" sz="2400" b="1" u="sng" dirty="0" smtClean="0">
                <a:solidFill>
                  <a:schemeClr val="tx2">
                    <a:lumMod val="60000"/>
                    <a:lumOff val="40000"/>
                  </a:schemeClr>
                </a:solidFill>
              </a:rPr>
              <a:t>Тооллын системүүд хоорондын харилцан холбоос</a:t>
            </a:r>
            <a:endParaRPr lang="en-US" sz="2400" b="1" u="sng" dirty="0">
              <a:solidFill>
                <a:schemeClr val="tx2">
                  <a:lumMod val="60000"/>
                  <a:lumOff val="40000"/>
                </a:schemeClr>
              </a:solidFill>
            </a:endParaRPr>
          </a:p>
        </p:txBody>
      </p:sp>
      <p:sp>
        <p:nvSpPr>
          <p:cNvPr id="5" name="Oval 4"/>
          <p:cNvSpPr/>
          <p:nvPr/>
        </p:nvSpPr>
        <p:spPr>
          <a:xfrm>
            <a:off x="1963057" y="2933700"/>
            <a:ext cx="1008743" cy="685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400" b="1" dirty="0" smtClean="0"/>
              <a:t>10</a:t>
            </a:r>
            <a:endParaRPr lang="en-US" sz="2400" b="1" dirty="0"/>
          </a:p>
        </p:txBody>
      </p:sp>
      <p:sp>
        <p:nvSpPr>
          <p:cNvPr id="7" name="Oval 6"/>
          <p:cNvSpPr/>
          <p:nvPr/>
        </p:nvSpPr>
        <p:spPr>
          <a:xfrm>
            <a:off x="4622800" y="3906156"/>
            <a:ext cx="762000" cy="685800"/>
          </a:xfrm>
          <a:prstGeom prst="ellips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400" b="1" dirty="0"/>
              <a:t>2</a:t>
            </a:r>
            <a:endParaRPr lang="en-US" sz="2400" b="1" dirty="0"/>
          </a:p>
        </p:txBody>
      </p:sp>
      <p:sp>
        <p:nvSpPr>
          <p:cNvPr id="8" name="Oval 7"/>
          <p:cNvSpPr/>
          <p:nvPr/>
        </p:nvSpPr>
        <p:spPr>
          <a:xfrm>
            <a:off x="6078507" y="3372757"/>
            <a:ext cx="762000" cy="685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400" b="1" dirty="0"/>
              <a:t>8</a:t>
            </a:r>
            <a:endParaRPr lang="en-US" sz="2400" b="1" dirty="0"/>
          </a:p>
        </p:txBody>
      </p:sp>
      <p:sp>
        <p:nvSpPr>
          <p:cNvPr id="9" name="Oval 8"/>
          <p:cNvSpPr/>
          <p:nvPr/>
        </p:nvSpPr>
        <p:spPr>
          <a:xfrm>
            <a:off x="5003800" y="2133600"/>
            <a:ext cx="762000" cy="6858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400" b="1" dirty="0" smtClean="0"/>
              <a:t>16</a:t>
            </a:r>
            <a:endParaRPr lang="en-US" sz="2400" b="1" dirty="0"/>
          </a:p>
        </p:txBody>
      </p:sp>
      <mc:AlternateContent xmlns:mc="http://schemas.openxmlformats.org/markup-compatibility/2006">
        <mc:Choice xmlns:a14="http://schemas.microsoft.com/office/drawing/2010/main" xmlns="" Requires="a14">
          <p:sp>
            <p:nvSpPr>
              <p:cNvPr id="4" name="TextBox 3"/>
              <p:cNvSpPr txBox="1"/>
              <p:nvPr/>
            </p:nvSpPr>
            <p:spPr>
              <a:xfrm>
                <a:off x="475790" y="4953000"/>
                <a:ext cx="8154412" cy="14611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mn-MN" b="1" i="0" smtClean="0">
                          <a:effectLst>
                            <a:outerShdw blurRad="38100" dist="38100" dir="2700000" algn="tl">
                              <a:srgbClr val="000000">
                                <a:alpha val="43137"/>
                              </a:srgbClr>
                            </a:outerShdw>
                          </a:effectLst>
                          <a:latin typeface="Cambria Math"/>
                        </a:rPr>
                        <m:t>Аравтын тоо</m:t>
                      </m:r>
                      <m:r>
                        <a:rPr lang="en-US" b="1" i="0" smtClean="0">
                          <a:effectLst>
                            <a:outerShdw blurRad="38100" dist="38100" dir="2700000" algn="tl">
                              <a:srgbClr val="000000">
                                <a:alpha val="43137"/>
                              </a:srgbClr>
                            </a:outerShdw>
                          </a:effectLst>
                          <a:latin typeface="Cambria Math"/>
                        </a:rPr>
                        <m:t>=</m:t>
                      </m:r>
                      <m:nary>
                        <m:naryPr>
                          <m:chr m:val="∑"/>
                          <m:ctrlPr>
                            <a:rPr lang="en-US"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mn-MN" b="1" i="0" smtClean="0">
                              <a:effectLst>
                                <a:outerShdw blurRad="38100" dist="38100" dir="2700000" algn="tl">
                                  <a:srgbClr val="000000">
                                    <a:alpha val="43137"/>
                                  </a:srgbClr>
                                </a:outerShdw>
                              </a:effectLst>
                              <a:latin typeface="Cambria Math"/>
                            </a:rPr>
                            <m:t>з</m:t>
                          </m:r>
                          <m:r>
                            <a:rPr lang="mn-MN" b="1" i="0" smtClean="0">
                              <a:effectLst>
                                <a:outerShdw blurRad="38100" dist="38100" dir="2700000" algn="tl">
                                  <a:srgbClr val="000000">
                                    <a:alpha val="43137"/>
                                  </a:srgbClr>
                                </a:outerShdw>
                              </a:effectLst>
                              <a:latin typeface="Cambria Math"/>
                            </a:rPr>
                            <m:t>эрэг</m:t>
                          </m:r>
                          <m:r>
                            <m:rPr>
                              <m:brk m:alnAt="23"/>
                            </m:rPr>
                            <a:rPr lang="en-US" b="1" i="0" smtClean="0">
                              <a:effectLst>
                                <a:outerShdw blurRad="38100" dist="38100" dir="2700000" algn="tl">
                                  <a:srgbClr val="000000">
                                    <a:alpha val="43137"/>
                                  </a:srgbClr>
                                </a:outerShdw>
                              </a:effectLst>
                              <a:latin typeface="Cambria Math"/>
                            </a:rPr>
                            <m:t>=</m:t>
                          </m:r>
                          <m:r>
                            <a:rPr lang="mn-MN" b="1" i="0" smtClean="0">
                              <a:effectLst>
                                <a:outerShdw blurRad="38100" dist="38100" dir="2700000" algn="tl">
                                  <a:srgbClr val="000000">
                                    <a:alpha val="43137"/>
                                  </a:srgbClr>
                                </a:outerShdw>
                              </a:effectLst>
                              <a:latin typeface="Cambria Math"/>
                            </a:rPr>
                            <m:t>доод</m:t>
                          </m:r>
                        </m:sub>
                        <m:sup>
                          <m:r>
                            <a:rPr lang="mn-MN" b="1" i="0" smtClean="0">
                              <a:effectLst>
                                <a:outerShdw blurRad="38100" dist="38100" dir="2700000" algn="tl">
                                  <a:srgbClr val="000000">
                                    <a:alpha val="43137"/>
                                  </a:srgbClr>
                                </a:outerShdw>
                              </a:effectLst>
                              <a:latin typeface="Cambria Math"/>
                            </a:rPr>
                            <m:t>дээд</m:t>
                          </m:r>
                        </m:sup>
                        <m:e>
                          <m:sSup>
                            <m:sSupPr>
                              <m:ctrlPr>
                                <a:rPr lang="en-US" b="1" i="1" smtClean="0">
                                  <a:effectLst>
                                    <a:outerShdw blurRad="38100" dist="38100" dir="2700000" algn="tl">
                                      <a:srgbClr val="000000">
                                        <a:alpha val="43137"/>
                                      </a:srgbClr>
                                    </a:outerShdw>
                                  </a:effectLst>
                                  <a:latin typeface="Cambria Math" panose="02040503050406030204" pitchFamily="18" charset="0"/>
                                </a:rPr>
                              </m:ctrlPr>
                            </m:sSupPr>
                            <m:e>
                              <m:r>
                                <a:rPr lang="mn-MN" b="1" i="0" smtClean="0">
                                  <a:effectLst>
                                    <a:outerShdw blurRad="38100" dist="38100" dir="2700000" algn="tl">
                                      <a:srgbClr val="000000">
                                        <a:alpha val="43137"/>
                                      </a:srgbClr>
                                    </a:outerShdw>
                                  </a:effectLst>
                                  <a:latin typeface="Cambria Math"/>
                                </a:rPr>
                                <m:t>суурь</m:t>
                              </m:r>
                            </m:e>
                            <m:sup>
                              <m:r>
                                <a:rPr lang="mn-MN" b="1" i="0" smtClean="0">
                                  <a:effectLst>
                                    <a:outerShdw blurRad="38100" dist="38100" dir="2700000" algn="tl">
                                      <a:srgbClr val="000000">
                                        <a:alpha val="43137"/>
                                      </a:srgbClr>
                                    </a:outerShdw>
                                  </a:effectLst>
                                  <a:latin typeface="Cambria Math"/>
                                </a:rPr>
                                <m:t>зэрэг</m:t>
                              </m:r>
                            </m:sup>
                          </m:sSup>
                          <m:r>
                            <a:rPr lang="mn-MN" b="1" i="0" smtClean="0">
                              <a:effectLst>
                                <a:outerShdw blurRad="38100" dist="38100" dir="2700000" algn="tl">
                                  <a:srgbClr val="000000">
                                    <a:alpha val="43137"/>
                                  </a:srgbClr>
                                </a:outerShdw>
                              </a:effectLst>
                              <a:latin typeface="Cambria Math"/>
                              <a:ea typeface="Cambria Math"/>
                            </a:rPr>
                            <m:t>×</m:t>
                          </m:r>
                          <m:sSub>
                            <m:sSubPr>
                              <m:ctrlPr>
                                <a:rPr lang="mn-MN" b="1" i="1" smtClean="0">
                                  <a:effectLst>
                                    <a:outerShdw blurRad="38100" dist="38100" dir="2700000" algn="tl">
                                      <a:srgbClr val="000000">
                                        <a:alpha val="43137"/>
                                      </a:srgbClr>
                                    </a:outerShdw>
                                  </a:effectLst>
                                  <a:latin typeface="Cambria Math" panose="02040503050406030204" pitchFamily="18" charset="0"/>
                                  <a:ea typeface="Cambria Math"/>
                                </a:rPr>
                              </m:ctrlPr>
                            </m:sSubPr>
                            <m:e>
                              <m:r>
                                <a:rPr lang="mn-MN" b="1" i="0" smtClean="0">
                                  <a:effectLst>
                                    <a:outerShdw blurRad="38100" dist="38100" dir="2700000" algn="tl">
                                      <a:srgbClr val="000000">
                                        <a:alpha val="43137"/>
                                      </a:srgbClr>
                                    </a:outerShdw>
                                  </a:effectLst>
                                  <a:latin typeface="Cambria Math"/>
                                  <a:ea typeface="Cambria Math"/>
                                </a:rPr>
                                <m:t>цифр</m:t>
                              </m:r>
                            </m:e>
                            <m:sub>
                              <m:r>
                                <a:rPr lang="mn-MN" b="1" i="0" smtClean="0">
                                  <a:effectLst>
                                    <a:outerShdw blurRad="38100" dist="38100" dir="2700000" algn="tl">
                                      <a:srgbClr val="000000">
                                        <a:alpha val="43137"/>
                                      </a:srgbClr>
                                    </a:outerShdw>
                                  </a:effectLst>
                                  <a:latin typeface="Cambria Math"/>
                                  <a:ea typeface="Cambria Math"/>
                                </a:rPr>
                                <m:t>зэрэг</m:t>
                              </m:r>
                            </m:sub>
                          </m:sSub>
                        </m:e>
                      </m:nary>
                      <m:r>
                        <a:rPr lang="en-US" b="1" i="0" smtClean="0">
                          <a:effectLst>
                            <a:outerShdw blurRad="38100" dist="38100" dir="2700000" algn="tl">
                              <a:srgbClr val="000000">
                                <a:alpha val="43137"/>
                              </a:srgbClr>
                            </a:outerShdw>
                          </a:effectLst>
                          <a:latin typeface="Cambria Math"/>
                        </a:rPr>
                        <m:t>=</m:t>
                      </m:r>
                    </m:oMath>
                  </m:oMathPara>
                </a14:m>
                <a:endParaRPr lang="en-US" b="1" dirty="0" smtClean="0">
                  <a:effectLst>
                    <a:outerShdw blurRad="38100" dist="38100" dir="2700000" algn="tl">
                      <a:srgbClr val="000000">
                        <a:alpha val="43137"/>
                      </a:srgbClr>
                    </a:outerShdw>
                  </a:effectLst>
                  <a:latin typeface="+mj-lt"/>
                </a:endParaRPr>
              </a:p>
              <a:p>
                <a:endParaRPr lang="mn-MN" b="1" dirty="0" smtClean="0">
                  <a:effectLst>
                    <a:outerShdw blurRad="38100" dist="38100" dir="2700000" algn="tl">
                      <a:srgbClr val="000000">
                        <a:alpha val="43137"/>
                      </a:srgbClr>
                    </a:outerShdw>
                  </a:effectLst>
                  <a:latin typeface="+mj-lt"/>
                </a:endParaRPr>
              </a:p>
              <a:p>
                <a:r>
                  <a:rPr lang="en-US" b="1" dirty="0" smtClean="0">
                    <a:effectLst>
                      <a:outerShdw blurRad="38100" dist="38100" dir="2700000" algn="tl">
                        <a:srgbClr val="000000">
                          <a:alpha val="43137"/>
                        </a:srgbClr>
                      </a:outerShdw>
                    </a:effectLst>
                    <a:latin typeface="Adobe Caslon Pro" pitchFamily="18" charset="0"/>
                  </a:rPr>
                  <a:t>=</a:t>
                </a:r>
                <a14:m>
                  <m:oMath xmlns:m="http://schemas.openxmlformats.org/officeDocument/2006/math">
                    <m:sSup>
                      <m:sSupPr>
                        <m:ctrlPr>
                          <a:rPr lang="en-US" b="1" i="1" smtClean="0">
                            <a:effectLst>
                              <a:outerShdw blurRad="38100" dist="38100" dir="2700000" algn="tl">
                                <a:srgbClr val="000000">
                                  <a:alpha val="43137"/>
                                </a:srgbClr>
                              </a:outerShdw>
                            </a:effectLst>
                            <a:latin typeface="Cambria Math" panose="02040503050406030204" pitchFamily="18" charset="0"/>
                          </a:rPr>
                        </m:ctrlPr>
                      </m:sSupPr>
                      <m:e>
                        <m:r>
                          <a:rPr lang="mn-MN" b="1" i="0" smtClean="0">
                            <a:effectLst>
                              <a:outerShdw blurRad="38100" dist="38100" dir="2700000" algn="tl">
                                <a:srgbClr val="000000">
                                  <a:alpha val="43137"/>
                                </a:srgbClr>
                              </a:outerShdw>
                            </a:effectLst>
                            <a:latin typeface="Cambria Math"/>
                          </a:rPr>
                          <m:t>суурь</m:t>
                        </m:r>
                      </m:e>
                      <m:sup>
                        <m:r>
                          <a:rPr lang="mn-MN" b="1" i="0" smtClean="0">
                            <a:effectLst>
                              <a:outerShdw blurRad="38100" dist="38100" dir="2700000" algn="tl">
                                <a:srgbClr val="000000">
                                  <a:alpha val="43137"/>
                                </a:srgbClr>
                              </a:outerShdw>
                            </a:effectLst>
                            <a:latin typeface="Cambria Math"/>
                          </a:rPr>
                          <m:t>дээд</m:t>
                        </m:r>
                      </m:sup>
                    </m:sSup>
                    <m:r>
                      <a:rPr lang="mn-MN" b="1" i="0" smtClean="0">
                        <a:effectLst>
                          <a:outerShdw blurRad="38100" dist="38100" dir="2700000" algn="tl">
                            <a:srgbClr val="000000">
                              <a:alpha val="43137"/>
                            </a:srgbClr>
                          </a:outerShdw>
                        </a:effectLst>
                        <a:latin typeface="Cambria Math"/>
                        <a:ea typeface="Cambria Math"/>
                      </a:rPr>
                      <m:t>×</m:t>
                    </m:r>
                    <m:sSub>
                      <m:sSubPr>
                        <m:ctrlPr>
                          <a:rPr lang="mn-MN" b="1" i="1" smtClean="0">
                            <a:effectLst>
                              <a:outerShdw blurRad="38100" dist="38100" dir="2700000" algn="tl">
                                <a:srgbClr val="000000">
                                  <a:alpha val="43137"/>
                                </a:srgbClr>
                              </a:outerShdw>
                            </a:effectLst>
                            <a:latin typeface="Cambria Math" panose="02040503050406030204" pitchFamily="18" charset="0"/>
                            <a:ea typeface="Cambria Math"/>
                          </a:rPr>
                        </m:ctrlPr>
                      </m:sSubPr>
                      <m:e>
                        <m:r>
                          <a:rPr lang="mn-MN" b="1" i="0" smtClean="0">
                            <a:effectLst>
                              <a:outerShdw blurRad="38100" dist="38100" dir="2700000" algn="tl">
                                <a:srgbClr val="000000">
                                  <a:alpha val="43137"/>
                                </a:srgbClr>
                              </a:outerShdw>
                            </a:effectLst>
                            <a:latin typeface="Cambria Math"/>
                            <a:ea typeface="Cambria Math"/>
                          </a:rPr>
                          <m:t>цифр</m:t>
                        </m:r>
                      </m:e>
                      <m:sub>
                        <m:r>
                          <a:rPr lang="mn-MN" b="1" i="0" smtClean="0">
                            <a:effectLst>
                              <a:outerShdw blurRad="38100" dist="38100" dir="2700000" algn="tl">
                                <a:srgbClr val="000000">
                                  <a:alpha val="43137"/>
                                </a:srgbClr>
                              </a:outerShdw>
                            </a:effectLst>
                            <a:latin typeface="Cambria Math"/>
                            <a:ea typeface="Cambria Math"/>
                          </a:rPr>
                          <m:t>дээд</m:t>
                        </m:r>
                      </m:sub>
                    </m:sSub>
                    <m:r>
                      <a:rPr lang="en-US" b="1" i="0" smtClean="0">
                        <a:effectLst>
                          <a:outerShdw blurRad="38100" dist="38100" dir="2700000" algn="tl">
                            <a:srgbClr val="000000">
                              <a:alpha val="43137"/>
                            </a:srgbClr>
                          </a:outerShdw>
                        </a:effectLst>
                        <a:latin typeface="Cambria Math"/>
                      </a:rPr>
                      <m:t>+</m:t>
                    </m:r>
                    <m:sSup>
                      <m:sSupPr>
                        <m:ctrlPr>
                          <a:rPr lang="en-US" b="1" i="1" smtClean="0">
                            <a:effectLst>
                              <a:outerShdw blurRad="38100" dist="38100" dir="2700000" algn="tl">
                                <a:srgbClr val="000000">
                                  <a:alpha val="43137"/>
                                </a:srgbClr>
                              </a:outerShdw>
                            </a:effectLst>
                            <a:latin typeface="Cambria Math" panose="02040503050406030204" pitchFamily="18" charset="0"/>
                          </a:rPr>
                        </m:ctrlPr>
                      </m:sSupPr>
                      <m:e>
                        <m:r>
                          <a:rPr lang="mn-MN" b="1" i="0" smtClean="0">
                            <a:effectLst>
                              <a:outerShdw blurRad="38100" dist="38100" dir="2700000" algn="tl">
                                <a:srgbClr val="000000">
                                  <a:alpha val="43137"/>
                                </a:srgbClr>
                              </a:outerShdw>
                            </a:effectLst>
                            <a:latin typeface="Cambria Math"/>
                          </a:rPr>
                          <m:t>суурь</m:t>
                        </m:r>
                      </m:e>
                      <m:sup>
                        <m:r>
                          <a:rPr lang="mn-MN" b="1" i="0" smtClean="0">
                            <a:effectLst>
                              <a:outerShdw blurRad="38100" dist="38100" dir="2700000" algn="tl">
                                <a:srgbClr val="000000">
                                  <a:alpha val="43137"/>
                                </a:srgbClr>
                              </a:outerShdw>
                            </a:effectLst>
                            <a:latin typeface="Cambria Math"/>
                          </a:rPr>
                          <m:t>дээд−</m:t>
                        </m:r>
                        <m:r>
                          <a:rPr lang="mn-MN" b="1" i="0" smtClean="0">
                            <a:effectLst>
                              <a:outerShdw blurRad="38100" dist="38100" dir="2700000" algn="tl">
                                <a:srgbClr val="000000">
                                  <a:alpha val="43137"/>
                                </a:srgbClr>
                              </a:outerShdw>
                            </a:effectLst>
                            <a:latin typeface="Cambria Math"/>
                          </a:rPr>
                          <m:t>𝟏</m:t>
                        </m:r>
                      </m:sup>
                    </m:sSup>
                    <m:r>
                      <a:rPr lang="mn-MN" b="1" i="0" smtClean="0">
                        <a:effectLst>
                          <a:outerShdw blurRad="38100" dist="38100" dir="2700000" algn="tl">
                            <a:srgbClr val="000000">
                              <a:alpha val="43137"/>
                            </a:srgbClr>
                          </a:outerShdw>
                        </a:effectLst>
                        <a:latin typeface="Cambria Math"/>
                        <a:ea typeface="Cambria Math"/>
                      </a:rPr>
                      <m:t>×</m:t>
                    </m:r>
                    <m:sSub>
                      <m:sSubPr>
                        <m:ctrlPr>
                          <a:rPr lang="mn-MN" b="1" i="1" smtClean="0">
                            <a:effectLst>
                              <a:outerShdw blurRad="38100" dist="38100" dir="2700000" algn="tl">
                                <a:srgbClr val="000000">
                                  <a:alpha val="43137"/>
                                </a:srgbClr>
                              </a:outerShdw>
                            </a:effectLst>
                            <a:latin typeface="Cambria Math" panose="02040503050406030204" pitchFamily="18" charset="0"/>
                            <a:ea typeface="Cambria Math"/>
                          </a:rPr>
                        </m:ctrlPr>
                      </m:sSubPr>
                      <m:e>
                        <m:r>
                          <a:rPr lang="mn-MN" b="1" i="0" smtClean="0">
                            <a:effectLst>
                              <a:outerShdw blurRad="38100" dist="38100" dir="2700000" algn="tl">
                                <a:srgbClr val="000000">
                                  <a:alpha val="43137"/>
                                </a:srgbClr>
                              </a:outerShdw>
                            </a:effectLst>
                            <a:latin typeface="Cambria Math"/>
                            <a:ea typeface="Cambria Math"/>
                          </a:rPr>
                          <m:t>цифр</m:t>
                        </m:r>
                      </m:e>
                      <m:sub>
                        <m:r>
                          <a:rPr lang="mn-MN" b="1" i="0" smtClean="0">
                            <a:effectLst>
                              <a:outerShdw blurRad="38100" dist="38100" dir="2700000" algn="tl">
                                <a:srgbClr val="000000">
                                  <a:alpha val="43137"/>
                                </a:srgbClr>
                              </a:outerShdw>
                            </a:effectLst>
                            <a:latin typeface="Cambria Math"/>
                            <a:ea typeface="Cambria Math"/>
                          </a:rPr>
                          <m:t>дээд−</m:t>
                        </m:r>
                        <m:r>
                          <a:rPr lang="mn-MN" b="1" i="0" smtClean="0">
                            <a:effectLst>
                              <a:outerShdw blurRad="38100" dist="38100" dir="2700000" algn="tl">
                                <a:srgbClr val="000000">
                                  <a:alpha val="43137"/>
                                </a:srgbClr>
                              </a:outerShdw>
                            </a:effectLst>
                            <a:latin typeface="Cambria Math"/>
                            <a:ea typeface="Cambria Math"/>
                          </a:rPr>
                          <m:t>𝟏</m:t>
                        </m:r>
                      </m:sub>
                    </m:sSub>
                    <m:r>
                      <a:rPr lang="en-US" b="1" i="0" smtClean="0">
                        <a:effectLst>
                          <a:outerShdw blurRad="38100" dist="38100" dir="2700000" algn="tl">
                            <a:srgbClr val="000000">
                              <a:alpha val="43137"/>
                            </a:srgbClr>
                          </a:outerShdw>
                        </a:effectLst>
                        <a:latin typeface="Cambria Math"/>
                        <a:ea typeface="Cambria Math"/>
                      </a:rPr>
                      <m:t>+</m:t>
                    </m:r>
                    <m:r>
                      <a:rPr lang="en-US" b="1" i="0" smtClean="0">
                        <a:effectLst>
                          <a:outerShdw blurRad="38100" dist="38100" dir="2700000" algn="tl">
                            <a:srgbClr val="000000">
                              <a:alpha val="43137"/>
                            </a:srgbClr>
                          </a:outerShdw>
                        </a:effectLst>
                        <a:latin typeface="Cambria Math"/>
                      </a:rPr>
                      <m:t>…+</m:t>
                    </m:r>
                    <m:sSup>
                      <m:sSupPr>
                        <m:ctrlPr>
                          <a:rPr lang="en-US" b="1" i="1" smtClean="0">
                            <a:effectLst>
                              <a:outerShdw blurRad="38100" dist="38100" dir="2700000" algn="tl">
                                <a:srgbClr val="000000">
                                  <a:alpha val="43137"/>
                                </a:srgbClr>
                              </a:outerShdw>
                            </a:effectLst>
                            <a:latin typeface="Cambria Math" panose="02040503050406030204" pitchFamily="18" charset="0"/>
                          </a:rPr>
                        </m:ctrlPr>
                      </m:sSupPr>
                      <m:e>
                        <m:r>
                          <a:rPr lang="mn-MN" b="1" i="0" smtClean="0">
                            <a:effectLst>
                              <a:outerShdw blurRad="38100" dist="38100" dir="2700000" algn="tl">
                                <a:srgbClr val="000000">
                                  <a:alpha val="43137"/>
                                </a:srgbClr>
                              </a:outerShdw>
                            </a:effectLst>
                            <a:latin typeface="Cambria Math"/>
                          </a:rPr>
                          <m:t>суурь</m:t>
                        </m:r>
                      </m:e>
                      <m:sup>
                        <m:r>
                          <a:rPr lang="mn-MN" b="1" i="0" smtClean="0">
                            <a:effectLst>
                              <a:outerShdw blurRad="38100" dist="38100" dir="2700000" algn="tl">
                                <a:srgbClr val="000000">
                                  <a:alpha val="43137"/>
                                </a:srgbClr>
                              </a:outerShdw>
                            </a:effectLst>
                            <a:latin typeface="Cambria Math"/>
                          </a:rPr>
                          <m:t>доод</m:t>
                        </m:r>
                      </m:sup>
                    </m:sSup>
                    <m:r>
                      <a:rPr lang="mn-MN" b="1" i="0" smtClean="0">
                        <a:effectLst>
                          <a:outerShdw blurRad="38100" dist="38100" dir="2700000" algn="tl">
                            <a:srgbClr val="000000">
                              <a:alpha val="43137"/>
                            </a:srgbClr>
                          </a:outerShdw>
                        </a:effectLst>
                        <a:latin typeface="Cambria Math"/>
                        <a:ea typeface="Cambria Math"/>
                      </a:rPr>
                      <m:t>×</m:t>
                    </m:r>
                    <m:sSub>
                      <m:sSubPr>
                        <m:ctrlPr>
                          <a:rPr lang="mn-MN" b="1" i="1" smtClean="0">
                            <a:effectLst>
                              <a:outerShdw blurRad="38100" dist="38100" dir="2700000" algn="tl">
                                <a:srgbClr val="000000">
                                  <a:alpha val="43137"/>
                                </a:srgbClr>
                              </a:outerShdw>
                            </a:effectLst>
                            <a:latin typeface="Cambria Math" panose="02040503050406030204" pitchFamily="18" charset="0"/>
                            <a:ea typeface="Cambria Math"/>
                          </a:rPr>
                        </m:ctrlPr>
                      </m:sSubPr>
                      <m:e>
                        <m:r>
                          <a:rPr lang="mn-MN" b="1" i="0" smtClean="0">
                            <a:effectLst>
                              <a:outerShdw blurRad="38100" dist="38100" dir="2700000" algn="tl">
                                <a:srgbClr val="000000">
                                  <a:alpha val="43137"/>
                                </a:srgbClr>
                              </a:outerShdw>
                            </a:effectLst>
                            <a:latin typeface="Cambria Math"/>
                            <a:ea typeface="Cambria Math"/>
                          </a:rPr>
                          <m:t>цифр</m:t>
                        </m:r>
                      </m:e>
                      <m:sub>
                        <m:r>
                          <a:rPr lang="mn-MN" b="1" i="0" smtClean="0">
                            <a:effectLst>
                              <a:outerShdw blurRad="38100" dist="38100" dir="2700000" algn="tl">
                                <a:srgbClr val="000000">
                                  <a:alpha val="43137"/>
                                </a:srgbClr>
                              </a:outerShdw>
                            </a:effectLst>
                            <a:latin typeface="Cambria Math"/>
                            <a:ea typeface="Cambria Math"/>
                          </a:rPr>
                          <m:t>доод</m:t>
                        </m:r>
                      </m:sub>
                    </m:sSub>
                  </m:oMath>
                </a14:m>
                <a:endParaRPr lang="en-US" b="1" dirty="0">
                  <a:effectLst>
                    <a:outerShdw blurRad="38100" dist="38100" dir="2700000" algn="tl">
                      <a:srgbClr val="000000">
                        <a:alpha val="43137"/>
                      </a:srgbClr>
                    </a:outerShdw>
                  </a:effectLst>
                  <a:latin typeface="Adobe Caslon Pro"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475790" y="4953000"/>
                <a:ext cx="8154412" cy="1461169"/>
              </a:xfrm>
              <a:prstGeom prst="rect">
                <a:avLst/>
              </a:prstGeom>
              <a:blipFill rotWithShape="1">
                <a:blip r:embed="rId3"/>
                <a:stretch>
                  <a:fillRect l="-673" b="-6276"/>
                </a:stretch>
              </a:blipFill>
            </p:spPr>
            <p:txBody>
              <a:bodyPr/>
              <a:lstStyle/>
              <a:p>
                <a:r>
                  <a:rPr lang="en-US">
                    <a:noFill/>
                  </a:rPr>
                  <a:t> </a:t>
                </a:r>
              </a:p>
            </p:txBody>
          </p:sp>
        </mc:Fallback>
      </mc:AlternateContent>
      <p:sp>
        <p:nvSpPr>
          <p:cNvPr id="11" name="Freeform 10"/>
          <p:cNvSpPr/>
          <p:nvPr/>
        </p:nvSpPr>
        <p:spPr>
          <a:xfrm rot="15902969">
            <a:off x="3301734" y="3131882"/>
            <a:ext cx="808842" cy="1629963"/>
          </a:xfrm>
          <a:custGeom>
            <a:avLst/>
            <a:gdLst>
              <a:gd name="connsiteX0" fmla="*/ 667657 w 667657"/>
              <a:gd name="connsiteY0" fmla="*/ 0 h 943429"/>
              <a:gd name="connsiteX1" fmla="*/ 203200 w 667657"/>
              <a:gd name="connsiteY1" fmla="*/ 435429 h 943429"/>
              <a:gd name="connsiteX2" fmla="*/ 0 w 667657"/>
              <a:gd name="connsiteY2" fmla="*/ 943429 h 943429"/>
            </a:gdLst>
            <a:ahLst/>
            <a:cxnLst>
              <a:cxn ang="0">
                <a:pos x="connsiteX0" y="connsiteY0"/>
              </a:cxn>
              <a:cxn ang="0">
                <a:pos x="connsiteX1" y="connsiteY1"/>
              </a:cxn>
              <a:cxn ang="0">
                <a:pos x="connsiteX2" y="connsiteY2"/>
              </a:cxn>
            </a:cxnLst>
            <a:rect l="l" t="t" r="r" b="b"/>
            <a:pathLst>
              <a:path w="667657" h="943429">
                <a:moveTo>
                  <a:pt x="667657" y="0"/>
                </a:moveTo>
                <a:cubicBezTo>
                  <a:pt x="491066" y="139095"/>
                  <a:pt x="314476" y="278191"/>
                  <a:pt x="203200" y="435429"/>
                </a:cubicBezTo>
                <a:cubicBezTo>
                  <a:pt x="91924" y="592667"/>
                  <a:pt x="45962" y="768048"/>
                  <a:pt x="0" y="943429"/>
                </a:cubicBezTo>
              </a:path>
            </a:pathLst>
          </a:custGeom>
          <a:noFill/>
          <a:ln w="3175">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048000" y="3274786"/>
            <a:ext cx="3018971" cy="319314"/>
          </a:xfrm>
          <a:custGeom>
            <a:avLst/>
            <a:gdLst>
              <a:gd name="connsiteX0" fmla="*/ 3018971 w 3018971"/>
              <a:gd name="connsiteY0" fmla="*/ 319314 h 319314"/>
              <a:gd name="connsiteX1" fmla="*/ 2177143 w 3018971"/>
              <a:gd name="connsiteY1" fmla="*/ 72571 h 319314"/>
              <a:gd name="connsiteX2" fmla="*/ 0 w 3018971"/>
              <a:gd name="connsiteY2" fmla="*/ 0 h 319314"/>
            </a:gdLst>
            <a:ahLst/>
            <a:cxnLst>
              <a:cxn ang="0">
                <a:pos x="connsiteX0" y="connsiteY0"/>
              </a:cxn>
              <a:cxn ang="0">
                <a:pos x="connsiteX1" y="connsiteY1"/>
              </a:cxn>
              <a:cxn ang="0">
                <a:pos x="connsiteX2" y="connsiteY2"/>
              </a:cxn>
            </a:cxnLst>
            <a:rect l="l" t="t" r="r" b="b"/>
            <a:pathLst>
              <a:path w="3018971" h="319314">
                <a:moveTo>
                  <a:pt x="3018971" y="319314"/>
                </a:moveTo>
                <a:cubicBezTo>
                  <a:pt x="2849638" y="222552"/>
                  <a:pt x="2680305" y="125790"/>
                  <a:pt x="2177143" y="72571"/>
                </a:cubicBezTo>
                <a:cubicBezTo>
                  <a:pt x="1673981" y="19352"/>
                  <a:pt x="836990" y="9676"/>
                  <a:pt x="0" y="0"/>
                </a:cubicBezTo>
              </a:path>
            </a:pathLst>
          </a:custGeom>
          <a:noFill/>
          <a:ln w="3175">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5486400" y="4073071"/>
            <a:ext cx="696686" cy="232229"/>
          </a:xfrm>
          <a:custGeom>
            <a:avLst/>
            <a:gdLst>
              <a:gd name="connsiteX0" fmla="*/ 0 w 696686"/>
              <a:gd name="connsiteY0" fmla="*/ 232229 h 232229"/>
              <a:gd name="connsiteX1" fmla="*/ 377371 w 696686"/>
              <a:gd name="connsiteY1" fmla="*/ 174172 h 232229"/>
              <a:gd name="connsiteX2" fmla="*/ 696686 w 696686"/>
              <a:gd name="connsiteY2" fmla="*/ 0 h 232229"/>
            </a:gdLst>
            <a:ahLst/>
            <a:cxnLst>
              <a:cxn ang="0">
                <a:pos x="connsiteX0" y="connsiteY0"/>
              </a:cxn>
              <a:cxn ang="0">
                <a:pos x="connsiteX1" y="connsiteY1"/>
              </a:cxn>
              <a:cxn ang="0">
                <a:pos x="connsiteX2" y="connsiteY2"/>
              </a:cxn>
            </a:cxnLst>
            <a:rect l="l" t="t" r="r" b="b"/>
            <a:pathLst>
              <a:path w="696686" h="232229">
                <a:moveTo>
                  <a:pt x="0" y="232229"/>
                </a:moveTo>
                <a:cubicBezTo>
                  <a:pt x="130628" y="222553"/>
                  <a:pt x="261257" y="212877"/>
                  <a:pt x="377371" y="174172"/>
                </a:cubicBezTo>
                <a:cubicBezTo>
                  <a:pt x="493485" y="135467"/>
                  <a:pt x="595085" y="67733"/>
                  <a:pt x="696686" y="0"/>
                </a:cubicBezTo>
              </a:path>
            </a:pathLst>
          </a:custGeom>
          <a:noFill/>
          <a:ln w="635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888343" y="2492547"/>
            <a:ext cx="2032000" cy="361324"/>
          </a:xfrm>
          <a:custGeom>
            <a:avLst/>
            <a:gdLst>
              <a:gd name="connsiteX0" fmla="*/ 2032000 w 2032000"/>
              <a:gd name="connsiteY0" fmla="*/ 12982 h 361324"/>
              <a:gd name="connsiteX1" fmla="*/ 899886 w 2032000"/>
              <a:gd name="connsiteY1" fmla="*/ 42010 h 361324"/>
              <a:gd name="connsiteX2" fmla="*/ 0 w 2032000"/>
              <a:gd name="connsiteY2" fmla="*/ 361324 h 361324"/>
            </a:gdLst>
            <a:ahLst/>
            <a:cxnLst>
              <a:cxn ang="0">
                <a:pos x="connsiteX0" y="connsiteY0"/>
              </a:cxn>
              <a:cxn ang="0">
                <a:pos x="connsiteX1" y="connsiteY1"/>
              </a:cxn>
              <a:cxn ang="0">
                <a:pos x="connsiteX2" y="connsiteY2"/>
              </a:cxn>
            </a:cxnLst>
            <a:rect l="l" t="t" r="r" b="b"/>
            <a:pathLst>
              <a:path w="2032000" h="361324">
                <a:moveTo>
                  <a:pt x="2032000" y="12982"/>
                </a:moveTo>
                <a:cubicBezTo>
                  <a:pt x="1635276" y="-1533"/>
                  <a:pt x="1238553" y="-16047"/>
                  <a:pt x="899886" y="42010"/>
                </a:cubicBezTo>
                <a:cubicBezTo>
                  <a:pt x="561219" y="100067"/>
                  <a:pt x="280609" y="230695"/>
                  <a:pt x="0" y="361324"/>
                </a:cubicBezTo>
              </a:path>
            </a:pathLst>
          </a:custGeom>
          <a:noFill/>
          <a:ln w="635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5138057" y="2940957"/>
            <a:ext cx="174172" cy="899886"/>
          </a:xfrm>
          <a:custGeom>
            <a:avLst/>
            <a:gdLst>
              <a:gd name="connsiteX0" fmla="*/ 174172 w 174172"/>
              <a:gd name="connsiteY0" fmla="*/ 0 h 899886"/>
              <a:gd name="connsiteX1" fmla="*/ 101600 w 174172"/>
              <a:gd name="connsiteY1" fmla="*/ 667657 h 899886"/>
              <a:gd name="connsiteX2" fmla="*/ 0 w 174172"/>
              <a:gd name="connsiteY2" fmla="*/ 899886 h 899886"/>
            </a:gdLst>
            <a:ahLst/>
            <a:cxnLst>
              <a:cxn ang="0">
                <a:pos x="connsiteX0" y="connsiteY0"/>
              </a:cxn>
              <a:cxn ang="0">
                <a:pos x="connsiteX1" y="connsiteY1"/>
              </a:cxn>
              <a:cxn ang="0">
                <a:pos x="connsiteX2" y="connsiteY2"/>
              </a:cxn>
            </a:cxnLst>
            <a:rect l="l" t="t" r="r" b="b"/>
            <a:pathLst>
              <a:path w="174172" h="899886">
                <a:moveTo>
                  <a:pt x="174172" y="0"/>
                </a:moveTo>
                <a:cubicBezTo>
                  <a:pt x="152400" y="258838"/>
                  <a:pt x="130629" y="517676"/>
                  <a:pt x="101600" y="667657"/>
                </a:cubicBezTo>
                <a:cubicBezTo>
                  <a:pt x="72571" y="817638"/>
                  <a:pt x="36285" y="858762"/>
                  <a:pt x="0" y="899886"/>
                </a:cubicBezTo>
              </a:path>
            </a:pathLst>
          </a:custGeom>
          <a:noFill/>
          <a:ln w="635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5820229" y="2592614"/>
            <a:ext cx="667657" cy="711200"/>
          </a:xfrm>
          <a:custGeom>
            <a:avLst/>
            <a:gdLst>
              <a:gd name="connsiteX0" fmla="*/ 0 w 667657"/>
              <a:gd name="connsiteY0" fmla="*/ 0 h 711200"/>
              <a:gd name="connsiteX1" fmla="*/ 420914 w 667657"/>
              <a:gd name="connsiteY1" fmla="*/ 290286 h 711200"/>
              <a:gd name="connsiteX2" fmla="*/ 667657 w 667657"/>
              <a:gd name="connsiteY2" fmla="*/ 711200 h 711200"/>
            </a:gdLst>
            <a:ahLst/>
            <a:cxnLst>
              <a:cxn ang="0">
                <a:pos x="connsiteX0" y="connsiteY0"/>
              </a:cxn>
              <a:cxn ang="0">
                <a:pos x="connsiteX1" y="connsiteY1"/>
              </a:cxn>
              <a:cxn ang="0">
                <a:pos x="connsiteX2" y="connsiteY2"/>
              </a:cxn>
            </a:cxnLst>
            <a:rect l="l" t="t" r="r" b="b"/>
            <a:pathLst>
              <a:path w="667657" h="711200">
                <a:moveTo>
                  <a:pt x="0" y="0"/>
                </a:moveTo>
                <a:cubicBezTo>
                  <a:pt x="154819" y="85876"/>
                  <a:pt x="309638" y="171753"/>
                  <a:pt x="420914" y="290286"/>
                </a:cubicBezTo>
                <a:cubicBezTo>
                  <a:pt x="532190" y="408819"/>
                  <a:pt x="599923" y="560009"/>
                  <a:pt x="667657" y="711200"/>
                </a:cubicBezTo>
              </a:path>
            </a:pathLst>
          </a:custGeom>
          <a:noFill/>
          <a:ln w="635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4438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4" grpId="0" animBg="1"/>
      <p:bldP spid="11" grpId="0" animBg="1"/>
      <p:bldP spid="17" grpId="0" animBg="1"/>
      <p:bldP spid="20" grpId="0" animBg="1"/>
      <p:bldP spid="21" grpId="0" animBg="1"/>
      <p:bldP spid="22"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723488" y="4507468"/>
            <a:ext cx="2023054"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mn-MN" dirty="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Суурь:  2, 8, 10, 16</a:t>
            </a:r>
            <a:endPar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xmlns="" Requires="a14">
          <p:sp>
            <p:nvSpPr>
              <p:cNvPr id="10" name="TextBox 9"/>
              <p:cNvSpPr txBox="1"/>
              <p:nvPr/>
            </p:nvSpPr>
            <p:spPr>
              <a:xfrm>
                <a:off x="475790" y="2133600"/>
                <a:ext cx="8154412" cy="14611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mn-MN" b="1" i="1" smtClean="0">
                          <a:effectLst>
                            <a:outerShdw blurRad="38100" dist="38100" dir="2700000" algn="tl">
                              <a:srgbClr val="000000">
                                <a:alpha val="43137"/>
                              </a:srgbClr>
                            </a:outerShdw>
                          </a:effectLst>
                          <a:latin typeface="Cambria Math"/>
                        </a:rPr>
                        <m:t>Аравтын тоо</m:t>
                      </m:r>
                      <m:r>
                        <a:rPr lang="en-US" b="1" i="1" smtClean="0">
                          <a:effectLst>
                            <a:outerShdw blurRad="38100" dist="38100" dir="2700000" algn="tl">
                              <a:srgbClr val="000000">
                                <a:alpha val="43137"/>
                              </a:srgbClr>
                            </a:outerShdw>
                          </a:effectLst>
                          <a:latin typeface="Cambria Math"/>
                        </a:rPr>
                        <m:t>=</m:t>
                      </m:r>
                      <m:nary>
                        <m:naryPr>
                          <m:chr m:val="∑"/>
                          <m:ctrlPr>
                            <a:rPr lang="en-US"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mn-MN" b="1" i="1" smtClean="0">
                              <a:effectLst>
                                <a:outerShdw blurRad="38100" dist="38100" dir="2700000" algn="tl">
                                  <a:srgbClr val="000000">
                                    <a:alpha val="43137"/>
                                  </a:srgbClr>
                                </a:outerShdw>
                              </a:effectLst>
                              <a:latin typeface="Cambria Math"/>
                            </a:rPr>
                            <m:t>з</m:t>
                          </m:r>
                          <m:r>
                            <a:rPr lang="mn-MN" b="1" i="1" smtClean="0">
                              <a:effectLst>
                                <a:outerShdw blurRad="38100" dist="38100" dir="2700000" algn="tl">
                                  <a:srgbClr val="000000">
                                    <a:alpha val="43137"/>
                                  </a:srgbClr>
                                </a:outerShdw>
                              </a:effectLst>
                              <a:latin typeface="Cambria Math"/>
                            </a:rPr>
                            <m:t>эрэг</m:t>
                          </m:r>
                          <m:r>
                            <m:rPr>
                              <m:brk m:alnAt="23"/>
                            </m:rPr>
                            <a:rPr lang="en-US" b="1" i="1" smtClean="0">
                              <a:effectLst>
                                <a:outerShdw blurRad="38100" dist="38100" dir="2700000" algn="tl">
                                  <a:srgbClr val="000000">
                                    <a:alpha val="43137"/>
                                  </a:srgbClr>
                                </a:outerShdw>
                              </a:effectLst>
                              <a:latin typeface="Cambria Math"/>
                            </a:rPr>
                            <m:t>=</m:t>
                          </m:r>
                          <m:r>
                            <a:rPr lang="mn-MN" b="1" i="1" smtClean="0">
                              <a:effectLst>
                                <a:outerShdw blurRad="38100" dist="38100" dir="2700000" algn="tl">
                                  <a:srgbClr val="000000">
                                    <a:alpha val="43137"/>
                                  </a:srgbClr>
                                </a:outerShdw>
                              </a:effectLst>
                              <a:latin typeface="Cambria Math"/>
                            </a:rPr>
                            <m:t>доод</m:t>
                          </m:r>
                        </m:sub>
                        <m:sup>
                          <m:r>
                            <a:rPr lang="mn-MN" b="1" i="1" smtClean="0">
                              <a:effectLst>
                                <a:outerShdw blurRad="38100" dist="38100" dir="2700000" algn="tl">
                                  <a:srgbClr val="000000">
                                    <a:alpha val="43137"/>
                                  </a:srgbClr>
                                </a:outerShdw>
                              </a:effectLst>
                              <a:latin typeface="Cambria Math"/>
                            </a:rPr>
                            <m:t>дээд</m:t>
                          </m:r>
                        </m:sup>
                        <m:e>
                          <m:sSup>
                            <m:sSupPr>
                              <m:ctrlPr>
                                <a:rPr lang="en-US" b="1" i="1" smtClean="0">
                                  <a:effectLst>
                                    <a:outerShdw blurRad="38100" dist="38100" dir="2700000" algn="tl">
                                      <a:srgbClr val="000000">
                                        <a:alpha val="43137"/>
                                      </a:srgbClr>
                                    </a:outerShdw>
                                  </a:effectLst>
                                  <a:latin typeface="Cambria Math" panose="02040503050406030204" pitchFamily="18" charset="0"/>
                                </a:rPr>
                              </m:ctrlPr>
                            </m:sSupPr>
                            <m:e>
                              <m:r>
                                <a:rPr lang="mn-MN" b="1" i="1" smtClean="0">
                                  <a:effectLst>
                                    <a:outerShdw blurRad="38100" dist="38100" dir="2700000" algn="tl">
                                      <a:srgbClr val="000000">
                                        <a:alpha val="43137"/>
                                      </a:srgbClr>
                                    </a:outerShdw>
                                  </a:effectLst>
                                  <a:latin typeface="Cambria Math"/>
                                </a:rPr>
                                <m:t>суурь</m:t>
                              </m:r>
                            </m:e>
                            <m:sup>
                              <m:r>
                                <a:rPr lang="mn-MN" b="1" i="1" smtClean="0">
                                  <a:effectLst>
                                    <a:outerShdw blurRad="38100" dist="38100" dir="2700000" algn="tl">
                                      <a:srgbClr val="000000">
                                        <a:alpha val="43137"/>
                                      </a:srgbClr>
                                    </a:outerShdw>
                                  </a:effectLst>
                                  <a:latin typeface="Cambria Math"/>
                                </a:rPr>
                                <m:t>зэрэг</m:t>
                              </m:r>
                            </m:sup>
                          </m:sSup>
                          <m:r>
                            <a:rPr lang="mn-MN" b="1" i="1" smtClean="0">
                              <a:effectLst>
                                <a:outerShdw blurRad="38100" dist="38100" dir="2700000" algn="tl">
                                  <a:srgbClr val="000000">
                                    <a:alpha val="43137"/>
                                  </a:srgbClr>
                                </a:outerShdw>
                              </a:effectLst>
                              <a:latin typeface="Cambria Math"/>
                              <a:ea typeface="Cambria Math"/>
                            </a:rPr>
                            <m:t>×</m:t>
                          </m:r>
                          <m:sSub>
                            <m:sSubPr>
                              <m:ctrlPr>
                                <a:rPr lang="mn-MN" b="1" i="1" smtClean="0">
                                  <a:effectLst>
                                    <a:outerShdw blurRad="38100" dist="38100" dir="2700000" algn="tl">
                                      <a:srgbClr val="000000">
                                        <a:alpha val="43137"/>
                                      </a:srgbClr>
                                    </a:outerShdw>
                                  </a:effectLst>
                                  <a:latin typeface="Cambria Math" panose="02040503050406030204" pitchFamily="18" charset="0"/>
                                  <a:ea typeface="Cambria Math"/>
                                </a:rPr>
                              </m:ctrlPr>
                            </m:sSubPr>
                            <m:e>
                              <m:r>
                                <a:rPr lang="mn-MN" b="1" i="1" smtClean="0">
                                  <a:effectLst>
                                    <a:outerShdw blurRad="38100" dist="38100" dir="2700000" algn="tl">
                                      <a:srgbClr val="000000">
                                        <a:alpha val="43137"/>
                                      </a:srgbClr>
                                    </a:outerShdw>
                                  </a:effectLst>
                                  <a:latin typeface="Cambria Math"/>
                                  <a:ea typeface="Cambria Math"/>
                                </a:rPr>
                                <m:t>цифр</m:t>
                              </m:r>
                            </m:e>
                            <m:sub>
                              <m:r>
                                <a:rPr lang="mn-MN" b="1" i="1" smtClean="0">
                                  <a:effectLst>
                                    <a:outerShdw blurRad="38100" dist="38100" dir="2700000" algn="tl">
                                      <a:srgbClr val="000000">
                                        <a:alpha val="43137"/>
                                      </a:srgbClr>
                                    </a:outerShdw>
                                  </a:effectLst>
                                  <a:latin typeface="Cambria Math"/>
                                  <a:ea typeface="Cambria Math"/>
                                </a:rPr>
                                <m:t>зэрэг</m:t>
                              </m:r>
                            </m:sub>
                          </m:sSub>
                        </m:e>
                      </m:nary>
                      <m:r>
                        <a:rPr lang="en-US" b="1" i="1" smtClean="0">
                          <a:effectLst>
                            <a:outerShdw blurRad="38100" dist="38100" dir="2700000" algn="tl">
                              <a:srgbClr val="000000">
                                <a:alpha val="43137"/>
                              </a:srgbClr>
                            </a:outerShdw>
                          </a:effectLst>
                          <a:latin typeface="Cambria Math"/>
                        </a:rPr>
                        <m:t>=</m:t>
                      </m:r>
                    </m:oMath>
                  </m:oMathPara>
                </a14:m>
                <a:endParaRPr lang="en-US" b="1" i="1" dirty="0" smtClean="0">
                  <a:effectLst>
                    <a:outerShdw blurRad="38100" dist="38100" dir="2700000" algn="tl">
                      <a:srgbClr val="000000">
                        <a:alpha val="43137"/>
                      </a:srgbClr>
                    </a:outerShdw>
                  </a:effectLst>
                  <a:latin typeface="+mj-lt"/>
                </a:endParaRPr>
              </a:p>
              <a:p>
                <a:endParaRPr lang="mn-MN" b="1" i="1" dirty="0" smtClean="0">
                  <a:effectLst>
                    <a:outerShdw blurRad="38100" dist="38100" dir="2700000" algn="tl">
                      <a:srgbClr val="000000">
                        <a:alpha val="43137"/>
                      </a:srgbClr>
                    </a:outerShdw>
                  </a:effectLst>
                  <a:latin typeface="+mj-lt"/>
                </a:endParaRPr>
              </a:p>
              <a:p>
                <a:r>
                  <a:rPr lang="en-US" b="1" dirty="0" smtClean="0">
                    <a:effectLst>
                      <a:outerShdw blurRad="38100" dist="38100" dir="2700000" algn="tl">
                        <a:srgbClr val="000000">
                          <a:alpha val="43137"/>
                        </a:srgbClr>
                      </a:outerShdw>
                    </a:effectLst>
                    <a:latin typeface="Adobe Caslon Pro" pitchFamily="18" charset="0"/>
                  </a:rPr>
                  <a:t>=</a:t>
                </a:r>
                <a14:m>
                  <m:oMath xmlns:m="http://schemas.openxmlformats.org/officeDocument/2006/math">
                    <m:sSup>
                      <m:sSupPr>
                        <m:ctrlPr>
                          <a:rPr lang="en-US" b="1" i="1" smtClean="0">
                            <a:effectLst>
                              <a:outerShdw blurRad="38100" dist="38100" dir="2700000" algn="tl">
                                <a:srgbClr val="000000">
                                  <a:alpha val="43137"/>
                                </a:srgbClr>
                              </a:outerShdw>
                            </a:effectLst>
                            <a:latin typeface="Cambria Math" panose="02040503050406030204" pitchFamily="18" charset="0"/>
                          </a:rPr>
                        </m:ctrlPr>
                      </m:sSupPr>
                      <m:e>
                        <m:r>
                          <a:rPr lang="mn-MN" b="1" i="1" smtClean="0">
                            <a:effectLst>
                              <a:outerShdw blurRad="38100" dist="38100" dir="2700000" algn="tl">
                                <a:srgbClr val="000000">
                                  <a:alpha val="43137"/>
                                </a:srgbClr>
                              </a:outerShdw>
                            </a:effectLst>
                            <a:latin typeface="Cambria Math"/>
                          </a:rPr>
                          <m:t>суурь</m:t>
                        </m:r>
                      </m:e>
                      <m:sup>
                        <m:r>
                          <a:rPr lang="mn-MN" b="1" i="1" smtClean="0">
                            <a:effectLst>
                              <a:outerShdw blurRad="38100" dist="38100" dir="2700000" algn="tl">
                                <a:srgbClr val="000000">
                                  <a:alpha val="43137"/>
                                </a:srgbClr>
                              </a:outerShdw>
                            </a:effectLst>
                            <a:latin typeface="Cambria Math"/>
                          </a:rPr>
                          <m:t>дээд</m:t>
                        </m:r>
                      </m:sup>
                    </m:sSup>
                    <m:r>
                      <a:rPr lang="mn-MN" b="1" i="1" smtClean="0">
                        <a:effectLst>
                          <a:outerShdw blurRad="38100" dist="38100" dir="2700000" algn="tl">
                            <a:srgbClr val="000000">
                              <a:alpha val="43137"/>
                            </a:srgbClr>
                          </a:outerShdw>
                        </a:effectLst>
                        <a:latin typeface="Cambria Math"/>
                        <a:ea typeface="Cambria Math"/>
                      </a:rPr>
                      <m:t>×</m:t>
                    </m:r>
                    <m:sSub>
                      <m:sSubPr>
                        <m:ctrlPr>
                          <a:rPr lang="mn-MN" b="1" i="1" smtClean="0">
                            <a:effectLst>
                              <a:outerShdw blurRad="38100" dist="38100" dir="2700000" algn="tl">
                                <a:srgbClr val="000000">
                                  <a:alpha val="43137"/>
                                </a:srgbClr>
                              </a:outerShdw>
                            </a:effectLst>
                            <a:latin typeface="Cambria Math" panose="02040503050406030204" pitchFamily="18" charset="0"/>
                            <a:ea typeface="Cambria Math"/>
                          </a:rPr>
                        </m:ctrlPr>
                      </m:sSubPr>
                      <m:e>
                        <m:r>
                          <a:rPr lang="mn-MN" b="1" i="1" smtClean="0">
                            <a:effectLst>
                              <a:outerShdw blurRad="38100" dist="38100" dir="2700000" algn="tl">
                                <a:srgbClr val="000000">
                                  <a:alpha val="43137"/>
                                </a:srgbClr>
                              </a:outerShdw>
                            </a:effectLst>
                            <a:latin typeface="Cambria Math"/>
                            <a:ea typeface="Cambria Math"/>
                          </a:rPr>
                          <m:t>цифр</m:t>
                        </m:r>
                      </m:e>
                      <m:sub>
                        <m:r>
                          <a:rPr lang="mn-MN" b="1" i="1" smtClean="0">
                            <a:effectLst>
                              <a:outerShdw blurRad="38100" dist="38100" dir="2700000" algn="tl">
                                <a:srgbClr val="000000">
                                  <a:alpha val="43137"/>
                                </a:srgbClr>
                              </a:outerShdw>
                            </a:effectLst>
                            <a:latin typeface="Cambria Math"/>
                            <a:ea typeface="Cambria Math"/>
                          </a:rPr>
                          <m:t>дээд</m:t>
                        </m:r>
                      </m:sub>
                    </m:sSub>
                    <m:r>
                      <a:rPr lang="en-US" b="1" i="1" smtClean="0">
                        <a:effectLst>
                          <a:outerShdw blurRad="38100" dist="38100" dir="2700000" algn="tl">
                            <a:srgbClr val="000000">
                              <a:alpha val="43137"/>
                            </a:srgbClr>
                          </a:outerShdw>
                        </a:effectLst>
                        <a:latin typeface="Cambria Math"/>
                      </a:rPr>
                      <m:t>+</m:t>
                    </m:r>
                    <m:sSup>
                      <m:sSupPr>
                        <m:ctrlPr>
                          <a:rPr lang="en-US" b="1" i="1" smtClean="0">
                            <a:effectLst>
                              <a:outerShdw blurRad="38100" dist="38100" dir="2700000" algn="tl">
                                <a:srgbClr val="000000">
                                  <a:alpha val="43137"/>
                                </a:srgbClr>
                              </a:outerShdw>
                            </a:effectLst>
                            <a:latin typeface="Cambria Math" panose="02040503050406030204" pitchFamily="18" charset="0"/>
                          </a:rPr>
                        </m:ctrlPr>
                      </m:sSupPr>
                      <m:e>
                        <m:r>
                          <a:rPr lang="mn-MN" b="1" i="1" smtClean="0">
                            <a:effectLst>
                              <a:outerShdw blurRad="38100" dist="38100" dir="2700000" algn="tl">
                                <a:srgbClr val="000000">
                                  <a:alpha val="43137"/>
                                </a:srgbClr>
                              </a:outerShdw>
                            </a:effectLst>
                            <a:latin typeface="Cambria Math"/>
                          </a:rPr>
                          <m:t>суурь</m:t>
                        </m:r>
                      </m:e>
                      <m:sup>
                        <m:r>
                          <a:rPr lang="mn-MN" b="1" i="1" smtClean="0">
                            <a:effectLst>
                              <a:outerShdw blurRad="38100" dist="38100" dir="2700000" algn="tl">
                                <a:srgbClr val="000000">
                                  <a:alpha val="43137"/>
                                </a:srgbClr>
                              </a:outerShdw>
                            </a:effectLst>
                            <a:latin typeface="Cambria Math"/>
                          </a:rPr>
                          <m:t>дээд−</m:t>
                        </m:r>
                        <m:r>
                          <a:rPr lang="mn-MN" b="1" i="1" smtClean="0">
                            <a:effectLst>
                              <a:outerShdw blurRad="38100" dist="38100" dir="2700000" algn="tl">
                                <a:srgbClr val="000000">
                                  <a:alpha val="43137"/>
                                </a:srgbClr>
                              </a:outerShdw>
                            </a:effectLst>
                            <a:latin typeface="Cambria Math"/>
                          </a:rPr>
                          <m:t>𝟏</m:t>
                        </m:r>
                      </m:sup>
                    </m:sSup>
                    <m:r>
                      <a:rPr lang="mn-MN" b="1" i="1" smtClean="0">
                        <a:effectLst>
                          <a:outerShdw blurRad="38100" dist="38100" dir="2700000" algn="tl">
                            <a:srgbClr val="000000">
                              <a:alpha val="43137"/>
                            </a:srgbClr>
                          </a:outerShdw>
                        </a:effectLst>
                        <a:latin typeface="Cambria Math"/>
                        <a:ea typeface="Cambria Math"/>
                      </a:rPr>
                      <m:t>×</m:t>
                    </m:r>
                    <m:sSub>
                      <m:sSubPr>
                        <m:ctrlPr>
                          <a:rPr lang="mn-MN" b="1" i="1" smtClean="0">
                            <a:effectLst>
                              <a:outerShdw blurRad="38100" dist="38100" dir="2700000" algn="tl">
                                <a:srgbClr val="000000">
                                  <a:alpha val="43137"/>
                                </a:srgbClr>
                              </a:outerShdw>
                            </a:effectLst>
                            <a:latin typeface="Cambria Math" panose="02040503050406030204" pitchFamily="18" charset="0"/>
                            <a:ea typeface="Cambria Math"/>
                          </a:rPr>
                        </m:ctrlPr>
                      </m:sSubPr>
                      <m:e>
                        <m:r>
                          <a:rPr lang="mn-MN" b="1" i="1" smtClean="0">
                            <a:effectLst>
                              <a:outerShdw blurRad="38100" dist="38100" dir="2700000" algn="tl">
                                <a:srgbClr val="000000">
                                  <a:alpha val="43137"/>
                                </a:srgbClr>
                              </a:outerShdw>
                            </a:effectLst>
                            <a:latin typeface="Cambria Math"/>
                            <a:ea typeface="Cambria Math"/>
                          </a:rPr>
                          <m:t>цифр</m:t>
                        </m:r>
                      </m:e>
                      <m:sub>
                        <m:r>
                          <a:rPr lang="mn-MN" b="1" i="1" smtClean="0">
                            <a:effectLst>
                              <a:outerShdw blurRad="38100" dist="38100" dir="2700000" algn="tl">
                                <a:srgbClr val="000000">
                                  <a:alpha val="43137"/>
                                </a:srgbClr>
                              </a:outerShdw>
                            </a:effectLst>
                            <a:latin typeface="Cambria Math"/>
                            <a:ea typeface="Cambria Math"/>
                          </a:rPr>
                          <m:t>дээд−</m:t>
                        </m:r>
                        <m:r>
                          <a:rPr lang="mn-MN" b="1" i="1" smtClean="0">
                            <a:effectLst>
                              <a:outerShdw blurRad="38100" dist="38100" dir="2700000" algn="tl">
                                <a:srgbClr val="000000">
                                  <a:alpha val="43137"/>
                                </a:srgbClr>
                              </a:outerShdw>
                            </a:effectLst>
                            <a:latin typeface="Cambria Math"/>
                            <a:ea typeface="Cambria Math"/>
                          </a:rPr>
                          <m:t>𝟏</m:t>
                        </m:r>
                      </m:sub>
                    </m:sSub>
                    <m:r>
                      <a:rPr lang="en-US" b="1" i="1" smtClean="0">
                        <a:effectLst>
                          <a:outerShdw blurRad="38100" dist="38100" dir="2700000" algn="tl">
                            <a:srgbClr val="000000">
                              <a:alpha val="43137"/>
                            </a:srgbClr>
                          </a:outerShdw>
                        </a:effectLst>
                        <a:latin typeface="Cambria Math"/>
                        <a:ea typeface="Cambria Math"/>
                      </a:rPr>
                      <m:t>+</m:t>
                    </m:r>
                    <m:r>
                      <a:rPr lang="en-US" b="1" i="1" smtClean="0">
                        <a:effectLst>
                          <a:outerShdw blurRad="38100" dist="38100" dir="2700000" algn="tl">
                            <a:srgbClr val="000000">
                              <a:alpha val="43137"/>
                            </a:srgbClr>
                          </a:outerShdw>
                        </a:effectLst>
                        <a:latin typeface="Cambria Math"/>
                      </a:rPr>
                      <m:t>…+</m:t>
                    </m:r>
                    <m:sSup>
                      <m:sSupPr>
                        <m:ctrlPr>
                          <a:rPr lang="en-US" b="1" i="1" smtClean="0">
                            <a:effectLst>
                              <a:outerShdw blurRad="38100" dist="38100" dir="2700000" algn="tl">
                                <a:srgbClr val="000000">
                                  <a:alpha val="43137"/>
                                </a:srgbClr>
                              </a:outerShdw>
                            </a:effectLst>
                            <a:latin typeface="Cambria Math" panose="02040503050406030204" pitchFamily="18" charset="0"/>
                          </a:rPr>
                        </m:ctrlPr>
                      </m:sSupPr>
                      <m:e>
                        <m:r>
                          <a:rPr lang="mn-MN" b="1" i="1" smtClean="0">
                            <a:effectLst>
                              <a:outerShdw blurRad="38100" dist="38100" dir="2700000" algn="tl">
                                <a:srgbClr val="000000">
                                  <a:alpha val="43137"/>
                                </a:srgbClr>
                              </a:outerShdw>
                            </a:effectLst>
                            <a:latin typeface="Cambria Math"/>
                          </a:rPr>
                          <m:t>суурь</m:t>
                        </m:r>
                      </m:e>
                      <m:sup>
                        <m:r>
                          <a:rPr lang="mn-MN" b="1" i="1" smtClean="0">
                            <a:effectLst>
                              <a:outerShdw blurRad="38100" dist="38100" dir="2700000" algn="tl">
                                <a:srgbClr val="000000">
                                  <a:alpha val="43137"/>
                                </a:srgbClr>
                              </a:outerShdw>
                            </a:effectLst>
                            <a:latin typeface="Cambria Math"/>
                          </a:rPr>
                          <m:t>доод</m:t>
                        </m:r>
                      </m:sup>
                    </m:sSup>
                    <m:r>
                      <a:rPr lang="mn-MN" b="1" i="1" smtClean="0">
                        <a:effectLst>
                          <a:outerShdw blurRad="38100" dist="38100" dir="2700000" algn="tl">
                            <a:srgbClr val="000000">
                              <a:alpha val="43137"/>
                            </a:srgbClr>
                          </a:outerShdw>
                        </a:effectLst>
                        <a:latin typeface="Cambria Math"/>
                        <a:ea typeface="Cambria Math"/>
                      </a:rPr>
                      <m:t>×</m:t>
                    </m:r>
                    <m:sSub>
                      <m:sSubPr>
                        <m:ctrlPr>
                          <a:rPr lang="mn-MN" b="1" i="1" smtClean="0">
                            <a:effectLst>
                              <a:outerShdw blurRad="38100" dist="38100" dir="2700000" algn="tl">
                                <a:srgbClr val="000000">
                                  <a:alpha val="43137"/>
                                </a:srgbClr>
                              </a:outerShdw>
                            </a:effectLst>
                            <a:latin typeface="Cambria Math" panose="02040503050406030204" pitchFamily="18" charset="0"/>
                            <a:ea typeface="Cambria Math"/>
                          </a:rPr>
                        </m:ctrlPr>
                      </m:sSubPr>
                      <m:e>
                        <m:r>
                          <a:rPr lang="mn-MN" b="1" i="1" smtClean="0">
                            <a:effectLst>
                              <a:outerShdw blurRad="38100" dist="38100" dir="2700000" algn="tl">
                                <a:srgbClr val="000000">
                                  <a:alpha val="43137"/>
                                </a:srgbClr>
                              </a:outerShdw>
                            </a:effectLst>
                            <a:latin typeface="Cambria Math"/>
                            <a:ea typeface="Cambria Math"/>
                          </a:rPr>
                          <m:t>цифр</m:t>
                        </m:r>
                      </m:e>
                      <m:sub>
                        <m:r>
                          <a:rPr lang="mn-MN" b="1" i="1" smtClean="0">
                            <a:effectLst>
                              <a:outerShdw blurRad="38100" dist="38100" dir="2700000" algn="tl">
                                <a:srgbClr val="000000">
                                  <a:alpha val="43137"/>
                                </a:srgbClr>
                              </a:outerShdw>
                            </a:effectLst>
                            <a:latin typeface="Cambria Math"/>
                            <a:ea typeface="Cambria Math"/>
                          </a:rPr>
                          <m:t>доод</m:t>
                        </m:r>
                      </m:sub>
                    </m:sSub>
                  </m:oMath>
                </a14:m>
                <a:endParaRPr lang="en-US" b="1" dirty="0">
                  <a:effectLst>
                    <a:outerShdw blurRad="38100" dist="38100" dir="2700000" algn="tl">
                      <a:srgbClr val="000000">
                        <a:alpha val="43137"/>
                      </a:srgbClr>
                    </a:outerShdw>
                  </a:effectLst>
                  <a:latin typeface="Adobe Caslon Pro"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475790" y="2133600"/>
                <a:ext cx="8154412" cy="1461169"/>
              </a:xfrm>
              <a:prstGeom prst="rect">
                <a:avLst/>
              </a:prstGeom>
              <a:blipFill rotWithShape="1">
                <a:blip r:embed="rId3"/>
                <a:stretch>
                  <a:fillRect l="-673" b="-5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2" name="TextBox 11"/>
              <p:cNvSpPr txBox="1"/>
              <p:nvPr/>
            </p:nvSpPr>
            <p:spPr>
              <a:xfrm>
                <a:off x="1752600" y="5135296"/>
                <a:ext cx="2052165" cy="369332"/>
              </a:xfrm>
              <a:prstGeom prst="rect">
                <a:avLst/>
              </a:prstGeom>
              <a:noFill/>
              <a:ln w="28575">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mn-MN" b="0" i="1" smtClean="0">
                          <a:effectLst>
                            <a:outerShdw blurRad="38100" dist="38100" dir="2700000" algn="tl">
                              <a:srgbClr val="000000">
                                <a:alpha val="43137"/>
                              </a:srgbClr>
                            </a:outerShdw>
                          </a:effectLst>
                          <a:latin typeface="Cambria Math"/>
                        </a:rPr>
                        <m:t>Зэрэг</m:t>
                      </m:r>
                      <m:r>
                        <a:rPr lang="en-US" b="0" i="1" smtClean="0">
                          <a:effectLst>
                            <a:outerShdw blurRad="38100" dist="38100" dir="2700000" algn="tl">
                              <a:srgbClr val="000000">
                                <a:alpha val="43137"/>
                              </a:srgbClr>
                            </a:outerShdw>
                          </a:effectLst>
                          <a:latin typeface="Cambria Math"/>
                        </a:rPr>
                        <m:t>:</m:t>
                      </m:r>
                      <m:r>
                        <a:rPr lang="mn-MN" b="0" i="1" smtClean="0">
                          <a:effectLst>
                            <a:outerShdw blurRad="38100" dist="38100" dir="2700000" algn="tl">
                              <a:srgbClr val="000000">
                                <a:alpha val="43137"/>
                              </a:srgbClr>
                            </a:outerShdw>
                          </a:effectLst>
                          <a:latin typeface="Cambria Math"/>
                        </a:rPr>
                        <m:t> </m:t>
                      </m:r>
                      <m:r>
                        <a:rPr lang="en-US" b="0" i="1" smtClean="0">
                          <a:effectLst>
                            <a:outerShdw blurRad="38100" dist="38100" dir="2700000" algn="tl">
                              <a:srgbClr val="000000">
                                <a:alpha val="43137"/>
                              </a:srgbClr>
                            </a:outerShdw>
                          </a:effectLst>
                          <a:latin typeface="Cambria Math"/>
                        </a:rPr>
                        <m:t>−</m:t>
                      </m:r>
                      <m:r>
                        <a:rPr lang="en-US" b="0" i="1" smtClean="0">
                          <a:effectLst>
                            <a:outerShdw blurRad="38100" dist="38100" dir="2700000" algn="tl">
                              <a:srgbClr val="000000">
                                <a:alpha val="43137"/>
                              </a:srgbClr>
                            </a:outerShdw>
                          </a:effectLst>
                          <a:latin typeface="Cambria Math"/>
                          <a:ea typeface="Cambria Math"/>
                        </a:rPr>
                        <m:t>∞ …+∞</m:t>
                      </m:r>
                    </m:oMath>
                  </m:oMathPara>
                </a14:m>
                <a:endParaRPr lang="en-US" dirty="0">
                  <a:effectLst>
                    <a:outerShdw blurRad="38100" dist="38100" dir="2700000" algn="tl">
                      <a:srgbClr val="000000">
                        <a:alpha val="43137"/>
                      </a:srgbClr>
                    </a:outerShdw>
                  </a:effectLst>
                </a:endParaRPr>
              </a:p>
            </p:txBody>
          </p:sp>
        </mc:Choice>
        <mc:Fallback>
          <p:sp>
            <p:nvSpPr>
              <p:cNvPr id="12" name="TextBox 11"/>
              <p:cNvSpPr txBox="1">
                <a:spLocks noRot="1" noChangeAspect="1" noMove="1" noResize="1" noEditPoints="1" noAdjustHandles="1" noChangeArrowheads="1" noChangeShapeType="1" noTextEdit="1"/>
              </p:cNvSpPr>
              <p:nvPr/>
            </p:nvSpPr>
            <p:spPr>
              <a:xfrm>
                <a:off x="1752600" y="5135296"/>
                <a:ext cx="2052165" cy="369332"/>
              </a:xfrm>
              <a:prstGeom prst="rect">
                <a:avLst/>
              </a:prstGeom>
              <a:blipFill rotWithShape="1">
                <a:blip r:embed="rId4"/>
                <a:stretch>
                  <a:fillRect b="-13636"/>
                </a:stretch>
              </a:blipFill>
              <a:ln w="28575">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 name="TextBox 1"/>
              <p:cNvSpPr txBox="1"/>
              <p:nvPr/>
            </p:nvSpPr>
            <p:spPr>
              <a:xfrm>
                <a:off x="4887878" y="4495800"/>
                <a:ext cx="1944571" cy="8620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a:rPr lang="en-US" b="1" i="1" smtClean="0">
                              <a:solidFill>
                                <a:srgbClr val="FF0000"/>
                              </a:solidFill>
                              <a:effectLst>
                                <a:outerShdw blurRad="38100" dist="38100" dir="2700000" algn="tl">
                                  <a:srgbClr val="000000">
                                    <a:alpha val="43137"/>
                                  </a:srgbClr>
                                </a:outerShdw>
                              </a:effectLst>
                              <a:latin typeface="Cambria Math"/>
                            </a:rPr>
                            <m:t>𝑵</m:t>
                          </m:r>
                        </m:e>
                        <m:sub>
                          <m:r>
                            <a:rPr lang="en-US" b="1" i="1" smtClean="0">
                              <a:solidFill>
                                <a:srgbClr val="FF0000"/>
                              </a:solidFill>
                              <a:effectLst>
                                <a:outerShdw blurRad="38100" dist="38100" dir="2700000" algn="tl">
                                  <a:srgbClr val="000000">
                                    <a:alpha val="43137"/>
                                  </a:srgbClr>
                                </a:outerShdw>
                              </a:effectLst>
                              <a:latin typeface="Cambria Math"/>
                            </a:rPr>
                            <m:t>𝑫</m:t>
                          </m:r>
                        </m:sub>
                      </m:sSub>
                      <m:r>
                        <a:rPr lang="en-US" b="1" i="1" smtClean="0">
                          <a:solidFill>
                            <a:srgbClr val="FF0000"/>
                          </a:solidFill>
                          <a:effectLst>
                            <a:outerShdw blurRad="38100" dist="38100" dir="2700000" algn="tl">
                              <a:srgbClr val="000000">
                                <a:alpha val="43137"/>
                              </a:srgbClr>
                            </a:outerShdw>
                          </a:effectLst>
                          <a:latin typeface="Cambria Math"/>
                        </a:rPr>
                        <m:t>=</m:t>
                      </m:r>
                      <m:nary>
                        <m:naryPr>
                          <m:chr m:val="∑"/>
                          <m:ctrlPr>
                            <a:rPr lang="en-US" b="1" i="1" smtClean="0">
                              <a:solidFill>
                                <a:srgbClr val="FF0000"/>
                              </a:solidFill>
                              <a:effectLst>
                                <a:outerShdw blurRad="38100" dist="38100" dir="2700000" algn="tl">
                                  <a:srgbClr val="000000">
                                    <a:alpha val="43137"/>
                                  </a:srgbClr>
                                </a:outerShdw>
                              </a:effectLst>
                              <a:latin typeface="Cambria Math" panose="02040503050406030204" pitchFamily="18" charset="0"/>
                            </a:rPr>
                          </m:ctrlPr>
                        </m:naryPr>
                        <m:sub>
                          <m:r>
                            <m:rPr>
                              <m:brk m:alnAt="23"/>
                            </m:rPr>
                            <a:rPr lang="en-US" b="1" i="1" smtClean="0">
                              <a:solidFill>
                                <a:srgbClr val="FF0000"/>
                              </a:solidFill>
                              <a:effectLst>
                                <a:outerShdw blurRad="38100" dist="38100" dir="2700000" algn="tl">
                                  <a:srgbClr val="000000">
                                    <a:alpha val="43137"/>
                                  </a:srgbClr>
                                </a:outerShdw>
                              </a:effectLst>
                              <a:latin typeface="Cambria Math"/>
                            </a:rPr>
                            <m:t>𝒌</m:t>
                          </m:r>
                          <m:r>
                            <a:rPr lang="en-US" b="1" i="1" smtClean="0">
                              <a:solidFill>
                                <a:srgbClr val="FF0000"/>
                              </a:solidFill>
                              <a:effectLst>
                                <a:outerShdw blurRad="38100" dist="38100" dir="2700000" algn="tl">
                                  <a:srgbClr val="000000">
                                    <a:alpha val="43137"/>
                                  </a:srgbClr>
                                </a:outerShdw>
                              </a:effectLst>
                              <a:latin typeface="Cambria Math"/>
                            </a:rPr>
                            <m:t>=−∞</m:t>
                          </m:r>
                        </m:sub>
                        <m:sup>
                          <m:r>
                            <a:rPr lang="en-US" b="1" i="1" smtClean="0">
                              <a:solidFill>
                                <a:srgbClr val="FF0000"/>
                              </a:solidFill>
                              <a:effectLst>
                                <a:outerShdw blurRad="38100" dist="38100" dir="2700000" algn="tl">
                                  <a:srgbClr val="000000">
                                    <a:alpha val="43137"/>
                                  </a:srgbClr>
                                </a:outerShdw>
                              </a:effectLst>
                              <a:latin typeface="Cambria Math"/>
                            </a:rPr>
                            <m:t>+</m:t>
                          </m:r>
                          <m:r>
                            <a:rPr lang="en-US" b="1" i="1" smtClean="0">
                              <a:solidFill>
                                <a:srgbClr val="FF0000"/>
                              </a:solidFill>
                              <a:effectLst>
                                <a:outerShdw blurRad="38100" dist="38100" dir="2700000" algn="tl">
                                  <a:srgbClr val="000000">
                                    <a:alpha val="43137"/>
                                  </a:srgbClr>
                                </a:outerShdw>
                              </a:effectLst>
                              <a:latin typeface="Cambria Math"/>
                              <a:ea typeface="Cambria Math"/>
                            </a:rPr>
                            <m:t>∞</m:t>
                          </m:r>
                        </m:sup>
                        <m:e>
                          <m:sSup>
                            <m:sSupPr>
                              <m:ctrlPr>
                                <a:rPr lang="en-US"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pPr>
                            <m:e>
                              <m:r>
                                <a:rPr lang="en-US" b="1" i="1" smtClean="0">
                                  <a:solidFill>
                                    <a:srgbClr val="FF0000"/>
                                  </a:solidFill>
                                  <a:effectLst>
                                    <a:outerShdw blurRad="38100" dist="38100" dir="2700000" algn="tl">
                                      <a:srgbClr val="000000">
                                        <a:alpha val="43137"/>
                                      </a:srgbClr>
                                    </a:outerShdw>
                                  </a:effectLst>
                                  <a:latin typeface="Cambria Math"/>
                                </a:rPr>
                                <m:t>𝒂</m:t>
                              </m:r>
                            </m:e>
                            <m:sup>
                              <m:r>
                                <a:rPr lang="en-US" b="1" i="1" smtClean="0">
                                  <a:solidFill>
                                    <a:srgbClr val="FF0000"/>
                                  </a:solidFill>
                                  <a:effectLst>
                                    <a:outerShdw blurRad="38100" dist="38100" dir="2700000" algn="tl">
                                      <a:srgbClr val="000000">
                                        <a:alpha val="43137"/>
                                      </a:srgbClr>
                                    </a:outerShdw>
                                  </a:effectLst>
                                  <a:latin typeface="Cambria Math"/>
                                </a:rPr>
                                <m:t>𝒌</m:t>
                              </m:r>
                            </m:sup>
                          </m:sSup>
                        </m:e>
                      </m:nary>
                      <m:sSub>
                        <m:sSubPr>
                          <m:ctrlPr>
                            <a:rPr lang="en-US"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a:rPr lang="en-US" b="1" i="1" smtClean="0">
                              <a:solidFill>
                                <a:srgbClr val="FF0000"/>
                              </a:solidFill>
                              <a:effectLst>
                                <a:outerShdw blurRad="38100" dist="38100" dir="2700000" algn="tl">
                                  <a:srgbClr val="000000">
                                    <a:alpha val="43137"/>
                                  </a:srgbClr>
                                </a:outerShdw>
                              </a:effectLst>
                              <a:latin typeface="Cambria Math"/>
                            </a:rPr>
                            <m:t>𝒅</m:t>
                          </m:r>
                        </m:e>
                        <m:sub>
                          <m:r>
                            <a:rPr lang="en-US" b="1" i="1" smtClean="0">
                              <a:solidFill>
                                <a:srgbClr val="FF0000"/>
                              </a:solidFill>
                              <a:effectLst>
                                <a:outerShdw blurRad="38100" dist="38100" dir="2700000" algn="tl">
                                  <a:srgbClr val="000000">
                                    <a:alpha val="43137"/>
                                  </a:srgbClr>
                                </a:outerShdw>
                              </a:effectLst>
                              <a:latin typeface="Cambria Math"/>
                            </a:rPr>
                            <m:t>𝒌</m:t>
                          </m:r>
                        </m:sub>
                      </m:sSub>
                    </m:oMath>
                  </m:oMathPara>
                </a14:m>
                <a:endParaRPr lang="en-US" b="1" dirty="0">
                  <a:solidFill>
                    <a:srgbClr val="FF0000"/>
                  </a:solidFill>
                  <a:effectLst>
                    <a:outerShdw blurRad="38100" dist="38100" dir="2700000" algn="tl">
                      <a:srgbClr val="000000">
                        <a:alpha val="43137"/>
                      </a:srgbClr>
                    </a:outerShdw>
                  </a:effectLst>
                </a:endParaRPr>
              </a:p>
            </p:txBody>
          </p:sp>
        </mc:Choice>
        <mc:Fallback>
          <p:sp>
            <p:nvSpPr>
              <p:cNvPr id="2" name="TextBox 1"/>
              <p:cNvSpPr txBox="1">
                <a:spLocks noRot="1" noChangeAspect="1" noMove="1" noResize="1" noEditPoints="1" noAdjustHandles="1" noChangeArrowheads="1" noChangeShapeType="1" noTextEdit="1"/>
              </p:cNvSpPr>
              <p:nvPr/>
            </p:nvSpPr>
            <p:spPr>
              <a:xfrm>
                <a:off x="4887878" y="4495800"/>
                <a:ext cx="1944571" cy="862031"/>
              </a:xfrm>
              <a:prstGeom prst="rect">
                <a:avLst/>
              </a:prstGeom>
              <a:blipFill rotWithShape="1">
                <a:blip r:embed="rId5"/>
                <a:stretch>
                  <a:fillRect b="-709"/>
                </a:stretch>
              </a:blipFill>
            </p:spPr>
            <p:txBody>
              <a:bodyPr/>
              <a:lstStyle/>
              <a:p>
                <a:r>
                  <a:rPr lang="en-US">
                    <a:noFill/>
                  </a:rPr>
                  <a:t> </a:t>
                </a:r>
              </a:p>
            </p:txBody>
          </p:sp>
        </mc:Fallback>
      </mc:AlternateContent>
      <p:sp>
        <p:nvSpPr>
          <p:cNvPr id="9" name="TextBox 8"/>
          <p:cNvSpPr txBox="1"/>
          <p:nvPr/>
        </p:nvSpPr>
        <p:spPr>
          <a:xfrm>
            <a:off x="1219200" y="1295400"/>
            <a:ext cx="6911700" cy="461665"/>
          </a:xfrm>
          <a:prstGeom prst="rect">
            <a:avLst/>
          </a:prstGeom>
          <a:noFill/>
        </p:spPr>
        <p:txBody>
          <a:bodyPr wrap="none" rtlCol="0">
            <a:spAutoFit/>
          </a:bodyPr>
          <a:lstStyle/>
          <a:p>
            <a:r>
              <a:rPr lang="mn-MN" sz="2400" b="1" u="sng" dirty="0" smtClean="0">
                <a:solidFill>
                  <a:schemeClr val="tx2">
                    <a:lumMod val="60000"/>
                    <a:lumOff val="40000"/>
                  </a:schemeClr>
                </a:solidFill>
              </a:rPr>
              <a:t>Тооллын системүүд хоорондын харилцан холбоос</a:t>
            </a:r>
            <a:endParaRPr lang="en-US" sz="2400" b="1" u="sng" dirty="0">
              <a:solidFill>
                <a:schemeClr val="tx2">
                  <a:lumMod val="60000"/>
                  <a:lumOff val="40000"/>
                </a:schemeClr>
              </a:solidFill>
            </a:endParaRPr>
          </a:p>
        </p:txBody>
      </p:sp>
    </p:spTree>
    <p:extLst>
      <p:ext uri="{BB962C8B-B14F-4D97-AF65-F5344CB8AC3E}">
        <p14:creationId xmlns:p14="http://schemas.microsoft.com/office/powerpoint/2010/main" xmlns="" val="119561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Arial" pitchFamily="34" charset="0"/>
                <a:cs typeface="Arial" pitchFamily="34" charset="0"/>
              </a:rPr>
              <a:t>Микропроцессор</a:t>
            </a:r>
            <a:r>
              <a:rPr lang="mn-MN" sz="3200" dirty="0" smtClean="0">
                <a:latin typeface="Arial" pitchFamily="34" charset="0"/>
                <a:cs typeface="Arial" pitchFamily="34" charset="0"/>
              </a:rPr>
              <a:t>ийн түүх</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57200" y="1295401"/>
            <a:ext cx="8229600" cy="1905000"/>
          </a:xfrm>
        </p:spPr>
        <p:txBody>
          <a:bodyPr>
            <a:normAutofit/>
          </a:bodyPr>
          <a:lstStyle/>
          <a:p>
            <a:pPr algn="ctr"/>
            <a:r>
              <a:rPr lang="en-US" sz="2000" dirty="0" smtClean="0">
                <a:latin typeface="Arial" pitchFamily="34" charset="0"/>
                <a:cs typeface="Arial" pitchFamily="34" charset="0"/>
              </a:rPr>
              <a:t>1971 </a:t>
            </a:r>
            <a:r>
              <a:rPr lang="en-US" sz="2000" dirty="0" err="1" smtClean="0">
                <a:latin typeface="Arial" pitchFamily="34" charset="0"/>
                <a:cs typeface="Arial" pitchFamily="34" charset="0"/>
              </a:rPr>
              <a:t>онд</a:t>
            </a:r>
            <a:r>
              <a:rPr lang="en-US" sz="2000" dirty="0" smtClean="0">
                <a:latin typeface="Arial" pitchFamily="34" charset="0"/>
                <a:cs typeface="Arial" pitchFamily="34" charset="0"/>
              </a:rPr>
              <a:t> АНУ-</a:t>
            </a:r>
            <a:r>
              <a:rPr lang="en-US" sz="2000" dirty="0" err="1" smtClean="0">
                <a:latin typeface="Arial" pitchFamily="34" charset="0"/>
                <a:cs typeface="Arial" pitchFamily="34" charset="0"/>
              </a:rPr>
              <a:t>ын</a:t>
            </a:r>
            <a:r>
              <a:rPr lang="en-US" sz="2000" dirty="0" smtClean="0">
                <a:latin typeface="Arial" pitchFamily="34" charset="0"/>
                <a:cs typeface="Arial" pitchFamily="34" charset="0"/>
              </a:rPr>
              <a:t> Intel </a:t>
            </a:r>
            <a:r>
              <a:rPr lang="en-US" sz="2000" dirty="0" err="1" smtClean="0">
                <a:latin typeface="Arial" pitchFamily="34" charset="0"/>
                <a:cs typeface="Arial" pitchFamily="34" charset="0"/>
              </a:rPr>
              <a:t>компани</a:t>
            </a:r>
            <a:r>
              <a:rPr lang="en-US" sz="2000" dirty="0" smtClean="0">
                <a:latin typeface="Arial" pitchFamily="34" charset="0"/>
                <a:cs typeface="Arial" pitchFamily="34" charset="0"/>
              </a:rPr>
              <a:t> Intel-4004 </a:t>
            </a:r>
            <a:r>
              <a:rPr lang="en-US" sz="2000" dirty="0" err="1" smtClean="0">
                <a:latin typeface="Arial" pitchFamily="34" charset="0"/>
                <a:cs typeface="Arial" pitchFamily="34" charset="0"/>
              </a:rPr>
              <a:t>гэсэн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анхны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микропроцессорыг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үйлдвэрлэснээр</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компьютерын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шинжлэх</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ухаанд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нэгэн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шинэ</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үеийг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эхлүүлсэн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Микропроцессор</a:t>
            </a:r>
            <a:r>
              <a:rPr lang="en-US" sz="2000" dirty="0" smtClean="0">
                <a:latin typeface="Arial" pitchFamily="34" charset="0"/>
                <a:cs typeface="Arial" pitchFamily="34" charset="0"/>
              </a:rPr>
              <a:t> (microprocessor) </a:t>
            </a:r>
            <a:r>
              <a:rPr lang="en-US" sz="2000" dirty="0" err="1" smtClean="0">
                <a:latin typeface="Arial" pitchFamily="34" charset="0"/>
                <a:cs typeface="Arial" pitchFamily="34" charset="0"/>
              </a:rPr>
              <a:t>бол</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овор</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хэмжээний</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хувьд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тун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бага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мөртлөө</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асар</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өндөр</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төвшинд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интегралчлагдсан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логик</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электрон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схем</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юм</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2050" name="AutoShape 2" descr="Intel C4004.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Intel_C4004.jpg"/>
          <p:cNvPicPr>
            <a:picLocks noChangeAspect="1"/>
          </p:cNvPicPr>
          <p:nvPr/>
        </p:nvPicPr>
        <p:blipFill>
          <a:blip r:embed="rId2"/>
          <a:stretch>
            <a:fillRect/>
          </a:stretch>
        </p:blipFill>
        <p:spPr>
          <a:xfrm>
            <a:off x="457200" y="3352800"/>
            <a:ext cx="2970349" cy="1981200"/>
          </a:xfrm>
          <a:prstGeom prst="rect">
            <a:avLst/>
          </a:prstGeom>
        </p:spPr>
      </p:pic>
      <p:sp>
        <p:nvSpPr>
          <p:cNvPr id="12" name="TextBox 11"/>
          <p:cNvSpPr txBox="1"/>
          <p:nvPr/>
        </p:nvSpPr>
        <p:spPr>
          <a:xfrm>
            <a:off x="3505200" y="3103126"/>
            <a:ext cx="5334000" cy="3754874"/>
          </a:xfrm>
          <a:prstGeom prst="rect">
            <a:avLst/>
          </a:prstGeom>
          <a:noFill/>
        </p:spPr>
        <p:txBody>
          <a:bodyPr wrap="square" rtlCol="0">
            <a:spAutoFit/>
          </a:bodyPr>
          <a:lstStyle/>
          <a:p>
            <a:r>
              <a:rPr lang="en-US" sz="2000" dirty="0" err="1" smtClean="0"/>
              <a:t>Ийм</a:t>
            </a:r>
            <a:r>
              <a:rPr lang="mn-MN" sz="2000" dirty="0" smtClean="0"/>
              <a:t> </a:t>
            </a:r>
            <a:r>
              <a:rPr lang="en-US" sz="2000" dirty="0" err="1" smtClean="0"/>
              <a:t>схемийг</a:t>
            </a:r>
            <a:r>
              <a:rPr lang="mn-MN" sz="2000" dirty="0" smtClean="0"/>
              <a:t> </a:t>
            </a:r>
            <a:r>
              <a:rPr lang="en-US" sz="2000" dirty="0" err="1" smtClean="0"/>
              <a:t>микросхем</a:t>
            </a:r>
            <a:r>
              <a:rPr lang="mn-MN" sz="2000" dirty="0" smtClean="0"/>
              <a:t> </a:t>
            </a:r>
            <a:r>
              <a:rPr lang="en-US" sz="2000" dirty="0" err="1" smtClean="0"/>
              <a:t>буюу</a:t>
            </a:r>
            <a:r>
              <a:rPr lang="mn-MN" sz="2000" dirty="0" smtClean="0"/>
              <a:t> </a:t>
            </a:r>
            <a:r>
              <a:rPr lang="en-US" sz="2000" dirty="0" err="1" smtClean="0"/>
              <a:t>чип</a:t>
            </a:r>
            <a:r>
              <a:rPr lang="en-US" sz="2000" dirty="0" smtClean="0"/>
              <a:t> </a:t>
            </a:r>
            <a:r>
              <a:rPr lang="en-US" sz="2000" dirty="0" smtClean="0"/>
              <a:t>(chip) </a:t>
            </a:r>
            <a:r>
              <a:rPr lang="en-US" sz="2000" dirty="0" err="1" smtClean="0"/>
              <a:t>гэдэг</a:t>
            </a:r>
            <a:r>
              <a:rPr lang="en-US" sz="2000" dirty="0" smtClean="0"/>
              <a:t>. </a:t>
            </a:r>
            <a:r>
              <a:rPr lang="en-US" sz="2000" dirty="0" err="1" smtClean="0"/>
              <a:t>Физик</a:t>
            </a:r>
            <a:r>
              <a:rPr lang="mn-MN" sz="2000" dirty="0" smtClean="0"/>
              <a:t> </a:t>
            </a:r>
            <a:r>
              <a:rPr lang="en-US" sz="2000" dirty="0" err="1" smtClean="0"/>
              <a:t>бүтцийн</a:t>
            </a:r>
            <a:r>
              <a:rPr lang="mn-MN" sz="2000" dirty="0" smtClean="0"/>
              <a:t> </a:t>
            </a:r>
            <a:r>
              <a:rPr lang="en-US" sz="2000" dirty="0" err="1" smtClean="0"/>
              <a:t>хувьд</a:t>
            </a:r>
            <a:r>
              <a:rPr lang="mn-MN" sz="2000" dirty="0" smtClean="0"/>
              <a:t> </a:t>
            </a:r>
            <a:r>
              <a:rPr lang="en-US" sz="2000" dirty="0" err="1" smtClean="0"/>
              <a:t>микропроцессорын</a:t>
            </a:r>
            <a:r>
              <a:rPr lang="mn-MN" sz="2000" dirty="0" smtClean="0"/>
              <a:t> </a:t>
            </a:r>
            <a:r>
              <a:rPr lang="en-US" sz="2000" dirty="0" err="1" smtClean="0"/>
              <a:t>чип</a:t>
            </a:r>
            <a:r>
              <a:rPr lang="mn-MN" sz="2000" dirty="0" smtClean="0"/>
              <a:t> </a:t>
            </a:r>
            <a:r>
              <a:rPr lang="en-US" sz="2000" dirty="0" err="1" smtClean="0"/>
              <a:t>нь</a:t>
            </a:r>
            <a:r>
              <a:rPr lang="mn-MN" sz="2000" dirty="0" smtClean="0"/>
              <a:t> </a:t>
            </a:r>
            <a:r>
              <a:rPr lang="en-US" sz="2000" dirty="0" err="1" smtClean="0"/>
              <a:t>өөртөө</a:t>
            </a:r>
            <a:r>
              <a:rPr lang="mn-MN" sz="2000" dirty="0" smtClean="0"/>
              <a:t> </a:t>
            </a:r>
            <a:r>
              <a:rPr lang="en-US" sz="2000" dirty="0" err="1" smtClean="0"/>
              <a:t>асар</a:t>
            </a:r>
            <a:r>
              <a:rPr lang="mn-MN" sz="2000" dirty="0" smtClean="0"/>
              <a:t> </a:t>
            </a:r>
            <a:r>
              <a:rPr lang="en-US" sz="2000" dirty="0" err="1" smtClean="0"/>
              <a:t>олон</a:t>
            </a:r>
            <a:r>
              <a:rPr lang="mn-MN" sz="2000" dirty="0" smtClean="0"/>
              <a:t> </a:t>
            </a:r>
            <a:r>
              <a:rPr lang="en-US" sz="2000" dirty="0" err="1" smtClean="0"/>
              <a:t>тооны</a:t>
            </a:r>
            <a:r>
              <a:rPr lang="mn-MN" sz="2000" dirty="0" smtClean="0"/>
              <a:t> </a:t>
            </a:r>
            <a:r>
              <a:rPr lang="en-US" sz="2000" dirty="0" err="1" smtClean="0"/>
              <a:t>транзистор</a:t>
            </a:r>
            <a:r>
              <a:rPr lang="en-US" sz="2000" dirty="0" smtClean="0"/>
              <a:t> </a:t>
            </a:r>
            <a:r>
              <a:rPr lang="en-US" sz="2000" dirty="0" smtClean="0"/>
              <a:t>(transistor) </a:t>
            </a:r>
            <a:r>
              <a:rPr lang="en-US" sz="2000" dirty="0" err="1" smtClean="0"/>
              <a:t>хэмээх</a:t>
            </a:r>
            <a:r>
              <a:rPr lang="mn-MN" sz="2000" dirty="0" smtClean="0"/>
              <a:t> </a:t>
            </a:r>
            <a:r>
              <a:rPr lang="en-US" sz="2000" dirty="0" err="1" smtClean="0"/>
              <a:t>хагас</a:t>
            </a:r>
            <a:r>
              <a:rPr lang="mn-MN" sz="2000" dirty="0" smtClean="0"/>
              <a:t> </a:t>
            </a:r>
            <a:r>
              <a:rPr lang="en-US" sz="2000" dirty="0" err="1" smtClean="0"/>
              <a:t>дамжуулагчэ</a:t>
            </a:r>
            <a:r>
              <a:rPr lang="mn-MN" sz="2000" dirty="0" smtClean="0"/>
              <a:t> </a:t>
            </a:r>
            <a:r>
              <a:rPr lang="en-US" sz="2000" dirty="0" err="1" smtClean="0"/>
              <a:t>лементийг</a:t>
            </a:r>
            <a:r>
              <a:rPr lang="mn-MN" sz="2000" dirty="0" smtClean="0"/>
              <a:t> </a:t>
            </a:r>
            <a:r>
              <a:rPr lang="en-US" sz="2000" dirty="0" err="1" smtClean="0"/>
              <a:t>агуулсан</a:t>
            </a:r>
            <a:r>
              <a:rPr lang="mn-MN" sz="2000" dirty="0" smtClean="0"/>
              <a:t> </a:t>
            </a:r>
            <a:r>
              <a:rPr lang="en-US" sz="2000" dirty="0" err="1" smtClean="0"/>
              <a:t>хэдхэн</a:t>
            </a:r>
            <a:r>
              <a:rPr lang="en-US" sz="2000" dirty="0" smtClean="0"/>
              <a:t> </a:t>
            </a:r>
            <a:r>
              <a:rPr lang="en-US" sz="2000" dirty="0" smtClean="0"/>
              <a:t>мм</a:t>
            </a:r>
            <a:r>
              <a:rPr lang="en-US" sz="2000" baseline="30000" dirty="0" smtClean="0"/>
              <a:t>2</a:t>
            </a:r>
            <a:r>
              <a:rPr lang="en-US" sz="2000" dirty="0" smtClean="0"/>
              <a:t> </a:t>
            </a:r>
            <a:r>
              <a:rPr lang="en-US" sz="2000" dirty="0" err="1" smtClean="0"/>
              <a:t>талбай</a:t>
            </a:r>
            <a:r>
              <a:rPr lang="mn-MN" sz="2000" dirty="0" smtClean="0"/>
              <a:t> </a:t>
            </a:r>
            <a:r>
              <a:rPr lang="en-US" sz="2000" dirty="0" err="1" smtClean="0"/>
              <a:t>бүхий</a:t>
            </a:r>
            <a:r>
              <a:rPr lang="mn-MN" sz="2000" dirty="0" smtClean="0"/>
              <a:t> </a:t>
            </a:r>
            <a:r>
              <a:rPr lang="en-US" sz="2000" dirty="0" err="1" smtClean="0"/>
              <a:t>цахиурын</a:t>
            </a:r>
            <a:r>
              <a:rPr lang="en-US" sz="2000" dirty="0" smtClean="0"/>
              <a:t> </a:t>
            </a:r>
            <a:r>
              <a:rPr lang="en-US" sz="2000" dirty="0" smtClean="0"/>
              <a:t>(silicon) </a:t>
            </a:r>
            <a:r>
              <a:rPr lang="en-US" sz="2000" dirty="0" err="1" smtClean="0"/>
              <a:t>талст</a:t>
            </a:r>
            <a:r>
              <a:rPr lang="mn-MN" sz="2000" dirty="0" smtClean="0"/>
              <a:t> </a:t>
            </a:r>
            <a:r>
              <a:rPr lang="en-US" sz="2000" dirty="0" err="1" smtClean="0"/>
              <a:t>байдаг</a:t>
            </a:r>
            <a:r>
              <a:rPr lang="en-US" sz="2000" dirty="0" smtClean="0"/>
              <a:t>. </a:t>
            </a:r>
            <a:r>
              <a:rPr lang="en-US" sz="2000" dirty="0" err="1" smtClean="0"/>
              <a:t>Микропроцессо</a:t>
            </a:r>
            <a:r>
              <a:rPr lang="mn-MN" sz="2000" dirty="0" smtClean="0"/>
              <a:t>рийн системийг нэг талст буюу нэг микросхемд багтаасныг </a:t>
            </a:r>
            <a:r>
              <a:rPr lang="en-US" sz="2000" dirty="0" smtClean="0"/>
              <a:t>(</a:t>
            </a:r>
            <a:r>
              <a:rPr lang="mn-MN" sz="2000" dirty="0" smtClean="0"/>
              <a:t>өөрөөр хэлбэл маш жижиг болгосныг </a:t>
            </a:r>
            <a:r>
              <a:rPr lang="en-US" sz="2000" dirty="0" smtClean="0"/>
              <a:t>)</a:t>
            </a:r>
            <a:r>
              <a:rPr lang="mn-MN" sz="2000" dirty="0" smtClean="0"/>
              <a:t> микрокомпьютер </a:t>
            </a:r>
            <a:r>
              <a:rPr lang="mn-MN" sz="2000" dirty="0" smtClean="0"/>
              <a:t>буюу </a:t>
            </a:r>
            <a:r>
              <a:rPr lang="en-US" sz="2000" dirty="0" err="1" smtClean="0"/>
              <a:t>микроконтроллёр</a:t>
            </a:r>
            <a:r>
              <a:rPr lang="en-US" sz="2000" dirty="0" smtClean="0"/>
              <a:t> (microcontroller) </a:t>
            </a:r>
            <a:r>
              <a:rPr lang="en-US" sz="2000" dirty="0" err="1" smtClean="0"/>
              <a:t>гэ</a:t>
            </a:r>
            <a:r>
              <a:rPr lang="mn-MN" sz="2000" dirty="0" smtClean="0"/>
              <a:t>ж нэрлэдэг</a:t>
            </a:r>
            <a:r>
              <a:rPr lang="en-US" sz="2000" dirty="0" smtClean="0"/>
              <a:t>. </a:t>
            </a:r>
            <a:endParaRPr lang="en-US" sz="2000" b="1"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xmlns="" Requires="a14">
          <p:sp>
            <p:nvSpPr>
              <p:cNvPr id="3" name="TextBox 2"/>
              <p:cNvSpPr txBox="1"/>
              <p:nvPr/>
            </p:nvSpPr>
            <p:spPr>
              <a:xfrm>
                <a:off x="1282102" y="4016276"/>
                <a:ext cx="6519285" cy="2375137"/>
              </a:xfrm>
              <a:prstGeom prst="rect">
                <a:avLst/>
              </a:prstGeom>
              <a:noFill/>
            </p:spPr>
            <p:txBody>
              <a:bodyPr wrap="none" rtlCol="0">
                <a:spAutoFit/>
              </a:bodyPr>
              <a:lstStyle/>
              <a:p>
                <a:endParaRPr lang="mn-MN" dirty="0" smtClean="0"/>
              </a:p>
              <a:p>
                <a:r>
                  <a:rPr lang="mn-MN" b="1" u="sng" dirty="0" smtClean="0"/>
                  <a:t>Жишээ:</a:t>
                </a:r>
              </a:p>
              <a:p>
                <a:endParaRPr lang="mn-MN" b="1" u="sng" dirty="0" smtClean="0"/>
              </a:p>
              <a:p>
                <a:r>
                  <a:rPr lang="mn-MN" dirty="0" smtClean="0"/>
                  <a:t>1. </a:t>
                </a:r>
                <a14:m>
                  <m:oMath xmlns:m="http://schemas.openxmlformats.org/officeDocument/2006/math">
                    <m:r>
                      <a:rPr lang="en-US" b="0" i="0" smtClean="0">
                        <a:latin typeface="Cambria Math"/>
                      </a:rPr>
                      <m:t>  </m:t>
                    </m:r>
                    <m:r>
                      <a:rPr lang="en-US" b="0" i="1" smtClean="0">
                        <a:latin typeface="Cambria Math"/>
                      </a:rPr>
                      <m:t>86=</m:t>
                    </m:r>
                    <m:sSup>
                      <m:sSupPr>
                        <m:ctrlPr>
                          <a:rPr lang="en-US" b="0" i="1" smtClean="0">
                            <a:latin typeface="Cambria Math" panose="02040503050406030204" pitchFamily="18" charset="0"/>
                          </a:rPr>
                        </m:ctrlPr>
                      </m:sSupPr>
                      <m:e>
                        <m:r>
                          <a:rPr lang="en-US" b="0" i="1" smtClean="0">
                            <a:latin typeface="Cambria Math"/>
                          </a:rPr>
                          <m:t>10</m:t>
                        </m:r>
                      </m:e>
                      <m:sup>
                        <m:r>
                          <a:rPr lang="en-US" b="0" i="1" smtClean="0">
                            <a:latin typeface="Cambria Math"/>
                          </a:rPr>
                          <m:t>1</m:t>
                        </m:r>
                      </m:sup>
                    </m:sSup>
                    <m:r>
                      <a:rPr lang="en-US" b="0" i="1" smtClean="0">
                        <a:latin typeface="Cambria Math"/>
                        <a:ea typeface="Cambria Math"/>
                      </a:rPr>
                      <m:t>∙8+</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0</m:t>
                        </m:r>
                      </m:sup>
                    </m:sSup>
                    <m:r>
                      <a:rPr lang="en-US" b="0" i="1" smtClean="0">
                        <a:latin typeface="Cambria Math"/>
                        <a:ea typeface="Cambria Math"/>
                      </a:rPr>
                      <m:t>∙6</m:t>
                    </m:r>
                  </m:oMath>
                </a14:m>
                <a:endParaRPr lang="en-US" dirty="0" smtClean="0"/>
              </a:p>
              <a:p>
                <a:pPr marL="342900" indent="-342900">
                  <a:buAutoNum type="arabicPeriod" startAt="2"/>
                </a:pPr>
                <a:r>
                  <a:rPr lang="mn-MN" dirty="0" smtClean="0"/>
                  <a:t>2</a:t>
                </a:r>
                <a:r>
                  <a:rPr lang="en-US" dirty="0" smtClean="0"/>
                  <a:t>0</a:t>
                </a:r>
                <a:r>
                  <a:rPr lang="mn-MN" dirty="0" smtClean="0"/>
                  <a:t>79</a:t>
                </a:r>
                <a:r>
                  <a:rPr lang="en-US" dirty="0" smtClean="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10</m:t>
                        </m:r>
                      </m:e>
                      <m:sup>
                        <m:r>
                          <a:rPr lang="en-US" b="0" i="1" smtClean="0">
                            <a:latin typeface="Cambria Math"/>
                          </a:rPr>
                          <m:t>3</m:t>
                        </m:r>
                      </m:sup>
                    </m:sSup>
                    <m:r>
                      <a:rPr lang="en-US" i="1" smtClean="0">
                        <a:latin typeface="Cambria Math"/>
                        <a:ea typeface="Cambria Math"/>
                      </a:rPr>
                      <m:t>∙</m:t>
                    </m:r>
                    <m:r>
                      <a:rPr lang="en-US" b="0" i="1" smtClean="0">
                        <a:latin typeface="Cambria Math"/>
                        <a:ea typeface="Cambria Math"/>
                      </a:rPr>
                      <m:t>2</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10</m:t>
                        </m:r>
                      </m:e>
                      <m:sup>
                        <m:r>
                          <a:rPr lang="en-US" b="0" i="1" smtClean="0">
                            <a:latin typeface="Cambria Math"/>
                          </a:rPr>
                          <m:t>2</m:t>
                        </m:r>
                      </m:sup>
                    </m:sSup>
                    <m:r>
                      <a:rPr lang="en-US" b="0" i="1" smtClean="0">
                        <a:latin typeface="Cambria Math"/>
                        <a:ea typeface="Cambria Math"/>
                      </a:rPr>
                      <m:t>∙0+</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1</m:t>
                        </m:r>
                      </m:sup>
                    </m:sSup>
                    <m:r>
                      <a:rPr lang="en-US" b="0" i="1" smtClean="0">
                        <a:latin typeface="Cambria Math"/>
                        <a:ea typeface="Cambria Math"/>
                      </a:rPr>
                      <m:t>∙7+</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0</m:t>
                        </m:r>
                      </m:sup>
                    </m:sSup>
                    <m:r>
                      <a:rPr lang="en-US" b="0" i="1" smtClean="0">
                        <a:latin typeface="Cambria Math"/>
                        <a:ea typeface="Cambria Math"/>
                      </a:rPr>
                      <m:t>∙9</m:t>
                    </m:r>
                  </m:oMath>
                </a14:m>
                <a:endParaRPr lang="en-US" dirty="0" smtClean="0"/>
              </a:p>
              <a:p>
                <a:pPr marL="342900" indent="-342900">
                  <a:buAutoNum type="arabicPeriod" startAt="2"/>
                </a:pPr>
                <a:r>
                  <a:rPr lang="en-US" dirty="0" smtClean="0"/>
                  <a:t>810.23=</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10</m:t>
                        </m:r>
                      </m:e>
                      <m:sup>
                        <m:r>
                          <a:rPr lang="en-US" b="0" i="1" smtClean="0">
                            <a:latin typeface="Cambria Math"/>
                          </a:rPr>
                          <m:t>2</m:t>
                        </m:r>
                      </m:sup>
                    </m:sSup>
                    <m:r>
                      <a:rPr lang="en-US" i="1" smtClean="0">
                        <a:latin typeface="Cambria Math"/>
                        <a:ea typeface="Cambria Math"/>
                      </a:rPr>
                      <m:t>∙</m:t>
                    </m:r>
                    <m:r>
                      <a:rPr lang="en-US" b="0" i="1" smtClean="0">
                        <a:latin typeface="Cambria Math"/>
                        <a:ea typeface="Cambria Math"/>
                      </a:rPr>
                      <m:t>8+</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1</m:t>
                        </m:r>
                      </m:sup>
                    </m:sSup>
                    <m:r>
                      <a:rPr lang="en-US" b="0" i="1" smtClean="0">
                        <a:latin typeface="Cambria Math"/>
                        <a:ea typeface="Cambria Math"/>
                      </a:rPr>
                      <m:t>∙1+</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0</m:t>
                        </m:r>
                      </m:sup>
                    </m:sSup>
                    <m:r>
                      <a:rPr lang="en-US" b="0" i="1" smtClean="0">
                        <a:latin typeface="Cambria Math"/>
                        <a:ea typeface="Cambria Math"/>
                      </a:rPr>
                      <m:t>∙0+</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−1</m:t>
                        </m:r>
                      </m:sup>
                    </m:sSup>
                    <m:r>
                      <a:rPr lang="en-US" b="0" i="1" smtClean="0">
                        <a:latin typeface="Cambria Math"/>
                        <a:ea typeface="Cambria Math"/>
                      </a:rPr>
                      <m:t>∙2+</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−2</m:t>
                        </m:r>
                      </m:sup>
                    </m:sSup>
                    <m:r>
                      <a:rPr lang="en-US" b="0" i="1" smtClean="0">
                        <a:latin typeface="Cambria Math"/>
                        <a:ea typeface="Cambria Math"/>
                      </a:rPr>
                      <m:t>∙3</m:t>
                    </m:r>
                  </m:oMath>
                </a14:m>
                <a:endParaRPr lang="en-US" dirty="0" smtClean="0"/>
              </a:p>
              <a:p>
                <a:pPr marL="342900" indent="-342900">
                  <a:buAutoNum type="arabicPeriod" startAt="3"/>
                </a:pPr>
                <a14:m>
                  <m:oMath xmlns:m="http://schemas.openxmlformats.org/officeDocument/2006/math">
                    <m:r>
                      <a:rPr lang="en-US" b="0" i="0" smtClean="0">
                        <a:solidFill>
                          <a:srgbClr val="FF0000"/>
                        </a:solidFill>
                        <a:latin typeface="Cambria Math"/>
                      </a:rPr>
                      <m:t>42.931=4∗</m:t>
                    </m:r>
                    <m:sSup>
                      <m:sSupPr>
                        <m:ctrlPr>
                          <a:rPr lang="en-US" b="0" i="1" smtClean="0">
                            <a:solidFill>
                              <a:srgbClr val="FF0000"/>
                            </a:solidFill>
                            <a:latin typeface="Cambria Math" panose="02040503050406030204" pitchFamily="18" charset="0"/>
                          </a:rPr>
                        </m:ctrlPr>
                      </m:sSupPr>
                      <m:e>
                        <m:r>
                          <a:rPr lang="en-US" b="0" i="0" smtClean="0">
                            <a:solidFill>
                              <a:srgbClr val="FF0000"/>
                            </a:solidFill>
                            <a:latin typeface="Cambria Math"/>
                          </a:rPr>
                          <m:t>10</m:t>
                        </m:r>
                      </m:e>
                      <m:sup>
                        <m:r>
                          <a:rPr lang="en-US" b="0" i="0" smtClean="0">
                            <a:solidFill>
                              <a:srgbClr val="FF0000"/>
                            </a:solidFill>
                            <a:latin typeface="Cambria Math"/>
                          </a:rPr>
                          <m:t>1</m:t>
                        </m:r>
                      </m:sup>
                    </m:sSup>
                    <m:r>
                      <a:rPr lang="en-US" b="0" i="0" smtClean="0">
                        <a:solidFill>
                          <a:srgbClr val="FF0000"/>
                        </a:solidFill>
                        <a:latin typeface="Cambria Math"/>
                      </a:rPr>
                      <m:t>+2∗</m:t>
                    </m:r>
                    <m:sSup>
                      <m:sSupPr>
                        <m:ctrlPr>
                          <a:rPr lang="en-US" b="0" i="1" smtClean="0">
                            <a:solidFill>
                              <a:srgbClr val="FF0000"/>
                            </a:solidFill>
                            <a:latin typeface="Cambria Math" panose="02040503050406030204" pitchFamily="18" charset="0"/>
                          </a:rPr>
                        </m:ctrlPr>
                      </m:sSupPr>
                      <m:e>
                        <m:r>
                          <a:rPr lang="en-US" b="0" i="0" smtClean="0">
                            <a:solidFill>
                              <a:srgbClr val="FF0000"/>
                            </a:solidFill>
                            <a:latin typeface="Cambria Math"/>
                          </a:rPr>
                          <m:t>10</m:t>
                        </m:r>
                      </m:e>
                      <m:sup>
                        <m:r>
                          <a:rPr lang="en-US" b="0" i="0" smtClean="0">
                            <a:solidFill>
                              <a:srgbClr val="FF0000"/>
                            </a:solidFill>
                            <a:latin typeface="Cambria Math"/>
                          </a:rPr>
                          <m:t>0</m:t>
                        </m:r>
                      </m:sup>
                    </m:sSup>
                    <m:r>
                      <a:rPr lang="en-US" b="0" i="0" smtClean="0">
                        <a:solidFill>
                          <a:srgbClr val="FF0000"/>
                        </a:solidFill>
                        <a:latin typeface="Cambria Math"/>
                      </a:rPr>
                      <m:t>+9∗</m:t>
                    </m:r>
                    <m:sSup>
                      <m:sSupPr>
                        <m:ctrlPr>
                          <a:rPr lang="en-US" b="0" i="1" smtClean="0">
                            <a:solidFill>
                              <a:srgbClr val="FF0000"/>
                            </a:solidFill>
                            <a:latin typeface="Cambria Math" panose="02040503050406030204" pitchFamily="18" charset="0"/>
                          </a:rPr>
                        </m:ctrlPr>
                      </m:sSupPr>
                      <m:e>
                        <m:r>
                          <a:rPr lang="en-US" b="0" i="0" smtClean="0">
                            <a:solidFill>
                              <a:srgbClr val="FF0000"/>
                            </a:solidFill>
                            <a:latin typeface="Cambria Math"/>
                          </a:rPr>
                          <m:t>10</m:t>
                        </m:r>
                      </m:e>
                      <m:sup>
                        <m:r>
                          <a:rPr lang="en-US" b="0" i="0" smtClean="0">
                            <a:solidFill>
                              <a:srgbClr val="FF0000"/>
                            </a:solidFill>
                            <a:latin typeface="Cambria Math"/>
                          </a:rPr>
                          <m:t>−1</m:t>
                        </m:r>
                      </m:sup>
                    </m:sSup>
                    <m:r>
                      <a:rPr lang="en-US" b="0" i="0" smtClean="0">
                        <a:solidFill>
                          <a:srgbClr val="FF0000"/>
                        </a:solidFill>
                        <a:latin typeface="Cambria Math"/>
                      </a:rPr>
                      <m:t>+3∗</m:t>
                    </m:r>
                    <m:sSup>
                      <m:sSupPr>
                        <m:ctrlPr>
                          <a:rPr lang="en-US" b="0" i="1" smtClean="0">
                            <a:solidFill>
                              <a:srgbClr val="FF0000"/>
                            </a:solidFill>
                            <a:latin typeface="Cambria Math" panose="02040503050406030204" pitchFamily="18" charset="0"/>
                          </a:rPr>
                        </m:ctrlPr>
                      </m:sSupPr>
                      <m:e>
                        <m:r>
                          <a:rPr lang="en-US" b="0" i="0" smtClean="0">
                            <a:solidFill>
                              <a:srgbClr val="FF0000"/>
                            </a:solidFill>
                            <a:latin typeface="Cambria Math"/>
                          </a:rPr>
                          <m:t>10</m:t>
                        </m:r>
                      </m:e>
                      <m:sup>
                        <m:r>
                          <a:rPr lang="en-US" b="0" i="0" smtClean="0">
                            <a:solidFill>
                              <a:srgbClr val="FF0000"/>
                            </a:solidFill>
                            <a:latin typeface="Cambria Math"/>
                          </a:rPr>
                          <m:t>−2</m:t>
                        </m:r>
                      </m:sup>
                    </m:sSup>
                    <m:r>
                      <a:rPr lang="en-US" b="0" i="0" smtClean="0">
                        <a:solidFill>
                          <a:srgbClr val="FF0000"/>
                        </a:solidFill>
                        <a:latin typeface="Cambria Math"/>
                      </a:rPr>
                      <m:t>+1∗</m:t>
                    </m:r>
                    <m:sSup>
                      <m:sSupPr>
                        <m:ctrlPr>
                          <a:rPr lang="en-US" b="0" i="1" smtClean="0">
                            <a:solidFill>
                              <a:srgbClr val="FF0000"/>
                            </a:solidFill>
                            <a:latin typeface="Cambria Math" panose="02040503050406030204" pitchFamily="18" charset="0"/>
                          </a:rPr>
                        </m:ctrlPr>
                      </m:sSupPr>
                      <m:e>
                        <m:r>
                          <a:rPr lang="en-US" b="0" i="0" smtClean="0">
                            <a:solidFill>
                              <a:srgbClr val="FF0000"/>
                            </a:solidFill>
                            <a:latin typeface="Cambria Math"/>
                          </a:rPr>
                          <m:t>10</m:t>
                        </m:r>
                      </m:e>
                      <m:sup>
                        <m:r>
                          <a:rPr lang="en-US" b="0" i="0" smtClean="0">
                            <a:solidFill>
                              <a:srgbClr val="FF0000"/>
                            </a:solidFill>
                            <a:latin typeface="Cambria Math"/>
                          </a:rPr>
                          <m:t>−3</m:t>
                        </m:r>
                      </m:sup>
                    </m:sSup>
                  </m:oMath>
                </a14:m>
                <a:endParaRPr lang="mn-MN" dirty="0" smtClean="0">
                  <a:solidFill>
                    <a:srgbClr val="FF0000"/>
                  </a:solidFill>
                </a:endParaRPr>
              </a:p>
              <a:p>
                <a:endParaRPr lang="en-US" dirty="0" smtClean="0"/>
              </a:p>
            </p:txBody>
          </p:sp>
        </mc:Choice>
        <mc:Fallback>
          <p:sp>
            <p:nvSpPr>
              <p:cNvPr id="3" name="TextBox 2"/>
              <p:cNvSpPr txBox="1">
                <a:spLocks noRot="1" noChangeAspect="1" noMove="1" noResize="1" noEditPoints="1" noAdjustHandles="1" noChangeArrowheads="1" noChangeShapeType="1" noTextEdit="1"/>
              </p:cNvSpPr>
              <p:nvPr/>
            </p:nvSpPr>
            <p:spPr>
              <a:xfrm>
                <a:off x="1282102" y="4016276"/>
                <a:ext cx="6519285" cy="2375137"/>
              </a:xfrm>
              <a:prstGeom prst="rect">
                <a:avLst/>
              </a:prstGeom>
              <a:blipFill rotWithShape="1">
                <a:blip r:embed="rId3"/>
                <a:stretch>
                  <a:fillRect l="-7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TextBox 3"/>
              <p:cNvSpPr txBox="1"/>
              <p:nvPr/>
            </p:nvSpPr>
            <p:spPr>
              <a:xfrm>
                <a:off x="2819400" y="2362200"/>
                <a:ext cx="2855333" cy="1678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en-US" i="1">
                              <a:latin typeface="Cambria Math"/>
                            </a:rPr>
                            <m:t>𝑁</m:t>
                          </m:r>
                        </m:e>
                        <m:sub>
                          <m:r>
                            <a:rPr lang="en-US" i="1">
                              <a:latin typeface="Cambria Math"/>
                            </a:rPr>
                            <m:t>𝐷</m:t>
                          </m:r>
                        </m:sub>
                      </m:sSub>
                      <m:r>
                        <a:rPr lang="pt-BR" i="1">
                          <a:latin typeface="Cambria Math"/>
                        </a:rPr>
                        <m:t>=</m:t>
                      </m:r>
                      <m:nary>
                        <m:naryPr>
                          <m:chr m:val="∑"/>
                          <m:ctrlPr>
                            <a:rPr lang="pt-BR" i="1">
                              <a:latin typeface="Cambria Math" panose="02040503050406030204" pitchFamily="18" charset="0"/>
                            </a:rPr>
                          </m:ctrlPr>
                        </m:naryPr>
                        <m:sub>
                          <m:r>
                            <a:rPr lang="pt-BR" i="1">
                              <a:latin typeface="Cambria Math"/>
                            </a:rPr>
                            <m:t>𝑘</m:t>
                          </m:r>
                          <m:r>
                            <a:rPr lang="pt-BR" i="1">
                              <a:latin typeface="Cambria Math"/>
                            </a:rPr>
                            <m:t>=−∞</m:t>
                          </m:r>
                        </m:sub>
                        <m:sup>
                          <m:r>
                            <a:rPr lang="pt-BR" i="1">
                              <a:latin typeface="Cambria Math"/>
                              <a:ea typeface="Cambria Math"/>
                            </a:rPr>
                            <m:t>∞</m:t>
                          </m:r>
                        </m:sup>
                        <m:e>
                          <m:sSup>
                            <m:sSupPr>
                              <m:ctrlPr>
                                <a:rPr lang="pt-BR" i="1">
                                  <a:latin typeface="Cambria Math" panose="02040503050406030204" pitchFamily="18" charset="0"/>
                                </a:rPr>
                              </m:ctrlPr>
                            </m:sSupPr>
                            <m:e>
                              <m:r>
                                <a:rPr lang="en-US" i="1">
                                  <a:latin typeface="Cambria Math"/>
                                </a:rPr>
                                <m:t>10</m:t>
                              </m:r>
                            </m:e>
                            <m:sup>
                              <m:r>
                                <a:rPr lang="pt-BR" i="1">
                                  <a:latin typeface="Cambria Math"/>
                                </a:rPr>
                                <m:t>𝑘</m:t>
                              </m:r>
                            </m:sup>
                          </m:sSup>
                          <m:sSub>
                            <m:sSubPr>
                              <m:ctrlPr>
                                <a:rPr lang="pt-BR" i="1">
                                  <a:latin typeface="Cambria Math" panose="02040503050406030204" pitchFamily="18" charset="0"/>
                                </a:rPr>
                              </m:ctrlPr>
                            </m:sSubPr>
                            <m:e>
                              <m:r>
                                <a:rPr lang="en-US" i="1">
                                  <a:latin typeface="Cambria Math"/>
                                </a:rPr>
                                <m:t>𝑎</m:t>
                              </m:r>
                            </m:e>
                            <m:sub>
                              <m:r>
                                <a:rPr lang="en-US" i="1">
                                  <a:latin typeface="Cambria Math"/>
                                </a:rPr>
                                <m:t>𝑘</m:t>
                              </m:r>
                            </m:sub>
                          </m:sSub>
                        </m:e>
                      </m:nary>
                    </m:oMath>
                  </m:oMathPara>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sub>
                    </m:sSub>
                    <m:r>
                      <a:rPr lang="en-US" i="1">
                        <a:latin typeface="Cambria Math"/>
                      </a:rPr>
                      <m:t>=0, 1, 2, 3, 4, 5, 6, 7, 8, 9</m:t>
                    </m:r>
                  </m:oMath>
                </a14:m>
                <a:r>
                  <a:rPr lang="en-US" dirty="0"/>
                  <a:t>;</a:t>
                </a: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819400" y="2362200"/>
                <a:ext cx="2855333" cy="1678601"/>
              </a:xfrm>
              <a:prstGeom prst="rect">
                <a:avLst/>
              </a:prstGeom>
              <a:blipFill rotWithShape="1">
                <a:blip r:embed="rId4"/>
                <a:stretch>
                  <a:fillRect r="-855"/>
                </a:stretch>
              </a:blipFill>
            </p:spPr>
            <p:txBody>
              <a:bodyPr/>
              <a:lstStyle/>
              <a:p>
                <a:r>
                  <a:rPr lang="en-US">
                    <a:noFill/>
                  </a:rPr>
                  <a:t> </a:t>
                </a:r>
              </a:p>
            </p:txBody>
          </p:sp>
        </mc:Fallback>
      </mc:AlternateContent>
      <p:sp>
        <p:nvSpPr>
          <p:cNvPr id="5" name="Rectangle 4"/>
          <p:cNvSpPr/>
          <p:nvPr/>
        </p:nvSpPr>
        <p:spPr>
          <a:xfrm>
            <a:off x="1066800" y="1610380"/>
            <a:ext cx="7162800" cy="523220"/>
          </a:xfrm>
          <a:prstGeom prst="rect">
            <a:avLst/>
          </a:prstGeom>
        </p:spPr>
        <p:txBody>
          <a:bodyPr wrap="square">
            <a:spAutoFit/>
          </a:bodyPr>
          <a:lstStyle/>
          <a:p>
            <a:r>
              <a:rPr lang="mn-MN" sz="2800" b="1" dirty="0"/>
              <a:t>10-тын тооллын систем</a:t>
            </a:r>
            <a:r>
              <a:rPr lang="en-US" sz="2800" b="1" dirty="0"/>
              <a:t> </a:t>
            </a:r>
            <a:r>
              <a:rPr lang="en-US" sz="2400" b="1" dirty="0" smtClean="0"/>
              <a:t>(</a:t>
            </a:r>
            <a:r>
              <a:rPr lang="en-US" sz="2400" b="1" dirty="0"/>
              <a:t>0, 1, 2, 3, 4, 5, 6, 7, 8, 9)</a:t>
            </a:r>
            <a:endParaRPr lang="mn-MN" sz="2400" b="1" dirty="0"/>
          </a:p>
        </p:txBody>
      </p:sp>
      <p:sp>
        <p:nvSpPr>
          <p:cNvPr id="6" name="Freeform 5"/>
          <p:cNvSpPr/>
          <p:nvPr/>
        </p:nvSpPr>
        <p:spPr>
          <a:xfrm>
            <a:off x="5733143" y="2148114"/>
            <a:ext cx="457054" cy="1378857"/>
          </a:xfrm>
          <a:custGeom>
            <a:avLst/>
            <a:gdLst>
              <a:gd name="connsiteX0" fmla="*/ 0 w 457054"/>
              <a:gd name="connsiteY0" fmla="*/ 0 h 1378857"/>
              <a:gd name="connsiteX1" fmla="*/ 420914 w 457054"/>
              <a:gd name="connsiteY1" fmla="*/ 725715 h 1378857"/>
              <a:gd name="connsiteX2" fmla="*/ 391886 w 457054"/>
              <a:gd name="connsiteY2" fmla="*/ 1248229 h 1378857"/>
              <a:gd name="connsiteX3" fmla="*/ 43543 w 457054"/>
              <a:gd name="connsiteY3" fmla="*/ 1378857 h 1378857"/>
            </a:gdLst>
            <a:ahLst/>
            <a:cxnLst>
              <a:cxn ang="0">
                <a:pos x="connsiteX0" y="connsiteY0"/>
              </a:cxn>
              <a:cxn ang="0">
                <a:pos x="connsiteX1" y="connsiteY1"/>
              </a:cxn>
              <a:cxn ang="0">
                <a:pos x="connsiteX2" y="connsiteY2"/>
              </a:cxn>
              <a:cxn ang="0">
                <a:pos x="connsiteX3" y="connsiteY3"/>
              </a:cxn>
            </a:cxnLst>
            <a:rect l="l" t="t" r="r" b="b"/>
            <a:pathLst>
              <a:path w="457054" h="1378857">
                <a:moveTo>
                  <a:pt x="0" y="0"/>
                </a:moveTo>
                <a:cubicBezTo>
                  <a:pt x="177800" y="258838"/>
                  <a:pt x="355600" y="517677"/>
                  <a:pt x="420914" y="725715"/>
                </a:cubicBezTo>
                <a:cubicBezTo>
                  <a:pt x="486228" y="933753"/>
                  <a:pt x="454781" y="1139372"/>
                  <a:pt x="391886" y="1248229"/>
                </a:cubicBezTo>
                <a:cubicBezTo>
                  <a:pt x="328991" y="1357086"/>
                  <a:pt x="186267" y="1367971"/>
                  <a:pt x="43543" y="1378857"/>
                </a:cubicBezTo>
              </a:path>
            </a:pathLst>
          </a:custGeom>
          <a:noFill/>
          <a:ln>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Brace 6"/>
          <p:cNvSpPr/>
          <p:nvPr/>
        </p:nvSpPr>
        <p:spPr>
          <a:xfrm rot="16200000">
            <a:off x="6164818" y="39831"/>
            <a:ext cx="381000" cy="28921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733143" y="1116567"/>
            <a:ext cx="700833" cy="369332"/>
          </a:xfrm>
          <a:prstGeom prst="rect">
            <a:avLst/>
          </a:prstGeom>
          <a:noFill/>
        </p:spPr>
        <p:txBody>
          <a:bodyPr wrap="none" rtlCol="0">
            <a:spAutoFit/>
          </a:bodyPr>
          <a:lstStyle/>
          <a:p>
            <a:r>
              <a:rPr lang="mn-MN" dirty="0" smtClean="0"/>
              <a:t>цифр</a:t>
            </a:r>
            <a:endParaRPr lang="en-US" dirty="0"/>
          </a:p>
        </p:txBody>
      </p:sp>
    </p:spTree>
    <p:extLst>
      <p:ext uri="{BB962C8B-B14F-4D97-AF65-F5344CB8AC3E}">
        <p14:creationId xmlns:p14="http://schemas.microsoft.com/office/powerpoint/2010/main" xmlns="" val="316702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charRg st="2" end="2"/>
                                            </p:txEl>
                                          </p:spTgt>
                                        </p:tgtEl>
                                        <p:attrNameLst>
                                          <p:attrName>style.visibility</p:attrName>
                                        </p:attrNameLst>
                                      </p:cBhvr>
                                      <p:to>
                                        <p:strVal val="visible"/>
                                      </p:to>
                                    </p:set>
                                    <p:animEffect transition="in" filter="barn(inVertical)">
                                      <p:cBhvr>
                                        <p:cTn id="15" dur="500"/>
                                        <p:tgtEl>
                                          <p:spTgt spid="3">
                                            <p:txEl>
                                              <p:char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charRg st="2" end="2"/>
                                            </p:txEl>
                                          </p:spTgt>
                                        </p:tgtEl>
                                        <p:attrNameLst>
                                          <p:attrName>style.visibility</p:attrName>
                                        </p:attrNameLst>
                                      </p:cBhvr>
                                      <p:to>
                                        <p:strVal val="visible"/>
                                      </p:to>
                                    </p:set>
                                    <p:animEffect transition="in" filter="wipe(down)">
                                      <p:cBhvr>
                                        <p:cTn id="20" dur="500"/>
                                        <p:tgtEl>
                                          <p:spTgt spid="3">
                                            <p:txEl>
                                              <p:char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charRg st="2" end="2"/>
                                            </p:txEl>
                                          </p:spTgt>
                                        </p:tgtEl>
                                        <p:attrNameLst>
                                          <p:attrName>style.visibility</p:attrName>
                                        </p:attrNameLst>
                                      </p:cBhvr>
                                      <p:to>
                                        <p:strVal val="visible"/>
                                      </p:to>
                                    </p:set>
                                    <p:animEffect transition="in" filter="barn(inVertical)">
                                      <p:cBhvr>
                                        <p:cTn id="25" dur="500"/>
                                        <p:tgtEl>
                                          <p:spTgt spid="3">
                                            <p:txEl>
                                              <p:char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charRg st="2" end="2"/>
                                            </p:txEl>
                                          </p:spTgt>
                                        </p:tgtEl>
                                        <p:attrNameLst>
                                          <p:attrName>style.visibility</p:attrName>
                                        </p:attrNameLst>
                                      </p:cBhvr>
                                      <p:to>
                                        <p:strVal val="visible"/>
                                      </p:to>
                                    </p:set>
                                    <p:animEffect transition="in" filter="wipe(down)">
                                      <p:cBhvr>
                                        <p:cTn id="30" dur="500"/>
                                        <p:tgtEl>
                                          <p:spTgt spid="3">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xmlns="" Requires="a14">
          <p:sp>
            <p:nvSpPr>
              <p:cNvPr id="4" name="TextBox 3"/>
              <p:cNvSpPr txBox="1"/>
              <p:nvPr/>
            </p:nvSpPr>
            <p:spPr>
              <a:xfrm>
                <a:off x="990600" y="3962400"/>
                <a:ext cx="7358105" cy="2655214"/>
              </a:xfrm>
              <a:prstGeom prst="rect">
                <a:avLst/>
              </a:prstGeom>
              <a:noFill/>
            </p:spPr>
            <p:txBody>
              <a:bodyPr wrap="none" rtlCol="0">
                <a:spAutoFit/>
              </a:bodyPr>
              <a:lstStyle/>
              <a:p>
                <a:endParaRPr lang="mn-MN" dirty="0" smtClean="0"/>
              </a:p>
              <a:p>
                <a:r>
                  <a:rPr lang="mn-MN" b="1" u="sng" dirty="0" smtClean="0"/>
                  <a:t>Жишээ:</a:t>
                </a:r>
              </a:p>
              <a:p>
                <a:endParaRPr lang="mn-MN" b="1" u="sng" dirty="0" smtClean="0"/>
              </a:p>
              <a:p>
                <a:r>
                  <a:rPr lang="mn-MN" dirty="0" smtClean="0"/>
                  <a:t>1.   </a:t>
                </a:r>
                <a:r>
                  <a:rPr lang="en-US" dirty="0" smtClean="0"/>
                  <a:t>100001=</a:t>
                </a:r>
                <a14:m>
                  <m:oMath xmlns:m="http://schemas.openxmlformats.org/officeDocument/2006/math">
                    <m:r>
                      <a:rPr lang="en-US" b="0" i="1" smtClean="0">
                        <a:latin typeface="Cambria Math"/>
                      </a:rPr>
                      <m:t>1</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5</m:t>
                        </m:r>
                      </m:sup>
                    </m:sSup>
                    <m:r>
                      <a:rPr lang="en-US" b="0" i="1" smtClean="0">
                        <a:latin typeface="Cambria Math"/>
                        <a:ea typeface="Cambria Math"/>
                      </a:rPr>
                      <m:t>+0∙</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4</m:t>
                        </m:r>
                      </m:sup>
                    </m:sSup>
                    <m:r>
                      <a:rPr lang="en-US" b="0" i="1" smtClean="0">
                        <a:latin typeface="Cambria Math"/>
                        <a:ea typeface="Cambria Math"/>
                      </a:rPr>
                      <m:t>+0∙</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3</m:t>
                        </m:r>
                      </m:sup>
                    </m:sSup>
                    <m:r>
                      <a:rPr lang="en-US" b="0" i="1" smtClean="0">
                        <a:latin typeface="Cambria Math"/>
                        <a:ea typeface="Cambria Math"/>
                      </a:rPr>
                      <m:t>+0∙</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2</m:t>
                        </m:r>
                      </m:sup>
                    </m:sSup>
                    <m:r>
                      <a:rPr lang="en-US" b="0" i="1" smtClean="0">
                        <a:latin typeface="Cambria Math"/>
                        <a:ea typeface="Cambria Math"/>
                      </a:rPr>
                      <m:t>+0∙</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1</m:t>
                        </m:r>
                      </m:sup>
                    </m:sSup>
                    <m:r>
                      <a:rPr lang="en-US" b="0" i="1" smtClean="0">
                        <a:latin typeface="Cambria Math"/>
                        <a:ea typeface="Cambria Math"/>
                      </a:rPr>
                      <m:t>+1∙</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0</m:t>
                        </m:r>
                      </m:sup>
                    </m:sSup>
                  </m:oMath>
                </a14:m>
                <a:r>
                  <a:rPr lang="en-US" dirty="0" smtClean="0"/>
                  <a:t>=33</a:t>
                </a:r>
              </a:p>
              <a:p>
                <a:r>
                  <a:rPr lang="mn-MN" dirty="0" smtClean="0"/>
                  <a:t>2.   </a:t>
                </a:r>
                <a:r>
                  <a:rPr lang="en-US" dirty="0" smtClean="0"/>
                  <a:t>11100=2^(4)*1+2^(3)*1+2^(2)*1+2^(1)*0+2^(0)*0=28</a:t>
                </a:r>
              </a:p>
              <a:p>
                <a:pPr marL="342900" indent="-342900">
                  <a:buAutoNum type="arabicPeriod" startAt="3"/>
                </a:pPr>
                <a:r>
                  <a:rPr lang="en-US" dirty="0" smtClean="0"/>
                  <a:t>101=2^(2)*1+2^(1)*0+2^(0)*1=5</a:t>
                </a:r>
              </a:p>
              <a:p>
                <a:pPr marL="342900" indent="-342900">
                  <a:buAutoNum type="arabicPeriod" startAt="3"/>
                </a:pPr>
                <a:r>
                  <a:rPr lang="en-US" dirty="0" smtClean="0">
                    <a:solidFill>
                      <a:srgbClr val="FF0000"/>
                    </a:solidFill>
                  </a:rPr>
                  <a:t>1010.11=2^(3)*1+2^(2)*0+2^(1)*1+2^(0)*0+2^(-1)*1+2^(-2)*1</a:t>
                </a:r>
                <a14:m>
                  <m:oMath xmlns:m="http://schemas.openxmlformats.org/officeDocument/2006/math">
                    <m:r>
                      <a:rPr lang="en-US" i="1" smtClean="0">
                        <a:solidFill>
                          <a:srgbClr val="FF0000"/>
                        </a:solidFill>
                        <a:latin typeface="Cambria Math"/>
                        <a:ea typeface="Cambria Math"/>
                      </a:rPr>
                      <m:t>→</m:t>
                    </m:r>
                    <m:r>
                      <a:rPr lang="en-US" b="1" i="1" smtClean="0">
                        <a:solidFill>
                          <a:srgbClr val="FF0000"/>
                        </a:solidFill>
                        <a:latin typeface="Cambria Math"/>
                        <a:ea typeface="Cambria Math"/>
                      </a:rPr>
                      <m:t>𝟏𝟎</m:t>
                    </m:r>
                    <m:r>
                      <a:rPr lang="en-US" b="1" i="1" smtClean="0">
                        <a:solidFill>
                          <a:srgbClr val="FF0000"/>
                        </a:solidFill>
                        <a:latin typeface="Cambria Math"/>
                        <a:ea typeface="Cambria Math"/>
                      </a:rPr>
                      <m:t>.</m:t>
                    </m:r>
                    <m:r>
                      <a:rPr lang="en-US" b="1" i="1" smtClean="0">
                        <a:solidFill>
                          <a:srgbClr val="FF0000"/>
                        </a:solidFill>
                        <a:latin typeface="Cambria Math"/>
                        <a:ea typeface="Cambria Math"/>
                      </a:rPr>
                      <m:t>𝟕𝟓</m:t>
                    </m:r>
                  </m:oMath>
                </a14:m>
                <a:endParaRPr lang="en-US" b="1" dirty="0" smtClean="0">
                  <a:solidFill>
                    <a:srgbClr val="FF0000"/>
                  </a:solidFill>
                  <a:ea typeface="Cambria Math"/>
                </a:endParaRPr>
              </a:p>
              <a:p>
                <a:pPr marL="342900" indent="-342900">
                  <a:buAutoNum type="arabicPeriod" startAt="3"/>
                </a:pPr>
                <a:r>
                  <a:rPr lang="en-US" b="1" dirty="0" smtClean="0">
                    <a:solidFill>
                      <a:srgbClr val="FF0000"/>
                    </a:solidFill>
                  </a:rPr>
                  <a:t>0.1011=</a:t>
                </a:r>
                <a14:m>
                  <m:oMath xmlns:m="http://schemas.openxmlformats.org/officeDocument/2006/math">
                    <m:r>
                      <a:rPr lang="en-US" b="1" i="1" smtClean="0">
                        <a:solidFill>
                          <a:srgbClr val="FF0000"/>
                        </a:solidFill>
                        <a:latin typeface="Cambria Math"/>
                      </a:rPr>
                      <m:t>𝟏</m:t>
                    </m:r>
                    <m:r>
                      <a:rPr lang="en-US" b="1" i="1" smtClean="0">
                        <a:solidFill>
                          <a:srgbClr val="FF0000"/>
                        </a:solidFill>
                        <a:latin typeface="Cambria Math"/>
                        <a:ea typeface="Cambria Math"/>
                      </a:rPr>
                      <m:t>∙</m:t>
                    </m:r>
                    <m:sSup>
                      <m:sSupPr>
                        <m:ctrlPr>
                          <a:rPr lang="en-US" b="1" i="1" smtClean="0">
                            <a:solidFill>
                              <a:srgbClr val="FF0000"/>
                            </a:solidFill>
                            <a:latin typeface="Cambria Math" panose="02040503050406030204" pitchFamily="18" charset="0"/>
                            <a:ea typeface="Cambria Math"/>
                          </a:rPr>
                        </m:ctrlPr>
                      </m:sSupPr>
                      <m:e>
                        <m:r>
                          <a:rPr lang="en-US" b="1" i="1" smtClean="0">
                            <a:solidFill>
                              <a:srgbClr val="FF0000"/>
                            </a:solidFill>
                            <a:latin typeface="Cambria Math"/>
                            <a:ea typeface="Cambria Math"/>
                          </a:rPr>
                          <m:t>𝟐</m:t>
                        </m:r>
                      </m:e>
                      <m:sup>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sup>
                    </m:sSup>
                    <m:r>
                      <a:rPr lang="en-US" b="1" i="1" smtClean="0">
                        <a:solidFill>
                          <a:srgbClr val="FF0000"/>
                        </a:solidFill>
                        <a:latin typeface="Cambria Math"/>
                        <a:ea typeface="Cambria Math"/>
                      </a:rPr>
                      <m:t>+</m:t>
                    </m:r>
                    <m:r>
                      <a:rPr lang="en-US" b="1" i="1" smtClean="0">
                        <a:solidFill>
                          <a:srgbClr val="FF0000"/>
                        </a:solidFill>
                        <a:latin typeface="Cambria Math"/>
                        <a:ea typeface="Cambria Math"/>
                      </a:rPr>
                      <m:t>𝟎</m:t>
                    </m:r>
                    <m:r>
                      <a:rPr lang="en-US" b="1" i="1" smtClean="0">
                        <a:solidFill>
                          <a:srgbClr val="FF0000"/>
                        </a:solidFill>
                        <a:latin typeface="Cambria Math"/>
                        <a:ea typeface="Cambria Math"/>
                      </a:rPr>
                      <m:t>∙</m:t>
                    </m:r>
                    <m:sSup>
                      <m:sSupPr>
                        <m:ctrlPr>
                          <a:rPr lang="en-US" b="1" i="1" smtClean="0">
                            <a:solidFill>
                              <a:srgbClr val="FF0000"/>
                            </a:solidFill>
                            <a:latin typeface="Cambria Math" panose="02040503050406030204" pitchFamily="18" charset="0"/>
                            <a:ea typeface="Cambria Math"/>
                          </a:rPr>
                        </m:ctrlPr>
                      </m:sSupPr>
                      <m:e>
                        <m:r>
                          <a:rPr lang="en-US" b="1" i="1" smtClean="0">
                            <a:solidFill>
                              <a:srgbClr val="FF0000"/>
                            </a:solidFill>
                            <a:latin typeface="Cambria Math"/>
                            <a:ea typeface="Cambria Math"/>
                          </a:rPr>
                          <m:t>𝟐</m:t>
                        </m:r>
                      </m:e>
                      <m:sup>
                        <m:r>
                          <a:rPr lang="en-US" b="1" i="1" smtClean="0">
                            <a:solidFill>
                              <a:srgbClr val="FF0000"/>
                            </a:solidFill>
                            <a:latin typeface="Cambria Math"/>
                            <a:ea typeface="Cambria Math"/>
                          </a:rPr>
                          <m:t>−</m:t>
                        </m:r>
                        <m:r>
                          <a:rPr lang="en-US" b="1" i="1" smtClean="0">
                            <a:solidFill>
                              <a:srgbClr val="FF0000"/>
                            </a:solidFill>
                            <a:latin typeface="Cambria Math"/>
                            <a:ea typeface="Cambria Math"/>
                          </a:rPr>
                          <m:t>𝟐</m:t>
                        </m:r>
                      </m:sup>
                    </m:sSup>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r>
                      <a:rPr lang="en-US" b="1" i="1" smtClean="0">
                        <a:solidFill>
                          <a:srgbClr val="FF0000"/>
                        </a:solidFill>
                        <a:latin typeface="Cambria Math"/>
                        <a:ea typeface="Cambria Math"/>
                      </a:rPr>
                      <m:t>∙</m:t>
                    </m:r>
                    <m:sSup>
                      <m:sSupPr>
                        <m:ctrlPr>
                          <a:rPr lang="en-US" b="1" i="1" smtClean="0">
                            <a:solidFill>
                              <a:srgbClr val="FF0000"/>
                            </a:solidFill>
                            <a:latin typeface="Cambria Math" panose="02040503050406030204" pitchFamily="18" charset="0"/>
                            <a:ea typeface="Cambria Math"/>
                          </a:rPr>
                        </m:ctrlPr>
                      </m:sSupPr>
                      <m:e>
                        <m:r>
                          <a:rPr lang="en-US" b="1" i="1" smtClean="0">
                            <a:solidFill>
                              <a:srgbClr val="FF0000"/>
                            </a:solidFill>
                            <a:latin typeface="Cambria Math"/>
                            <a:ea typeface="Cambria Math"/>
                          </a:rPr>
                          <m:t>𝟐</m:t>
                        </m:r>
                      </m:e>
                      <m:sup>
                        <m:r>
                          <a:rPr lang="en-US" b="1" i="1" smtClean="0">
                            <a:solidFill>
                              <a:srgbClr val="FF0000"/>
                            </a:solidFill>
                            <a:latin typeface="Cambria Math"/>
                            <a:ea typeface="Cambria Math"/>
                          </a:rPr>
                          <m:t>−</m:t>
                        </m:r>
                        <m:r>
                          <a:rPr lang="en-US" b="1" i="1" smtClean="0">
                            <a:solidFill>
                              <a:srgbClr val="FF0000"/>
                            </a:solidFill>
                            <a:latin typeface="Cambria Math"/>
                            <a:ea typeface="Cambria Math"/>
                          </a:rPr>
                          <m:t>𝟑</m:t>
                        </m:r>
                      </m:sup>
                    </m:sSup>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r>
                      <a:rPr lang="en-US" b="1" i="1" smtClean="0">
                        <a:solidFill>
                          <a:srgbClr val="FF0000"/>
                        </a:solidFill>
                        <a:latin typeface="Cambria Math"/>
                        <a:ea typeface="Cambria Math"/>
                      </a:rPr>
                      <m:t>∙</m:t>
                    </m:r>
                    <m:sSup>
                      <m:sSupPr>
                        <m:ctrlPr>
                          <a:rPr lang="en-US" b="1" i="1" smtClean="0">
                            <a:solidFill>
                              <a:srgbClr val="FF0000"/>
                            </a:solidFill>
                            <a:latin typeface="Cambria Math" panose="02040503050406030204" pitchFamily="18" charset="0"/>
                            <a:ea typeface="Cambria Math"/>
                          </a:rPr>
                        </m:ctrlPr>
                      </m:sSupPr>
                      <m:e>
                        <m:r>
                          <a:rPr lang="en-US" b="1" i="1" smtClean="0">
                            <a:solidFill>
                              <a:srgbClr val="FF0000"/>
                            </a:solidFill>
                            <a:latin typeface="Cambria Math"/>
                            <a:ea typeface="Cambria Math"/>
                          </a:rPr>
                          <m:t>𝟐</m:t>
                        </m:r>
                      </m:e>
                      <m:sup>
                        <m:r>
                          <a:rPr lang="en-US" b="1" i="1" smtClean="0">
                            <a:solidFill>
                              <a:srgbClr val="FF0000"/>
                            </a:solidFill>
                            <a:latin typeface="Cambria Math"/>
                            <a:ea typeface="Cambria Math"/>
                          </a:rPr>
                          <m:t>−</m:t>
                        </m:r>
                        <m:r>
                          <a:rPr lang="en-US" b="1" i="1" smtClean="0">
                            <a:solidFill>
                              <a:srgbClr val="FF0000"/>
                            </a:solidFill>
                            <a:latin typeface="Cambria Math"/>
                            <a:ea typeface="Cambria Math"/>
                          </a:rPr>
                          <m:t>𝟒</m:t>
                        </m:r>
                      </m:sup>
                    </m:sSup>
                    <m:r>
                      <a:rPr lang="en-US" b="1" i="1" smtClean="0">
                        <a:solidFill>
                          <a:srgbClr val="FF0000"/>
                        </a:solidFill>
                        <a:latin typeface="Cambria Math"/>
                        <a:ea typeface="Cambria Math"/>
                      </a:rPr>
                      <m:t>=</m:t>
                    </m:r>
                    <m:r>
                      <a:rPr lang="en-US" b="1" i="1" smtClean="0">
                        <a:solidFill>
                          <a:srgbClr val="FF0000"/>
                        </a:solidFill>
                        <a:latin typeface="Cambria Math"/>
                        <a:ea typeface="Cambria Math"/>
                      </a:rPr>
                      <m:t>𝟎</m:t>
                    </m:r>
                    <m:r>
                      <a:rPr lang="en-US" b="1" i="1" smtClean="0">
                        <a:solidFill>
                          <a:srgbClr val="FF0000"/>
                        </a:solidFill>
                        <a:latin typeface="Cambria Math"/>
                        <a:ea typeface="Cambria Math"/>
                      </a:rPr>
                      <m:t>.</m:t>
                    </m:r>
                    <m:r>
                      <a:rPr lang="en-US" b="1" i="1" smtClean="0">
                        <a:solidFill>
                          <a:srgbClr val="FF0000"/>
                        </a:solidFill>
                        <a:latin typeface="Cambria Math"/>
                        <a:ea typeface="Cambria Math"/>
                      </a:rPr>
                      <m:t>𝟔𝟖𝟕𝟓</m:t>
                    </m:r>
                  </m:oMath>
                </a14:m>
                <a:endParaRPr lang="en-US" b="1" dirty="0" smtClean="0">
                  <a:solidFill>
                    <a:srgbClr val="FF0000"/>
                  </a:solidFill>
                </a:endParaRPr>
              </a:p>
              <a:p>
                <a:endParaRPr lang="en-US" dirty="0" smtClean="0"/>
              </a:p>
            </p:txBody>
          </p:sp>
        </mc:Choice>
        <mc:Fallback>
          <p:sp>
            <p:nvSpPr>
              <p:cNvPr id="4" name="TextBox 3"/>
              <p:cNvSpPr txBox="1">
                <a:spLocks noRot="1" noChangeAspect="1" noMove="1" noResize="1" noEditPoints="1" noAdjustHandles="1" noChangeArrowheads="1" noChangeShapeType="1" noTextEdit="1"/>
              </p:cNvSpPr>
              <p:nvPr/>
            </p:nvSpPr>
            <p:spPr>
              <a:xfrm>
                <a:off x="990600" y="3962400"/>
                <a:ext cx="7358105" cy="2655214"/>
              </a:xfrm>
              <a:prstGeom prst="rect">
                <a:avLst/>
              </a:prstGeom>
              <a:blipFill rotWithShape="1">
                <a:blip r:embed="rId3"/>
                <a:stretch>
                  <a:fillRect l="-746"/>
                </a:stretch>
              </a:blipFill>
            </p:spPr>
            <p:txBody>
              <a:bodyPr/>
              <a:lstStyle/>
              <a:p>
                <a:r>
                  <a:rPr lang="en-US">
                    <a:noFill/>
                  </a:rPr>
                  <a:t> </a:t>
                </a:r>
              </a:p>
            </p:txBody>
          </p:sp>
        </mc:Fallback>
      </mc:AlternateContent>
      <p:sp>
        <p:nvSpPr>
          <p:cNvPr id="3" name="Rectangle 2"/>
          <p:cNvSpPr/>
          <p:nvPr/>
        </p:nvSpPr>
        <p:spPr>
          <a:xfrm>
            <a:off x="2590800" y="1610380"/>
            <a:ext cx="4495526" cy="523220"/>
          </a:xfrm>
          <a:prstGeom prst="rect">
            <a:avLst/>
          </a:prstGeom>
        </p:spPr>
        <p:txBody>
          <a:bodyPr wrap="none">
            <a:spAutoFit/>
          </a:bodyPr>
          <a:lstStyle/>
          <a:p>
            <a:r>
              <a:rPr lang="en-US" sz="2800" b="1" dirty="0"/>
              <a:t>2</a:t>
            </a:r>
            <a:r>
              <a:rPr lang="mn-MN" sz="2800" b="1" dirty="0"/>
              <a:t>-тын тооллын систем</a:t>
            </a:r>
            <a:r>
              <a:rPr lang="en-US" sz="2800" b="1" dirty="0"/>
              <a:t> (0, 1)</a:t>
            </a:r>
            <a:endParaRPr lang="mn-MN" sz="2800" b="1" dirty="0"/>
          </a:p>
        </p:txBody>
      </p:sp>
      <mc:AlternateContent xmlns:mc="http://schemas.openxmlformats.org/markup-compatibility/2006">
        <mc:Choice xmlns:a14="http://schemas.microsoft.com/office/drawing/2010/main" xmlns="" Requires="a14">
          <p:sp>
            <p:nvSpPr>
              <p:cNvPr id="5" name="Rectangle 4"/>
              <p:cNvSpPr/>
              <p:nvPr/>
            </p:nvSpPr>
            <p:spPr>
              <a:xfrm>
                <a:off x="2247704" y="2514600"/>
                <a:ext cx="4572000" cy="140160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US" i="1">
                              <a:latin typeface="Cambria Math"/>
                            </a:rPr>
                            <m:t>𝑁</m:t>
                          </m:r>
                        </m:e>
                        <m:sub>
                          <m:r>
                            <a:rPr lang="en-US" b="0" i="1" smtClean="0">
                              <a:latin typeface="Cambria Math"/>
                            </a:rPr>
                            <m:t>𝐷</m:t>
                          </m:r>
                        </m:sub>
                      </m:sSub>
                      <m:r>
                        <a:rPr lang="pt-BR" i="1">
                          <a:latin typeface="Cambria Math"/>
                        </a:rPr>
                        <m:t>=</m:t>
                      </m:r>
                      <m:nary>
                        <m:naryPr>
                          <m:chr m:val="∑"/>
                          <m:ctrlPr>
                            <a:rPr lang="pt-BR" i="1">
                              <a:latin typeface="Cambria Math" panose="02040503050406030204" pitchFamily="18" charset="0"/>
                            </a:rPr>
                          </m:ctrlPr>
                        </m:naryPr>
                        <m:sub>
                          <m:r>
                            <a:rPr lang="pt-BR" i="1">
                              <a:latin typeface="Cambria Math"/>
                            </a:rPr>
                            <m:t>𝑘</m:t>
                          </m:r>
                          <m:r>
                            <a:rPr lang="pt-BR" i="1">
                              <a:latin typeface="Cambria Math"/>
                            </a:rPr>
                            <m:t>=−∞</m:t>
                          </m:r>
                        </m:sub>
                        <m:sup>
                          <m:r>
                            <a:rPr lang="pt-BR" i="1">
                              <a:latin typeface="Cambria Math"/>
                              <a:ea typeface="Cambria Math"/>
                            </a:rPr>
                            <m:t>∞</m:t>
                          </m:r>
                        </m:sup>
                        <m:e>
                          <m:sSup>
                            <m:sSupPr>
                              <m:ctrlPr>
                                <a:rPr lang="pt-BR" i="1">
                                  <a:latin typeface="Cambria Math" panose="02040503050406030204" pitchFamily="18" charset="0"/>
                                </a:rPr>
                              </m:ctrlPr>
                            </m:sSupPr>
                            <m:e>
                              <m:r>
                                <a:rPr lang="en-US" i="1">
                                  <a:latin typeface="Cambria Math"/>
                                </a:rPr>
                                <m:t>2</m:t>
                              </m:r>
                            </m:e>
                            <m:sup>
                              <m:r>
                                <a:rPr lang="pt-BR" i="1">
                                  <a:latin typeface="Cambria Math"/>
                                </a:rPr>
                                <m:t>𝑘</m:t>
                              </m:r>
                            </m:sup>
                          </m:sSup>
                          <m:sSub>
                            <m:sSubPr>
                              <m:ctrlPr>
                                <a:rPr lang="pt-BR" i="1">
                                  <a:latin typeface="Cambria Math" panose="02040503050406030204" pitchFamily="18" charset="0"/>
                                </a:rPr>
                              </m:ctrlPr>
                            </m:sSubPr>
                            <m:e>
                              <m:r>
                                <a:rPr lang="en-US" i="1">
                                  <a:latin typeface="Cambria Math"/>
                                </a:rPr>
                                <m:t>𝑎</m:t>
                              </m:r>
                            </m:e>
                            <m:sub>
                              <m:r>
                                <a:rPr lang="en-US" i="1">
                                  <a:latin typeface="Cambria Math"/>
                                </a:rPr>
                                <m:t>𝑘</m:t>
                              </m:r>
                            </m:sub>
                          </m:sSub>
                        </m:e>
                      </m:nary>
                    </m:oMath>
                  </m:oMathPara>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sub>
                    </m:sSub>
                    <m:r>
                      <a:rPr lang="en-US" i="1">
                        <a:latin typeface="Cambria Math"/>
                      </a:rPr>
                      <m:t>=0, 1 </m:t>
                    </m:r>
                  </m:oMath>
                </a14:m>
                <a:r>
                  <a:rPr lang="en-US" dirty="0"/>
                  <a:t>;</a:t>
                </a:r>
              </a:p>
            </p:txBody>
          </p:sp>
        </mc:Choice>
        <mc:Fallback>
          <p:sp>
            <p:nvSpPr>
              <p:cNvPr id="5" name="Rectangle 4"/>
              <p:cNvSpPr>
                <a:spLocks noRot="1" noChangeAspect="1" noMove="1" noResize="1" noEditPoints="1" noAdjustHandles="1" noChangeArrowheads="1" noChangeShapeType="1" noTextEdit="1"/>
              </p:cNvSpPr>
              <p:nvPr/>
            </p:nvSpPr>
            <p:spPr>
              <a:xfrm>
                <a:off x="2247704" y="2514600"/>
                <a:ext cx="4572000" cy="1401602"/>
              </a:xfrm>
              <a:prstGeom prst="rect">
                <a:avLst/>
              </a:prstGeom>
              <a:blipFill rotWithShape="1">
                <a:blip r:embed="rId4"/>
                <a:stretch>
                  <a:fillRect b="-6114"/>
                </a:stretch>
              </a:blipFill>
            </p:spPr>
            <p:txBody>
              <a:bodyPr/>
              <a:lstStyle/>
              <a:p>
                <a:r>
                  <a:rPr lang="en-US">
                    <a:noFill/>
                  </a:rPr>
                  <a:t> </a:t>
                </a:r>
              </a:p>
            </p:txBody>
          </p:sp>
        </mc:Fallback>
      </mc:AlternateContent>
      <p:sp>
        <p:nvSpPr>
          <p:cNvPr id="6" name="Freeform 5"/>
          <p:cNvSpPr/>
          <p:nvPr/>
        </p:nvSpPr>
        <p:spPr>
          <a:xfrm>
            <a:off x="3672114" y="2191657"/>
            <a:ext cx="3236686" cy="1638754"/>
          </a:xfrm>
          <a:custGeom>
            <a:avLst/>
            <a:gdLst>
              <a:gd name="connsiteX0" fmla="*/ 3236686 w 3236686"/>
              <a:gd name="connsiteY0" fmla="*/ 0 h 1638754"/>
              <a:gd name="connsiteX1" fmla="*/ 2496457 w 3236686"/>
              <a:gd name="connsiteY1" fmla="*/ 1465943 h 1638754"/>
              <a:gd name="connsiteX2" fmla="*/ 0 w 3236686"/>
              <a:gd name="connsiteY2" fmla="*/ 1553029 h 1638754"/>
            </a:gdLst>
            <a:ahLst/>
            <a:cxnLst>
              <a:cxn ang="0">
                <a:pos x="connsiteX0" y="connsiteY0"/>
              </a:cxn>
              <a:cxn ang="0">
                <a:pos x="connsiteX1" y="connsiteY1"/>
              </a:cxn>
              <a:cxn ang="0">
                <a:pos x="connsiteX2" y="connsiteY2"/>
              </a:cxn>
            </a:cxnLst>
            <a:rect l="l" t="t" r="r" b="b"/>
            <a:pathLst>
              <a:path w="3236686" h="1638754">
                <a:moveTo>
                  <a:pt x="3236686" y="0"/>
                </a:moveTo>
                <a:cubicBezTo>
                  <a:pt x="3136295" y="603552"/>
                  <a:pt x="3035905" y="1207105"/>
                  <a:pt x="2496457" y="1465943"/>
                </a:cubicBezTo>
                <a:cubicBezTo>
                  <a:pt x="1957009" y="1724781"/>
                  <a:pt x="978504" y="1638905"/>
                  <a:pt x="0" y="1553029"/>
                </a:cubicBezTo>
              </a:path>
            </a:pathLst>
          </a:custGeom>
          <a:noFill/>
          <a:ln>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p:cNvSpPr/>
          <p:nvPr/>
        </p:nvSpPr>
        <p:spPr>
          <a:xfrm rot="16200000">
            <a:off x="6349928" y="1035516"/>
            <a:ext cx="381000" cy="9581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118871" y="1041461"/>
            <a:ext cx="700833" cy="369332"/>
          </a:xfrm>
          <a:prstGeom prst="rect">
            <a:avLst/>
          </a:prstGeom>
          <a:noFill/>
        </p:spPr>
        <p:txBody>
          <a:bodyPr wrap="none" rtlCol="0">
            <a:spAutoFit/>
          </a:bodyPr>
          <a:lstStyle/>
          <a:p>
            <a:r>
              <a:rPr lang="mn-MN" dirty="0" smtClean="0"/>
              <a:t>цифр</a:t>
            </a:r>
            <a:endParaRPr lang="en-US" dirty="0"/>
          </a:p>
        </p:txBody>
      </p:sp>
    </p:spTree>
    <p:extLst>
      <p:ext uri="{BB962C8B-B14F-4D97-AF65-F5344CB8AC3E}">
        <p14:creationId xmlns:p14="http://schemas.microsoft.com/office/powerpoint/2010/main" xmlns="" val="341083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xEl>
                                              <p:charRg st="2" end="2"/>
                                            </p:txEl>
                                          </p:spTgt>
                                        </p:tgtEl>
                                        <p:attrNameLst>
                                          <p:attrName>style.visibility</p:attrName>
                                        </p:attrNameLst>
                                      </p:cBhvr>
                                      <p:to>
                                        <p:strVal val="visible"/>
                                      </p:to>
                                    </p:set>
                                    <p:animEffect transition="in" filter="barn(inVertical)">
                                      <p:cBhvr>
                                        <p:cTn id="15" dur="500"/>
                                        <p:tgtEl>
                                          <p:spTgt spid="4">
                                            <p:txEl>
                                              <p:char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charRg st="2" end="2"/>
                                            </p:txEl>
                                          </p:spTgt>
                                        </p:tgtEl>
                                        <p:attrNameLst>
                                          <p:attrName>style.visibility</p:attrName>
                                        </p:attrNameLst>
                                      </p:cBhvr>
                                      <p:to>
                                        <p:strVal val="visible"/>
                                      </p:to>
                                    </p:set>
                                    <p:animEffect transition="in" filter="wipe(down)">
                                      <p:cBhvr>
                                        <p:cTn id="20" dur="500"/>
                                        <p:tgtEl>
                                          <p:spTgt spid="4">
                                            <p:txEl>
                                              <p:char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
                                            <p:txEl>
                                              <p:charRg st="2" end="2"/>
                                            </p:txEl>
                                          </p:spTgt>
                                        </p:tgtEl>
                                        <p:attrNameLst>
                                          <p:attrName>style.visibility</p:attrName>
                                        </p:attrNameLst>
                                      </p:cBhvr>
                                      <p:to>
                                        <p:strVal val="visible"/>
                                      </p:to>
                                    </p:set>
                                    <p:animEffect transition="in" filter="barn(inVertical)">
                                      <p:cBhvr>
                                        <p:cTn id="25" dur="500"/>
                                        <p:tgtEl>
                                          <p:spTgt spid="4">
                                            <p:txEl>
                                              <p:char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charRg st="2" end="2"/>
                                            </p:txEl>
                                          </p:spTgt>
                                        </p:tgtEl>
                                        <p:attrNameLst>
                                          <p:attrName>style.visibility</p:attrName>
                                        </p:attrNameLst>
                                      </p:cBhvr>
                                      <p:to>
                                        <p:strVal val="visible"/>
                                      </p:to>
                                    </p:set>
                                    <p:animEffect transition="in" filter="wipe(down)">
                                      <p:cBhvr>
                                        <p:cTn id="30" dur="500"/>
                                        <p:tgtEl>
                                          <p:spTgt spid="4">
                                            <p:txEl>
                                              <p:char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xEl>
                                              <p:charRg st="2" end="2"/>
                                            </p:txEl>
                                          </p:spTgt>
                                        </p:tgtEl>
                                        <p:attrNameLst>
                                          <p:attrName>style.visibility</p:attrName>
                                        </p:attrNameLst>
                                      </p:cBhvr>
                                      <p:to>
                                        <p:strVal val="visible"/>
                                      </p:to>
                                    </p:set>
                                    <p:animEffect transition="in" filter="barn(inVertical)">
                                      <p:cBhvr>
                                        <p:cTn id="35" dur="500"/>
                                        <p:tgtEl>
                                          <p:spTgt spid="4">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xmlns="" Requires="a14">
          <p:sp>
            <p:nvSpPr>
              <p:cNvPr id="4" name="TextBox 3"/>
              <p:cNvSpPr txBox="1"/>
              <p:nvPr/>
            </p:nvSpPr>
            <p:spPr>
              <a:xfrm>
                <a:off x="990600" y="4064675"/>
                <a:ext cx="7100534" cy="1754326"/>
              </a:xfrm>
              <a:prstGeom prst="rect">
                <a:avLst/>
              </a:prstGeom>
              <a:noFill/>
            </p:spPr>
            <p:txBody>
              <a:bodyPr wrap="none" rtlCol="0">
                <a:spAutoFit/>
              </a:bodyPr>
              <a:lstStyle/>
              <a:p>
                <a:endParaRPr lang="mn-MN" dirty="0" smtClean="0"/>
              </a:p>
              <a:p>
                <a:r>
                  <a:rPr lang="mn-MN" b="1" u="sng" dirty="0" smtClean="0"/>
                  <a:t>Жишээ:</a:t>
                </a:r>
              </a:p>
              <a:p>
                <a:endParaRPr lang="mn-MN" b="1" u="sng" dirty="0" smtClean="0"/>
              </a:p>
              <a:p>
                <a:r>
                  <a:rPr lang="mn-MN" dirty="0" smtClean="0"/>
                  <a:t>1.   </a:t>
                </a:r>
                <a:r>
                  <a:rPr lang="en-US" dirty="0" smtClean="0"/>
                  <a:t>26</a:t>
                </a:r>
                <a:r>
                  <a:rPr lang="en-US" sz="1000" dirty="0" smtClean="0"/>
                  <a:t>8</a:t>
                </a:r>
                <a:r>
                  <a:rPr lang="en-US" dirty="0" smtClean="0"/>
                  <a:t>=8^1*2+8^0*6=16+6=22</a:t>
                </a:r>
                <a:r>
                  <a:rPr lang="en-US" sz="1000" dirty="0" smtClean="0"/>
                  <a:t>10</a:t>
                </a:r>
              </a:p>
              <a:p>
                <a:pPr marL="342900" indent="-342900">
                  <a:buAutoNum type="arabicPeriod" startAt="2"/>
                </a:pPr>
                <a:r>
                  <a:rPr lang="mn-MN" dirty="0" smtClean="0"/>
                  <a:t>2</a:t>
                </a:r>
                <a:r>
                  <a:rPr lang="en-US" dirty="0" smtClean="0"/>
                  <a:t>0</a:t>
                </a:r>
                <a:r>
                  <a:rPr lang="mn-MN" dirty="0" smtClean="0"/>
                  <a:t>7</a:t>
                </a:r>
                <a:r>
                  <a:rPr lang="en-US" sz="1000" dirty="0" smtClean="0"/>
                  <a:t>8</a:t>
                </a:r>
                <a:r>
                  <a:rPr lang="en-US" dirty="0" smtClean="0"/>
                  <a:t>=8^2*2+8^1*0+8^0*7=128+0+7=135</a:t>
                </a:r>
                <a:r>
                  <a:rPr lang="en-US" sz="1000" dirty="0" smtClean="0"/>
                  <a:t>10</a:t>
                </a:r>
              </a:p>
              <a:p>
                <a:pPr marL="342900" indent="-342900">
                  <a:buAutoNum type="arabicPeriod" startAt="2"/>
                </a:pPr>
                <a:r>
                  <a:rPr lang="en-US" dirty="0" smtClean="0">
                    <a:solidFill>
                      <a:srgbClr val="FF0000"/>
                    </a:solidFill>
                  </a:rPr>
                  <a:t>7702.46</a:t>
                </a:r>
                <a:r>
                  <a:rPr lang="en-US" sz="1000" dirty="0" smtClean="0">
                    <a:solidFill>
                      <a:srgbClr val="FF0000"/>
                    </a:solidFill>
                  </a:rPr>
                  <a:t>8</a:t>
                </a:r>
                <a:r>
                  <a:rPr lang="en-US" dirty="0" smtClean="0">
                    <a:solidFill>
                      <a:srgbClr val="FF0000"/>
                    </a:solidFill>
                  </a:rPr>
                  <a:t>=7*</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a:rPr>
                          <m:t>8</m:t>
                        </m:r>
                      </m:e>
                      <m:sup>
                        <m:r>
                          <a:rPr lang="en-US" b="0" i="1" smtClean="0">
                            <a:solidFill>
                              <a:srgbClr val="FF0000"/>
                            </a:solidFill>
                            <a:latin typeface="Cambria Math"/>
                          </a:rPr>
                          <m:t>3</m:t>
                        </m:r>
                      </m:sup>
                    </m:sSup>
                  </m:oMath>
                </a14:m>
                <a:r>
                  <a:rPr lang="en-US" dirty="0" smtClean="0">
                    <a:solidFill>
                      <a:srgbClr val="FF0000"/>
                    </a:solidFill>
                  </a:rPr>
                  <a:t>+7*</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a:rPr>
                          <m:t>8</m:t>
                        </m:r>
                      </m:e>
                      <m:sup>
                        <m:r>
                          <a:rPr lang="en-US" b="0" i="1" smtClean="0">
                            <a:solidFill>
                              <a:srgbClr val="FF0000"/>
                            </a:solidFill>
                            <a:latin typeface="Cambria Math"/>
                          </a:rPr>
                          <m:t>2</m:t>
                        </m:r>
                      </m:sup>
                    </m:sSup>
                  </m:oMath>
                </a14:m>
                <a:r>
                  <a:rPr lang="en-US" dirty="0" smtClean="0">
                    <a:solidFill>
                      <a:srgbClr val="FF0000"/>
                    </a:solidFill>
                  </a:rPr>
                  <a:t>+0*</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a:rPr>
                          <m:t>8</m:t>
                        </m:r>
                      </m:e>
                      <m:sup>
                        <m:r>
                          <a:rPr lang="en-US" b="0" i="1" smtClean="0">
                            <a:solidFill>
                              <a:srgbClr val="FF0000"/>
                            </a:solidFill>
                            <a:latin typeface="Cambria Math"/>
                          </a:rPr>
                          <m:t>1</m:t>
                        </m:r>
                      </m:sup>
                    </m:sSup>
                  </m:oMath>
                </a14:m>
                <a:r>
                  <a:rPr lang="en-US" dirty="0" smtClean="0">
                    <a:solidFill>
                      <a:srgbClr val="FF0000"/>
                    </a:solidFill>
                  </a:rPr>
                  <a:t>+2*</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a:rPr>
                          <m:t>8</m:t>
                        </m:r>
                      </m:e>
                      <m:sup>
                        <m:r>
                          <a:rPr lang="en-US" b="0" i="1" smtClean="0">
                            <a:solidFill>
                              <a:srgbClr val="FF0000"/>
                            </a:solidFill>
                            <a:latin typeface="Cambria Math"/>
                          </a:rPr>
                          <m:t>0</m:t>
                        </m:r>
                      </m:sup>
                    </m:sSup>
                  </m:oMath>
                </a14:m>
                <a:r>
                  <a:rPr lang="en-US" dirty="0" smtClean="0">
                    <a:solidFill>
                      <a:srgbClr val="FF0000"/>
                    </a:solidFill>
                  </a:rPr>
                  <a:t>+4*</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a:rPr>
                          <m:t>8</m:t>
                        </m:r>
                      </m:e>
                      <m:sup>
                        <m:r>
                          <a:rPr lang="en-US" b="0" i="1" smtClean="0">
                            <a:solidFill>
                              <a:srgbClr val="FF0000"/>
                            </a:solidFill>
                            <a:latin typeface="Cambria Math"/>
                          </a:rPr>
                          <m:t>−1</m:t>
                        </m:r>
                      </m:sup>
                    </m:sSup>
                  </m:oMath>
                </a14:m>
                <a:r>
                  <a:rPr lang="en-US" dirty="0" smtClean="0">
                    <a:solidFill>
                      <a:srgbClr val="FF0000"/>
                    </a:solidFill>
                  </a:rPr>
                  <a:t>+6*</a:t>
                </a:r>
                <a14:m>
                  <m:oMath xmlns:m="http://schemas.openxmlformats.org/officeDocument/2006/math">
                    <m:sSup>
                      <m:sSupPr>
                        <m:ctrlPr>
                          <a:rPr lang="en-US" i="1" smtClean="0">
                            <a:solidFill>
                              <a:srgbClr val="FF0000"/>
                            </a:solidFill>
                            <a:latin typeface="Cambria Math" panose="02040503050406030204" pitchFamily="18" charset="0"/>
                            <a:ea typeface="Cambria Math"/>
                          </a:rPr>
                        </m:ctrlPr>
                      </m:sSupPr>
                      <m:e>
                        <m:r>
                          <a:rPr lang="en-US" b="0" i="1" smtClean="0">
                            <a:solidFill>
                              <a:srgbClr val="FF0000"/>
                            </a:solidFill>
                            <a:latin typeface="Cambria Math"/>
                            <a:ea typeface="Cambria Math"/>
                          </a:rPr>
                          <m:t>8</m:t>
                        </m:r>
                      </m:e>
                      <m:sup>
                        <m:r>
                          <a:rPr lang="en-US" b="0" i="1" smtClean="0">
                            <a:solidFill>
                              <a:srgbClr val="FF0000"/>
                            </a:solidFill>
                            <a:latin typeface="Cambria Math"/>
                            <a:ea typeface="Cambria Math"/>
                          </a:rPr>
                          <m:t>−2</m:t>
                        </m:r>
                      </m:sup>
                    </m:sSup>
                    <m:r>
                      <a:rPr lang="en-US" i="1" smtClean="0">
                        <a:solidFill>
                          <a:srgbClr val="FF0000"/>
                        </a:solidFill>
                        <a:latin typeface="Cambria Math"/>
                        <a:ea typeface="Cambria Math"/>
                      </a:rPr>
                      <m:t>→</m:t>
                    </m:r>
                    <m:sSub>
                      <m:sSubPr>
                        <m:ctrlPr>
                          <a:rPr lang="en-US" i="1" smtClean="0">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𝟒𝟎𝟑𝟒</m:t>
                        </m:r>
                        <m:r>
                          <a:rPr lang="en-US" b="1" i="1">
                            <a:solidFill>
                              <a:srgbClr val="FF0000"/>
                            </a:solidFill>
                            <a:latin typeface="Cambria Math"/>
                            <a:ea typeface="Cambria Math"/>
                          </a:rPr>
                          <m:t>.</m:t>
                        </m:r>
                        <m:r>
                          <a:rPr lang="en-US" b="1" i="1" smtClean="0">
                            <a:solidFill>
                              <a:srgbClr val="FF0000"/>
                            </a:solidFill>
                            <a:latin typeface="Cambria Math"/>
                            <a:ea typeface="Cambria Math"/>
                          </a:rPr>
                          <m:t>𝟓𝟗𝟑𝟕𝟓</m:t>
                        </m:r>
                        <m:r>
                          <a:rPr lang="en-US" b="1" i="1">
                            <a:solidFill>
                              <a:srgbClr val="FF0000"/>
                            </a:solidFill>
                            <a:latin typeface="Cambria Math"/>
                            <a:ea typeface="Cambria Math"/>
                          </a:rPr>
                          <m:t> </m:t>
                        </m:r>
                        <m:r>
                          <m:rPr>
                            <m:nor/>
                          </m:rPr>
                          <a:rPr lang="en-US" b="1" dirty="0">
                            <a:solidFill>
                              <a:srgbClr val="FF0000"/>
                            </a:solidFill>
                          </a:rPr>
                          <m:t> </m:t>
                        </m:r>
                      </m:e>
                      <m:sub>
                        <m:r>
                          <a:rPr lang="mn-MN" b="0" i="1" smtClean="0">
                            <a:solidFill>
                              <a:srgbClr val="FF0000"/>
                            </a:solidFill>
                            <a:latin typeface="Cambria Math"/>
                            <a:ea typeface="Cambria Math"/>
                          </a:rPr>
                          <m:t>10</m:t>
                        </m:r>
                      </m:sub>
                    </m:sSub>
                  </m:oMath>
                </a14:m>
                <a:endParaRPr lang="en-US" dirty="0" smtClean="0"/>
              </a:p>
            </p:txBody>
          </p:sp>
        </mc:Choice>
        <mc:Fallback>
          <p:sp>
            <p:nvSpPr>
              <p:cNvPr id="4" name="TextBox 3"/>
              <p:cNvSpPr txBox="1">
                <a:spLocks noRot="1" noChangeAspect="1" noMove="1" noResize="1" noEditPoints="1" noAdjustHandles="1" noChangeArrowheads="1" noChangeShapeType="1" noTextEdit="1"/>
              </p:cNvSpPr>
              <p:nvPr/>
            </p:nvSpPr>
            <p:spPr>
              <a:xfrm>
                <a:off x="990600" y="4064675"/>
                <a:ext cx="7100534" cy="1754326"/>
              </a:xfrm>
              <a:prstGeom prst="rect">
                <a:avLst/>
              </a:prstGeom>
              <a:blipFill rotWithShape="1">
                <a:blip r:embed="rId3"/>
                <a:stretch>
                  <a:fillRect l="-773" b="-4514"/>
                </a:stretch>
              </a:blipFill>
            </p:spPr>
            <p:txBody>
              <a:bodyPr/>
              <a:lstStyle/>
              <a:p>
                <a:r>
                  <a:rPr lang="en-US">
                    <a:noFill/>
                  </a:rPr>
                  <a:t> </a:t>
                </a:r>
              </a:p>
            </p:txBody>
          </p:sp>
        </mc:Fallback>
      </mc:AlternateContent>
      <p:sp>
        <p:nvSpPr>
          <p:cNvPr id="3" name="Rectangle 2"/>
          <p:cNvSpPr/>
          <p:nvPr/>
        </p:nvSpPr>
        <p:spPr>
          <a:xfrm>
            <a:off x="990600" y="1643390"/>
            <a:ext cx="6640344" cy="523220"/>
          </a:xfrm>
          <a:prstGeom prst="rect">
            <a:avLst/>
          </a:prstGeom>
        </p:spPr>
        <p:txBody>
          <a:bodyPr wrap="none">
            <a:spAutoFit/>
          </a:bodyPr>
          <a:lstStyle/>
          <a:p>
            <a:r>
              <a:rPr lang="en-US" sz="2800" b="1" dirty="0"/>
              <a:t>8</a:t>
            </a:r>
            <a:r>
              <a:rPr lang="mn-MN" sz="2800" b="1" dirty="0"/>
              <a:t>-тын тооллын систем</a:t>
            </a:r>
            <a:r>
              <a:rPr lang="en-US" sz="2800" b="1" dirty="0"/>
              <a:t> (0, 1, 2, 3, 4, 5, 6, 7)</a:t>
            </a:r>
            <a:endParaRPr lang="mn-MN" sz="2800" b="1" dirty="0"/>
          </a:p>
        </p:txBody>
      </p:sp>
      <mc:AlternateContent xmlns:mc="http://schemas.openxmlformats.org/markup-compatibility/2006">
        <mc:Choice xmlns:a14="http://schemas.microsoft.com/office/drawing/2010/main" xmlns="" Requires="a14">
          <p:sp>
            <p:nvSpPr>
              <p:cNvPr id="5" name="Rectangle 4"/>
              <p:cNvSpPr/>
              <p:nvPr/>
            </p:nvSpPr>
            <p:spPr>
              <a:xfrm>
                <a:off x="2286000" y="2438400"/>
                <a:ext cx="4572000" cy="140160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US" i="1">
                              <a:latin typeface="Cambria Math"/>
                            </a:rPr>
                            <m:t>𝑁</m:t>
                          </m:r>
                        </m:e>
                        <m:sub>
                          <m:r>
                            <a:rPr lang="en-US" b="0" i="1" smtClean="0">
                              <a:latin typeface="Cambria Math"/>
                            </a:rPr>
                            <m:t>𝐷</m:t>
                          </m:r>
                        </m:sub>
                      </m:sSub>
                      <m:r>
                        <a:rPr lang="pt-BR" i="1">
                          <a:latin typeface="Cambria Math"/>
                        </a:rPr>
                        <m:t>=</m:t>
                      </m:r>
                      <m:nary>
                        <m:naryPr>
                          <m:chr m:val="∑"/>
                          <m:ctrlPr>
                            <a:rPr lang="pt-BR" i="1">
                              <a:latin typeface="Cambria Math" panose="02040503050406030204" pitchFamily="18" charset="0"/>
                            </a:rPr>
                          </m:ctrlPr>
                        </m:naryPr>
                        <m:sub>
                          <m:r>
                            <a:rPr lang="pt-BR" i="1">
                              <a:latin typeface="Cambria Math"/>
                            </a:rPr>
                            <m:t>𝑘</m:t>
                          </m:r>
                          <m:r>
                            <a:rPr lang="pt-BR" i="1">
                              <a:latin typeface="Cambria Math"/>
                            </a:rPr>
                            <m:t>=−∞</m:t>
                          </m:r>
                        </m:sub>
                        <m:sup>
                          <m:r>
                            <a:rPr lang="pt-BR" i="1">
                              <a:latin typeface="Cambria Math"/>
                              <a:ea typeface="Cambria Math"/>
                            </a:rPr>
                            <m:t>∞</m:t>
                          </m:r>
                        </m:sup>
                        <m:e>
                          <m:sSup>
                            <m:sSupPr>
                              <m:ctrlPr>
                                <a:rPr lang="pt-BR" i="1">
                                  <a:latin typeface="Cambria Math" panose="02040503050406030204" pitchFamily="18" charset="0"/>
                                </a:rPr>
                              </m:ctrlPr>
                            </m:sSupPr>
                            <m:e>
                              <m:r>
                                <a:rPr lang="en-US" i="1">
                                  <a:latin typeface="Cambria Math"/>
                                </a:rPr>
                                <m:t>8</m:t>
                              </m:r>
                            </m:e>
                            <m:sup>
                              <m:r>
                                <a:rPr lang="pt-BR" i="1">
                                  <a:latin typeface="Cambria Math"/>
                                </a:rPr>
                                <m:t>𝑘</m:t>
                              </m:r>
                            </m:sup>
                          </m:sSup>
                          <m:sSub>
                            <m:sSubPr>
                              <m:ctrlPr>
                                <a:rPr lang="pt-BR" i="1">
                                  <a:latin typeface="Cambria Math" panose="02040503050406030204" pitchFamily="18" charset="0"/>
                                </a:rPr>
                              </m:ctrlPr>
                            </m:sSubPr>
                            <m:e>
                              <m:r>
                                <a:rPr lang="en-US" i="1">
                                  <a:latin typeface="Cambria Math"/>
                                </a:rPr>
                                <m:t>𝑎</m:t>
                              </m:r>
                            </m:e>
                            <m:sub>
                              <m:r>
                                <a:rPr lang="en-US" i="1">
                                  <a:latin typeface="Cambria Math"/>
                                </a:rPr>
                                <m:t>𝑘</m:t>
                              </m:r>
                            </m:sub>
                          </m:sSub>
                        </m:e>
                      </m:nary>
                    </m:oMath>
                  </m:oMathPara>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sub>
                    </m:sSub>
                    <m:r>
                      <a:rPr lang="en-US" i="1">
                        <a:latin typeface="Cambria Math"/>
                      </a:rPr>
                      <m:t>=0, 1, 2, 3, 4, 5, 6, 7</m:t>
                    </m:r>
                  </m:oMath>
                </a14:m>
                <a:r>
                  <a:rPr lang="en-US" dirty="0"/>
                  <a:t>;</a:t>
                </a:r>
              </a:p>
            </p:txBody>
          </p:sp>
        </mc:Choice>
        <mc:Fallback>
          <p:sp>
            <p:nvSpPr>
              <p:cNvPr id="5" name="Rectangle 4"/>
              <p:cNvSpPr>
                <a:spLocks noRot="1" noChangeAspect="1" noMove="1" noResize="1" noEditPoints="1" noAdjustHandles="1" noChangeArrowheads="1" noChangeShapeType="1" noTextEdit="1"/>
              </p:cNvSpPr>
              <p:nvPr/>
            </p:nvSpPr>
            <p:spPr>
              <a:xfrm>
                <a:off x="2286000" y="2438400"/>
                <a:ext cx="4572000" cy="1401602"/>
              </a:xfrm>
              <a:prstGeom prst="rect">
                <a:avLst/>
              </a:prstGeom>
              <a:blipFill rotWithShape="1">
                <a:blip r:embed="rId4"/>
                <a:stretch>
                  <a:fillRect b="-6087"/>
                </a:stretch>
              </a:blipFill>
            </p:spPr>
            <p:txBody>
              <a:bodyPr/>
              <a:lstStyle/>
              <a:p>
                <a:r>
                  <a:rPr lang="en-US">
                    <a:noFill/>
                  </a:rPr>
                  <a:t> </a:t>
                </a:r>
              </a:p>
            </p:txBody>
          </p:sp>
        </mc:Fallback>
      </mc:AlternateContent>
      <p:sp>
        <p:nvSpPr>
          <p:cNvPr id="6" name="Freeform 5"/>
          <p:cNvSpPr/>
          <p:nvPr/>
        </p:nvSpPr>
        <p:spPr>
          <a:xfrm>
            <a:off x="4804229" y="2249714"/>
            <a:ext cx="1664408" cy="1407886"/>
          </a:xfrm>
          <a:custGeom>
            <a:avLst/>
            <a:gdLst>
              <a:gd name="connsiteX0" fmla="*/ 1611085 w 1664408"/>
              <a:gd name="connsiteY0" fmla="*/ 0 h 1407886"/>
              <a:gd name="connsiteX1" fmla="*/ 1465942 w 1664408"/>
              <a:gd name="connsiteY1" fmla="*/ 1103086 h 1407886"/>
              <a:gd name="connsiteX2" fmla="*/ 0 w 1664408"/>
              <a:gd name="connsiteY2" fmla="*/ 1407886 h 1407886"/>
            </a:gdLst>
            <a:ahLst/>
            <a:cxnLst>
              <a:cxn ang="0">
                <a:pos x="connsiteX0" y="connsiteY0"/>
              </a:cxn>
              <a:cxn ang="0">
                <a:pos x="connsiteX1" y="connsiteY1"/>
              </a:cxn>
              <a:cxn ang="0">
                <a:pos x="connsiteX2" y="connsiteY2"/>
              </a:cxn>
            </a:cxnLst>
            <a:rect l="l" t="t" r="r" b="b"/>
            <a:pathLst>
              <a:path w="1664408" h="1407886">
                <a:moveTo>
                  <a:pt x="1611085" y="0"/>
                </a:moveTo>
                <a:cubicBezTo>
                  <a:pt x="1672770" y="434219"/>
                  <a:pt x="1734456" y="868438"/>
                  <a:pt x="1465942" y="1103086"/>
                </a:cubicBezTo>
                <a:cubicBezTo>
                  <a:pt x="1197428" y="1337734"/>
                  <a:pt x="598714" y="1372810"/>
                  <a:pt x="0" y="1407886"/>
                </a:cubicBezTo>
              </a:path>
            </a:pathLst>
          </a:custGeom>
          <a:noFill/>
          <a:ln>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xmlns="" Requires="a14">
          <p:sp>
            <p:nvSpPr>
              <p:cNvPr id="7" name="TextBox 6"/>
              <p:cNvSpPr txBox="1"/>
              <p:nvPr/>
            </p:nvSpPr>
            <p:spPr>
              <a:xfrm>
                <a:off x="1328064" y="5757446"/>
                <a:ext cx="5968878" cy="338554"/>
              </a:xfrm>
              <a:prstGeom prst="rect">
                <a:avLst/>
              </a:prstGeom>
              <a:noFill/>
            </p:spPr>
            <p:txBody>
              <a:bodyPr wrap="none" rtlCol="0">
                <a:spAutoFit/>
              </a:bodyPr>
              <a:lstStyle/>
              <a:p>
                <a14:m>
                  <m:oMath xmlns:m="http://schemas.openxmlformats.org/officeDocument/2006/math">
                    <m:r>
                      <a:rPr lang="en-US" sz="1600" b="0" i="1" smtClean="0">
                        <a:solidFill>
                          <a:srgbClr val="0070C0"/>
                        </a:solidFill>
                        <a:latin typeface="Cambria Math"/>
                      </a:rPr>
                      <m:t>7702.46=7</m:t>
                    </m:r>
                    <m:r>
                      <a:rPr lang="en-US" sz="1600" b="0" i="1" smtClean="0">
                        <a:solidFill>
                          <a:srgbClr val="0070C0"/>
                        </a:solidFill>
                        <a:latin typeface="Cambria Math"/>
                        <a:ea typeface="Cambria Math"/>
                      </a:rPr>
                      <m:t>∙</m:t>
                    </m:r>
                    <m:r>
                      <a:rPr lang="en-US" sz="1600" b="0" i="1" smtClean="0">
                        <a:solidFill>
                          <a:srgbClr val="0070C0"/>
                        </a:solidFill>
                        <a:latin typeface="Cambria Math"/>
                      </a:rPr>
                      <m:t>256+7</m:t>
                    </m:r>
                    <m:r>
                      <a:rPr lang="en-US" sz="1600" b="0" i="1" smtClean="0">
                        <a:solidFill>
                          <a:srgbClr val="0070C0"/>
                        </a:solidFill>
                        <a:latin typeface="Cambria Math"/>
                        <a:ea typeface="Cambria Math"/>
                      </a:rPr>
                      <m:t>∙</m:t>
                    </m:r>
                    <m:r>
                      <a:rPr lang="en-US" sz="1600" b="0" i="1" smtClean="0">
                        <a:solidFill>
                          <a:srgbClr val="0070C0"/>
                        </a:solidFill>
                        <a:latin typeface="Cambria Math"/>
                      </a:rPr>
                      <m:t>64+0</m:t>
                    </m:r>
                    <m:r>
                      <a:rPr lang="en-US" sz="1600" b="0" i="1" smtClean="0">
                        <a:solidFill>
                          <a:srgbClr val="0070C0"/>
                        </a:solidFill>
                        <a:latin typeface="Cambria Math"/>
                        <a:ea typeface="Cambria Math"/>
                      </a:rPr>
                      <m:t>∙</m:t>
                    </m:r>
                    <m:r>
                      <a:rPr lang="en-US" sz="1600" b="0" i="1" smtClean="0">
                        <a:solidFill>
                          <a:srgbClr val="0070C0"/>
                        </a:solidFill>
                        <a:latin typeface="Cambria Math"/>
                      </a:rPr>
                      <m:t>8+2</m:t>
                    </m:r>
                    <m:r>
                      <a:rPr lang="en-US" sz="1600" b="0" i="1" smtClean="0">
                        <a:solidFill>
                          <a:srgbClr val="0070C0"/>
                        </a:solidFill>
                        <a:latin typeface="Cambria Math"/>
                        <a:ea typeface="Cambria Math"/>
                      </a:rPr>
                      <m:t>∙</m:t>
                    </m:r>
                    <m:r>
                      <a:rPr lang="en-US" sz="1600" b="0" i="1" smtClean="0">
                        <a:solidFill>
                          <a:srgbClr val="0070C0"/>
                        </a:solidFill>
                        <a:latin typeface="Cambria Math"/>
                      </a:rPr>
                      <m:t>1+4</m:t>
                    </m:r>
                    <m:r>
                      <a:rPr lang="en-US" sz="1600" b="0" i="1" smtClean="0">
                        <a:solidFill>
                          <a:srgbClr val="0070C0"/>
                        </a:solidFill>
                        <a:latin typeface="Cambria Math"/>
                        <a:ea typeface="Cambria Math"/>
                      </a:rPr>
                      <m:t>∙</m:t>
                    </m:r>
                    <m:r>
                      <a:rPr lang="en-US" sz="1600" b="0" i="1" smtClean="0">
                        <a:solidFill>
                          <a:srgbClr val="0070C0"/>
                        </a:solidFill>
                        <a:latin typeface="Cambria Math"/>
                      </a:rPr>
                      <m:t>0.125+6</m:t>
                    </m:r>
                    <m:r>
                      <a:rPr lang="en-US" sz="1600" b="0" i="1" smtClean="0">
                        <a:solidFill>
                          <a:srgbClr val="0070C0"/>
                        </a:solidFill>
                        <a:latin typeface="Cambria Math"/>
                        <a:ea typeface="Cambria Math"/>
                      </a:rPr>
                      <m:t>∙</m:t>
                    </m:r>
                  </m:oMath>
                </a14:m>
                <a:r>
                  <a:rPr lang="en-US" sz="1600" dirty="0" smtClean="0">
                    <a:solidFill>
                      <a:srgbClr val="0070C0"/>
                    </a:solidFill>
                  </a:rPr>
                  <a:t>0.015625</a:t>
                </a:r>
                <a:endParaRPr lang="en-US" sz="1600" dirty="0">
                  <a:solidFill>
                    <a:srgbClr val="0070C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328064" y="5757446"/>
                <a:ext cx="5968878" cy="338554"/>
              </a:xfrm>
              <a:prstGeom prst="rect">
                <a:avLst/>
              </a:prstGeom>
              <a:blipFill rotWithShape="1">
                <a:blip r:embed="rId5"/>
                <a:stretch>
                  <a:fillRect t="-5357" b="-21429"/>
                </a:stretch>
              </a:blipFill>
            </p:spPr>
            <p:txBody>
              <a:bodyPr/>
              <a:lstStyle/>
              <a:p>
                <a:r>
                  <a:rPr lang="en-US">
                    <a:noFill/>
                  </a:rPr>
                  <a:t> </a:t>
                </a:r>
              </a:p>
            </p:txBody>
          </p:sp>
        </mc:Fallback>
      </mc:AlternateContent>
      <p:sp>
        <p:nvSpPr>
          <p:cNvPr id="9" name="Right Brace 8"/>
          <p:cNvSpPr/>
          <p:nvPr/>
        </p:nvSpPr>
        <p:spPr>
          <a:xfrm rot="16200000">
            <a:off x="5859848" y="26114"/>
            <a:ext cx="381000" cy="28921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428173" y="1102850"/>
            <a:ext cx="700833" cy="369332"/>
          </a:xfrm>
          <a:prstGeom prst="rect">
            <a:avLst/>
          </a:prstGeom>
          <a:noFill/>
        </p:spPr>
        <p:txBody>
          <a:bodyPr wrap="none" rtlCol="0">
            <a:spAutoFit/>
          </a:bodyPr>
          <a:lstStyle/>
          <a:p>
            <a:r>
              <a:rPr lang="mn-MN" dirty="0" smtClean="0"/>
              <a:t>цифр</a:t>
            </a:r>
            <a:endParaRPr lang="en-US" dirty="0"/>
          </a:p>
        </p:txBody>
      </p:sp>
    </p:spTree>
    <p:extLst>
      <p:ext uri="{BB962C8B-B14F-4D97-AF65-F5344CB8AC3E}">
        <p14:creationId xmlns:p14="http://schemas.microsoft.com/office/powerpoint/2010/main" xmlns="" val="352429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xEl>
                                              <p:charRg st="2" end="2"/>
                                            </p:txEl>
                                          </p:spTgt>
                                        </p:tgtEl>
                                        <p:attrNameLst>
                                          <p:attrName>style.visibility</p:attrName>
                                        </p:attrNameLst>
                                      </p:cBhvr>
                                      <p:to>
                                        <p:strVal val="visible"/>
                                      </p:to>
                                    </p:set>
                                    <p:animEffect transition="in" filter="barn(inVertical)">
                                      <p:cBhvr>
                                        <p:cTn id="20" dur="500"/>
                                        <p:tgtEl>
                                          <p:spTgt spid="4">
                                            <p:txEl>
                                              <p:char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charRg st="2" end="2"/>
                                            </p:txEl>
                                          </p:spTgt>
                                        </p:tgtEl>
                                        <p:attrNameLst>
                                          <p:attrName>style.visibility</p:attrName>
                                        </p:attrNameLst>
                                      </p:cBhvr>
                                      <p:to>
                                        <p:strVal val="visible"/>
                                      </p:to>
                                    </p:set>
                                    <p:animEffect transition="in" filter="wipe(down)">
                                      <p:cBhvr>
                                        <p:cTn id="25" dur="500"/>
                                        <p:tgtEl>
                                          <p:spTgt spid="4">
                                            <p:txEl>
                                              <p:char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charRg st="2" end="2"/>
                                            </p:txEl>
                                          </p:spTgt>
                                        </p:tgtEl>
                                        <p:attrNameLst>
                                          <p:attrName>style.visibility</p:attrName>
                                        </p:attrNameLst>
                                      </p:cBhvr>
                                      <p:to>
                                        <p:strVal val="visible"/>
                                      </p:to>
                                    </p:set>
                                    <p:animEffect transition="in" filter="wipe(down)">
                                      <p:cBhvr>
                                        <p:cTn id="30" dur="500"/>
                                        <p:tgtEl>
                                          <p:spTgt spid="4">
                                            <p:txEl>
                                              <p:char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xmlns="" Requires="a14">
          <p:sp>
            <p:nvSpPr>
              <p:cNvPr id="4" name="TextBox 3"/>
              <p:cNvSpPr txBox="1"/>
              <p:nvPr/>
            </p:nvSpPr>
            <p:spPr>
              <a:xfrm>
                <a:off x="0" y="1676400"/>
                <a:ext cx="8362674" cy="4910255"/>
              </a:xfrm>
              <a:prstGeom prst="rect">
                <a:avLst/>
              </a:prstGeom>
              <a:noFill/>
            </p:spPr>
            <p:txBody>
              <a:bodyPr wrap="none" rtlCol="0">
                <a:spAutoFit/>
              </a:bodyPr>
              <a:lstStyle/>
              <a:p>
                <a:r>
                  <a:rPr lang="mn-MN" sz="2400" b="1" dirty="0" smtClean="0"/>
                  <a:t>1</a:t>
                </a:r>
                <a:r>
                  <a:rPr lang="en-US" sz="2400" b="1" dirty="0" smtClean="0"/>
                  <a:t>6</a:t>
                </a:r>
                <a:r>
                  <a:rPr lang="mn-MN" sz="2400" b="1" dirty="0" smtClean="0"/>
                  <a:t>-тын тооллын систем</a:t>
                </a:r>
                <a:r>
                  <a:rPr lang="en-US" sz="2400" b="1" dirty="0" smtClean="0"/>
                  <a:t> (0, 1, 2, 3, 4, 5, 6, 7, 8, 9, A, B, C, D, E, F)</a:t>
                </a:r>
                <a:endParaRPr lang="mn-MN" sz="2400" b="1" dirty="0" smtClean="0"/>
              </a:p>
              <a:p>
                <a:endParaRPr lang="mn-MN" sz="2400" b="1" dirty="0" smtClean="0"/>
              </a:p>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en-US" i="1">
                              <a:latin typeface="Cambria Math"/>
                            </a:rPr>
                            <m:t>𝑁</m:t>
                          </m:r>
                        </m:e>
                        <m:sub>
                          <m:r>
                            <a:rPr lang="en-US" b="0" i="1" smtClean="0">
                              <a:latin typeface="Cambria Math"/>
                            </a:rPr>
                            <m:t>𝐷</m:t>
                          </m:r>
                        </m:sub>
                      </m:sSub>
                      <m:r>
                        <a:rPr lang="pt-BR" i="1">
                          <a:latin typeface="Cambria Math"/>
                        </a:rPr>
                        <m:t>=</m:t>
                      </m:r>
                      <m:nary>
                        <m:naryPr>
                          <m:chr m:val="∑"/>
                          <m:ctrlPr>
                            <a:rPr lang="pt-BR" i="1">
                              <a:latin typeface="Cambria Math" panose="02040503050406030204" pitchFamily="18" charset="0"/>
                            </a:rPr>
                          </m:ctrlPr>
                        </m:naryPr>
                        <m:sub>
                          <m:r>
                            <a:rPr lang="pt-BR" i="1">
                              <a:latin typeface="Cambria Math"/>
                            </a:rPr>
                            <m:t>𝑘</m:t>
                          </m:r>
                          <m:r>
                            <a:rPr lang="pt-BR" i="1">
                              <a:latin typeface="Cambria Math"/>
                            </a:rPr>
                            <m:t>=−∞</m:t>
                          </m:r>
                        </m:sub>
                        <m:sup>
                          <m:r>
                            <a:rPr lang="pt-BR" i="1">
                              <a:latin typeface="Cambria Math"/>
                              <a:ea typeface="Cambria Math"/>
                            </a:rPr>
                            <m:t>∞</m:t>
                          </m:r>
                        </m:sup>
                        <m:e>
                          <m:sSup>
                            <m:sSupPr>
                              <m:ctrlPr>
                                <a:rPr lang="pt-BR" i="1">
                                  <a:latin typeface="Cambria Math" panose="02040503050406030204" pitchFamily="18" charset="0"/>
                                </a:rPr>
                              </m:ctrlPr>
                            </m:sSupPr>
                            <m:e>
                              <m:r>
                                <a:rPr lang="en-US" i="1">
                                  <a:latin typeface="Cambria Math"/>
                                </a:rPr>
                                <m:t>16</m:t>
                              </m:r>
                            </m:e>
                            <m:sup>
                              <m:r>
                                <a:rPr lang="pt-BR" i="1">
                                  <a:latin typeface="Cambria Math"/>
                                </a:rPr>
                                <m:t>𝑘</m:t>
                              </m:r>
                            </m:sup>
                          </m:sSup>
                          <m:sSub>
                            <m:sSubPr>
                              <m:ctrlPr>
                                <a:rPr lang="pt-BR" i="1">
                                  <a:latin typeface="Cambria Math" panose="02040503050406030204" pitchFamily="18" charset="0"/>
                                </a:rPr>
                              </m:ctrlPr>
                            </m:sSubPr>
                            <m:e>
                              <m:r>
                                <a:rPr lang="en-US" i="1">
                                  <a:latin typeface="Cambria Math"/>
                                </a:rPr>
                                <m:t>𝑎</m:t>
                              </m:r>
                            </m:e>
                            <m:sub>
                              <m:r>
                                <a:rPr lang="en-US" i="1">
                                  <a:latin typeface="Cambria Math"/>
                                </a:rPr>
                                <m:t>𝑘</m:t>
                              </m:r>
                            </m:sub>
                          </m:sSub>
                        </m:e>
                      </m:nary>
                    </m:oMath>
                  </m:oMathPara>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sub>
                    </m:sSub>
                    <m:r>
                      <a:rPr lang="en-US" i="1">
                        <a:latin typeface="Cambria Math"/>
                      </a:rPr>
                      <m:t>=0, 1, 2, 3, 4, 5, 6, 7, 8, 9, </m:t>
                    </m:r>
                    <m:r>
                      <a:rPr lang="en-US" i="1">
                        <a:latin typeface="Cambria Math"/>
                      </a:rPr>
                      <m:t>𝐴</m:t>
                    </m:r>
                    <m:r>
                      <a:rPr lang="en-US" i="1">
                        <a:latin typeface="Cambria Math"/>
                      </a:rPr>
                      <m:t>, </m:t>
                    </m:r>
                    <m:r>
                      <a:rPr lang="en-US" i="1">
                        <a:latin typeface="Cambria Math"/>
                      </a:rPr>
                      <m:t>𝐵</m:t>
                    </m:r>
                    <m:r>
                      <a:rPr lang="en-US" i="1">
                        <a:latin typeface="Cambria Math"/>
                      </a:rPr>
                      <m:t>, </m:t>
                    </m:r>
                    <m:r>
                      <a:rPr lang="en-US" i="1">
                        <a:latin typeface="Cambria Math"/>
                      </a:rPr>
                      <m:t>𝐶</m:t>
                    </m:r>
                    <m:r>
                      <a:rPr lang="en-US" i="1">
                        <a:latin typeface="Cambria Math"/>
                      </a:rPr>
                      <m:t>, </m:t>
                    </m:r>
                    <m:r>
                      <a:rPr lang="en-US" i="1">
                        <a:latin typeface="Cambria Math"/>
                      </a:rPr>
                      <m:t>𝐷</m:t>
                    </m:r>
                    <m:r>
                      <a:rPr lang="en-US" i="1">
                        <a:latin typeface="Cambria Math"/>
                      </a:rPr>
                      <m:t>, </m:t>
                    </m:r>
                    <m:r>
                      <a:rPr lang="en-US" i="1">
                        <a:latin typeface="Cambria Math"/>
                      </a:rPr>
                      <m:t>𝐸</m:t>
                    </m:r>
                    <m:r>
                      <a:rPr lang="en-US" i="1">
                        <a:latin typeface="Cambria Math"/>
                      </a:rPr>
                      <m:t>, </m:t>
                    </m:r>
                    <m:r>
                      <a:rPr lang="en-US" i="1">
                        <a:latin typeface="Cambria Math"/>
                      </a:rPr>
                      <m:t>𝐹</m:t>
                    </m:r>
                  </m:oMath>
                </a14:m>
                <a:r>
                  <a:rPr lang="en-US" dirty="0"/>
                  <a:t>;</a:t>
                </a:r>
              </a:p>
              <a:p>
                <a:endParaRPr lang="mn-MN" dirty="0"/>
              </a:p>
              <a:p>
                <a:pPr lvl="1"/>
                <a:endParaRPr lang="mn-MN" b="1" u="sng" dirty="0" smtClean="0"/>
              </a:p>
              <a:p>
                <a:pPr lvl="1"/>
                <a:r>
                  <a:rPr lang="mn-MN" b="1" u="sng" dirty="0" smtClean="0"/>
                  <a:t>Жишээ:</a:t>
                </a:r>
              </a:p>
              <a:p>
                <a:pPr lvl="1"/>
                <a:endParaRPr lang="mn-MN" b="1" u="sng" dirty="0" smtClean="0"/>
              </a:p>
              <a:p>
                <a:pPr lvl="1"/>
                <a:r>
                  <a:rPr lang="mn-MN" dirty="0" smtClean="0"/>
                  <a:t>1.   </a:t>
                </a:r>
                <a:r>
                  <a:rPr lang="en-US" dirty="0" smtClean="0"/>
                  <a:t>8F6=</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16</m:t>
                        </m:r>
                      </m:e>
                      <m:sup>
                        <m:r>
                          <a:rPr lang="en-US" b="0" i="1" smtClean="0">
                            <a:latin typeface="Cambria Math"/>
                          </a:rPr>
                          <m:t>2</m:t>
                        </m:r>
                      </m:sup>
                    </m:sSup>
                  </m:oMath>
                </a14:m>
                <a:r>
                  <a:rPr lang="en-US" dirty="0" smtClean="0"/>
                  <a:t>*8+</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16</m:t>
                        </m:r>
                      </m:e>
                      <m:sup>
                        <m:r>
                          <a:rPr lang="en-US" b="0" i="1" smtClean="0">
                            <a:latin typeface="Cambria Math"/>
                          </a:rPr>
                          <m:t>1</m:t>
                        </m:r>
                      </m:sup>
                    </m:sSup>
                  </m:oMath>
                </a14:m>
                <a:r>
                  <a:rPr lang="en-US" dirty="0" smtClean="0"/>
                  <a:t>*F+</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16</m:t>
                        </m:r>
                      </m:e>
                      <m:sup>
                        <m:r>
                          <a:rPr lang="en-US" b="0" i="1" smtClean="0">
                            <a:latin typeface="Cambria Math"/>
                          </a:rPr>
                          <m:t>0</m:t>
                        </m:r>
                      </m:sup>
                    </m:sSup>
                  </m:oMath>
                </a14:m>
                <a:r>
                  <a:rPr lang="en-US" dirty="0" smtClean="0"/>
                  <a:t>*6=</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a:rPr>
                          <m:t>𝟐𝟐𝟗𝟒</m:t>
                        </m:r>
                      </m:e>
                      <m:sub>
                        <m:r>
                          <a:rPr lang="en-US" b="1" i="1" smtClean="0">
                            <a:solidFill>
                              <a:srgbClr val="C00000"/>
                            </a:solidFill>
                            <a:latin typeface="Cambria Math"/>
                          </a:rPr>
                          <m:t>𝟏𝟎</m:t>
                        </m:r>
                      </m:sub>
                    </m:sSub>
                  </m:oMath>
                </a14:m>
                <a:endParaRPr lang="en-US" b="1" dirty="0" smtClean="0"/>
              </a:p>
              <a:p>
                <a:pPr lvl="1"/>
                <a:r>
                  <a:rPr lang="mn-MN" dirty="0" smtClean="0"/>
                  <a:t>2.   </a:t>
                </a:r>
                <a:r>
                  <a:rPr lang="en-US" dirty="0" smtClean="0"/>
                  <a:t>EA8=16(2)*E+16(1)*A+16(0)*8=</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a:rPr>
                          <m:t>𝟑𝟕𝟓𝟐</m:t>
                        </m:r>
                      </m:e>
                      <m:sub>
                        <m:r>
                          <a:rPr lang="en-US" b="1" i="1" smtClean="0">
                            <a:solidFill>
                              <a:srgbClr val="C00000"/>
                            </a:solidFill>
                            <a:latin typeface="Cambria Math"/>
                          </a:rPr>
                          <m:t>𝟏𝟎</m:t>
                        </m:r>
                      </m:sub>
                    </m:sSub>
                  </m:oMath>
                </a14:m>
                <a:endParaRPr lang="en-US" b="1" dirty="0" smtClean="0"/>
              </a:p>
              <a:p>
                <a:pPr marL="800100" lvl="1" indent="-342900">
                  <a:buAutoNum type="arabicPeriod" startAt="3"/>
                </a:pPr>
                <a:r>
                  <a:rPr lang="en-US" dirty="0" smtClean="0"/>
                  <a:t>23=16(1)*2+16(0)*3=</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a:rPr>
                          <m:t>𝟑𝟓</m:t>
                        </m:r>
                      </m:e>
                      <m:sub>
                        <m:r>
                          <a:rPr lang="en-US" b="1" i="1" smtClean="0">
                            <a:solidFill>
                              <a:srgbClr val="C00000"/>
                            </a:solidFill>
                            <a:latin typeface="Cambria Math"/>
                          </a:rPr>
                          <m:t>𝟏𝟎</m:t>
                        </m:r>
                      </m:sub>
                    </m:sSub>
                  </m:oMath>
                </a14:m>
                <a:endParaRPr lang="mn-MN" b="1" dirty="0" smtClean="0"/>
              </a:p>
              <a:p>
                <a:pPr marL="800100" lvl="1" indent="-342900">
                  <a:buAutoNum type="arabicPeriod" startAt="3"/>
                </a:pPr>
                <a:r>
                  <a:rPr lang="en-US" dirty="0" smtClean="0">
                    <a:solidFill>
                      <a:srgbClr val="FF0000"/>
                    </a:solidFill>
                  </a:rPr>
                  <a:t>23.F1=2*</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a:rPr>
                          <m:t>16</m:t>
                        </m:r>
                      </m:e>
                      <m:sup>
                        <m:r>
                          <a:rPr lang="en-US" b="0" i="1" smtClean="0">
                            <a:solidFill>
                              <a:srgbClr val="FF0000"/>
                            </a:solidFill>
                            <a:latin typeface="Cambria Math"/>
                          </a:rPr>
                          <m:t>1</m:t>
                        </m:r>
                      </m:sup>
                    </m:sSup>
                  </m:oMath>
                </a14:m>
                <a:r>
                  <a:rPr lang="en-US" dirty="0" smtClean="0">
                    <a:solidFill>
                      <a:srgbClr val="FF0000"/>
                    </a:solidFill>
                  </a:rPr>
                  <a:t>+3*</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a:rPr>
                          <m:t>16</m:t>
                        </m:r>
                      </m:e>
                      <m:sup>
                        <m:r>
                          <a:rPr lang="en-US" b="0" i="1" smtClean="0">
                            <a:solidFill>
                              <a:srgbClr val="FF0000"/>
                            </a:solidFill>
                            <a:latin typeface="Cambria Math"/>
                          </a:rPr>
                          <m:t>0</m:t>
                        </m:r>
                      </m:sup>
                    </m:sSup>
                  </m:oMath>
                </a14:m>
                <a:r>
                  <a:rPr lang="en-US" dirty="0" smtClean="0">
                    <a:solidFill>
                      <a:srgbClr val="FF0000"/>
                    </a:solidFill>
                  </a:rPr>
                  <a:t>+F*</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a:rPr>
                          <m:t>16</m:t>
                        </m:r>
                      </m:e>
                      <m:sup>
                        <m:r>
                          <a:rPr lang="en-US" b="0" i="1" smtClean="0">
                            <a:solidFill>
                              <a:srgbClr val="FF0000"/>
                            </a:solidFill>
                            <a:latin typeface="Cambria Math"/>
                          </a:rPr>
                          <m:t>−1</m:t>
                        </m:r>
                      </m:sup>
                    </m:sSup>
                  </m:oMath>
                </a14:m>
                <a:r>
                  <a:rPr lang="en-US" dirty="0" smtClean="0">
                    <a:solidFill>
                      <a:srgbClr val="FF0000"/>
                    </a:solidFill>
                  </a:rPr>
                  <a:t>+1*</a:t>
                </a:r>
                <a14:m>
                  <m:oMath xmlns:m="http://schemas.openxmlformats.org/officeDocument/2006/math">
                    <m:sSup>
                      <m:sSupPr>
                        <m:ctrlPr>
                          <a:rPr lang="en-US" i="1" dirty="0" smtClean="0">
                            <a:solidFill>
                              <a:srgbClr val="FF0000"/>
                            </a:solidFill>
                            <a:latin typeface="Cambria Math" panose="02040503050406030204" pitchFamily="18" charset="0"/>
                          </a:rPr>
                        </m:ctrlPr>
                      </m:sSupPr>
                      <m:e>
                        <m:r>
                          <a:rPr lang="en-US" b="0" i="1" dirty="0" smtClean="0">
                            <a:solidFill>
                              <a:srgbClr val="FF0000"/>
                            </a:solidFill>
                            <a:latin typeface="Cambria Math"/>
                          </a:rPr>
                          <m:t>16</m:t>
                        </m:r>
                      </m:e>
                      <m:sup>
                        <m:r>
                          <a:rPr lang="en-US" b="0" i="1" dirty="0" smtClean="0">
                            <a:solidFill>
                              <a:srgbClr val="FF0000"/>
                            </a:solidFill>
                            <a:latin typeface="Cambria Math"/>
                          </a:rPr>
                          <m:t>−2</m:t>
                        </m:r>
                      </m:sup>
                    </m:sSup>
                  </m:oMath>
                </a14:m>
                <a:r>
                  <a:rPr lang="en-US" dirty="0" smtClean="0">
                    <a:solidFill>
                      <a:srgbClr val="FF0000"/>
                    </a:solidFill>
                  </a:rPr>
                  <a:t>=</a:t>
                </a:r>
              </a:p>
              <a:p>
                <a:pPr lvl="1"/>
                <a:r>
                  <a:rPr lang="en-US" dirty="0" smtClean="0">
                    <a:solidFill>
                      <a:srgbClr val="FF0000"/>
                    </a:solidFill>
                  </a:rPr>
                  <a:t>                  2*16+3*1+F*0.0625+1*</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a:rPr>
                          <m:t>𝟎</m:t>
                        </m:r>
                        <m:r>
                          <a:rPr lang="en-US" b="1" i="1" smtClean="0">
                            <a:solidFill>
                              <a:srgbClr val="FF0000"/>
                            </a:solidFill>
                            <a:latin typeface="Cambria Math"/>
                          </a:rPr>
                          <m:t>.</m:t>
                        </m:r>
                        <m:r>
                          <a:rPr lang="en-US" b="1" i="1" smtClean="0">
                            <a:solidFill>
                              <a:srgbClr val="FF0000"/>
                            </a:solidFill>
                            <a:latin typeface="Cambria Math"/>
                          </a:rPr>
                          <m:t>𝟎𝟎𝟑𝟗𝟎𝟔𝟐𝟓</m:t>
                        </m:r>
                        <m:r>
                          <a:rPr lang="en-US" b="1" i="1" smtClean="0">
                            <a:solidFill>
                              <a:srgbClr val="FF0000"/>
                            </a:solidFill>
                            <a:latin typeface="Cambria Math"/>
                          </a:rPr>
                          <m:t>=</m:t>
                        </m:r>
                        <m:r>
                          <a:rPr lang="en-US" b="1" i="1" smtClean="0">
                            <a:solidFill>
                              <a:srgbClr val="FF0000"/>
                            </a:solidFill>
                            <a:latin typeface="Cambria Math"/>
                          </a:rPr>
                          <m:t>𝟑𝟕</m:t>
                        </m:r>
                        <m:r>
                          <a:rPr lang="en-US" b="1" i="1" smtClean="0">
                            <a:solidFill>
                              <a:srgbClr val="FF0000"/>
                            </a:solidFill>
                            <a:latin typeface="Cambria Math"/>
                          </a:rPr>
                          <m:t>.</m:t>
                        </m:r>
                        <m:r>
                          <a:rPr lang="en-US" b="1" i="1" smtClean="0">
                            <a:solidFill>
                              <a:srgbClr val="FF0000"/>
                            </a:solidFill>
                            <a:latin typeface="Cambria Math"/>
                          </a:rPr>
                          <m:t>𝟎𝟎𝟑𝟗𝟎𝟔𝟐𝟓</m:t>
                        </m:r>
                        <m:r>
                          <a:rPr lang="en-US" b="1" i="1" smtClean="0">
                            <a:solidFill>
                              <a:srgbClr val="FF0000"/>
                            </a:solidFill>
                            <a:latin typeface="Cambria Math"/>
                          </a:rPr>
                          <m:t> </m:t>
                        </m:r>
                      </m:e>
                      <m:sub>
                        <m:r>
                          <a:rPr lang="en-US" b="1" i="1" smtClean="0">
                            <a:solidFill>
                              <a:srgbClr val="FF0000"/>
                            </a:solidFill>
                            <a:latin typeface="Cambria Math"/>
                          </a:rPr>
                          <m:t>𝟏𝟎</m:t>
                        </m:r>
                      </m:sub>
                    </m:sSub>
                  </m:oMath>
                </a14:m>
                <a:endParaRPr lang="en-US" b="1" dirty="0" smtClean="0">
                  <a:solidFill>
                    <a:srgbClr val="FF0000"/>
                  </a:solidFill>
                </a:endParaRPr>
              </a:p>
              <a:p>
                <a:endParaRPr lang="en-US" dirty="0" smtClean="0"/>
              </a:p>
            </p:txBody>
          </p:sp>
        </mc:Choice>
        <mc:Fallback>
          <p:sp>
            <p:nvSpPr>
              <p:cNvPr id="4" name="TextBox 3"/>
              <p:cNvSpPr txBox="1">
                <a:spLocks noRot="1" noChangeAspect="1" noMove="1" noResize="1" noEditPoints="1" noAdjustHandles="1" noChangeArrowheads="1" noChangeShapeType="1" noTextEdit="1"/>
              </p:cNvSpPr>
              <p:nvPr/>
            </p:nvSpPr>
            <p:spPr>
              <a:xfrm>
                <a:off x="0" y="1676400"/>
                <a:ext cx="8362674" cy="4910255"/>
              </a:xfrm>
              <a:prstGeom prst="rect">
                <a:avLst/>
              </a:prstGeom>
              <a:blipFill rotWithShape="1">
                <a:blip r:embed="rId3"/>
                <a:stretch>
                  <a:fillRect l="-1093" t="-994" r="-146"/>
                </a:stretch>
              </a:blipFill>
            </p:spPr>
            <p:txBody>
              <a:bodyPr/>
              <a:lstStyle/>
              <a:p>
                <a:r>
                  <a:rPr lang="en-US">
                    <a:noFill/>
                  </a:rPr>
                  <a:t> </a:t>
                </a:r>
              </a:p>
            </p:txBody>
          </p:sp>
        </mc:Fallback>
      </mc:AlternateContent>
      <p:sp>
        <p:nvSpPr>
          <p:cNvPr id="3" name="Freeform 2"/>
          <p:cNvSpPr/>
          <p:nvPr/>
        </p:nvSpPr>
        <p:spPr>
          <a:xfrm>
            <a:off x="4920343" y="2336800"/>
            <a:ext cx="2094068" cy="1306286"/>
          </a:xfrm>
          <a:custGeom>
            <a:avLst/>
            <a:gdLst>
              <a:gd name="connsiteX0" fmla="*/ 1930400 w 2094068"/>
              <a:gd name="connsiteY0" fmla="*/ 0 h 1306286"/>
              <a:gd name="connsiteX1" fmla="*/ 1901371 w 2094068"/>
              <a:gd name="connsiteY1" fmla="*/ 928914 h 1306286"/>
              <a:gd name="connsiteX2" fmla="*/ 0 w 2094068"/>
              <a:gd name="connsiteY2" fmla="*/ 1306286 h 1306286"/>
            </a:gdLst>
            <a:ahLst/>
            <a:cxnLst>
              <a:cxn ang="0">
                <a:pos x="connsiteX0" y="connsiteY0"/>
              </a:cxn>
              <a:cxn ang="0">
                <a:pos x="connsiteX1" y="connsiteY1"/>
              </a:cxn>
              <a:cxn ang="0">
                <a:pos x="connsiteX2" y="connsiteY2"/>
              </a:cxn>
            </a:cxnLst>
            <a:rect l="l" t="t" r="r" b="b"/>
            <a:pathLst>
              <a:path w="2094068" h="1306286">
                <a:moveTo>
                  <a:pt x="1930400" y="0"/>
                </a:moveTo>
                <a:cubicBezTo>
                  <a:pt x="2076752" y="355600"/>
                  <a:pt x="2223104" y="711200"/>
                  <a:pt x="1901371" y="928914"/>
                </a:cubicBezTo>
                <a:cubicBezTo>
                  <a:pt x="1579638" y="1146628"/>
                  <a:pt x="789819" y="1226457"/>
                  <a:pt x="0" y="1306286"/>
                </a:cubicBezTo>
              </a:path>
            </a:pathLst>
          </a:custGeom>
          <a:noFill/>
          <a:ln>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67000" y="4035623"/>
            <a:ext cx="1505540" cy="307777"/>
          </a:xfrm>
          <a:prstGeom prst="rect">
            <a:avLst/>
          </a:prstGeom>
          <a:noFill/>
        </p:spPr>
        <p:txBody>
          <a:bodyPr wrap="none" rtlCol="0">
            <a:spAutoFit/>
          </a:bodyPr>
          <a:lstStyle/>
          <a:p>
            <a:r>
              <a:rPr lang="en-US" sz="1400" b="1" i="1" dirty="0" smtClean="0">
                <a:solidFill>
                  <a:srgbClr val="002060"/>
                </a:solidFill>
              </a:rPr>
              <a:t>10,11,12,13,14,15</a:t>
            </a:r>
            <a:endParaRPr lang="en-US" sz="1400" b="1" i="1" dirty="0">
              <a:solidFill>
                <a:srgbClr val="002060"/>
              </a:solidFill>
            </a:endParaRPr>
          </a:p>
        </p:txBody>
      </p:sp>
      <p:cxnSp>
        <p:nvCxnSpPr>
          <p:cNvPr id="7" name="Straight Arrow Connector 6"/>
          <p:cNvCxnSpPr/>
          <p:nvPr/>
        </p:nvCxnSpPr>
        <p:spPr>
          <a:xfrm>
            <a:off x="2868173" y="3777585"/>
            <a:ext cx="0" cy="215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05740" y="3777585"/>
            <a:ext cx="0" cy="215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334340" y="3777585"/>
            <a:ext cx="0" cy="215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62940" y="3777585"/>
            <a:ext cx="0" cy="215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91540" y="3777585"/>
            <a:ext cx="0" cy="215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20140" y="3777585"/>
            <a:ext cx="0" cy="215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rot="16200000">
            <a:off x="5645815" y="-754986"/>
            <a:ext cx="381000" cy="44817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266544" y="1041461"/>
            <a:ext cx="700833" cy="369332"/>
          </a:xfrm>
          <a:prstGeom prst="rect">
            <a:avLst/>
          </a:prstGeom>
          <a:noFill/>
        </p:spPr>
        <p:txBody>
          <a:bodyPr wrap="none" rtlCol="0">
            <a:spAutoFit/>
          </a:bodyPr>
          <a:lstStyle/>
          <a:p>
            <a:r>
              <a:rPr lang="mn-MN" dirty="0" smtClean="0"/>
              <a:t>цифр</a:t>
            </a:r>
            <a:endParaRPr lang="en-US" dirty="0"/>
          </a:p>
        </p:txBody>
      </p:sp>
    </p:spTree>
    <p:extLst>
      <p:ext uri="{BB962C8B-B14F-4D97-AF65-F5344CB8AC3E}">
        <p14:creationId xmlns:p14="http://schemas.microsoft.com/office/powerpoint/2010/main" xmlns="" val="252025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4"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a:xfrm>
            <a:off x="6078507" y="3639457"/>
            <a:ext cx="762000" cy="685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400" b="1" dirty="0"/>
              <a:t>8</a:t>
            </a:r>
            <a:endParaRPr lang="en-US" sz="2400" b="1" dirty="0"/>
          </a:p>
        </p:txBody>
      </p:sp>
      <p:sp>
        <p:nvSpPr>
          <p:cNvPr id="4" name="Rectangle 3"/>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 name="Straight Connector 2"/>
          <p:cNvCxnSpPr/>
          <p:nvPr/>
        </p:nvCxnSpPr>
        <p:spPr>
          <a:xfrm>
            <a:off x="5943600" y="3214914"/>
            <a:ext cx="1219200" cy="16437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943600" y="3429000"/>
            <a:ext cx="1371600" cy="9107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963057" y="3200400"/>
            <a:ext cx="1008743" cy="685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400" b="1" dirty="0" smtClean="0"/>
              <a:t>10</a:t>
            </a:r>
            <a:endParaRPr lang="en-US" sz="2400" b="1" dirty="0"/>
          </a:p>
        </p:txBody>
      </p:sp>
      <p:sp>
        <p:nvSpPr>
          <p:cNvPr id="18" name="Oval 17"/>
          <p:cNvSpPr/>
          <p:nvPr/>
        </p:nvSpPr>
        <p:spPr>
          <a:xfrm>
            <a:off x="4622800" y="4172856"/>
            <a:ext cx="762000" cy="685800"/>
          </a:xfrm>
          <a:prstGeom prst="ellips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400" b="1" dirty="0"/>
              <a:t>2</a:t>
            </a:r>
            <a:endParaRPr lang="en-US" sz="2400" b="1" dirty="0"/>
          </a:p>
        </p:txBody>
      </p:sp>
      <p:sp>
        <p:nvSpPr>
          <p:cNvPr id="20" name="Oval 19"/>
          <p:cNvSpPr/>
          <p:nvPr/>
        </p:nvSpPr>
        <p:spPr>
          <a:xfrm>
            <a:off x="5003800" y="2400300"/>
            <a:ext cx="762000" cy="6858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400" b="1" dirty="0" smtClean="0"/>
              <a:t>16</a:t>
            </a:r>
            <a:endParaRPr lang="en-US" sz="2400" b="1" dirty="0"/>
          </a:p>
        </p:txBody>
      </p:sp>
      <p:sp>
        <p:nvSpPr>
          <p:cNvPr id="21" name="Freeform 20"/>
          <p:cNvSpPr/>
          <p:nvPr/>
        </p:nvSpPr>
        <p:spPr>
          <a:xfrm rot="15902969">
            <a:off x="3301734" y="3398582"/>
            <a:ext cx="808842" cy="1629963"/>
          </a:xfrm>
          <a:custGeom>
            <a:avLst/>
            <a:gdLst>
              <a:gd name="connsiteX0" fmla="*/ 667657 w 667657"/>
              <a:gd name="connsiteY0" fmla="*/ 0 h 943429"/>
              <a:gd name="connsiteX1" fmla="*/ 203200 w 667657"/>
              <a:gd name="connsiteY1" fmla="*/ 435429 h 943429"/>
              <a:gd name="connsiteX2" fmla="*/ 0 w 667657"/>
              <a:gd name="connsiteY2" fmla="*/ 943429 h 943429"/>
            </a:gdLst>
            <a:ahLst/>
            <a:cxnLst>
              <a:cxn ang="0">
                <a:pos x="connsiteX0" y="connsiteY0"/>
              </a:cxn>
              <a:cxn ang="0">
                <a:pos x="connsiteX1" y="connsiteY1"/>
              </a:cxn>
              <a:cxn ang="0">
                <a:pos x="connsiteX2" y="connsiteY2"/>
              </a:cxn>
            </a:cxnLst>
            <a:rect l="l" t="t" r="r" b="b"/>
            <a:pathLst>
              <a:path w="667657" h="943429">
                <a:moveTo>
                  <a:pt x="667657" y="0"/>
                </a:moveTo>
                <a:cubicBezTo>
                  <a:pt x="491066" y="139095"/>
                  <a:pt x="314476" y="278191"/>
                  <a:pt x="203200" y="435429"/>
                </a:cubicBezTo>
                <a:cubicBezTo>
                  <a:pt x="91924" y="592667"/>
                  <a:pt x="45962" y="768048"/>
                  <a:pt x="0" y="943429"/>
                </a:cubicBezTo>
              </a:path>
            </a:pathLst>
          </a:custGeom>
          <a:noFill/>
          <a:ln w="3175">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048000" y="3541486"/>
            <a:ext cx="3018971" cy="319314"/>
          </a:xfrm>
          <a:custGeom>
            <a:avLst/>
            <a:gdLst>
              <a:gd name="connsiteX0" fmla="*/ 3018971 w 3018971"/>
              <a:gd name="connsiteY0" fmla="*/ 319314 h 319314"/>
              <a:gd name="connsiteX1" fmla="*/ 2177143 w 3018971"/>
              <a:gd name="connsiteY1" fmla="*/ 72571 h 319314"/>
              <a:gd name="connsiteX2" fmla="*/ 0 w 3018971"/>
              <a:gd name="connsiteY2" fmla="*/ 0 h 319314"/>
            </a:gdLst>
            <a:ahLst/>
            <a:cxnLst>
              <a:cxn ang="0">
                <a:pos x="connsiteX0" y="connsiteY0"/>
              </a:cxn>
              <a:cxn ang="0">
                <a:pos x="connsiteX1" y="connsiteY1"/>
              </a:cxn>
              <a:cxn ang="0">
                <a:pos x="connsiteX2" y="connsiteY2"/>
              </a:cxn>
            </a:cxnLst>
            <a:rect l="l" t="t" r="r" b="b"/>
            <a:pathLst>
              <a:path w="3018971" h="319314">
                <a:moveTo>
                  <a:pt x="3018971" y="319314"/>
                </a:moveTo>
                <a:cubicBezTo>
                  <a:pt x="2849638" y="222552"/>
                  <a:pt x="2680305" y="125790"/>
                  <a:pt x="2177143" y="72571"/>
                </a:cubicBezTo>
                <a:cubicBezTo>
                  <a:pt x="1673981" y="19352"/>
                  <a:pt x="836990" y="9676"/>
                  <a:pt x="0" y="0"/>
                </a:cubicBezTo>
              </a:path>
            </a:pathLst>
          </a:custGeom>
          <a:noFill/>
          <a:ln w="3175">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486400" y="4339771"/>
            <a:ext cx="696686" cy="232229"/>
          </a:xfrm>
          <a:custGeom>
            <a:avLst/>
            <a:gdLst>
              <a:gd name="connsiteX0" fmla="*/ 0 w 696686"/>
              <a:gd name="connsiteY0" fmla="*/ 232229 h 232229"/>
              <a:gd name="connsiteX1" fmla="*/ 377371 w 696686"/>
              <a:gd name="connsiteY1" fmla="*/ 174172 h 232229"/>
              <a:gd name="connsiteX2" fmla="*/ 696686 w 696686"/>
              <a:gd name="connsiteY2" fmla="*/ 0 h 232229"/>
            </a:gdLst>
            <a:ahLst/>
            <a:cxnLst>
              <a:cxn ang="0">
                <a:pos x="connsiteX0" y="connsiteY0"/>
              </a:cxn>
              <a:cxn ang="0">
                <a:pos x="connsiteX1" y="connsiteY1"/>
              </a:cxn>
              <a:cxn ang="0">
                <a:pos x="connsiteX2" y="connsiteY2"/>
              </a:cxn>
            </a:cxnLst>
            <a:rect l="l" t="t" r="r" b="b"/>
            <a:pathLst>
              <a:path w="696686" h="232229">
                <a:moveTo>
                  <a:pt x="0" y="232229"/>
                </a:moveTo>
                <a:cubicBezTo>
                  <a:pt x="130628" y="222553"/>
                  <a:pt x="261257" y="212877"/>
                  <a:pt x="377371" y="174172"/>
                </a:cubicBezTo>
                <a:cubicBezTo>
                  <a:pt x="493485" y="135467"/>
                  <a:pt x="595085" y="67733"/>
                  <a:pt x="696686" y="0"/>
                </a:cubicBezTo>
              </a:path>
            </a:pathLst>
          </a:custGeom>
          <a:noFill/>
          <a:ln w="635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888343" y="2759247"/>
            <a:ext cx="2032000" cy="361324"/>
          </a:xfrm>
          <a:custGeom>
            <a:avLst/>
            <a:gdLst>
              <a:gd name="connsiteX0" fmla="*/ 2032000 w 2032000"/>
              <a:gd name="connsiteY0" fmla="*/ 12982 h 361324"/>
              <a:gd name="connsiteX1" fmla="*/ 899886 w 2032000"/>
              <a:gd name="connsiteY1" fmla="*/ 42010 h 361324"/>
              <a:gd name="connsiteX2" fmla="*/ 0 w 2032000"/>
              <a:gd name="connsiteY2" fmla="*/ 361324 h 361324"/>
            </a:gdLst>
            <a:ahLst/>
            <a:cxnLst>
              <a:cxn ang="0">
                <a:pos x="connsiteX0" y="connsiteY0"/>
              </a:cxn>
              <a:cxn ang="0">
                <a:pos x="connsiteX1" y="connsiteY1"/>
              </a:cxn>
              <a:cxn ang="0">
                <a:pos x="connsiteX2" y="connsiteY2"/>
              </a:cxn>
            </a:cxnLst>
            <a:rect l="l" t="t" r="r" b="b"/>
            <a:pathLst>
              <a:path w="2032000" h="361324">
                <a:moveTo>
                  <a:pt x="2032000" y="12982"/>
                </a:moveTo>
                <a:cubicBezTo>
                  <a:pt x="1635276" y="-1533"/>
                  <a:pt x="1238553" y="-16047"/>
                  <a:pt x="899886" y="42010"/>
                </a:cubicBezTo>
                <a:cubicBezTo>
                  <a:pt x="561219" y="100067"/>
                  <a:pt x="280609" y="230695"/>
                  <a:pt x="0" y="361324"/>
                </a:cubicBezTo>
              </a:path>
            </a:pathLst>
          </a:custGeom>
          <a:noFill/>
          <a:ln w="635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5820229" y="2859314"/>
            <a:ext cx="667657" cy="711200"/>
          </a:xfrm>
          <a:custGeom>
            <a:avLst/>
            <a:gdLst>
              <a:gd name="connsiteX0" fmla="*/ 0 w 667657"/>
              <a:gd name="connsiteY0" fmla="*/ 0 h 711200"/>
              <a:gd name="connsiteX1" fmla="*/ 420914 w 667657"/>
              <a:gd name="connsiteY1" fmla="*/ 290286 h 711200"/>
              <a:gd name="connsiteX2" fmla="*/ 667657 w 667657"/>
              <a:gd name="connsiteY2" fmla="*/ 711200 h 711200"/>
            </a:gdLst>
            <a:ahLst/>
            <a:cxnLst>
              <a:cxn ang="0">
                <a:pos x="connsiteX0" y="connsiteY0"/>
              </a:cxn>
              <a:cxn ang="0">
                <a:pos x="connsiteX1" y="connsiteY1"/>
              </a:cxn>
              <a:cxn ang="0">
                <a:pos x="connsiteX2" y="connsiteY2"/>
              </a:cxn>
            </a:cxnLst>
            <a:rect l="l" t="t" r="r" b="b"/>
            <a:pathLst>
              <a:path w="667657" h="711200">
                <a:moveTo>
                  <a:pt x="0" y="0"/>
                </a:moveTo>
                <a:cubicBezTo>
                  <a:pt x="154819" y="85876"/>
                  <a:pt x="309638" y="171753"/>
                  <a:pt x="420914" y="290286"/>
                </a:cubicBezTo>
                <a:cubicBezTo>
                  <a:pt x="532190" y="408819"/>
                  <a:pt x="599923" y="560009"/>
                  <a:pt x="667657" y="711200"/>
                </a:cubicBezTo>
              </a:path>
            </a:pathLst>
          </a:custGeom>
          <a:noFill/>
          <a:ln w="635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959706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xmlns="" Requires="a14">
          <p:sp>
            <p:nvSpPr>
              <p:cNvPr id="8" name="Rectangle 7"/>
              <p:cNvSpPr/>
              <p:nvPr/>
            </p:nvSpPr>
            <p:spPr>
              <a:xfrm>
                <a:off x="244846" y="2838270"/>
                <a:ext cx="2667000"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𝟐𝟏𝟖</m:t>
                          </m:r>
                        </m:e>
                        <m:sub>
                          <m:r>
                            <a:rPr lang="en-US" b="1" i="1">
                              <a:latin typeface="Cambria Math"/>
                            </a:rPr>
                            <m:t>𝟏𝟎</m:t>
                          </m:r>
                        </m:sub>
                      </m:sSub>
                      <m:r>
                        <a:rPr lang="en-US" b="1" i="1">
                          <a:latin typeface="Cambria Math"/>
                        </a:rPr>
                        <m:t>=</m:t>
                      </m:r>
                      <m:sSub>
                        <m:sSubPr>
                          <m:ctrlPr>
                            <a:rPr lang="en-US" b="1" i="1" smtClean="0">
                              <a:solidFill>
                                <a:srgbClr val="0070C0"/>
                              </a:solidFill>
                              <a:latin typeface="Cambria Math" panose="02040503050406030204" pitchFamily="18" charset="0"/>
                            </a:rPr>
                          </m:ctrlPr>
                        </m:sSubPr>
                        <m:e>
                          <m:r>
                            <a:rPr lang="en-US" b="1" i="1">
                              <a:solidFill>
                                <a:srgbClr val="0070C0"/>
                              </a:solidFill>
                              <a:latin typeface="Cambria Math"/>
                            </a:rPr>
                            <m:t>𝟏𝟏𝟎𝟏𝟏𝟎𝟏𝟎</m:t>
                          </m:r>
                        </m:e>
                        <m:sub>
                          <m:r>
                            <a:rPr lang="en-US" b="1" i="1">
                              <a:solidFill>
                                <a:srgbClr val="0070C0"/>
                              </a:solidFill>
                              <a:latin typeface="Cambria Math"/>
                            </a:rPr>
                            <m:t>𝟐</m:t>
                          </m:r>
                        </m:sub>
                      </m:sSub>
                    </m:oMath>
                  </m:oMathPara>
                </a14:m>
                <a:endParaRPr lang="en-US" b="1" dirty="0"/>
              </a:p>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𝟏𝟐𝟑</m:t>
                          </m:r>
                        </m:e>
                        <m:sub>
                          <m:r>
                            <a:rPr lang="en-US" b="1" i="1">
                              <a:latin typeface="Cambria Math"/>
                            </a:rPr>
                            <m:t>𝟏𝟎</m:t>
                          </m:r>
                        </m:sub>
                      </m:sSub>
                      <m:r>
                        <a:rPr lang="en-US" b="1" i="1">
                          <a:latin typeface="Cambria Math"/>
                        </a:rPr>
                        <m:t>=</m:t>
                      </m:r>
                      <m:sSub>
                        <m:sSubPr>
                          <m:ctrlPr>
                            <a:rPr lang="en-US" b="1" i="1" smtClean="0">
                              <a:solidFill>
                                <a:srgbClr val="0070C0"/>
                              </a:solidFill>
                              <a:latin typeface="Cambria Math" panose="02040503050406030204" pitchFamily="18" charset="0"/>
                            </a:rPr>
                          </m:ctrlPr>
                        </m:sSubPr>
                        <m:e>
                          <m:r>
                            <a:rPr lang="en-US" b="1" i="1">
                              <a:solidFill>
                                <a:srgbClr val="0070C0"/>
                              </a:solidFill>
                              <a:latin typeface="Cambria Math"/>
                            </a:rPr>
                            <m:t>𝟏𝟏𝟏𝟏𝟎𝟏𝟏</m:t>
                          </m:r>
                        </m:e>
                        <m:sub>
                          <m:r>
                            <a:rPr lang="en-US" b="1" i="1">
                              <a:solidFill>
                                <a:srgbClr val="0070C0"/>
                              </a:solidFill>
                              <a:latin typeface="Cambria Math"/>
                            </a:rPr>
                            <m:t>𝟐</m:t>
                          </m:r>
                        </m:sub>
                      </m:sSub>
                    </m:oMath>
                  </m:oMathPara>
                </a14:m>
                <a:endParaRPr lang="en-US" b="1" dirty="0"/>
              </a:p>
            </p:txBody>
          </p:sp>
        </mc:Choice>
        <mc:Fallback>
          <p:sp>
            <p:nvSpPr>
              <p:cNvPr id="8" name="Rectangle 7"/>
              <p:cNvSpPr>
                <a:spLocks noRot="1" noChangeAspect="1" noMove="1" noResize="1" noEditPoints="1" noAdjustHandles="1" noChangeArrowheads="1" noChangeShapeType="1" noTextEdit="1"/>
              </p:cNvSpPr>
              <p:nvPr/>
            </p:nvSpPr>
            <p:spPr>
              <a:xfrm>
                <a:off x="244846" y="2838270"/>
                <a:ext cx="2667000" cy="646331"/>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2140937" y="4756845"/>
            <a:ext cx="1908343" cy="461665"/>
          </a:xfrm>
          <a:prstGeom prst="rect">
            <a:avLst/>
          </a:prstGeom>
          <a:noFill/>
        </p:spPr>
        <p:txBody>
          <a:bodyPr wrap="none" rtlCol="0">
            <a:spAutoFit/>
          </a:bodyPr>
          <a:lstStyle/>
          <a:p>
            <a:r>
              <a:rPr lang="mn-MN" sz="2400" b="1" dirty="0" smtClean="0">
                <a:solidFill>
                  <a:srgbClr val="0070C0"/>
                </a:solidFill>
                <a:effectLst>
                  <a:outerShdw blurRad="38100" dist="38100" dir="2700000" algn="tl">
                    <a:srgbClr val="000000">
                      <a:alpha val="43137"/>
                    </a:srgbClr>
                  </a:outerShdw>
                </a:effectLst>
              </a:rPr>
              <a:t>Комбинаци</a:t>
            </a:r>
            <a:r>
              <a:rPr lang="en-US" sz="2400" b="1" dirty="0" smtClean="0">
                <a:solidFill>
                  <a:srgbClr val="0070C0"/>
                </a:solidFill>
                <a:effectLst>
                  <a:outerShdw blurRad="38100" dist="38100" dir="2700000" algn="tl">
                    <a:srgbClr val="000000">
                      <a:alpha val="43137"/>
                    </a:srgbClr>
                  </a:outerShdw>
                </a:effectLst>
              </a:rPr>
              <a:t> !</a:t>
            </a:r>
            <a:endParaRPr lang="en-US" sz="2400" b="1"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xmlns="" Requires="a14">
          <p:sp>
            <p:nvSpPr>
              <p:cNvPr id="14" name="Rectangle 13"/>
              <p:cNvSpPr/>
              <p:nvPr/>
            </p:nvSpPr>
            <p:spPr>
              <a:xfrm>
                <a:off x="668311" y="3472933"/>
                <a:ext cx="21017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𝟕𝟑</m:t>
                          </m:r>
                        </m:e>
                        <m:sub>
                          <m:r>
                            <a:rPr lang="en-US" b="1" i="1">
                              <a:latin typeface="Cambria Math"/>
                            </a:rPr>
                            <m:t>𝟏𝟎</m:t>
                          </m:r>
                        </m:sub>
                      </m:sSub>
                      <m:r>
                        <a:rPr lang="en-US" b="1" i="1">
                          <a:latin typeface="Cambria Math"/>
                        </a:rPr>
                        <m:t>=</m:t>
                      </m:r>
                      <m:sSub>
                        <m:sSubPr>
                          <m:ctrlPr>
                            <a:rPr lang="en-US" b="1" i="1" smtClean="0">
                              <a:solidFill>
                                <a:srgbClr val="0070C0"/>
                              </a:solidFill>
                              <a:latin typeface="Cambria Math" panose="02040503050406030204" pitchFamily="18" charset="0"/>
                            </a:rPr>
                          </m:ctrlPr>
                        </m:sSubPr>
                        <m:e>
                          <m:r>
                            <a:rPr lang="en-US" b="1" i="1">
                              <a:solidFill>
                                <a:srgbClr val="0070C0"/>
                              </a:solidFill>
                              <a:latin typeface="Cambria Math"/>
                            </a:rPr>
                            <m:t>𝟏𝟎𝟎𝟏𝟎𝟎𝟏</m:t>
                          </m:r>
                        </m:e>
                        <m:sub>
                          <m:r>
                            <a:rPr lang="en-US" b="1" i="1">
                              <a:solidFill>
                                <a:srgbClr val="0070C0"/>
                              </a:solidFill>
                              <a:latin typeface="Cambria Math"/>
                            </a:rPr>
                            <m:t>𝟐</m:t>
                          </m:r>
                        </m:sub>
                      </m:sSub>
                    </m:oMath>
                  </m:oMathPara>
                </a14:m>
                <a:endParaRPr lang="en-US" b="1" dirty="0"/>
              </a:p>
            </p:txBody>
          </p:sp>
        </mc:Choice>
        <mc:Fallback>
          <p:sp>
            <p:nvSpPr>
              <p:cNvPr id="14" name="Rectangle 13"/>
              <p:cNvSpPr>
                <a:spLocks noRot="1" noChangeAspect="1" noMove="1" noResize="1" noEditPoints="1" noAdjustHandles="1" noChangeArrowheads="1" noChangeShapeType="1" noTextEdit="1"/>
              </p:cNvSpPr>
              <p:nvPr/>
            </p:nvSpPr>
            <p:spPr>
              <a:xfrm>
                <a:off x="668311" y="3472933"/>
                <a:ext cx="2101729"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0" name="Rectangle 19"/>
              <p:cNvSpPr/>
              <p:nvPr/>
            </p:nvSpPr>
            <p:spPr>
              <a:xfrm>
                <a:off x="228600" y="1447800"/>
                <a:ext cx="551886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𝟕𝟓</m:t>
                          </m:r>
                        </m:e>
                        <m:sub>
                          <m:r>
                            <a:rPr lang="en-US" sz="2000" b="1" i="1">
                              <a:latin typeface="Cambria Math"/>
                            </a:rPr>
                            <m:t>𝟏𝟎</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𝟒</m:t>
                          </m:r>
                          <m:r>
                            <a:rPr lang="en-US" sz="2000" b="1" i="1">
                              <a:latin typeface="Cambria Math"/>
                            </a:rPr>
                            <m:t>𝑩</m:t>
                          </m:r>
                        </m:e>
                        <m:sub>
                          <m:r>
                            <a:rPr lang="en-US" sz="2000" b="1" i="1">
                              <a:latin typeface="Cambria Math"/>
                            </a:rPr>
                            <m:t>𝟏𝟔</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𝟏𝟏𝟑</m:t>
                          </m:r>
                        </m:e>
                        <m:sub>
                          <m:r>
                            <a:rPr lang="en-US" sz="2000" b="1" i="1">
                              <a:latin typeface="Cambria Math"/>
                            </a:rPr>
                            <m:t>𝟖</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𝟏𝟎𝟎𝟏𝟎𝟏𝟏</m:t>
                          </m:r>
                        </m:e>
                        <m:sub>
                          <m:r>
                            <a:rPr lang="en-US" sz="2000" b="1" i="1">
                              <a:latin typeface="Cambria Math"/>
                            </a:rPr>
                            <m:t>𝟐</m:t>
                          </m:r>
                        </m:sub>
                      </m:sSub>
                    </m:oMath>
                  </m:oMathPara>
                </a14:m>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𝟒𝟐𝟏</m:t>
                          </m:r>
                        </m:e>
                        <m:sub>
                          <m:r>
                            <a:rPr lang="en-US" sz="2000" b="1" i="1">
                              <a:latin typeface="Cambria Math"/>
                            </a:rPr>
                            <m:t>𝟏𝟎</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𝟏</m:t>
                          </m:r>
                          <m:r>
                            <a:rPr lang="en-US" sz="2000" b="1" i="1">
                              <a:latin typeface="Cambria Math"/>
                            </a:rPr>
                            <m:t>𝑨</m:t>
                          </m:r>
                          <m:r>
                            <a:rPr lang="en-US" sz="2000" b="1" i="1">
                              <a:latin typeface="Cambria Math"/>
                            </a:rPr>
                            <m:t>𝟓</m:t>
                          </m:r>
                        </m:e>
                        <m:sub>
                          <m:r>
                            <a:rPr lang="en-US" sz="2000" b="1" i="1">
                              <a:latin typeface="Cambria Math"/>
                            </a:rPr>
                            <m:t>𝟏𝟔</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𝟔𝟒𝟓</m:t>
                          </m:r>
                        </m:e>
                        <m:sub>
                          <m:r>
                            <a:rPr lang="en-US" sz="2000" b="1" i="1">
                              <a:latin typeface="Cambria Math"/>
                            </a:rPr>
                            <m:t>𝟖</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𝟏𝟏𝟎𝟏𝟎𝟎𝟏𝟎𝟏</m:t>
                          </m:r>
                        </m:e>
                        <m:sub>
                          <m:r>
                            <a:rPr lang="en-US" sz="2000" b="1" i="1">
                              <a:latin typeface="Cambria Math"/>
                            </a:rPr>
                            <m:t>𝟐</m:t>
                          </m:r>
                        </m:sub>
                      </m:sSub>
                    </m:oMath>
                  </m:oMathPara>
                </a14:m>
                <a:endParaRPr lang="en-US" sz="2000" b="1" dirty="0"/>
              </a:p>
            </p:txBody>
          </p:sp>
        </mc:Choice>
        <mc:Fallback>
          <p:sp>
            <p:nvSpPr>
              <p:cNvPr id="20" name="Rectangle 19"/>
              <p:cNvSpPr>
                <a:spLocks noRot="1" noChangeAspect="1" noMove="1" noResize="1" noEditPoints="1" noAdjustHandles="1" noChangeArrowheads="1" noChangeShapeType="1" noTextEdit="1"/>
              </p:cNvSpPr>
              <p:nvPr/>
            </p:nvSpPr>
            <p:spPr>
              <a:xfrm>
                <a:off x="228600" y="1447800"/>
                <a:ext cx="5518861" cy="707886"/>
              </a:xfrm>
              <a:prstGeom prst="rect">
                <a:avLst/>
              </a:prstGeom>
              <a:blipFill rotWithShape="1">
                <a:blip r:embed="rId5"/>
                <a:stretch>
                  <a:fillRect/>
                </a:stretch>
              </a:blipFill>
            </p:spPr>
            <p:txBody>
              <a:bodyPr/>
              <a:lstStyle/>
              <a:p>
                <a:r>
                  <a:rPr lang="en-US">
                    <a:noFill/>
                  </a:rPr>
                  <a:t> </a:t>
                </a:r>
              </a:p>
            </p:txBody>
          </p:sp>
        </mc:Fallback>
      </mc:AlternateContent>
      <p:sp>
        <p:nvSpPr>
          <p:cNvPr id="24" name="Rectangle 23"/>
          <p:cNvSpPr/>
          <p:nvPr/>
        </p:nvSpPr>
        <p:spPr>
          <a:xfrm>
            <a:off x="7522035" y="4092476"/>
            <a:ext cx="1088565" cy="2308324"/>
          </a:xfrm>
          <a:prstGeom prst="rect">
            <a:avLst/>
          </a:prstGeom>
        </p:spPr>
        <p:txBody>
          <a:bodyPr wrap="square">
            <a:spAutoFit/>
          </a:bodyPr>
          <a:lstStyle/>
          <a:p>
            <a:r>
              <a:rPr lang="en-US" b="1" dirty="0" smtClean="0">
                <a:solidFill>
                  <a:schemeClr val="tx2">
                    <a:lumMod val="60000"/>
                    <a:lumOff val="40000"/>
                  </a:schemeClr>
                </a:solidFill>
              </a:rPr>
              <a:t>1000 - 8 </a:t>
            </a:r>
            <a:endParaRPr lang="en-US" b="1" dirty="0">
              <a:solidFill>
                <a:schemeClr val="tx2">
                  <a:lumMod val="60000"/>
                  <a:lumOff val="40000"/>
                </a:schemeClr>
              </a:solidFill>
            </a:endParaRPr>
          </a:p>
          <a:p>
            <a:r>
              <a:rPr lang="en-US" b="1" dirty="0" smtClean="0">
                <a:solidFill>
                  <a:schemeClr val="tx2">
                    <a:lumMod val="60000"/>
                    <a:lumOff val="40000"/>
                  </a:schemeClr>
                </a:solidFill>
              </a:rPr>
              <a:t>1001 - 9</a:t>
            </a:r>
            <a:endParaRPr lang="en-US" b="1" dirty="0">
              <a:solidFill>
                <a:schemeClr val="tx2">
                  <a:lumMod val="60000"/>
                  <a:lumOff val="40000"/>
                </a:schemeClr>
              </a:solidFill>
            </a:endParaRPr>
          </a:p>
          <a:p>
            <a:r>
              <a:rPr lang="en-US" b="1" dirty="0" smtClean="0">
                <a:solidFill>
                  <a:schemeClr val="tx2">
                    <a:lumMod val="60000"/>
                    <a:lumOff val="40000"/>
                  </a:schemeClr>
                </a:solidFill>
              </a:rPr>
              <a:t>1010 - A</a:t>
            </a:r>
            <a:endParaRPr lang="en-US" b="1" dirty="0">
              <a:solidFill>
                <a:schemeClr val="tx2">
                  <a:lumMod val="60000"/>
                  <a:lumOff val="40000"/>
                </a:schemeClr>
              </a:solidFill>
            </a:endParaRPr>
          </a:p>
          <a:p>
            <a:r>
              <a:rPr lang="en-US" b="1" dirty="0" smtClean="0">
                <a:solidFill>
                  <a:schemeClr val="tx2">
                    <a:lumMod val="60000"/>
                    <a:lumOff val="40000"/>
                  </a:schemeClr>
                </a:solidFill>
              </a:rPr>
              <a:t>1011 - B</a:t>
            </a:r>
            <a:endParaRPr lang="en-US" b="1" dirty="0">
              <a:solidFill>
                <a:schemeClr val="tx2">
                  <a:lumMod val="60000"/>
                  <a:lumOff val="40000"/>
                </a:schemeClr>
              </a:solidFill>
            </a:endParaRPr>
          </a:p>
          <a:p>
            <a:r>
              <a:rPr lang="en-US" b="1" dirty="0" smtClean="0">
                <a:solidFill>
                  <a:schemeClr val="tx2">
                    <a:lumMod val="60000"/>
                    <a:lumOff val="40000"/>
                  </a:schemeClr>
                </a:solidFill>
              </a:rPr>
              <a:t>1100 - C </a:t>
            </a:r>
            <a:endParaRPr lang="en-US" b="1" dirty="0">
              <a:solidFill>
                <a:schemeClr val="tx2">
                  <a:lumMod val="60000"/>
                  <a:lumOff val="40000"/>
                </a:schemeClr>
              </a:solidFill>
            </a:endParaRPr>
          </a:p>
          <a:p>
            <a:r>
              <a:rPr lang="en-US" b="1" dirty="0" smtClean="0">
                <a:solidFill>
                  <a:schemeClr val="tx2">
                    <a:lumMod val="60000"/>
                    <a:lumOff val="40000"/>
                  </a:schemeClr>
                </a:solidFill>
              </a:rPr>
              <a:t>1101 - D </a:t>
            </a:r>
            <a:endParaRPr lang="en-US" b="1" dirty="0">
              <a:solidFill>
                <a:schemeClr val="tx2">
                  <a:lumMod val="60000"/>
                  <a:lumOff val="40000"/>
                </a:schemeClr>
              </a:solidFill>
            </a:endParaRPr>
          </a:p>
          <a:p>
            <a:r>
              <a:rPr lang="en-US" b="1" dirty="0" smtClean="0">
                <a:solidFill>
                  <a:schemeClr val="tx2">
                    <a:lumMod val="60000"/>
                    <a:lumOff val="40000"/>
                  </a:schemeClr>
                </a:solidFill>
              </a:rPr>
              <a:t>1110 - E</a:t>
            </a:r>
            <a:endParaRPr lang="en-US" b="1" dirty="0">
              <a:solidFill>
                <a:schemeClr val="tx2">
                  <a:lumMod val="60000"/>
                  <a:lumOff val="40000"/>
                </a:schemeClr>
              </a:solidFill>
            </a:endParaRPr>
          </a:p>
          <a:p>
            <a:r>
              <a:rPr lang="en-US" b="1" dirty="0" smtClean="0">
                <a:solidFill>
                  <a:schemeClr val="tx2">
                    <a:lumMod val="60000"/>
                    <a:lumOff val="40000"/>
                  </a:schemeClr>
                </a:solidFill>
              </a:rPr>
              <a:t>1111 - F</a:t>
            </a:r>
            <a:endParaRPr lang="en-US" b="1" dirty="0">
              <a:solidFill>
                <a:schemeClr val="tx2">
                  <a:lumMod val="60000"/>
                  <a:lumOff val="40000"/>
                </a:schemeClr>
              </a:solidFill>
            </a:endParaRPr>
          </a:p>
        </p:txBody>
      </p:sp>
      <p:sp>
        <p:nvSpPr>
          <p:cNvPr id="26" name="Rectangle 25"/>
          <p:cNvSpPr/>
          <p:nvPr/>
        </p:nvSpPr>
        <p:spPr>
          <a:xfrm>
            <a:off x="5364088" y="5059144"/>
            <a:ext cx="754185" cy="1200329"/>
          </a:xfrm>
          <a:prstGeom prst="rect">
            <a:avLst/>
          </a:prstGeom>
        </p:spPr>
        <p:txBody>
          <a:bodyPr wrap="square">
            <a:spAutoFit/>
          </a:bodyPr>
          <a:lstStyle/>
          <a:p>
            <a:r>
              <a:rPr lang="en-US" b="1" dirty="0" smtClean="0">
                <a:solidFill>
                  <a:srgbClr val="C00000"/>
                </a:solidFill>
              </a:rPr>
              <a:t>00</a:t>
            </a:r>
            <a:r>
              <a:rPr lang="mn-MN" b="1" dirty="0" smtClean="0">
                <a:solidFill>
                  <a:srgbClr val="C00000"/>
                </a:solidFill>
              </a:rPr>
              <a:t> </a:t>
            </a:r>
            <a:r>
              <a:rPr lang="en-US" b="1" dirty="0" smtClean="0">
                <a:solidFill>
                  <a:srgbClr val="C00000"/>
                </a:solidFill>
              </a:rPr>
              <a:t>- 0</a:t>
            </a:r>
            <a:endParaRPr lang="en-US" b="1" dirty="0">
              <a:solidFill>
                <a:srgbClr val="C00000"/>
              </a:solidFill>
            </a:endParaRPr>
          </a:p>
          <a:p>
            <a:r>
              <a:rPr lang="en-US" b="1" dirty="0" smtClean="0">
                <a:solidFill>
                  <a:srgbClr val="C00000"/>
                </a:solidFill>
              </a:rPr>
              <a:t>01 - 1</a:t>
            </a:r>
            <a:endParaRPr lang="en-US" b="1" dirty="0">
              <a:solidFill>
                <a:srgbClr val="C00000"/>
              </a:solidFill>
            </a:endParaRPr>
          </a:p>
          <a:p>
            <a:r>
              <a:rPr lang="en-US" b="1" dirty="0" smtClean="0">
                <a:solidFill>
                  <a:srgbClr val="C00000"/>
                </a:solidFill>
              </a:rPr>
              <a:t>10 - 2</a:t>
            </a:r>
            <a:endParaRPr lang="en-US" b="1" dirty="0">
              <a:solidFill>
                <a:srgbClr val="C00000"/>
              </a:solidFill>
            </a:endParaRPr>
          </a:p>
          <a:p>
            <a:r>
              <a:rPr lang="en-US" b="1" dirty="0" smtClean="0">
                <a:solidFill>
                  <a:srgbClr val="C00000"/>
                </a:solidFill>
              </a:rPr>
              <a:t>11 - 3</a:t>
            </a:r>
            <a:endParaRPr lang="en-US" b="1" dirty="0">
              <a:solidFill>
                <a:srgbClr val="C00000"/>
              </a:solidFill>
            </a:endParaRPr>
          </a:p>
        </p:txBody>
      </p:sp>
      <p:sp>
        <p:nvSpPr>
          <p:cNvPr id="23" name="TextBox 22"/>
          <p:cNvSpPr txBox="1"/>
          <p:nvPr/>
        </p:nvSpPr>
        <p:spPr>
          <a:xfrm>
            <a:off x="5292080" y="4495800"/>
            <a:ext cx="843501" cy="369332"/>
          </a:xfrm>
          <a:prstGeom prst="rect">
            <a:avLst/>
          </a:prstGeom>
          <a:noFill/>
        </p:spPr>
        <p:txBody>
          <a:bodyPr wrap="none" rtlCol="0">
            <a:spAutoFit/>
          </a:bodyPr>
          <a:lstStyle/>
          <a:p>
            <a:r>
              <a:rPr lang="mn-MN" b="1" u="sng" dirty="0" smtClean="0"/>
              <a:t>2 орон</a:t>
            </a:r>
            <a:endParaRPr lang="en-US" b="1" u="sng" dirty="0"/>
          </a:p>
        </p:txBody>
      </p:sp>
      <p:sp>
        <p:nvSpPr>
          <p:cNvPr id="27" name="Freeform 26"/>
          <p:cNvSpPr/>
          <p:nvPr/>
        </p:nvSpPr>
        <p:spPr>
          <a:xfrm>
            <a:off x="2728913" y="3729038"/>
            <a:ext cx="540304" cy="985837"/>
          </a:xfrm>
          <a:custGeom>
            <a:avLst/>
            <a:gdLst>
              <a:gd name="connsiteX0" fmla="*/ 314325 w 540304"/>
              <a:gd name="connsiteY0" fmla="*/ 985837 h 985837"/>
              <a:gd name="connsiteX1" fmla="*/ 528637 w 540304"/>
              <a:gd name="connsiteY1" fmla="*/ 385762 h 985837"/>
              <a:gd name="connsiteX2" fmla="*/ 0 w 540304"/>
              <a:gd name="connsiteY2" fmla="*/ 0 h 985837"/>
              <a:gd name="connsiteX3" fmla="*/ 0 w 540304"/>
              <a:gd name="connsiteY3" fmla="*/ 0 h 985837"/>
            </a:gdLst>
            <a:ahLst/>
            <a:cxnLst>
              <a:cxn ang="0">
                <a:pos x="connsiteX0" y="connsiteY0"/>
              </a:cxn>
              <a:cxn ang="0">
                <a:pos x="connsiteX1" y="connsiteY1"/>
              </a:cxn>
              <a:cxn ang="0">
                <a:pos x="connsiteX2" y="connsiteY2"/>
              </a:cxn>
              <a:cxn ang="0">
                <a:pos x="connsiteX3" y="connsiteY3"/>
              </a:cxn>
            </a:cxnLst>
            <a:rect l="l" t="t" r="r" b="b"/>
            <a:pathLst>
              <a:path w="540304" h="985837">
                <a:moveTo>
                  <a:pt x="314325" y="985837"/>
                </a:moveTo>
                <a:cubicBezTo>
                  <a:pt x="447675" y="767952"/>
                  <a:pt x="581025" y="550068"/>
                  <a:pt x="528637" y="385762"/>
                </a:cubicBezTo>
                <a:cubicBezTo>
                  <a:pt x="476249" y="221456"/>
                  <a:pt x="0" y="0"/>
                  <a:pt x="0" y="0"/>
                </a:cubicBezTo>
                <a:lnTo>
                  <a:pt x="0" y="0"/>
                </a:ln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2786063" y="3243263"/>
            <a:ext cx="736101" cy="1443037"/>
          </a:xfrm>
          <a:custGeom>
            <a:avLst/>
            <a:gdLst>
              <a:gd name="connsiteX0" fmla="*/ 314325 w 736101"/>
              <a:gd name="connsiteY0" fmla="*/ 1443037 h 1443037"/>
              <a:gd name="connsiteX1" fmla="*/ 728662 w 736101"/>
              <a:gd name="connsiteY1" fmla="*/ 685800 h 1443037"/>
              <a:gd name="connsiteX2" fmla="*/ 0 w 736101"/>
              <a:gd name="connsiteY2" fmla="*/ 0 h 1443037"/>
            </a:gdLst>
            <a:ahLst/>
            <a:cxnLst>
              <a:cxn ang="0">
                <a:pos x="connsiteX0" y="connsiteY0"/>
              </a:cxn>
              <a:cxn ang="0">
                <a:pos x="connsiteX1" y="connsiteY1"/>
              </a:cxn>
              <a:cxn ang="0">
                <a:pos x="connsiteX2" y="connsiteY2"/>
              </a:cxn>
            </a:cxnLst>
            <a:rect l="l" t="t" r="r" b="b"/>
            <a:pathLst>
              <a:path w="736101" h="1443037">
                <a:moveTo>
                  <a:pt x="314325" y="1443037"/>
                </a:moveTo>
                <a:cubicBezTo>
                  <a:pt x="547687" y="1184671"/>
                  <a:pt x="781049" y="926306"/>
                  <a:pt x="728662" y="685800"/>
                </a:cubicBezTo>
                <a:cubicBezTo>
                  <a:pt x="676275" y="445294"/>
                  <a:pt x="338137" y="222647"/>
                  <a:pt x="0" y="0"/>
                </a:cubicBez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3386138" y="2371725"/>
            <a:ext cx="942975" cy="2286000"/>
          </a:xfrm>
          <a:custGeom>
            <a:avLst/>
            <a:gdLst>
              <a:gd name="connsiteX0" fmla="*/ 0 w 942975"/>
              <a:gd name="connsiteY0" fmla="*/ 2286000 h 2286000"/>
              <a:gd name="connsiteX1" fmla="*/ 785812 w 942975"/>
              <a:gd name="connsiteY1" fmla="*/ 1728788 h 2286000"/>
              <a:gd name="connsiteX2" fmla="*/ 942975 w 942975"/>
              <a:gd name="connsiteY2" fmla="*/ 0 h 2286000"/>
            </a:gdLst>
            <a:ahLst/>
            <a:cxnLst>
              <a:cxn ang="0">
                <a:pos x="connsiteX0" y="connsiteY0"/>
              </a:cxn>
              <a:cxn ang="0">
                <a:pos x="connsiteX1" y="connsiteY1"/>
              </a:cxn>
              <a:cxn ang="0">
                <a:pos x="connsiteX2" y="connsiteY2"/>
              </a:cxn>
            </a:cxnLst>
            <a:rect l="l" t="t" r="r" b="b"/>
            <a:pathLst>
              <a:path w="942975" h="2286000">
                <a:moveTo>
                  <a:pt x="0" y="2286000"/>
                </a:moveTo>
                <a:cubicBezTo>
                  <a:pt x="314325" y="2197894"/>
                  <a:pt x="628650" y="2109788"/>
                  <a:pt x="785812" y="1728788"/>
                </a:cubicBezTo>
                <a:cubicBezTo>
                  <a:pt x="942974" y="1347788"/>
                  <a:pt x="942974" y="673894"/>
                  <a:pt x="942975" y="0"/>
                </a:cubicBez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7534656" y="1929212"/>
            <a:ext cx="1088565" cy="2539156"/>
          </a:xfrm>
          <a:prstGeom prst="rect">
            <a:avLst/>
          </a:prstGeom>
        </p:spPr>
        <p:txBody>
          <a:bodyPr wrap="square">
            <a:spAutoFit/>
          </a:bodyPr>
          <a:lstStyle/>
          <a:p>
            <a:r>
              <a:rPr lang="en-US" b="1" dirty="0" smtClean="0">
                <a:solidFill>
                  <a:schemeClr val="tx2">
                    <a:lumMod val="60000"/>
                    <a:lumOff val="40000"/>
                  </a:schemeClr>
                </a:solidFill>
              </a:rPr>
              <a:t>0000 - 0</a:t>
            </a:r>
            <a:endParaRPr lang="en-US" b="1" dirty="0">
              <a:solidFill>
                <a:schemeClr val="tx2">
                  <a:lumMod val="60000"/>
                  <a:lumOff val="40000"/>
                </a:schemeClr>
              </a:solidFill>
            </a:endParaRPr>
          </a:p>
          <a:p>
            <a:r>
              <a:rPr lang="en-US" b="1" dirty="0" smtClean="0">
                <a:solidFill>
                  <a:schemeClr val="tx2">
                    <a:lumMod val="60000"/>
                    <a:lumOff val="40000"/>
                  </a:schemeClr>
                </a:solidFill>
              </a:rPr>
              <a:t>0001 - 1</a:t>
            </a:r>
            <a:endParaRPr lang="en-US" b="1" dirty="0">
              <a:solidFill>
                <a:schemeClr val="tx2">
                  <a:lumMod val="60000"/>
                  <a:lumOff val="40000"/>
                </a:schemeClr>
              </a:solidFill>
            </a:endParaRPr>
          </a:p>
          <a:p>
            <a:r>
              <a:rPr lang="en-US" b="1" dirty="0" smtClean="0">
                <a:solidFill>
                  <a:schemeClr val="tx2">
                    <a:lumMod val="60000"/>
                    <a:lumOff val="40000"/>
                  </a:schemeClr>
                </a:solidFill>
              </a:rPr>
              <a:t>0010 - 2</a:t>
            </a:r>
            <a:endParaRPr lang="en-US" b="1" dirty="0">
              <a:solidFill>
                <a:schemeClr val="tx2">
                  <a:lumMod val="60000"/>
                  <a:lumOff val="40000"/>
                </a:schemeClr>
              </a:solidFill>
            </a:endParaRPr>
          </a:p>
          <a:p>
            <a:r>
              <a:rPr lang="en-US" b="1" dirty="0" smtClean="0">
                <a:solidFill>
                  <a:schemeClr val="tx2">
                    <a:lumMod val="60000"/>
                    <a:lumOff val="40000"/>
                  </a:schemeClr>
                </a:solidFill>
              </a:rPr>
              <a:t>0011 - 3</a:t>
            </a:r>
            <a:endParaRPr lang="en-US" b="1" dirty="0">
              <a:solidFill>
                <a:schemeClr val="tx2">
                  <a:lumMod val="60000"/>
                  <a:lumOff val="40000"/>
                </a:schemeClr>
              </a:solidFill>
            </a:endParaRPr>
          </a:p>
          <a:p>
            <a:r>
              <a:rPr lang="en-US" b="1" dirty="0" smtClean="0">
                <a:solidFill>
                  <a:schemeClr val="tx2">
                    <a:lumMod val="60000"/>
                    <a:lumOff val="40000"/>
                  </a:schemeClr>
                </a:solidFill>
              </a:rPr>
              <a:t>0100 - 4</a:t>
            </a:r>
            <a:endParaRPr lang="en-US" b="1" dirty="0">
              <a:solidFill>
                <a:schemeClr val="tx2">
                  <a:lumMod val="60000"/>
                  <a:lumOff val="40000"/>
                </a:schemeClr>
              </a:solidFill>
            </a:endParaRPr>
          </a:p>
          <a:p>
            <a:r>
              <a:rPr lang="en-US" b="1" dirty="0" smtClean="0">
                <a:solidFill>
                  <a:schemeClr val="tx2">
                    <a:lumMod val="60000"/>
                    <a:lumOff val="40000"/>
                  </a:schemeClr>
                </a:solidFill>
              </a:rPr>
              <a:t>0101 - 5</a:t>
            </a:r>
            <a:endParaRPr lang="en-US" b="1" dirty="0">
              <a:solidFill>
                <a:schemeClr val="tx2">
                  <a:lumMod val="60000"/>
                  <a:lumOff val="40000"/>
                </a:schemeClr>
              </a:solidFill>
            </a:endParaRPr>
          </a:p>
          <a:p>
            <a:r>
              <a:rPr lang="en-US" b="1" dirty="0" smtClean="0">
                <a:solidFill>
                  <a:schemeClr val="tx2">
                    <a:lumMod val="60000"/>
                    <a:lumOff val="40000"/>
                  </a:schemeClr>
                </a:solidFill>
              </a:rPr>
              <a:t>0110 - 6</a:t>
            </a:r>
            <a:endParaRPr lang="en-US" b="1" dirty="0">
              <a:solidFill>
                <a:schemeClr val="tx2">
                  <a:lumMod val="60000"/>
                  <a:lumOff val="40000"/>
                </a:schemeClr>
              </a:solidFill>
            </a:endParaRPr>
          </a:p>
          <a:p>
            <a:r>
              <a:rPr lang="en-US" b="1" dirty="0" smtClean="0">
                <a:solidFill>
                  <a:schemeClr val="tx2">
                    <a:lumMod val="60000"/>
                    <a:lumOff val="40000"/>
                  </a:schemeClr>
                </a:solidFill>
              </a:rPr>
              <a:t>0111 - 7</a:t>
            </a:r>
            <a:endParaRPr lang="en-US" b="1" dirty="0">
              <a:solidFill>
                <a:schemeClr val="tx2">
                  <a:lumMod val="60000"/>
                  <a:lumOff val="40000"/>
                </a:schemeClr>
              </a:solidFill>
            </a:endParaRPr>
          </a:p>
        </p:txBody>
      </p:sp>
      <p:sp>
        <p:nvSpPr>
          <p:cNvPr id="17" name="TextBox 16"/>
          <p:cNvSpPr txBox="1"/>
          <p:nvPr/>
        </p:nvSpPr>
        <p:spPr>
          <a:xfrm>
            <a:off x="7674434" y="1600200"/>
            <a:ext cx="843501" cy="369332"/>
          </a:xfrm>
          <a:prstGeom prst="rect">
            <a:avLst/>
          </a:prstGeom>
          <a:noFill/>
        </p:spPr>
        <p:txBody>
          <a:bodyPr wrap="none" rtlCol="0">
            <a:spAutoFit/>
          </a:bodyPr>
          <a:lstStyle/>
          <a:p>
            <a:r>
              <a:rPr lang="mn-MN" b="1" u="sng" dirty="0"/>
              <a:t>4</a:t>
            </a:r>
            <a:r>
              <a:rPr lang="mn-MN" b="1" u="sng" dirty="0" smtClean="0"/>
              <a:t> орон</a:t>
            </a:r>
            <a:endParaRPr lang="en-US" b="1" u="sng" dirty="0"/>
          </a:p>
        </p:txBody>
      </p:sp>
      <p:sp>
        <p:nvSpPr>
          <p:cNvPr id="18" name="TextBox 17"/>
          <p:cNvSpPr txBox="1"/>
          <p:nvPr/>
        </p:nvSpPr>
        <p:spPr>
          <a:xfrm>
            <a:off x="4128196" y="5033844"/>
            <a:ext cx="851515" cy="369332"/>
          </a:xfrm>
          <a:prstGeom prst="rect">
            <a:avLst/>
          </a:prstGeom>
          <a:noFill/>
        </p:spPr>
        <p:txBody>
          <a:bodyPr wrap="none" rtlCol="0">
            <a:spAutoFit/>
          </a:bodyPr>
          <a:lstStyle/>
          <a:p>
            <a:r>
              <a:rPr lang="en-US" b="1" u="sng" dirty="0" smtClean="0"/>
              <a:t>1</a:t>
            </a:r>
            <a:r>
              <a:rPr lang="mn-MN" b="1" u="sng" dirty="0" smtClean="0"/>
              <a:t> орон</a:t>
            </a:r>
            <a:endParaRPr lang="en-US" b="1" u="sng" dirty="0"/>
          </a:p>
        </p:txBody>
      </p:sp>
      <p:sp>
        <p:nvSpPr>
          <p:cNvPr id="19" name="Rectangle 18"/>
          <p:cNvSpPr/>
          <p:nvPr/>
        </p:nvSpPr>
        <p:spPr>
          <a:xfrm>
            <a:off x="4176860" y="5403176"/>
            <a:ext cx="754185" cy="646331"/>
          </a:xfrm>
          <a:prstGeom prst="rect">
            <a:avLst/>
          </a:prstGeom>
        </p:spPr>
        <p:txBody>
          <a:bodyPr wrap="square">
            <a:spAutoFit/>
          </a:bodyPr>
          <a:lstStyle/>
          <a:p>
            <a:r>
              <a:rPr lang="en-US" b="1" dirty="0" smtClean="0">
                <a:solidFill>
                  <a:srgbClr val="00B0F0"/>
                </a:solidFill>
              </a:rPr>
              <a:t>0</a:t>
            </a:r>
            <a:r>
              <a:rPr lang="mn-MN" b="1" dirty="0" smtClean="0">
                <a:solidFill>
                  <a:srgbClr val="00B0F0"/>
                </a:solidFill>
              </a:rPr>
              <a:t> </a:t>
            </a:r>
            <a:r>
              <a:rPr lang="en-US" b="1" dirty="0" smtClean="0">
                <a:solidFill>
                  <a:srgbClr val="00B0F0"/>
                </a:solidFill>
              </a:rPr>
              <a:t>- 0</a:t>
            </a:r>
            <a:endParaRPr lang="en-US" b="1" dirty="0">
              <a:solidFill>
                <a:srgbClr val="00B0F0"/>
              </a:solidFill>
            </a:endParaRPr>
          </a:p>
          <a:p>
            <a:r>
              <a:rPr lang="en-US" b="1" dirty="0" smtClean="0">
                <a:solidFill>
                  <a:srgbClr val="00B0F0"/>
                </a:solidFill>
              </a:rPr>
              <a:t>1 - 1</a:t>
            </a:r>
            <a:endParaRPr lang="en-US" b="1" dirty="0">
              <a:solidFill>
                <a:srgbClr val="00B0F0"/>
              </a:solidFill>
            </a:endParaRPr>
          </a:p>
        </p:txBody>
      </p:sp>
      <p:sp>
        <p:nvSpPr>
          <p:cNvPr id="21" name="TextBox 20"/>
          <p:cNvSpPr txBox="1"/>
          <p:nvPr/>
        </p:nvSpPr>
        <p:spPr>
          <a:xfrm>
            <a:off x="6286666" y="3369049"/>
            <a:ext cx="851515" cy="369332"/>
          </a:xfrm>
          <a:prstGeom prst="rect">
            <a:avLst/>
          </a:prstGeom>
          <a:noFill/>
        </p:spPr>
        <p:txBody>
          <a:bodyPr wrap="none" rtlCol="0">
            <a:spAutoFit/>
          </a:bodyPr>
          <a:lstStyle/>
          <a:p>
            <a:r>
              <a:rPr lang="en-US" b="1" u="sng" dirty="0"/>
              <a:t>3</a:t>
            </a:r>
            <a:r>
              <a:rPr lang="mn-MN" b="1" u="sng" dirty="0" smtClean="0"/>
              <a:t> орон</a:t>
            </a:r>
            <a:endParaRPr lang="en-US" b="1" u="sng" dirty="0"/>
          </a:p>
        </p:txBody>
      </p:sp>
      <p:sp>
        <p:nvSpPr>
          <p:cNvPr id="22" name="Rectangle 21"/>
          <p:cNvSpPr/>
          <p:nvPr/>
        </p:nvSpPr>
        <p:spPr>
          <a:xfrm>
            <a:off x="6300192" y="3986188"/>
            <a:ext cx="1088565" cy="2308324"/>
          </a:xfrm>
          <a:prstGeom prst="rect">
            <a:avLst/>
          </a:prstGeom>
        </p:spPr>
        <p:txBody>
          <a:bodyPr wrap="square">
            <a:spAutoFit/>
          </a:bodyPr>
          <a:lstStyle/>
          <a:p>
            <a:r>
              <a:rPr lang="en-US" b="1" dirty="0" smtClean="0">
                <a:solidFill>
                  <a:schemeClr val="accent6">
                    <a:lumMod val="50000"/>
                  </a:schemeClr>
                </a:solidFill>
              </a:rPr>
              <a:t>000 - 0</a:t>
            </a:r>
          </a:p>
          <a:p>
            <a:r>
              <a:rPr lang="en-US" b="1" dirty="0" smtClean="0">
                <a:solidFill>
                  <a:schemeClr val="accent6">
                    <a:lumMod val="50000"/>
                  </a:schemeClr>
                </a:solidFill>
              </a:rPr>
              <a:t>001 - 1</a:t>
            </a:r>
          </a:p>
          <a:p>
            <a:r>
              <a:rPr lang="en-US" b="1" dirty="0" smtClean="0">
                <a:solidFill>
                  <a:schemeClr val="accent6">
                    <a:lumMod val="50000"/>
                  </a:schemeClr>
                </a:solidFill>
              </a:rPr>
              <a:t>010 - 2</a:t>
            </a:r>
            <a:endParaRPr lang="en-US" b="1" dirty="0">
              <a:solidFill>
                <a:schemeClr val="accent6">
                  <a:lumMod val="50000"/>
                </a:schemeClr>
              </a:solidFill>
            </a:endParaRPr>
          </a:p>
          <a:p>
            <a:r>
              <a:rPr lang="en-US" b="1" dirty="0" smtClean="0">
                <a:solidFill>
                  <a:schemeClr val="accent6">
                    <a:lumMod val="50000"/>
                  </a:schemeClr>
                </a:solidFill>
              </a:rPr>
              <a:t>011 - 3</a:t>
            </a:r>
          </a:p>
          <a:p>
            <a:r>
              <a:rPr lang="en-US" b="1" dirty="0" smtClean="0">
                <a:solidFill>
                  <a:schemeClr val="accent6">
                    <a:lumMod val="50000"/>
                  </a:schemeClr>
                </a:solidFill>
              </a:rPr>
              <a:t>100 - 4</a:t>
            </a:r>
            <a:endParaRPr lang="en-US" b="1" dirty="0">
              <a:solidFill>
                <a:schemeClr val="accent6">
                  <a:lumMod val="50000"/>
                </a:schemeClr>
              </a:solidFill>
            </a:endParaRPr>
          </a:p>
          <a:p>
            <a:r>
              <a:rPr lang="en-US" b="1" dirty="0" smtClean="0">
                <a:solidFill>
                  <a:schemeClr val="accent6">
                    <a:lumMod val="50000"/>
                  </a:schemeClr>
                </a:solidFill>
              </a:rPr>
              <a:t>101 - 5</a:t>
            </a:r>
            <a:endParaRPr lang="en-US" b="1" dirty="0">
              <a:solidFill>
                <a:schemeClr val="accent6">
                  <a:lumMod val="50000"/>
                </a:schemeClr>
              </a:solidFill>
            </a:endParaRPr>
          </a:p>
          <a:p>
            <a:r>
              <a:rPr lang="en-US" b="1" dirty="0" smtClean="0">
                <a:solidFill>
                  <a:schemeClr val="accent6">
                    <a:lumMod val="50000"/>
                  </a:schemeClr>
                </a:solidFill>
              </a:rPr>
              <a:t>110 - 6</a:t>
            </a:r>
            <a:endParaRPr lang="en-US" b="1" dirty="0">
              <a:solidFill>
                <a:schemeClr val="accent6">
                  <a:lumMod val="50000"/>
                </a:schemeClr>
              </a:solidFill>
            </a:endParaRPr>
          </a:p>
          <a:p>
            <a:r>
              <a:rPr lang="en-US" b="1" dirty="0" smtClean="0">
                <a:solidFill>
                  <a:schemeClr val="accent6">
                    <a:lumMod val="50000"/>
                  </a:schemeClr>
                </a:solidFill>
              </a:rPr>
              <a:t>111 - 7</a:t>
            </a:r>
            <a:endParaRPr lang="en-US" b="1" dirty="0">
              <a:solidFill>
                <a:schemeClr val="accent6">
                  <a:lumMod val="50000"/>
                </a:schemeClr>
              </a:solidFill>
            </a:endParaRPr>
          </a:p>
        </p:txBody>
      </p:sp>
    </p:spTree>
    <p:extLst>
      <p:ext uri="{BB962C8B-B14F-4D97-AF65-F5344CB8AC3E}">
        <p14:creationId xmlns:p14="http://schemas.microsoft.com/office/powerpoint/2010/main" xmlns="" val="78679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3" grpId="0"/>
      <p:bldP spid="16" grpId="0"/>
      <p:bldP spid="17" grpId="0"/>
      <p:bldP spid="18" grpId="0"/>
      <p:bldP spid="19"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834788" y="1792378"/>
            <a:ext cx="1908343" cy="461665"/>
          </a:xfrm>
          <a:prstGeom prst="rect">
            <a:avLst/>
          </a:prstGeom>
          <a:noFill/>
        </p:spPr>
        <p:txBody>
          <a:bodyPr wrap="none" rtlCol="0">
            <a:spAutoFit/>
          </a:bodyPr>
          <a:lstStyle/>
          <a:p>
            <a:r>
              <a:rPr lang="mn-MN" sz="2400" b="1" dirty="0" smtClean="0">
                <a:solidFill>
                  <a:srgbClr val="0070C0"/>
                </a:solidFill>
                <a:effectLst>
                  <a:outerShdw blurRad="38100" dist="38100" dir="2700000" algn="tl">
                    <a:srgbClr val="000000">
                      <a:alpha val="43137"/>
                    </a:srgbClr>
                  </a:outerShdw>
                </a:effectLst>
              </a:rPr>
              <a:t>Комбинаци</a:t>
            </a:r>
            <a:r>
              <a:rPr lang="en-US" sz="2400" b="1" dirty="0" smtClean="0">
                <a:solidFill>
                  <a:srgbClr val="0070C0"/>
                </a:solidFill>
                <a:effectLst>
                  <a:outerShdw blurRad="38100" dist="38100" dir="2700000" algn="tl">
                    <a:srgbClr val="000000">
                      <a:alpha val="43137"/>
                    </a:srgbClr>
                  </a:outerShdw>
                </a:effectLst>
              </a:rPr>
              <a:t> !</a:t>
            </a:r>
            <a:endParaRPr lang="en-US" sz="2400" b="1" dirty="0">
              <a:solidFill>
                <a:srgbClr val="0070C0"/>
              </a:solidFill>
              <a:effectLst>
                <a:outerShdw blurRad="38100" dist="38100" dir="2700000" algn="tl">
                  <a:srgbClr val="000000">
                    <a:alpha val="43137"/>
                  </a:srgbClr>
                </a:outerShdw>
              </a:effectLst>
            </a:endParaRPr>
          </a:p>
        </p:txBody>
      </p:sp>
      <p:sp>
        <p:nvSpPr>
          <p:cNvPr id="22" name="Rectangle 21"/>
          <p:cNvSpPr/>
          <p:nvPr/>
        </p:nvSpPr>
        <p:spPr>
          <a:xfrm>
            <a:off x="7239000" y="1914251"/>
            <a:ext cx="1088565" cy="2308324"/>
          </a:xfrm>
          <a:prstGeom prst="rect">
            <a:avLst/>
          </a:prstGeom>
        </p:spPr>
        <p:txBody>
          <a:bodyPr wrap="square">
            <a:spAutoFit/>
          </a:bodyPr>
          <a:lstStyle/>
          <a:p>
            <a:r>
              <a:rPr lang="en-US" b="1" dirty="0" smtClean="0">
                <a:solidFill>
                  <a:schemeClr val="tx2">
                    <a:lumMod val="60000"/>
                    <a:lumOff val="40000"/>
                  </a:schemeClr>
                </a:solidFill>
              </a:rPr>
              <a:t>0000 - 0</a:t>
            </a:r>
            <a:endParaRPr lang="en-US" b="1" dirty="0">
              <a:solidFill>
                <a:schemeClr val="tx2">
                  <a:lumMod val="60000"/>
                  <a:lumOff val="40000"/>
                </a:schemeClr>
              </a:solidFill>
            </a:endParaRPr>
          </a:p>
          <a:p>
            <a:r>
              <a:rPr lang="en-US" b="1" dirty="0" smtClean="0">
                <a:solidFill>
                  <a:schemeClr val="tx2">
                    <a:lumMod val="60000"/>
                    <a:lumOff val="40000"/>
                  </a:schemeClr>
                </a:solidFill>
              </a:rPr>
              <a:t>0001 - 1</a:t>
            </a:r>
            <a:endParaRPr lang="en-US" b="1" dirty="0">
              <a:solidFill>
                <a:schemeClr val="tx2">
                  <a:lumMod val="60000"/>
                  <a:lumOff val="40000"/>
                </a:schemeClr>
              </a:solidFill>
            </a:endParaRPr>
          </a:p>
          <a:p>
            <a:r>
              <a:rPr lang="en-US" b="1" dirty="0" smtClean="0">
                <a:solidFill>
                  <a:schemeClr val="tx2">
                    <a:lumMod val="60000"/>
                    <a:lumOff val="40000"/>
                  </a:schemeClr>
                </a:solidFill>
              </a:rPr>
              <a:t>0010 - 2</a:t>
            </a:r>
            <a:endParaRPr lang="en-US" b="1" dirty="0">
              <a:solidFill>
                <a:schemeClr val="tx2">
                  <a:lumMod val="60000"/>
                  <a:lumOff val="40000"/>
                </a:schemeClr>
              </a:solidFill>
            </a:endParaRPr>
          </a:p>
          <a:p>
            <a:r>
              <a:rPr lang="en-US" b="1" dirty="0" smtClean="0">
                <a:solidFill>
                  <a:schemeClr val="tx2">
                    <a:lumMod val="60000"/>
                    <a:lumOff val="40000"/>
                  </a:schemeClr>
                </a:solidFill>
              </a:rPr>
              <a:t>0011 - 3</a:t>
            </a:r>
            <a:endParaRPr lang="en-US" b="1" dirty="0">
              <a:solidFill>
                <a:schemeClr val="tx2">
                  <a:lumMod val="60000"/>
                  <a:lumOff val="40000"/>
                </a:schemeClr>
              </a:solidFill>
            </a:endParaRPr>
          </a:p>
          <a:p>
            <a:r>
              <a:rPr lang="en-US" b="1" dirty="0" smtClean="0">
                <a:solidFill>
                  <a:schemeClr val="tx2">
                    <a:lumMod val="60000"/>
                    <a:lumOff val="40000"/>
                  </a:schemeClr>
                </a:solidFill>
              </a:rPr>
              <a:t>0100 - 4</a:t>
            </a:r>
            <a:endParaRPr lang="en-US" b="1" dirty="0">
              <a:solidFill>
                <a:schemeClr val="tx2">
                  <a:lumMod val="60000"/>
                  <a:lumOff val="40000"/>
                </a:schemeClr>
              </a:solidFill>
            </a:endParaRPr>
          </a:p>
          <a:p>
            <a:r>
              <a:rPr lang="en-US" b="1" dirty="0" smtClean="0">
                <a:solidFill>
                  <a:schemeClr val="tx2">
                    <a:lumMod val="60000"/>
                    <a:lumOff val="40000"/>
                  </a:schemeClr>
                </a:solidFill>
              </a:rPr>
              <a:t>0101 - 5</a:t>
            </a:r>
            <a:endParaRPr lang="en-US" b="1" dirty="0">
              <a:solidFill>
                <a:schemeClr val="tx2">
                  <a:lumMod val="60000"/>
                  <a:lumOff val="40000"/>
                </a:schemeClr>
              </a:solidFill>
            </a:endParaRPr>
          </a:p>
          <a:p>
            <a:r>
              <a:rPr lang="en-US" b="1" dirty="0" smtClean="0">
                <a:solidFill>
                  <a:schemeClr val="tx2">
                    <a:lumMod val="60000"/>
                    <a:lumOff val="40000"/>
                  </a:schemeClr>
                </a:solidFill>
              </a:rPr>
              <a:t>0110 - 6</a:t>
            </a:r>
            <a:endParaRPr lang="en-US" b="1" dirty="0">
              <a:solidFill>
                <a:schemeClr val="tx2">
                  <a:lumMod val="60000"/>
                  <a:lumOff val="40000"/>
                </a:schemeClr>
              </a:solidFill>
            </a:endParaRPr>
          </a:p>
          <a:p>
            <a:r>
              <a:rPr lang="en-US" b="1" dirty="0" smtClean="0">
                <a:solidFill>
                  <a:schemeClr val="tx2">
                    <a:lumMod val="60000"/>
                    <a:lumOff val="40000"/>
                  </a:schemeClr>
                </a:solidFill>
              </a:rPr>
              <a:t>0111 - 7</a:t>
            </a:r>
            <a:endParaRPr lang="en-US" b="1" dirty="0">
              <a:solidFill>
                <a:schemeClr val="tx2">
                  <a:lumMod val="60000"/>
                  <a:lumOff val="40000"/>
                </a:schemeClr>
              </a:solidFill>
            </a:endParaRPr>
          </a:p>
        </p:txBody>
      </p:sp>
      <p:sp>
        <p:nvSpPr>
          <p:cNvPr id="24" name="Rectangle 23"/>
          <p:cNvSpPr/>
          <p:nvPr/>
        </p:nvSpPr>
        <p:spPr>
          <a:xfrm>
            <a:off x="7239000" y="4083332"/>
            <a:ext cx="1088565" cy="2308324"/>
          </a:xfrm>
          <a:prstGeom prst="rect">
            <a:avLst/>
          </a:prstGeom>
        </p:spPr>
        <p:txBody>
          <a:bodyPr wrap="square">
            <a:spAutoFit/>
          </a:bodyPr>
          <a:lstStyle/>
          <a:p>
            <a:r>
              <a:rPr lang="en-US" b="1" dirty="0" smtClean="0">
                <a:solidFill>
                  <a:schemeClr val="tx2">
                    <a:lumMod val="60000"/>
                    <a:lumOff val="40000"/>
                  </a:schemeClr>
                </a:solidFill>
              </a:rPr>
              <a:t>1000 - 8 </a:t>
            </a:r>
            <a:endParaRPr lang="en-US" b="1" dirty="0">
              <a:solidFill>
                <a:schemeClr val="tx2">
                  <a:lumMod val="60000"/>
                  <a:lumOff val="40000"/>
                </a:schemeClr>
              </a:solidFill>
            </a:endParaRPr>
          </a:p>
          <a:p>
            <a:r>
              <a:rPr lang="en-US" b="1" dirty="0" smtClean="0">
                <a:solidFill>
                  <a:schemeClr val="tx2">
                    <a:lumMod val="60000"/>
                    <a:lumOff val="40000"/>
                  </a:schemeClr>
                </a:solidFill>
              </a:rPr>
              <a:t>1001 - 9</a:t>
            </a:r>
            <a:endParaRPr lang="en-US" b="1" dirty="0">
              <a:solidFill>
                <a:schemeClr val="tx2">
                  <a:lumMod val="60000"/>
                  <a:lumOff val="40000"/>
                </a:schemeClr>
              </a:solidFill>
            </a:endParaRPr>
          </a:p>
          <a:p>
            <a:r>
              <a:rPr lang="en-US" b="1" dirty="0" smtClean="0">
                <a:solidFill>
                  <a:schemeClr val="tx2">
                    <a:lumMod val="60000"/>
                    <a:lumOff val="40000"/>
                  </a:schemeClr>
                </a:solidFill>
              </a:rPr>
              <a:t>1010 - A</a:t>
            </a:r>
            <a:endParaRPr lang="en-US" b="1" dirty="0">
              <a:solidFill>
                <a:schemeClr val="tx2">
                  <a:lumMod val="60000"/>
                  <a:lumOff val="40000"/>
                </a:schemeClr>
              </a:solidFill>
            </a:endParaRPr>
          </a:p>
          <a:p>
            <a:r>
              <a:rPr lang="en-US" b="1" dirty="0" smtClean="0">
                <a:solidFill>
                  <a:schemeClr val="tx2">
                    <a:lumMod val="60000"/>
                    <a:lumOff val="40000"/>
                  </a:schemeClr>
                </a:solidFill>
              </a:rPr>
              <a:t>1011 - B</a:t>
            </a:r>
            <a:endParaRPr lang="en-US" b="1" dirty="0">
              <a:solidFill>
                <a:schemeClr val="tx2">
                  <a:lumMod val="60000"/>
                  <a:lumOff val="40000"/>
                </a:schemeClr>
              </a:solidFill>
            </a:endParaRPr>
          </a:p>
          <a:p>
            <a:r>
              <a:rPr lang="en-US" b="1" dirty="0" smtClean="0">
                <a:solidFill>
                  <a:schemeClr val="tx2">
                    <a:lumMod val="60000"/>
                    <a:lumOff val="40000"/>
                  </a:schemeClr>
                </a:solidFill>
              </a:rPr>
              <a:t>1100 - C </a:t>
            </a:r>
            <a:endParaRPr lang="en-US" b="1" dirty="0">
              <a:solidFill>
                <a:schemeClr val="tx2">
                  <a:lumMod val="60000"/>
                  <a:lumOff val="40000"/>
                </a:schemeClr>
              </a:solidFill>
            </a:endParaRPr>
          </a:p>
          <a:p>
            <a:r>
              <a:rPr lang="en-US" b="1" dirty="0" smtClean="0">
                <a:solidFill>
                  <a:schemeClr val="tx2">
                    <a:lumMod val="60000"/>
                    <a:lumOff val="40000"/>
                  </a:schemeClr>
                </a:solidFill>
              </a:rPr>
              <a:t>1101 - D </a:t>
            </a:r>
            <a:endParaRPr lang="en-US" b="1" dirty="0">
              <a:solidFill>
                <a:schemeClr val="tx2">
                  <a:lumMod val="60000"/>
                  <a:lumOff val="40000"/>
                </a:schemeClr>
              </a:solidFill>
            </a:endParaRPr>
          </a:p>
          <a:p>
            <a:r>
              <a:rPr lang="en-US" b="1" dirty="0" smtClean="0">
                <a:solidFill>
                  <a:schemeClr val="tx2">
                    <a:lumMod val="60000"/>
                    <a:lumOff val="40000"/>
                  </a:schemeClr>
                </a:solidFill>
              </a:rPr>
              <a:t>1110 - E</a:t>
            </a:r>
            <a:endParaRPr lang="en-US" b="1" dirty="0">
              <a:solidFill>
                <a:schemeClr val="tx2">
                  <a:lumMod val="60000"/>
                  <a:lumOff val="40000"/>
                </a:schemeClr>
              </a:solidFill>
            </a:endParaRPr>
          </a:p>
          <a:p>
            <a:r>
              <a:rPr lang="en-US" b="1" dirty="0" smtClean="0">
                <a:solidFill>
                  <a:schemeClr val="tx2">
                    <a:lumMod val="60000"/>
                    <a:lumOff val="40000"/>
                  </a:schemeClr>
                </a:solidFill>
              </a:rPr>
              <a:t>1111 - F</a:t>
            </a:r>
            <a:endParaRPr lang="en-US" b="1" dirty="0">
              <a:solidFill>
                <a:schemeClr val="tx2">
                  <a:lumMod val="60000"/>
                  <a:lumOff val="40000"/>
                </a:schemeClr>
              </a:solidFill>
            </a:endParaRPr>
          </a:p>
        </p:txBody>
      </p:sp>
      <p:sp>
        <p:nvSpPr>
          <p:cNvPr id="25" name="Rectangle 24"/>
          <p:cNvSpPr/>
          <p:nvPr/>
        </p:nvSpPr>
        <p:spPr>
          <a:xfrm>
            <a:off x="5393478" y="4082171"/>
            <a:ext cx="895329" cy="2308324"/>
          </a:xfrm>
          <a:prstGeom prst="rect">
            <a:avLst/>
          </a:prstGeom>
        </p:spPr>
        <p:txBody>
          <a:bodyPr wrap="square">
            <a:spAutoFit/>
          </a:bodyPr>
          <a:lstStyle/>
          <a:p>
            <a:r>
              <a:rPr lang="en-US" b="1" dirty="0" smtClean="0">
                <a:solidFill>
                  <a:srgbClr val="00B050"/>
                </a:solidFill>
              </a:rPr>
              <a:t>000 - 0</a:t>
            </a:r>
            <a:endParaRPr lang="en-US" b="1" dirty="0">
              <a:solidFill>
                <a:srgbClr val="00B050"/>
              </a:solidFill>
            </a:endParaRPr>
          </a:p>
          <a:p>
            <a:r>
              <a:rPr lang="en-US" b="1" dirty="0" smtClean="0">
                <a:solidFill>
                  <a:srgbClr val="00B050"/>
                </a:solidFill>
              </a:rPr>
              <a:t>001 - 1</a:t>
            </a:r>
            <a:endParaRPr lang="en-US" b="1" dirty="0">
              <a:solidFill>
                <a:srgbClr val="00B050"/>
              </a:solidFill>
            </a:endParaRPr>
          </a:p>
          <a:p>
            <a:r>
              <a:rPr lang="en-US" b="1" dirty="0" smtClean="0">
                <a:solidFill>
                  <a:srgbClr val="00B050"/>
                </a:solidFill>
              </a:rPr>
              <a:t>010 - 2</a:t>
            </a:r>
            <a:endParaRPr lang="en-US" b="1" dirty="0">
              <a:solidFill>
                <a:srgbClr val="00B050"/>
              </a:solidFill>
            </a:endParaRPr>
          </a:p>
          <a:p>
            <a:r>
              <a:rPr lang="en-US" b="1" dirty="0" smtClean="0">
                <a:solidFill>
                  <a:srgbClr val="00B050"/>
                </a:solidFill>
              </a:rPr>
              <a:t>011 - 3</a:t>
            </a:r>
            <a:endParaRPr lang="en-US" b="1" dirty="0">
              <a:solidFill>
                <a:srgbClr val="00B050"/>
              </a:solidFill>
            </a:endParaRPr>
          </a:p>
          <a:p>
            <a:r>
              <a:rPr lang="en-US" b="1" dirty="0" smtClean="0">
                <a:solidFill>
                  <a:srgbClr val="00B050"/>
                </a:solidFill>
              </a:rPr>
              <a:t>100 - 4</a:t>
            </a:r>
            <a:endParaRPr lang="en-US" b="1" dirty="0">
              <a:solidFill>
                <a:srgbClr val="00B050"/>
              </a:solidFill>
            </a:endParaRPr>
          </a:p>
          <a:p>
            <a:r>
              <a:rPr lang="en-US" b="1" dirty="0" smtClean="0">
                <a:solidFill>
                  <a:srgbClr val="00B050"/>
                </a:solidFill>
              </a:rPr>
              <a:t>101 - 5</a:t>
            </a:r>
            <a:endParaRPr lang="en-US" b="1" dirty="0">
              <a:solidFill>
                <a:srgbClr val="00B050"/>
              </a:solidFill>
            </a:endParaRPr>
          </a:p>
          <a:p>
            <a:r>
              <a:rPr lang="en-US" b="1" dirty="0" smtClean="0">
                <a:solidFill>
                  <a:srgbClr val="00B050"/>
                </a:solidFill>
              </a:rPr>
              <a:t>110 - 6</a:t>
            </a:r>
            <a:endParaRPr lang="en-US" b="1" dirty="0">
              <a:solidFill>
                <a:srgbClr val="00B050"/>
              </a:solidFill>
            </a:endParaRPr>
          </a:p>
          <a:p>
            <a:r>
              <a:rPr lang="en-US" b="1" dirty="0" smtClean="0">
                <a:solidFill>
                  <a:srgbClr val="00B050"/>
                </a:solidFill>
              </a:rPr>
              <a:t>111 - 7</a:t>
            </a:r>
            <a:endParaRPr lang="en-US" b="1" dirty="0">
              <a:solidFill>
                <a:srgbClr val="00B050"/>
              </a:solidFill>
            </a:endParaRPr>
          </a:p>
        </p:txBody>
      </p:sp>
      <p:sp>
        <p:nvSpPr>
          <p:cNvPr id="26" name="Rectangle 25"/>
          <p:cNvSpPr/>
          <p:nvPr/>
        </p:nvSpPr>
        <p:spPr>
          <a:xfrm>
            <a:off x="3598647" y="5162734"/>
            <a:ext cx="754185" cy="1200329"/>
          </a:xfrm>
          <a:prstGeom prst="rect">
            <a:avLst/>
          </a:prstGeom>
        </p:spPr>
        <p:txBody>
          <a:bodyPr wrap="square">
            <a:spAutoFit/>
          </a:bodyPr>
          <a:lstStyle/>
          <a:p>
            <a:r>
              <a:rPr lang="en-US" b="1" dirty="0" smtClean="0">
                <a:solidFill>
                  <a:srgbClr val="C00000"/>
                </a:solidFill>
              </a:rPr>
              <a:t>00</a:t>
            </a:r>
            <a:r>
              <a:rPr lang="mn-MN" b="1" dirty="0" smtClean="0">
                <a:solidFill>
                  <a:srgbClr val="C00000"/>
                </a:solidFill>
              </a:rPr>
              <a:t> </a:t>
            </a:r>
            <a:r>
              <a:rPr lang="en-US" b="1" dirty="0" smtClean="0">
                <a:solidFill>
                  <a:srgbClr val="C00000"/>
                </a:solidFill>
              </a:rPr>
              <a:t>- 0</a:t>
            </a:r>
            <a:endParaRPr lang="en-US" b="1" dirty="0">
              <a:solidFill>
                <a:srgbClr val="C00000"/>
              </a:solidFill>
            </a:endParaRPr>
          </a:p>
          <a:p>
            <a:r>
              <a:rPr lang="en-US" b="1" dirty="0" smtClean="0">
                <a:solidFill>
                  <a:srgbClr val="C00000"/>
                </a:solidFill>
              </a:rPr>
              <a:t>01 - 1</a:t>
            </a:r>
            <a:endParaRPr lang="en-US" b="1" dirty="0">
              <a:solidFill>
                <a:srgbClr val="C00000"/>
              </a:solidFill>
            </a:endParaRPr>
          </a:p>
          <a:p>
            <a:r>
              <a:rPr lang="en-US" b="1" dirty="0" smtClean="0">
                <a:solidFill>
                  <a:srgbClr val="C00000"/>
                </a:solidFill>
              </a:rPr>
              <a:t>10 - 2</a:t>
            </a:r>
            <a:endParaRPr lang="en-US" b="1" dirty="0">
              <a:solidFill>
                <a:srgbClr val="C00000"/>
              </a:solidFill>
            </a:endParaRPr>
          </a:p>
          <a:p>
            <a:r>
              <a:rPr lang="en-US" b="1" dirty="0" smtClean="0">
                <a:solidFill>
                  <a:srgbClr val="C00000"/>
                </a:solidFill>
              </a:rPr>
              <a:t>11 - 3</a:t>
            </a:r>
            <a:endParaRPr lang="en-US" b="1" dirty="0">
              <a:solidFill>
                <a:srgbClr val="C00000"/>
              </a:solidFill>
            </a:endParaRPr>
          </a:p>
        </p:txBody>
      </p:sp>
      <p:sp>
        <p:nvSpPr>
          <p:cNvPr id="23" name="TextBox 22"/>
          <p:cNvSpPr txBox="1"/>
          <p:nvPr/>
        </p:nvSpPr>
        <p:spPr>
          <a:xfrm>
            <a:off x="3480743" y="4382399"/>
            <a:ext cx="843501" cy="369332"/>
          </a:xfrm>
          <a:prstGeom prst="rect">
            <a:avLst/>
          </a:prstGeom>
          <a:noFill/>
        </p:spPr>
        <p:txBody>
          <a:bodyPr wrap="none" rtlCol="0">
            <a:spAutoFit/>
          </a:bodyPr>
          <a:lstStyle/>
          <a:p>
            <a:r>
              <a:rPr lang="mn-MN" b="1" u="sng" dirty="0" smtClean="0"/>
              <a:t>2 орон</a:t>
            </a:r>
            <a:endParaRPr lang="en-US" b="1" u="sng" dirty="0"/>
          </a:p>
        </p:txBody>
      </p:sp>
      <p:sp>
        <p:nvSpPr>
          <p:cNvPr id="28" name="TextBox 27"/>
          <p:cNvSpPr txBox="1"/>
          <p:nvPr/>
        </p:nvSpPr>
        <p:spPr>
          <a:xfrm>
            <a:off x="5304162" y="3366543"/>
            <a:ext cx="843501" cy="369332"/>
          </a:xfrm>
          <a:prstGeom prst="rect">
            <a:avLst/>
          </a:prstGeom>
          <a:noFill/>
        </p:spPr>
        <p:txBody>
          <a:bodyPr wrap="none" rtlCol="0">
            <a:spAutoFit/>
          </a:bodyPr>
          <a:lstStyle/>
          <a:p>
            <a:r>
              <a:rPr lang="mn-MN" b="1" u="sng" dirty="0"/>
              <a:t>3</a:t>
            </a:r>
            <a:r>
              <a:rPr lang="mn-MN" b="1" u="sng" dirty="0" smtClean="0"/>
              <a:t> орон</a:t>
            </a:r>
            <a:endParaRPr lang="en-US" b="1" u="sng" dirty="0"/>
          </a:p>
        </p:txBody>
      </p:sp>
      <p:sp>
        <p:nvSpPr>
          <p:cNvPr id="29" name="TextBox 28"/>
          <p:cNvSpPr txBox="1"/>
          <p:nvPr/>
        </p:nvSpPr>
        <p:spPr>
          <a:xfrm>
            <a:off x="7239000" y="1423267"/>
            <a:ext cx="843501" cy="369332"/>
          </a:xfrm>
          <a:prstGeom prst="rect">
            <a:avLst/>
          </a:prstGeom>
          <a:noFill/>
        </p:spPr>
        <p:txBody>
          <a:bodyPr wrap="none" rtlCol="0">
            <a:spAutoFit/>
          </a:bodyPr>
          <a:lstStyle/>
          <a:p>
            <a:r>
              <a:rPr lang="mn-MN" b="1" u="sng" dirty="0"/>
              <a:t>4</a:t>
            </a:r>
            <a:r>
              <a:rPr lang="mn-MN" b="1" u="sng" dirty="0" smtClean="0"/>
              <a:t> орон</a:t>
            </a:r>
            <a:endParaRPr lang="en-US" b="1" u="sng" dirty="0"/>
          </a:p>
        </p:txBody>
      </p:sp>
      <p:sp>
        <p:nvSpPr>
          <p:cNvPr id="2" name="TextBox 1"/>
          <p:cNvSpPr txBox="1"/>
          <p:nvPr/>
        </p:nvSpPr>
        <p:spPr>
          <a:xfrm>
            <a:off x="201303" y="2542658"/>
            <a:ext cx="2991627" cy="954107"/>
          </a:xfrm>
          <a:prstGeom prst="rect">
            <a:avLst/>
          </a:prstGeom>
          <a:noFill/>
        </p:spPr>
        <p:txBody>
          <a:bodyPr wrap="square" rtlCol="0">
            <a:spAutoFit/>
          </a:bodyPr>
          <a:lstStyle/>
          <a:p>
            <a:r>
              <a:rPr lang="mn-MN" sz="2800" b="1" dirty="0" smtClean="0">
                <a:solidFill>
                  <a:srgbClr val="FF0000"/>
                </a:solidFill>
                <a:effectLst>
                  <a:outerShdw blurRad="38100" dist="38100" dir="2700000" algn="tl">
                    <a:srgbClr val="000000">
                      <a:alpha val="43137"/>
                    </a:srgbClr>
                  </a:outerShdw>
                </a:effectLst>
              </a:rPr>
              <a:t>Бит </a:t>
            </a:r>
            <a:r>
              <a:rPr lang="en-US" sz="2800" b="1" dirty="0" smtClean="0">
                <a:solidFill>
                  <a:srgbClr val="FF0000"/>
                </a:solidFill>
                <a:effectLst>
                  <a:outerShdw blurRad="38100" dist="38100" dir="2700000" algn="tl">
                    <a:srgbClr val="000000">
                      <a:alpha val="43137"/>
                    </a:srgbClr>
                  </a:outerShdw>
                </a:effectLst>
              </a:rPr>
              <a:t>(bit)</a:t>
            </a:r>
            <a:r>
              <a:rPr lang="mn-MN" sz="2800" b="1" dirty="0" smtClean="0">
                <a:solidFill>
                  <a:srgbClr val="FF0000"/>
                </a:solidFill>
                <a:effectLst>
                  <a:outerShdw blurRad="38100" dist="38100" dir="2700000" algn="tl">
                    <a:srgbClr val="000000">
                      <a:alpha val="43137"/>
                    </a:srgbClr>
                  </a:outerShdw>
                </a:effectLst>
              </a:rPr>
              <a:t> </a:t>
            </a:r>
            <a:endParaRPr lang="en-US" sz="2800" b="1" dirty="0" smtClean="0">
              <a:solidFill>
                <a:srgbClr val="FF0000"/>
              </a:solidFill>
              <a:effectLst>
                <a:outerShdw blurRad="38100" dist="38100" dir="2700000" algn="tl">
                  <a:srgbClr val="000000">
                    <a:alpha val="43137"/>
                  </a:srgbClr>
                </a:outerShdw>
              </a:effectLst>
            </a:endParaRPr>
          </a:p>
          <a:p>
            <a:r>
              <a:rPr lang="mn-MN" sz="2800" b="1" dirty="0" smtClean="0">
                <a:solidFill>
                  <a:srgbClr val="FF0000"/>
                </a:solidFill>
                <a:effectLst>
                  <a:outerShdw blurRad="38100" dist="38100" dir="2700000" algn="tl">
                    <a:srgbClr val="000000">
                      <a:alpha val="43137"/>
                    </a:srgbClr>
                  </a:outerShdw>
                </a:effectLst>
              </a:rPr>
              <a:t>8 бит</a:t>
            </a:r>
            <a:r>
              <a:rPr lang="en-US" sz="2800" b="1" dirty="0" smtClean="0">
                <a:solidFill>
                  <a:srgbClr val="FF0000"/>
                </a:solidFill>
                <a:effectLst>
                  <a:outerShdw blurRad="38100" dist="38100" dir="2700000" algn="tl">
                    <a:srgbClr val="000000">
                      <a:alpha val="43137"/>
                    </a:srgbClr>
                  </a:outerShdw>
                </a:effectLst>
              </a:rPr>
              <a:t>=</a:t>
            </a:r>
            <a:r>
              <a:rPr lang="mn-MN" sz="2800" b="1" dirty="0" smtClean="0">
                <a:solidFill>
                  <a:srgbClr val="FF0000"/>
                </a:solidFill>
                <a:effectLst>
                  <a:outerShdw blurRad="38100" dist="38100" dir="2700000" algn="tl">
                    <a:srgbClr val="000000">
                      <a:alpha val="43137"/>
                    </a:srgbClr>
                  </a:outerShdw>
                </a:effectLst>
              </a:rPr>
              <a:t>Байт </a:t>
            </a:r>
            <a:r>
              <a:rPr lang="en-US" sz="2800" b="1" dirty="0" smtClean="0">
                <a:solidFill>
                  <a:srgbClr val="FF0000"/>
                </a:solidFill>
                <a:effectLst>
                  <a:outerShdw blurRad="38100" dist="38100" dir="2700000" algn="tl">
                    <a:srgbClr val="000000">
                      <a:alpha val="43137"/>
                    </a:srgbClr>
                  </a:outerShdw>
                </a:effectLst>
              </a:rPr>
              <a:t>(byte)</a:t>
            </a:r>
            <a:endParaRPr lang="en-US" sz="28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xmlns="" Requires="a14">
          <p:sp>
            <p:nvSpPr>
              <p:cNvPr id="3" name="Rectangle 2"/>
              <p:cNvSpPr/>
              <p:nvPr/>
            </p:nvSpPr>
            <p:spPr>
              <a:xfrm>
                <a:off x="1509749" y="3670167"/>
                <a:ext cx="16481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a:rPr>
                            <m:t>𝟏</m:t>
                          </m:r>
                          <m:r>
                            <a:rPr lang="en-US" b="1" i="1" smtClean="0">
                              <a:latin typeface="Cambria Math"/>
                            </a:rPr>
                            <m:t>′</m:t>
                          </m:r>
                          <m:r>
                            <a:rPr lang="en-US" b="1" i="1">
                              <a:latin typeface="Cambria Math"/>
                            </a:rPr>
                            <m:t>𝟏𝟎𝟏𝟎𝟎𝟏𝟎𝟏</m:t>
                          </m:r>
                        </m:e>
                        <m:sub>
                          <m:r>
                            <a:rPr lang="en-US" b="1" i="1">
                              <a:latin typeface="Cambria Math"/>
                            </a:rPr>
                            <m:t>𝟐</m:t>
                          </m:r>
                        </m:sub>
                      </m:sSub>
                    </m:oMath>
                  </m:oMathPara>
                </a14:m>
                <a:endParaRPr lang="en-US" b="1" dirty="0"/>
              </a:p>
            </p:txBody>
          </p:sp>
        </mc:Choice>
        <mc:Fallback>
          <p:sp>
            <p:nvSpPr>
              <p:cNvPr id="3" name="Rectangle 2"/>
              <p:cNvSpPr>
                <a:spLocks noRot="1" noChangeAspect="1" noMove="1" noResize="1" noEditPoints="1" noAdjustHandles="1" noChangeArrowheads="1" noChangeShapeType="1" noTextEdit="1"/>
              </p:cNvSpPr>
              <p:nvPr/>
            </p:nvSpPr>
            <p:spPr>
              <a:xfrm>
                <a:off x="1509749" y="3670167"/>
                <a:ext cx="1648143"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 name="Rectangle 5"/>
              <p:cNvSpPr/>
              <p:nvPr/>
            </p:nvSpPr>
            <p:spPr>
              <a:xfrm>
                <a:off x="1680263" y="4182493"/>
                <a:ext cx="14509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𝟏𝟏𝟎𝟏𝟏𝟎𝟏𝟎</m:t>
                          </m:r>
                        </m:e>
                        <m:sub>
                          <m:r>
                            <a:rPr lang="en-US" b="1" i="1">
                              <a:latin typeface="Cambria Math"/>
                            </a:rPr>
                            <m:t>𝟐</m:t>
                          </m:r>
                        </m:sub>
                      </m:sSub>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680263" y="4182493"/>
                <a:ext cx="1450975"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7" name="Rectangle 6"/>
              <p:cNvSpPr/>
              <p:nvPr/>
            </p:nvSpPr>
            <p:spPr>
              <a:xfrm>
                <a:off x="1680263" y="4665178"/>
                <a:ext cx="14509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𝟎𝟎𝟎</m:t>
                          </m:r>
                          <m:r>
                            <a:rPr lang="en-US" b="1" i="1">
                              <a:latin typeface="Cambria Math"/>
                            </a:rPr>
                            <m:t>𝟏𝟏𝟎𝟏𝟎</m:t>
                          </m:r>
                        </m:e>
                        <m:sub>
                          <m:r>
                            <a:rPr lang="en-US" b="1" i="1">
                              <a:latin typeface="Cambria Math"/>
                            </a:rPr>
                            <m:t>𝟐</m:t>
                          </m:r>
                        </m:sub>
                      </m:sSub>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680263" y="4665178"/>
                <a:ext cx="1450975" cy="369332"/>
              </a:xfrm>
              <a:prstGeom prst="rect">
                <a:avLst/>
              </a:prstGeom>
              <a:blipFill rotWithShape="1">
                <a:blip r:embed="rId5"/>
                <a:stretch>
                  <a:fillRect/>
                </a:stretch>
              </a:blipFill>
            </p:spPr>
            <p:txBody>
              <a:bodyPr/>
              <a:lstStyle/>
              <a:p>
                <a:r>
                  <a:rPr lang="en-US">
                    <a:noFill/>
                  </a:rPr>
                  <a:t> </a:t>
                </a:r>
              </a:p>
            </p:txBody>
          </p:sp>
        </mc:Fallback>
      </mc:AlternateContent>
      <p:sp>
        <p:nvSpPr>
          <p:cNvPr id="11" name="Freeform 10"/>
          <p:cNvSpPr/>
          <p:nvPr/>
        </p:nvSpPr>
        <p:spPr>
          <a:xfrm>
            <a:off x="1683657" y="2784497"/>
            <a:ext cx="1288143" cy="873103"/>
          </a:xfrm>
          <a:custGeom>
            <a:avLst/>
            <a:gdLst>
              <a:gd name="connsiteX0" fmla="*/ 0 w 1698172"/>
              <a:gd name="connsiteY0" fmla="*/ 16760 h 873103"/>
              <a:gd name="connsiteX1" fmla="*/ 957943 w 1698172"/>
              <a:gd name="connsiteY1" fmla="*/ 16760 h 873103"/>
              <a:gd name="connsiteX2" fmla="*/ 1538514 w 1698172"/>
              <a:gd name="connsiteY2" fmla="*/ 190932 h 873103"/>
              <a:gd name="connsiteX3" fmla="*/ 1698172 w 1698172"/>
              <a:gd name="connsiteY3" fmla="*/ 873103 h 873103"/>
            </a:gdLst>
            <a:ahLst/>
            <a:cxnLst>
              <a:cxn ang="0">
                <a:pos x="connsiteX0" y="connsiteY0"/>
              </a:cxn>
              <a:cxn ang="0">
                <a:pos x="connsiteX1" y="connsiteY1"/>
              </a:cxn>
              <a:cxn ang="0">
                <a:pos x="connsiteX2" y="connsiteY2"/>
              </a:cxn>
              <a:cxn ang="0">
                <a:pos x="connsiteX3" y="connsiteY3"/>
              </a:cxn>
            </a:cxnLst>
            <a:rect l="l" t="t" r="r" b="b"/>
            <a:pathLst>
              <a:path w="1698172" h="873103">
                <a:moveTo>
                  <a:pt x="0" y="16760"/>
                </a:moveTo>
                <a:cubicBezTo>
                  <a:pt x="350762" y="2245"/>
                  <a:pt x="701524" y="-12269"/>
                  <a:pt x="957943" y="16760"/>
                </a:cubicBezTo>
                <a:cubicBezTo>
                  <a:pt x="1214362" y="45789"/>
                  <a:pt x="1415143" y="48208"/>
                  <a:pt x="1538514" y="190932"/>
                </a:cubicBezTo>
                <a:cubicBezTo>
                  <a:pt x="1661885" y="333656"/>
                  <a:pt x="1680028" y="603379"/>
                  <a:pt x="1698172" y="873103"/>
                </a:cubicBezTo>
              </a:path>
            </a:pathLst>
          </a:custGeom>
          <a:noFill/>
          <a:ln>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209800" y="2786743"/>
            <a:ext cx="505213" cy="870857"/>
          </a:xfrm>
          <a:custGeom>
            <a:avLst/>
            <a:gdLst>
              <a:gd name="connsiteX0" fmla="*/ 0 w 578626"/>
              <a:gd name="connsiteY0" fmla="*/ 0 h 870857"/>
              <a:gd name="connsiteX1" fmla="*/ 435429 w 578626"/>
              <a:gd name="connsiteY1" fmla="*/ 232228 h 870857"/>
              <a:gd name="connsiteX2" fmla="*/ 566057 w 578626"/>
              <a:gd name="connsiteY2" fmla="*/ 508000 h 870857"/>
              <a:gd name="connsiteX3" fmla="*/ 566057 w 578626"/>
              <a:gd name="connsiteY3" fmla="*/ 870857 h 870857"/>
            </a:gdLst>
            <a:ahLst/>
            <a:cxnLst>
              <a:cxn ang="0">
                <a:pos x="connsiteX0" y="connsiteY0"/>
              </a:cxn>
              <a:cxn ang="0">
                <a:pos x="connsiteX1" y="connsiteY1"/>
              </a:cxn>
              <a:cxn ang="0">
                <a:pos x="connsiteX2" y="connsiteY2"/>
              </a:cxn>
              <a:cxn ang="0">
                <a:pos x="connsiteX3" y="connsiteY3"/>
              </a:cxn>
            </a:cxnLst>
            <a:rect l="l" t="t" r="r" b="b"/>
            <a:pathLst>
              <a:path w="578626" h="870857">
                <a:moveTo>
                  <a:pt x="0" y="0"/>
                </a:moveTo>
                <a:cubicBezTo>
                  <a:pt x="170543" y="73780"/>
                  <a:pt x="341086" y="147561"/>
                  <a:pt x="435429" y="232228"/>
                </a:cubicBezTo>
                <a:cubicBezTo>
                  <a:pt x="529772" y="316895"/>
                  <a:pt x="544286" y="401562"/>
                  <a:pt x="566057" y="508000"/>
                </a:cubicBezTo>
                <a:cubicBezTo>
                  <a:pt x="587828" y="614438"/>
                  <a:pt x="576942" y="742647"/>
                  <a:pt x="566057" y="870857"/>
                </a:cubicBezTo>
              </a:path>
            </a:pathLst>
          </a:custGeom>
          <a:noFill/>
          <a:ln>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p:cNvSpPr/>
          <p:nvPr/>
        </p:nvSpPr>
        <p:spPr>
          <a:xfrm>
            <a:off x="4324244" y="4460528"/>
            <a:ext cx="341203" cy="19025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686783" y="5227129"/>
            <a:ext cx="461986" cy="369332"/>
          </a:xfrm>
          <a:prstGeom prst="rect">
            <a:avLst/>
          </a:prstGeom>
          <a:noFill/>
        </p:spPr>
        <p:txBody>
          <a:bodyPr wrap="none" rtlCol="0">
            <a:spAutoFit/>
          </a:bodyPr>
          <a:lstStyle/>
          <a:p>
            <a:r>
              <a:rPr lang="mn-MN" dirty="0" smtClean="0"/>
              <a:t>4-т</a:t>
            </a:r>
            <a:endParaRPr lang="en-US" dirty="0"/>
          </a:p>
        </p:txBody>
      </p:sp>
      <p:sp>
        <p:nvSpPr>
          <p:cNvPr id="13" name="Right Brace 12"/>
          <p:cNvSpPr/>
          <p:nvPr/>
        </p:nvSpPr>
        <p:spPr>
          <a:xfrm>
            <a:off x="6096000" y="3962400"/>
            <a:ext cx="457200" cy="24006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620180" y="4978068"/>
            <a:ext cx="461986" cy="369332"/>
          </a:xfrm>
          <a:prstGeom prst="rect">
            <a:avLst/>
          </a:prstGeom>
          <a:noFill/>
        </p:spPr>
        <p:txBody>
          <a:bodyPr wrap="none" rtlCol="0">
            <a:spAutoFit/>
          </a:bodyPr>
          <a:lstStyle/>
          <a:p>
            <a:r>
              <a:rPr lang="mn-MN" dirty="0" smtClean="0"/>
              <a:t>8-т</a:t>
            </a:r>
            <a:endParaRPr lang="en-US" dirty="0"/>
          </a:p>
        </p:txBody>
      </p:sp>
      <p:sp>
        <p:nvSpPr>
          <p:cNvPr id="15" name="Right Brace 14"/>
          <p:cNvSpPr/>
          <p:nvPr/>
        </p:nvSpPr>
        <p:spPr>
          <a:xfrm>
            <a:off x="8082501" y="1914251"/>
            <a:ext cx="375699" cy="44774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8458200" y="3968287"/>
            <a:ext cx="579005" cy="369332"/>
          </a:xfrm>
          <a:prstGeom prst="rect">
            <a:avLst/>
          </a:prstGeom>
          <a:noFill/>
        </p:spPr>
        <p:txBody>
          <a:bodyPr wrap="none" rtlCol="0">
            <a:spAutoFit/>
          </a:bodyPr>
          <a:lstStyle/>
          <a:p>
            <a:r>
              <a:rPr lang="mn-MN" dirty="0" smtClean="0"/>
              <a:t>16-т</a:t>
            </a:r>
            <a:endParaRPr lang="en-US" dirty="0"/>
          </a:p>
        </p:txBody>
      </p:sp>
    </p:spTree>
    <p:extLst>
      <p:ext uri="{BB962C8B-B14F-4D97-AF65-F5344CB8AC3E}">
        <p14:creationId xmlns:p14="http://schemas.microsoft.com/office/powerpoint/2010/main" xmlns="" val="400936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arn(inVertical)">
                                      <p:cBhvr>
                                        <p:cTn id="48" dur="500"/>
                                        <p:tgtEl>
                                          <p:spTgt spid="15"/>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inVertical)">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0"/>
      <p:bldP spid="23" grpId="0"/>
      <p:bldP spid="28" grpId="0"/>
      <p:bldP spid="29" grpId="0"/>
      <p:bldP spid="8" grpId="0" animBg="1"/>
      <p:bldP spid="10" grpId="0"/>
      <p:bldP spid="13" grpId="0" animBg="1"/>
      <p:bldP spid="14" grpId="0"/>
      <p:bldP spid="15"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787849" y="1291970"/>
            <a:ext cx="1500475" cy="646331"/>
          </a:xfrm>
          <a:prstGeom prst="rect">
            <a:avLst/>
          </a:prstGeom>
          <a:noFill/>
        </p:spPr>
        <p:txBody>
          <a:bodyPr wrap="none" rtlCol="0">
            <a:spAutoFit/>
          </a:bodyPr>
          <a:lstStyle/>
          <a:p>
            <a:r>
              <a:rPr lang="en-US" b="1" dirty="0" smtClean="0">
                <a:solidFill>
                  <a:srgbClr val="FF0000"/>
                </a:solidFill>
              </a:rPr>
              <a:t>5</a:t>
            </a:r>
            <a:r>
              <a:rPr lang="mn-MN" b="1" dirty="0" smtClean="0">
                <a:solidFill>
                  <a:srgbClr val="FF0000"/>
                </a:solidFill>
              </a:rPr>
              <a:t>-тын тоолол</a:t>
            </a:r>
          </a:p>
          <a:p>
            <a:r>
              <a:rPr lang="mn-MN" b="1" dirty="0" smtClean="0">
                <a:solidFill>
                  <a:srgbClr val="FF0000"/>
                </a:solidFill>
              </a:rPr>
              <a:t>0, 1, 2, 3, 4</a:t>
            </a:r>
            <a:endParaRPr lang="en-US" b="1" dirty="0">
              <a:solidFill>
                <a:srgbClr val="FF0000"/>
              </a:solidFill>
            </a:endParaRPr>
          </a:p>
        </p:txBody>
      </p:sp>
      <p:sp>
        <p:nvSpPr>
          <p:cNvPr id="7" name="TextBox 6"/>
          <p:cNvSpPr txBox="1"/>
          <p:nvPr/>
        </p:nvSpPr>
        <p:spPr>
          <a:xfrm>
            <a:off x="940249" y="2358770"/>
            <a:ext cx="535724" cy="1477328"/>
          </a:xfrm>
          <a:prstGeom prst="rect">
            <a:avLst/>
          </a:prstGeom>
          <a:noFill/>
        </p:spPr>
        <p:txBody>
          <a:bodyPr wrap="none" rtlCol="0">
            <a:spAutoFit/>
          </a:bodyPr>
          <a:lstStyle/>
          <a:p>
            <a:r>
              <a:rPr lang="mn-MN" b="1" dirty="0" smtClean="0">
                <a:solidFill>
                  <a:srgbClr val="FF0000"/>
                </a:solidFill>
              </a:rPr>
              <a:t>000</a:t>
            </a:r>
          </a:p>
          <a:p>
            <a:r>
              <a:rPr lang="mn-MN" b="1" dirty="0" smtClean="0">
                <a:solidFill>
                  <a:srgbClr val="FF0000"/>
                </a:solidFill>
              </a:rPr>
              <a:t>001</a:t>
            </a:r>
          </a:p>
          <a:p>
            <a:r>
              <a:rPr lang="mn-MN" b="1" dirty="0" smtClean="0">
                <a:solidFill>
                  <a:srgbClr val="FF0000"/>
                </a:solidFill>
              </a:rPr>
              <a:t>010</a:t>
            </a:r>
          </a:p>
          <a:p>
            <a:r>
              <a:rPr lang="mn-MN" b="1" dirty="0" smtClean="0">
                <a:solidFill>
                  <a:srgbClr val="FF0000"/>
                </a:solidFill>
              </a:rPr>
              <a:t>011</a:t>
            </a:r>
          </a:p>
          <a:p>
            <a:r>
              <a:rPr lang="mn-MN" b="1" dirty="0" smtClean="0">
                <a:solidFill>
                  <a:srgbClr val="FF0000"/>
                </a:solidFill>
              </a:rPr>
              <a:t>100</a:t>
            </a:r>
            <a:endParaRPr lang="en-US" b="1" dirty="0" smtClean="0">
              <a:solidFill>
                <a:srgbClr val="FF0000"/>
              </a:solidFill>
            </a:endParaRPr>
          </a:p>
        </p:txBody>
      </p:sp>
      <p:sp>
        <p:nvSpPr>
          <p:cNvPr id="8" name="TextBox 7"/>
          <p:cNvSpPr txBox="1"/>
          <p:nvPr/>
        </p:nvSpPr>
        <p:spPr>
          <a:xfrm>
            <a:off x="1629163" y="2379154"/>
            <a:ext cx="1231427" cy="1477328"/>
          </a:xfrm>
          <a:prstGeom prst="rect">
            <a:avLst/>
          </a:prstGeom>
          <a:noFill/>
        </p:spPr>
        <p:txBody>
          <a:bodyPr wrap="none" rtlCol="0">
            <a:spAutoFit/>
          </a:bodyPr>
          <a:lstStyle/>
          <a:p>
            <a:r>
              <a:rPr lang="mn-MN" b="1" dirty="0" smtClean="0">
                <a:solidFill>
                  <a:srgbClr val="FF0000"/>
                </a:solidFill>
              </a:rPr>
              <a:t>0</a:t>
            </a:r>
          </a:p>
          <a:p>
            <a:r>
              <a:rPr lang="mn-MN" b="1" dirty="0" smtClean="0">
                <a:solidFill>
                  <a:srgbClr val="FF0000"/>
                </a:solidFill>
              </a:rPr>
              <a:t>1</a:t>
            </a:r>
          </a:p>
          <a:p>
            <a:r>
              <a:rPr lang="mn-MN" b="1" dirty="0" smtClean="0">
                <a:solidFill>
                  <a:srgbClr val="FF0000"/>
                </a:solidFill>
              </a:rPr>
              <a:t>2</a:t>
            </a:r>
          </a:p>
          <a:p>
            <a:r>
              <a:rPr lang="mn-MN" b="1" dirty="0" smtClean="0">
                <a:solidFill>
                  <a:srgbClr val="FF0000"/>
                </a:solidFill>
              </a:rPr>
              <a:t>3</a:t>
            </a:r>
            <a:r>
              <a:rPr lang="en-US" b="1" dirty="0" smtClean="0">
                <a:solidFill>
                  <a:srgbClr val="FF0000"/>
                </a:solidFill>
              </a:rPr>
              <a:t>=2^1+2^0</a:t>
            </a:r>
            <a:endParaRPr lang="mn-MN" b="1" dirty="0" smtClean="0">
              <a:solidFill>
                <a:srgbClr val="FF0000"/>
              </a:solidFill>
            </a:endParaRPr>
          </a:p>
          <a:p>
            <a:r>
              <a:rPr lang="mn-MN" b="1" dirty="0" smtClean="0">
                <a:solidFill>
                  <a:srgbClr val="FF0000"/>
                </a:solidFill>
              </a:rPr>
              <a:t>4</a:t>
            </a:r>
            <a:r>
              <a:rPr lang="en-US" b="1" dirty="0" smtClean="0">
                <a:solidFill>
                  <a:srgbClr val="FF0000"/>
                </a:solidFill>
              </a:rPr>
              <a:t>=2^2</a:t>
            </a:r>
            <a:endParaRPr lang="en-US" b="1" dirty="0">
              <a:solidFill>
                <a:srgbClr val="FF0000"/>
              </a:solidFill>
            </a:endParaRPr>
          </a:p>
        </p:txBody>
      </p:sp>
      <p:sp>
        <p:nvSpPr>
          <p:cNvPr id="9" name="TextBox 8"/>
          <p:cNvSpPr txBox="1"/>
          <p:nvPr/>
        </p:nvSpPr>
        <p:spPr>
          <a:xfrm>
            <a:off x="3733801" y="1320997"/>
            <a:ext cx="1500475" cy="369332"/>
          </a:xfrm>
          <a:prstGeom prst="rect">
            <a:avLst/>
          </a:prstGeom>
          <a:noFill/>
        </p:spPr>
        <p:txBody>
          <a:bodyPr wrap="none" rtlCol="0">
            <a:spAutoFit/>
          </a:bodyPr>
          <a:lstStyle/>
          <a:p>
            <a:r>
              <a:rPr lang="mn-MN" b="1" dirty="0" smtClean="0">
                <a:solidFill>
                  <a:srgbClr val="0070C0"/>
                </a:solidFill>
              </a:rPr>
              <a:t>9-тын тоолол</a:t>
            </a:r>
            <a:endParaRPr lang="en-US" b="1" dirty="0">
              <a:solidFill>
                <a:srgbClr val="0070C0"/>
              </a:solidFill>
            </a:endParaRPr>
          </a:p>
        </p:txBody>
      </p:sp>
      <p:sp>
        <p:nvSpPr>
          <p:cNvPr id="10" name="TextBox 9"/>
          <p:cNvSpPr txBox="1"/>
          <p:nvPr/>
        </p:nvSpPr>
        <p:spPr>
          <a:xfrm>
            <a:off x="3124200" y="1651384"/>
            <a:ext cx="2122697" cy="369332"/>
          </a:xfrm>
          <a:prstGeom prst="rect">
            <a:avLst/>
          </a:prstGeom>
          <a:noFill/>
        </p:spPr>
        <p:txBody>
          <a:bodyPr wrap="none" rtlCol="0">
            <a:spAutoFit/>
          </a:bodyPr>
          <a:lstStyle/>
          <a:p>
            <a:r>
              <a:rPr lang="mn-MN" b="1" dirty="0" smtClean="0">
                <a:solidFill>
                  <a:srgbClr val="0070C0"/>
                </a:solidFill>
              </a:rPr>
              <a:t>0, 1, 2, 3, 4, 5, 6, 7, 8</a:t>
            </a:r>
            <a:endParaRPr lang="en-US" b="1" dirty="0">
              <a:solidFill>
                <a:srgbClr val="0070C0"/>
              </a:solidFill>
            </a:endParaRPr>
          </a:p>
        </p:txBody>
      </p:sp>
      <p:sp>
        <p:nvSpPr>
          <p:cNvPr id="11" name="TextBox 10"/>
          <p:cNvSpPr txBox="1"/>
          <p:nvPr/>
        </p:nvSpPr>
        <p:spPr>
          <a:xfrm>
            <a:off x="3276601" y="2316855"/>
            <a:ext cx="301686" cy="2585323"/>
          </a:xfrm>
          <a:prstGeom prst="rect">
            <a:avLst/>
          </a:prstGeom>
          <a:noFill/>
        </p:spPr>
        <p:txBody>
          <a:bodyPr wrap="none" rtlCol="0">
            <a:spAutoFit/>
          </a:bodyPr>
          <a:lstStyle/>
          <a:p>
            <a:r>
              <a:rPr lang="mn-MN" b="1" dirty="0" smtClean="0">
                <a:solidFill>
                  <a:srgbClr val="0070C0"/>
                </a:solidFill>
              </a:rPr>
              <a:t>0</a:t>
            </a:r>
          </a:p>
          <a:p>
            <a:r>
              <a:rPr lang="mn-MN" b="1" dirty="0" smtClean="0">
                <a:solidFill>
                  <a:srgbClr val="0070C0"/>
                </a:solidFill>
              </a:rPr>
              <a:t>1</a:t>
            </a:r>
          </a:p>
          <a:p>
            <a:r>
              <a:rPr lang="mn-MN" b="1" dirty="0" smtClean="0">
                <a:solidFill>
                  <a:srgbClr val="0070C0"/>
                </a:solidFill>
              </a:rPr>
              <a:t>2</a:t>
            </a:r>
          </a:p>
          <a:p>
            <a:r>
              <a:rPr lang="mn-MN" b="1" dirty="0" smtClean="0">
                <a:solidFill>
                  <a:srgbClr val="0070C0"/>
                </a:solidFill>
              </a:rPr>
              <a:t>3</a:t>
            </a:r>
          </a:p>
          <a:p>
            <a:r>
              <a:rPr lang="mn-MN" b="1" dirty="0" smtClean="0">
                <a:solidFill>
                  <a:srgbClr val="0070C0"/>
                </a:solidFill>
              </a:rPr>
              <a:t>4</a:t>
            </a:r>
          </a:p>
          <a:p>
            <a:r>
              <a:rPr lang="mn-MN" b="1" dirty="0" smtClean="0">
                <a:solidFill>
                  <a:srgbClr val="0070C0"/>
                </a:solidFill>
              </a:rPr>
              <a:t>5</a:t>
            </a:r>
          </a:p>
          <a:p>
            <a:r>
              <a:rPr lang="mn-MN" b="1" dirty="0" smtClean="0">
                <a:solidFill>
                  <a:srgbClr val="0070C0"/>
                </a:solidFill>
              </a:rPr>
              <a:t>6</a:t>
            </a:r>
          </a:p>
          <a:p>
            <a:r>
              <a:rPr lang="mn-MN" b="1" dirty="0" smtClean="0">
                <a:solidFill>
                  <a:srgbClr val="0070C0"/>
                </a:solidFill>
              </a:rPr>
              <a:t>7</a:t>
            </a:r>
          </a:p>
          <a:p>
            <a:r>
              <a:rPr lang="mn-MN" b="1" dirty="0">
                <a:solidFill>
                  <a:srgbClr val="0070C0"/>
                </a:solidFill>
              </a:rPr>
              <a:t>8</a:t>
            </a:r>
            <a:endParaRPr lang="en-US" b="1" dirty="0">
              <a:solidFill>
                <a:srgbClr val="0070C0"/>
              </a:solidFill>
            </a:endParaRPr>
          </a:p>
        </p:txBody>
      </p:sp>
      <p:sp>
        <p:nvSpPr>
          <p:cNvPr id="12" name="TextBox 11"/>
          <p:cNvSpPr txBox="1"/>
          <p:nvPr/>
        </p:nvSpPr>
        <p:spPr>
          <a:xfrm>
            <a:off x="3733801" y="2285286"/>
            <a:ext cx="1582484" cy="2585323"/>
          </a:xfrm>
          <a:prstGeom prst="rect">
            <a:avLst/>
          </a:prstGeom>
          <a:noFill/>
        </p:spPr>
        <p:txBody>
          <a:bodyPr wrap="none" rtlCol="0">
            <a:spAutoFit/>
          </a:bodyPr>
          <a:lstStyle/>
          <a:p>
            <a:r>
              <a:rPr lang="mn-MN" b="1" dirty="0" smtClean="0">
                <a:solidFill>
                  <a:srgbClr val="0070C0"/>
                </a:solidFill>
              </a:rPr>
              <a:t>0000</a:t>
            </a:r>
          </a:p>
          <a:p>
            <a:r>
              <a:rPr lang="mn-MN" b="1" dirty="0" smtClean="0">
                <a:solidFill>
                  <a:srgbClr val="0070C0"/>
                </a:solidFill>
              </a:rPr>
              <a:t>0001</a:t>
            </a:r>
            <a:r>
              <a:rPr lang="en-US" b="1" dirty="0" smtClean="0">
                <a:solidFill>
                  <a:srgbClr val="0070C0"/>
                </a:solidFill>
              </a:rPr>
              <a:t>=2^0</a:t>
            </a:r>
            <a:endParaRPr lang="mn-MN" b="1" dirty="0" smtClean="0">
              <a:solidFill>
                <a:srgbClr val="0070C0"/>
              </a:solidFill>
            </a:endParaRPr>
          </a:p>
          <a:p>
            <a:r>
              <a:rPr lang="mn-MN" b="1" dirty="0" smtClean="0">
                <a:solidFill>
                  <a:srgbClr val="0070C0"/>
                </a:solidFill>
              </a:rPr>
              <a:t>0010</a:t>
            </a:r>
          </a:p>
          <a:p>
            <a:r>
              <a:rPr lang="mn-MN" b="1" dirty="0" smtClean="0">
                <a:solidFill>
                  <a:srgbClr val="0070C0"/>
                </a:solidFill>
              </a:rPr>
              <a:t>0011</a:t>
            </a:r>
          </a:p>
          <a:p>
            <a:r>
              <a:rPr lang="mn-MN" b="1" dirty="0" smtClean="0">
                <a:solidFill>
                  <a:srgbClr val="0070C0"/>
                </a:solidFill>
              </a:rPr>
              <a:t>0100</a:t>
            </a:r>
          </a:p>
          <a:p>
            <a:r>
              <a:rPr lang="mn-MN" b="1" dirty="0" smtClean="0">
                <a:solidFill>
                  <a:srgbClr val="0070C0"/>
                </a:solidFill>
              </a:rPr>
              <a:t>0101</a:t>
            </a:r>
          </a:p>
          <a:p>
            <a:r>
              <a:rPr lang="mn-MN" b="1" dirty="0" smtClean="0">
                <a:solidFill>
                  <a:srgbClr val="0070C0"/>
                </a:solidFill>
              </a:rPr>
              <a:t>0110</a:t>
            </a:r>
            <a:r>
              <a:rPr lang="en-US" b="1" dirty="0" smtClean="0">
                <a:solidFill>
                  <a:srgbClr val="0070C0"/>
                </a:solidFill>
              </a:rPr>
              <a:t>=2^2+2^1</a:t>
            </a:r>
            <a:endParaRPr lang="mn-MN" b="1" dirty="0" smtClean="0">
              <a:solidFill>
                <a:srgbClr val="0070C0"/>
              </a:solidFill>
            </a:endParaRPr>
          </a:p>
          <a:p>
            <a:r>
              <a:rPr lang="mn-MN" b="1" dirty="0" smtClean="0">
                <a:solidFill>
                  <a:srgbClr val="0070C0"/>
                </a:solidFill>
              </a:rPr>
              <a:t>0111</a:t>
            </a:r>
          </a:p>
          <a:p>
            <a:r>
              <a:rPr lang="mn-MN" b="1" dirty="0" smtClean="0">
                <a:solidFill>
                  <a:srgbClr val="0070C0"/>
                </a:solidFill>
              </a:rPr>
              <a:t>1000</a:t>
            </a:r>
            <a:endParaRPr lang="en-US" b="1" dirty="0" smtClean="0">
              <a:solidFill>
                <a:srgbClr val="0070C0"/>
              </a:solidFill>
            </a:endParaRPr>
          </a:p>
        </p:txBody>
      </p:sp>
      <p:sp>
        <p:nvSpPr>
          <p:cNvPr id="13" name="TextBox 12"/>
          <p:cNvSpPr txBox="1"/>
          <p:nvPr/>
        </p:nvSpPr>
        <p:spPr>
          <a:xfrm>
            <a:off x="6355061" y="1282052"/>
            <a:ext cx="579005" cy="369332"/>
          </a:xfrm>
          <a:prstGeom prst="rect">
            <a:avLst/>
          </a:prstGeom>
          <a:noFill/>
        </p:spPr>
        <p:txBody>
          <a:bodyPr wrap="none" rtlCol="0">
            <a:spAutoFit/>
          </a:bodyPr>
          <a:lstStyle/>
          <a:p>
            <a:r>
              <a:rPr lang="mn-MN" b="1" dirty="0" smtClean="0">
                <a:solidFill>
                  <a:srgbClr val="C00000"/>
                </a:solidFill>
              </a:rPr>
              <a:t>11-т</a:t>
            </a:r>
            <a:endParaRPr lang="en-US" b="1" dirty="0">
              <a:solidFill>
                <a:srgbClr val="C00000"/>
              </a:solidFill>
            </a:endParaRPr>
          </a:p>
        </p:txBody>
      </p:sp>
      <p:sp>
        <p:nvSpPr>
          <p:cNvPr id="14" name="TextBox 13"/>
          <p:cNvSpPr txBox="1"/>
          <p:nvPr/>
        </p:nvSpPr>
        <p:spPr>
          <a:xfrm>
            <a:off x="5791200" y="2220271"/>
            <a:ext cx="418704" cy="3139321"/>
          </a:xfrm>
          <a:prstGeom prst="rect">
            <a:avLst/>
          </a:prstGeom>
          <a:noFill/>
        </p:spPr>
        <p:txBody>
          <a:bodyPr wrap="none" rtlCol="0">
            <a:spAutoFit/>
          </a:bodyPr>
          <a:lstStyle/>
          <a:p>
            <a:r>
              <a:rPr lang="mn-MN" b="1" dirty="0" smtClean="0">
                <a:solidFill>
                  <a:srgbClr val="C00000"/>
                </a:solidFill>
              </a:rPr>
              <a:t>0</a:t>
            </a:r>
          </a:p>
          <a:p>
            <a:r>
              <a:rPr lang="mn-MN" b="1" dirty="0" smtClean="0">
                <a:solidFill>
                  <a:srgbClr val="C00000"/>
                </a:solidFill>
              </a:rPr>
              <a:t>1</a:t>
            </a:r>
          </a:p>
          <a:p>
            <a:r>
              <a:rPr lang="mn-MN" b="1" dirty="0" smtClean="0">
                <a:solidFill>
                  <a:srgbClr val="C00000"/>
                </a:solidFill>
              </a:rPr>
              <a:t>2</a:t>
            </a:r>
          </a:p>
          <a:p>
            <a:r>
              <a:rPr lang="mn-MN" b="1" dirty="0" smtClean="0">
                <a:solidFill>
                  <a:srgbClr val="C00000"/>
                </a:solidFill>
              </a:rPr>
              <a:t>3</a:t>
            </a:r>
          </a:p>
          <a:p>
            <a:r>
              <a:rPr lang="mn-MN" b="1" dirty="0" smtClean="0">
                <a:solidFill>
                  <a:srgbClr val="C00000"/>
                </a:solidFill>
              </a:rPr>
              <a:t>4</a:t>
            </a:r>
          </a:p>
          <a:p>
            <a:r>
              <a:rPr lang="mn-MN" b="1" dirty="0" smtClean="0">
                <a:solidFill>
                  <a:srgbClr val="C00000"/>
                </a:solidFill>
              </a:rPr>
              <a:t>5</a:t>
            </a:r>
          </a:p>
          <a:p>
            <a:r>
              <a:rPr lang="mn-MN" b="1" dirty="0" smtClean="0">
                <a:solidFill>
                  <a:srgbClr val="C00000"/>
                </a:solidFill>
              </a:rPr>
              <a:t>6</a:t>
            </a:r>
          </a:p>
          <a:p>
            <a:r>
              <a:rPr lang="mn-MN" b="1" dirty="0" smtClean="0">
                <a:solidFill>
                  <a:srgbClr val="C00000"/>
                </a:solidFill>
              </a:rPr>
              <a:t>7</a:t>
            </a:r>
          </a:p>
          <a:p>
            <a:r>
              <a:rPr lang="mn-MN" b="1" dirty="0" smtClean="0">
                <a:solidFill>
                  <a:srgbClr val="C00000"/>
                </a:solidFill>
              </a:rPr>
              <a:t>8</a:t>
            </a:r>
          </a:p>
          <a:p>
            <a:r>
              <a:rPr lang="mn-MN" b="1" dirty="0" smtClean="0">
                <a:solidFill>
                  <a:srgbClr val="C00000"/>
                </a:solidFill>
              </a:rPr>
              <a:t>9</a:t>
            </a:r>
          </a:p>
          <a:p>
            <a:r>
              <a:rPr lang="mn-MN" b="1" dirty="0" smtClean="0">
                <a:solidFill>
                  <a:srgbClr val="C00000"/>
                </a:solidFill>
              </a:rPr>
              <a:t>10</a:t>
            </a:r>
          </a:p>
        </p:txBody>
      </p:sp>
      <p:sp>
        <p:nvSpPr>
          <p:cNvPr id="15" name="TextBox 14"/>
          <p:cNvSpPr txBox="1"/>
          <p:nvPr/>
        </p:nvSpPr>
        <p:spPr>
          <a:xfrm>
            <a:off x="6477000" y="2205150"/>
            <a:ext cx="1582484" cy="3139321"/>
          </a:xfrm>
          <a:prstGeom prst="rect">
            <a:avLst/>
          </a:prstGeom>
          <a:noFill/>
        </p:spPr>
        <p:txBody>
          <a:bodyPr wrap="none" rtlCol="0">
            <a:spAutoFit/>
          </a:bodyPr>
          <a:lstStyle/>
          <a:p>
            <a:r>
              <a:rPr lang="mn-MN" b="1" dirty="0" smtClean="0">
                <a:solidFill>
                  <a:srgbClr val="C00000"/>
                </a:solidFill>
              </a:rPr>
              <a:t>0000</a:t>
            </a:r>
          </a:p>
          <a:p>
            <a:r>
              <a:rPr lang="mn-MN" b="1" dirty="0" smtClean="0">
                <a:solidFill>
                  <a:srgbClr val="C00000"/>
                </a:solidFill>
              </a:rPr>
              <a:t>0001</a:t>
            </a:r>
          </a:p>
          <a:p>
            <a:r>
              <a:rPr lang="mn-MN" b="1" dirty="0" smtClean="0">
                <a:solidFill>
                  <a:srgbClr val="C00000"/>
                </a:solidFill>
              </a:rPr>
              <a:t>0010</a:t>
            </a:r>
          </a:p>
          <a:p>
            <a:r>
              <a:rPr lang="mn-MN" b="1" dirty="0" smtClean="0">
                <a:solidFill>
                  <a:srgbClr val="C00000"/>
                </a:solidFill>
              </a:rPr>
              <a:t>0011</a:t>
            </a:r>
          </a:p>
          <a:p>
            <a:r>
              <a:rPr lang="mn-MN" b="1" dirty="0" smtClean="0">
                <a:solidFill>
                  <a:srgbClr val="C00000"/>
                </a:solidFill>
              </a:rPr>
              <a:t>0100</a:t>
            </a:r>
          </a:p>
          <a:p>
            <a:r>
              <a:rPr lang="mn-MN" b="1" dirty="0" smtClean="0">
                <a:solidFill>
                  <a:srgbClr val="C00000"/>
                </a:solidFill>
              </a:rPr>
              <a:t>0101</a:t>
            </a:r>
          </a:p>
          <a:p>
            <a:r>
              <a:rPr lang="mn-MN" b="1" dirty="0" smtClean="0">
                <a:solidFill>
                  <a:srgbClr val="C00000"/>
                </a:solidFill>
              </a:rPr>
              <a:t>0110</a:t>
            </a:r>
          </a:p>
          <a:p>
            <a:r>
              <a:rPr lang="mn-MN" b="1" dirty="0" smtClean="0">
                <a:solidFill>
                  <a:srgbClr val="C00000"/>
                </a:solidFill>
              </a:rPr>
              <a:t>0111</a:t>
            </a:r>
          </a:p>
          <a:p>
            <a:r>
              <a:rPr lang="mn-MN" b="1" dirty="0" smtClean="0">
                <a:solidFill>
                  <a:srgbClr val="C00000"/>
                </a:solidFill>
              </a:rPr>
              <a:t>1000</a:t>
            </a:r>
            <a:r>
              <a:rPr lang="en-US" b="1" dirty="0" smtClean="0">
                <a:solidFill>
                  <a:srgbClr val="C00000"/>
                </a:solidFill>
              </a:rPr>
              <a:t>=2^3</a:t>
            </a:r>
            <a:endParaRPr lang="mn-MN" b="1" dirty="0" smtClean="0">
              <a:solidFill>
                <a:srgbClr val="C00000"/>
              </a:solidFill>
            </a:endParaRPr>
          </a:p>
          <a:p>
            <a:r>
              <a:rPr lang="mn-MN" b="1" dirty="0" smtClean="0">
                <a:solidFill>
                  <a:srgbClr val="C00000"/>
                </a:solidFill>
              </a:rPr>
              <a:t>1001</a:t>
            </a:r>
            <a:r>
              <a:rPr lang="en-US" b="1" dirty="0" smtClean="0">
                <a:solidFill>
                  <a:srgbClr val="C00000"/>
                </a:solidFill>
              </a:rPr>
              <a:t>=2^3+2^0</a:t>
            </a:r>
            <a:endParaRPr lang="mn-MN" b="1" dirty="0" smtClean="0">
              <a:solidFill>
                <a:srgbClr val="C00000"/>
              </a:solidFill>
            </a:endParaRPr>
          </a:p>
          <a:p>
            <a:r>
              <a:rPr lang="mn-MN" b="1" dirty="0" smtClean="0">
                <a:solidFill>
                  <a:srgbClr val="C00000"/>
                </a:solidFill>
              </a:rPr>
              <a:t>1010</a:t>
            </a:r>
            <a:endParaRPr lang="en-US" b="1" dirty="0" smtClean="0">
              <a:solidFill>
                <a:srgbClr val="C00000"/>
              </a:solidFill>
            </a:endParaRPr>
          </a:p>
        </p:txBody>
      </p:sp>
      <p:sp>
        <p:nvSpPr>
          <p:cNvPr id="16" name="Rectangle 15"/>
          <p:cNvSpPr/>
          <p:nvPr/>
        </p:nvSpPr>
        <p:spPr>
          <a:xfrm>
            <a:off x="937201" y="3733800"/>
            <a:ext cx="533400" cy="923330"/>
          </a:xfrm>
          <a:prstGeom prst="rect">
            <a:avLst/>
          </a:prstGeom>
        </p:spPr>
        <p:txBody>
          <a:bodyPr wrap="square">
            <a:spAutoFit/>
          </a:bodyPr>
          <a:lstStyle/>
          <a:p>
            <a:r>
              <a:rPr lang="en-US" b="1" dirty="0">
                <a:solidFill>
                  <a:schemeClr val="bg2">
                    <a:lumMod val="50000"/>
                  </a:schemeClr>
                </a:solidFill>
              </a:rPr>
              <a:t>101</a:t>
            </a:r>
          </a:p>
          <a:p>
            <a:r>
              <a:rPr lang="en-US" b="1" dirty="0">
                <a:solidFill>
                  <a:schemeClr val="bg2">
                    <a:lumMod val="50000"/>
                  </a:schemeClr>
                </a:solidFill>
              </a:rPr>
              <a:t>110</a:t>
            </a:r>
          </a:p>
          <a:p>
            <a:r>
              <a:rPr lang="en-US" b="1" dirty="0">
                <a:solidFill>
                  <a:schemeClr val="bg2">
                    <a:lumMod val="50000"/>
                  </a:schemeClr>
                </a:solidFill>
              </a:rPr>
              <a:t>111</a:t>
            </a:r>
          </a:p>
        </p:txBody>
      </p:sp>
      <p:sp>
        <p:nvSpPr>
          <p:cNvPr id="17" name="Rectangle 16"/>
          <p:cNvSpPr/>
          <p:nvPr/>
        </p:nvSpPr>
        <p:spPr>
          <a:xfrm>
            <a:off x="3733801" y="4750475"/>
            <a:ext cx="838200" cy="2031325"/>
          </a:xfrm>
          <a:prstGeom prst="rect">
            <a:avLst/>
          </a:prstGeom>
        </p:spPr>
        <p:txBody>
          <a:bodyPr wrap="square">
            <a:spAutoFit/>
          </a:bodyPr>
          <a:lstStyle/>
          <a:p>
            <a:r>
              <a:rPr lang="en-US" b="1" dirty="0">
                <a:solidFill>
                  <a:schemeClr val="bg2">
                    <a:lumMod val="50000"/>
                  </a:schemeClr>
                </a:solidFill>
              </a:rPr>
              <a:t>1001</a:t>
            </a:r>
          </a:p>
          <a:p>
            <a:r>
              <a:rPr lang="en-US" b="1" dirty="0">
                <a:solidFill>
                  <a:schemeClr val="bg2">
                    <a:lumMod val="50000"/>
                  </a:schemeClr>
                </a:solidFill>
              </a:rPr>
              <a:t>1010</a:t>
            </a:r>
          </a:p>
          <a:p>
            <a:r>
              <a:rPr lang="en-US" b="1" dirty="0">
                <a:solidFill>
                  <a:schemeClr val="bg2">
                    <a:lumMod val="50000"/>
                  </a:schemeClr>
                </a:solidFill>
              </a:rPr>
              <a:t>1011</a:t>
            </a:r>
          </a:p>
          <a:p>
            <a:r>
              <a:rPr lang="en-US" b="1" dirty="0">
                <a:solidFill>
                  <a:schemeClr val="bg2">
                    <a:lumMod val="50000"/>
                  </a:schemeClr>
                </a:solidFill>
              </a:rPr>
              <a:t>1100</a:t>
            </a:r>
          </a:p>
          <a:p>
            <a:r>
              <a:rPr lang="en-US" b="1" dirty="0">
                <a:solidFill>
                  <a:schemeClr val="bg2">
                    <a:lumMod val="50000"/>
                  </a:schemeClr>
                </a:solidFill>
              </a:rPr>
              <a:t>1101</a:t>
            </a:r>
          </a:p>
          <a:p>
            <a:r>
              <a:rPr lang="en-US" b="1" dirty="0">
                <a:solidFill>
                  <a:schemeClr val="bg2">
                    <a:lumMod val="50000"/>
                  </a:schemeClr>
                </a:solidFill>
              </a:rPr>
              <a:t>1110</a:t>
            </a:r>
          </a:p>
          <a:p>
            <a:r>
              <a:rPr lang="en-US" b="1" dirty="0">
                <a:solidFill>
                  <a:schemeClr val="bg2">
                    <a:lumMod val="50000"/>
                  </a:schemeClr>
                </a:solidFill>
              </a:rPr>
              <a:t>1111</a:t>
            </a:r>
          </a:p>
        </p:txBody>
      </p:sp>
      <p:sp>
        <p:nvSpPr>
          <p:cNvPr id="18" name="Rectangle 17"/>
          <p:cNvSpPr/>
          <p:nvPr/>
        </p:nvSpPr>
        <p:spPr>
          <a:xfrm>
            <a:off x="6477000" y="5200471"/>
            <a:ext cx="685800" cy="1200329"/>
          </a:xfrm>
          <a:prstGeom prst="rect">
            <a:avLst/>
          </a:prstGeom>
        </p:spPr>
        <p:txBody>
          <a:bodyPr wrap="square">
            <a:spAutoFit/>
          </a:bodyPr>
          <a:lstStyle/>
          <a:p>
            <a:r>
              <a:rPr lang="en-US" b="1" dirty="0">
                <a:solidFill>
                  <a:schemeClr val="bg2">
                    <a:lumMod val="50000"/>
                  </a:schemeClr>
                </a:solidFill>
              </a:rPr>
              <a:t>1011</a:t>
            </a:r>
          </a:p>
          <a:p>
            <a:r>
              <a:rPr lang="en-US" b="1" dirty="0">
                <a:solidFill>
                  <a:schemeClr val="bg2">
                    <a:lumMod val="50000"/>
                  </a:schemeClr>
                </a:solidFill>
              </a:rPr>
              <a:t>1100</a:t>
            </a:r>
          </a:p>
          <a:p>
            <a:r>
              <a:rPr lang="en-US" b="1" dirty="0">
                <a:solidFill>
                  <a:schemeClr val="bg2">
                    <a:lumMod val="50000"/>
                  </a:schemeClr>
                </a:solidFill>
              </a:rPr>
              <a:t>1101</a:t>
            </a:r>
          </a:p>
          <a:p>
            <a:r>
              <a:rPr lang="en-US" b="1" dirty="0">
                <a:solidFill>
                  <a:schemeClr val="bg2">
                    <a:lumMod val="50000"/>
                  </a:schemeClr>
                </a:solidFill>
              </a:rPr>
              <a:t>…</a:t>
            </a:r>
          </a:p>
        </p:txBody>
      </p:sp>
    </p:spTree>
    <p:extLst>
      <p:ext uri="{BB962C8B-B14F-4D97-AF65-F5344CB8AC3E}">
        <p14:creationId xmlns:p14="http://schemas.microsoft.com/office/powerpoint/2010/main" xmlns="" val="1992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arn(inVertical)">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
            <a:ext cx="1219200" cy="921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xmlns="" Requires="a14">
          <p:sp>
            <p:nvSpPr>
              <p:cNvPr id="7" name="TextBox 6"/>
              <p:cNvSpPr txBox="1"/>
              <p:nvPr/>
            </p:nvSpPr>
            <p:spPr>
              <a:xfrm>
                <a:off x="1982113" y="5553670"/>
                <a:ext cx="53455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4,294,967,295</m:t>
                          </m:r>
                        </m:e>
                        <m:sub>
                          <m:r>
                            <a:rPr lang="en-US" b="0" i="1" smtClean="0">
                              <a:latin typeface="Cambria Math"/>
                            </a:rPr>
                            <m:t>10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𝐹𝐹𝐹𝐹𝐹𝐹𝐹𝐹</m:t>
                          </m:r>
                        </m:e>
                        <m:sub>
                          <m:r>
                            <a:rPr lang="en-US" b="0" i="1" smtClean="0">
                              <a:latin typeface="Cambria Math"/>
                            </a:rPr>
                            <m:t>16</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37777777777</m:t>
                          </m:r>
                        </m:e>
                        <m:sub>
                          <m:r>
                            <a:rPr lang="en-US" b="0" i="1" smtClean="0">
                              <a:latin typeface="Cambria Math"/>
                            </a:rPr>
                            <m:t>8</m:t>
                          </m:r>
                        </m:sub>
                      </m:sSub>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982113" y="5553670"/>
                <a:ext cx="5345502" cy="369332"/>
              </a:xfrm>
              <a:prstGeom prst="rect">
                <a:avLst/>
              </a:prstGeom>
              <a:blipFill rotWithShape="1">
                <a:blip r:embed="rId3"/>
                <a:stretch>
                  <a:fillRect/>
                </a:stretch>
              </a:blipFill>
            </p:spPr>
            <p:txBody>
              <a:bodyPr/>
              <a:lstStyle/>
              <a:p>
                <a:r>
                  <a:rPr lang="en-US">
                    <a:noFill/>
                  </a:rPr>
                  <a:t> </a:t>
                </a:r>
              </a:p>
            </p:txBody>
          </p:sp>
        </mc:Fallback>
      </mc:AlternateContent>
      <p:sp>
        <p:nvSpPr>
          <p:cNvPr id="8" name="Left Brace 7"/>
          <p:cNvSpPr/>
          <p:nvPr/>
        </p:nvSpPr>
        <p:spPr>
          <a:xfrm rot="16200000">
            <a:off x="4494120" y="5421106"/>
            <a:ext cx="228600" cy="12969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168047" y="6183868"/>
            <a:ext cx="860235" cy="369332"/>
          </a:xfrm>
          <a:prstGeom prst="rect">
            <a:avLst/>
          </a:prstGeom>
          <a:noFill/>
        </p:spPr>
        <p:txBody>
          <a:bodyPr wrap="none" rtlCol="0">
            <a:spAutoFit/>
          </a:bodyPr>
          <a:lstStyle/>
          <a:p>
            <a:r>
              <a:rPr lang="en-US" dirty="0" smtClean="0"/>
              <a:t>4 bytes</a:t>
            </a:r>
            <a:endParaRPr lang="en-US" dirty="0"/>
          </a:p>
        </p:txBody>
      </p:sp>
      <mc:AlternateContent xmlns:mc="http://schemas.openxmlformats.org/markup-compatibility/2006">
        <mc:Choice xmlns:a14="http://schemas.microsoft.com/office/drawing/2010/main" xmlns="" Requires="a14">
          <p:sp>
            <p:nvSpPr>
              <p:cNvPr id="10" name="TextBox 9"/>
              <p:cNvSpPr txBox="1"/>
              <p:nvPr/>
            </p:nvSpPr>
            <p:spPr>
              <a:xfrm>
                <a:off x="2932062" y="4648200"/>
                <a:ext cx="3296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65535</m:t>
                          </m:r>
                        </m:e>
                        <m:sub>
                          <m:r>
                            <a:rPr lang="en-US" b="0" i="1" smtClean="0">
                              <a:latin typeface="Cambria Math"/>
                            </a:rPr>
                            <m:t>10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177777</m:t>
                          </m:r>
                        </m:e>
                        <m:sub>
                          <m:r>
                            <a:rPr lang="en-US" b="0" i="1" smtClean="0">
                              <a:latin typeface="Cambria Math"/>
                            </a:rPr>
                            <m:t>8</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𝐹𝐹𝐹𝐹</m:t>
                          </m:r>
                        </m:e>
                        <m:sub>
                          <m:r>
                            <a:rPr lang="en-US" b="0" i="1" smtClean="0">
                              <a:latin typeface="Cambria Math"/>
                            </a:rPr>
                            <m:t>16</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932062" y="4648200"/>
                <a:ext cx="3296865" cy="369332"/>
              </a:xfrm>
              <a:prstGeom prst="rect">
                <a:avLst/>
              </a:prstGeom>
              <a:blipFill rotWithShape="1">
                <a:blip r:embed="rId4"/>
                <a:stretch>
                  <a:fillRect/>
                </a:stretch>
              </a:blipFill>
            </p:spPr>
            <p:txBody>
              <a:bodyPr/>
              <a:lstStyle/>
              <a:p>
                <a:r>
                  <a:rPr lang="en-US">
                    <a:noFill/>
                  </a:rPr>
                  <a:t> </a:t>
                </a:r>
              </a:p>
            </p:txBody>
          </p:sp>
        </mc:Fallback>
      </mc:AlternateContent>
      <p:sp>
        <p:nvSpPr>
          <p:cNvPr id="11" name="Left Brace 10"/>
          <p:cNvSpPr/>
          <p:nvPr/>
        </p:nvSpPr>
        <p:spPr>
          <a:xfrm rot="16200000">
            <a:off x="5559518" y="4704967"/>
            <a:ext cx="224830" cy="8499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961301" y="1955701"/>
            <a:ext cx="770467" cy="369332"/>
          </a:xfrm>
          <a:prstGeom prst="rect">
            <a:avLst/>
          </a:prstGeom>
          <a:noFill/>
        </p:spPr>
        <p:txBody>
          <a:bodyPr wrap="none" rtlCol="0">
            <a:spAutoFit/>
          </a:bodyPr>
          <a:lstStyle/>
          <a:p>
            <a:r>
              <a:rPr lang="en-US" dirty="0" smtClean="0"/>
              <a:t>1 byte</a:t>
            </a:r>
            <a:endParaRPr lang="en-US" dirty="0"/>
          </a:p>
        </p:txBody>
      </p:sp>
      <mc:AlternateContent xmlns:mc="http://schemas.openxmlformats.org/markup-compatibility/2006">
        <mc:Choice xmlns:a14="http://schemas.microsoft.com/office/drawing/2010/main" xmlns="" Requires="a14">
          <p:sp>
            <p:nvSpPr>
              <p:cNvPr id="13" name="TextBox 12"/>
              <p:cNvSpPr txBox="1"/>
              <p:nvPr/>
            </p:nvSpPr>
            <p:spPr>
              <a:xfrm>
                <a:off x="285379" y="1505712"/>
                <a:ext cx="3865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255</m:t>
                          </m:r>
                        </m:e>
                        <m:sub>
                          <m:r>
                            <a:rPr lang="en-US" b="0" i="1" smtClean="0">
                              <a:latin typeface="Cambria Math"/>
                            </a:rPr>
                            <m:t>10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377</m:t>
                          </m:r>
                        </m:e>
                        <m:sub>
                          <m:r>
                            <a:rPr lang="en-US" b="0" i="1" smtClean="0">
                              <a:latin typeface="Cambria Math"/>
                            </a:rPr>
                            <m:t>8</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𝐹𝐹</m:t>
                          </m:r>
                        </m:e>
                        <m:sub>
                          <m:r>
                            <a:rPr lang="en-US" b="0" i="1" smtClean="0">
                              <a:latin typeface="Cambria Math"/>
                            </a:rPr>
                            <m:t>16</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11111111</m:t>
                          </m:r>
                        </m:e>
                        <m:sub>
                          <m:r>
                            <a:rPr lang="en-US" b="0" i="1" smtClean="0">
                              <a:latin typeface="Cambria Math"/>
                            </a:rPr>
                            <m:t>2</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85379" y="1505712"/>
                <a:ext cx="3865866"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4" name="TextBox 13"/>
              <p:cNvSpPr txBox="1"/>
              <p:nvPr/>
            </p:nvSpPr>
            <p:spPr>
              <a:xfrm>
                <a:off x="2240742" y="2384504"/>
                <a:ext cx="48282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3∗</m:t>
                      </m:r>
                      <m:sSup>
                        <m:sSupPr>
                          <m:ctrlPr>
                            <a:rPr lang="en-US" b="0" i="1" smtClean="0">
                              <a:latin typeface="Cambria Math" panose="02040503050406030204" pitchFamily="18" charset="0"/>
                            </a:rPr>
                          </m:ctrlPr>
                        </m:sSupPr>
                        <m:e>
                          <m:r>
                            <a:rPr lang="en-US" b="0" i="1" smtClean="0">
                              <a:latin typeface="Cambria Math"/>
                            </a:rPr>
                            <m:t>8</m:t>
                          </m:r>
                        </m:e>
                        <m:sup>
                          <m:r>
                            <a:rPr lang="en-US" b="0" i="1" smtClean="0">
                              <a:latin typeface="Cambria Math"/>
                            </a:rPr>
                            <m:t>2</m:t>
                          </m:r>
                        </m:sup>
                      </m:sSup>
                      <m:r>
                        <a:rPr lang="en-US" b="0" i="1" smtClean="0">
                          <a:latin typeface="Cambria Math"/>
                        </a:rPr>
                        <m:t>+7∗</m:t>
                      </m:r>
                      <m:sSup>
                        <m:sSupPr>
                          <m:ctrlPr>
                            <a:rPr lang="en-US" b="0" i="1" smtClean="0">
                              <a:latin typeface="Cambria Math" panose="02040503050406030204" pitchFamily="18" charset="0"/>
                            </a:rPr>
                          </m:ctrlPr>
                        </m:sSupPr>
                        <m:e>
                          <m:r>
                            <a:rPr lang="en-US" b="0" i="1" smtClean="0">
                              <a:latin typeface="Cambria Math"/>
                            </a:rPr>
                            <m:t>8</m:t>
                          </m:r>
                        </m:e>
                        <m:sup>
                          <m:r>
                            <a:rPr lang="en-US" b="0" i="1" smtClean="0">
                              <a:latin typeface="Cambria Math"/>
                            </a:rPr>
                            <m:t>1</m:t>
                          </m:r>
                        </m:sup>
                      </m:sSup>
                      <m:r>
                        <a:rPr lang="en-US" b="0" i="1" smtClean="0">
                          <a:latin typeface="Cambria Math"/>
                        </a:rPr>
                        <m:t>+7∗</m:t>
                      </m:r>
                      <m:sSup>
                        <m:sSupPr>
                          <m:ctrlPr>
                            <a:rPr lang="en-US" b="0" i="1" smtClean="0">
                              <a:latin typeface="Cambria Math" panose="02040503050406030204" pitchFamily="18" charset="0"/>
                            </a:rPr>
                          </m:ctrlPr>
                        </m:sSupPr>
                        <m:e>
                          <m:r>
                            <a:rPr lang="en-US" b="0" i="1" smtClean="0">
                              <a:latin typeface="Cambria Math"/>
                            </a:rPr>
                            <m:t>8</m:t>
                          </m:r>
                        </m:e>
                        <m:sup>
                          <m:r>
                            <a:rPr lang="en-US" b="0" i="1" smtClean="0">
                              <a:latin typeface="Cambria Math"/>
                            </a:rPr>
                            <m:t>0</m:t>
                          </m:r>
                        </m:sup>
                      </m:sSup>
                      <m:r>
                        <a:rPr lang="en-US" b="0" i="1" smtClean="0">
                          <a:latin typeface="Cambria Math"/>
                        </a:rPr>
                        <m:t>=192+56+7=255</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2240742" y="2384504"/>
                <a:ext cx="482824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5" name="TextBox 14"/>
              <p:cNvSpPr txBox="1"/>
              <p:nvPr/>
            </p:nvSpPr>
            <p:spPr>
              <a:xfrm>
                <a:off x="2296920" y="2899370"/>
                <a:ext cx="38701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16</m:t>
                          </m:r>
                        </m:e>
                        <m:sup>
                          <m:r>
                            <a:rPr lang="en-US" b="0" i="1" smtClean="0">
                              <a:latin typeface="Cambria Math"/>
                            </a:rPr>
                            <m:t>1</m:t>
                          </m:r>
                        </m:sup>
                      </m:sSup>
                      <m:r>
                        <a:rPr lang="en-US" b="0" i="1" smtClean="0">
                          <a:latin typeface="Cambria Math"/>
                        </a:rPr>
                        <m:t>+</m:t>
                      </m:r>
                      <m:r>
                        <a:rPr lang="en-US" b="0" i="1" smtClean="0">
                          <a:latin typeface="Cambria Math"/>
                        </a:rPr>
                        <m:t>𝐹</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16</m:t>
                          </m:r>
                        </m:e>
                        <m:sup>
                          <m:r>
                            <a:rPr lang="en-US" b="0" i="1" smtClean="0">
                              <a:latin typeface="Cambria Math"/>
                            </a:rPr>
                            <m:t>0</m:t>
                          </m:r>
                        </m:sup>
                      </m:sSup>
                      <m:r>
                        <a:rPr lang="en-US" b="0" i="1" smtClean="0">
                          <a:latin typeface="Cambria Math"/>
                        </a:rPr>
                        <m:t>=240+15=255</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296920" y="2899370"/>
                <a:ext cx="3870162"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7" name="TextBox 16"/>
              <p:cNvSpPr txBox="1"/>
              <p:nvPr/>
            </p:nvSpPr>
            <p:spPr>
              <a:xfrm>
                <a:off x="2362200" y="3352800"/>
                <a:ext cx="25264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7</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6</m:t>
                          </m:r>
                        </m:sup>
                      </m:sSup>
                      <m:r>
                        <a:rPr lang="en-US" b="0" i="1" smtClean="0">
                          <a:latin typeface="Cambria Math"/>
                        </a:rPr>
                        <m:t>+</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0</m:t>
                          </m:r>
                        </m:sup>
                      </m:sSup>
                      <m:r>
                        <a:rPr lang="en-US" b="0" i="1" smtClean="0">
                          <a:latin typeface="Cambria Math"/>
                          <a:ea typeface="Cambria Math"/>
                        </a:rPr>
                        <m:t>=255</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362200" y="3352800"/>
                <a:ext cx="2526461" cy="369332"/>
              </a:xfrm>
              <a:prstGeom prst="rect">
                <a:avLst/>
              </a:prstGeom>
              <a:blipFill rotWithShape="1">
                <a:blip r:embed="rId8"/>
                <a:stretch>
                  <a:fillRect/>
                </a:stretch>
              </a:blipFill>
            </p:spPr>
            <p:txBody>
              <a:bodyPr/>
              <a:lstStyle/>
              <a:p>
                <a:r>
                  <a:rPr lang="en-US">
                    <a:noFill/>
                  </a:rPr>
                  <a:t> </a:t>
                </a:r>
              </a:p>
            </p:txBody>
          </p:sp>
        </mc:Fallback>
      </mc:AlternateContent>
      <p:sp>
        <p:nvSpPr>
          <p:cNvPr id="18" name="Left Brace 17"/>
          <p:cNvSpPr/>
          <p:nvPr/>
        </p:nvSpPr>
        <p:spPr>
          <a:xfrm rot="16200000">
            <a:off x="3284141" y="1522315"/>
            <a:ext cx="224830" cy="8499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5235765" y="5193268"/>
            <a:ext cx="860235" cy="369332"/>
          </a:xfrm>
          <a:prstGeom prst="rect">
            <a:avLst/>
          </a:prstGeom>
          <a:noFill/>
        </p:spPr>
        <p:txBody>
          <a:bodyPr wrap="none" rtlCol="0">
            <a:spAutoFit/>
          </a:bodyPr>
          <a:lstStyle/>
          <a:p>
            <a:r>
              <a:rPr lang="en-US" dirty="0"/>
              <a:t>2</a:t>
            </a:r>
            <a:r>
              <a:rPr lang="en-US" dirty="0" smtClean="0"/>
              <a:t> bytes</a:t>
            </a:r>
            <a:endParaRPr lang="en-US" dirty="0"/>
          </a:p>
        </p:txBody>
      </p:sp>
      <mc:AlternateContent xmlns:mc="http://schemas.openxmlformats.org/markup-compatibility/2006">
        <mc:Choice xmlns:a14="http://schemas.microsoft.com/office/drawing/2010/main" xmlns="" Requires="a14">
          <p:sp>
            <p:nvSpPr>
              <p:cNvPr id="20" name="TextBox 19"/>
              <p:cNvSpPr txBox="1"/>
              <p:nvPr/>
            </p:nvSpPr>
            <p:spPr>
              <a:xfrm>
                <a:off x="1676400" y="4038600"/>
                <a:ext cx="2385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11′111</m:t>
                          </m:r>
                        </m:e>
                        <m:sup>
                          <m:r>
                            <a:rPr lang="en-US" b="0" i="1" smtClean="0">
                              <a:latin typeface="Cambria Math"/>
                            </a:rPr>
                            <m:t>′</m:t>
                          </m:r>
                        </m:sup>
                      </m:sSup>
                      <m:sSup>
                        <m:sSupPr>
                          <m:ctrlPr>
                            <a:rPr lang="en-US" b="0" i="1" smtClean="0">
                              <a:latin typeface="Cambria Math" panose="02040503050406030204" pitchFamily="18" charset="0"/>
                            </a:rPr>
                          </m:ctrlPr>
                        </m:sSupPr>
                        <m:e>
                          <m:r>
                            <a:rPr lang="en-US" b="0" i="1" smtClean="0">
                              <a:latin typeface="Cambria Math"/>
                            </a:rPr>
                            <m:t>111</m:t>
                          </m:r>
                        </m:e>
                        <m:sup>
                          <m:r>
                            <a:rPr lang="en-US" b="0" i="1" smtClean="0">
                              <a:latin typeface="Cambria Math"/>
                            </a:rPr>
                            <m:t>′</m:t>
                          </m:r>
                        </m:sup>
                      </m:sSup>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i="1">
                              <a:latin typeface="Cambria Math"/>
                              <a:ea typeface="Cambria Math"/>
                            </a:rPr>
                            <m:t>377</m:t>
                          </m:r>
                          <m:r>
                            <m:rPr>
                              <m:nor/>
                            </m:rPr>
                            <a:rPr lang="en-US" dirty="0"/>
                            <m:t> </m:t>
                          </m:r>
                        </m:e>
                        <m:sub>
                          <m:r>
                            <a:rPr lang="en-US" b="0" i="1" smtClean="0">
                              <a:latin typeface="Cambria Math"/>
                              <a:ea typeface="Cambria Math"/>
                            </a:rPr>
                            <m:t>8</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676400" y="4038600"/>
                <a:ext cx="2385397"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1" name="TextBox 20"/>
              <p:cNvSpPr txBox="1"/>
              <p:nvPr/>
            </p:nvSpPr>
            <p:spPr>
              <a:xfrm>
                <a:off x="4856914" y="4050268"/>
                <a:ext cx="2168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1111</m:t>
                          </m:r>
                        </m:e>
                        <m:sup>
                          <m:r>
                            <a:rPr lang="en-US" b="0" i="1" smtClean="0">
                              <a:latin typeface="Cambria Math"/>
                            </a:rPr>
                            <m:t>′</m:t>
                          </m:r>
                        </m:sup>
                      </m:sSup>
                      <m:r>
                        <a:rPr lang="en-US" b="0" i="1" smtClean="0">
                          <a:latin typeface="Cambria Math"/>
                        </a:rPr>
                        <m:t>1111=</m:t>
                      </m:r>
                      <m:sSub>
                        <m:sSubPr>
                          <m:ctrlPr>
                            <a:rPr lang="en-US" b="0" i="1" smtClean="0">
                              <a:latin typeface="Cambria Math" panose="02040503050406030204" pitchFamily="18" charset="0"/>
                            </a:rPr>
                          </m:ctrlPr>
                        </m:sSubPr>
                        <m:e>
                          <m:r>
                            <a:rPr lang="en-US" i="1">
                              <a:latin typeface="Cambria Math"/>
                            </a:rPr>
                            <m:t>𝐹𝐹</m:t>
                          </m:r>
                          <m:r>
                            <m:rPr>
                              <m:nor/>
                            </m:rPr>
                            <a:rPr lang="en-US" dirty="0"/>
                            <m:t> </m:t>
                          </m:r>
                        </m:e>
                        <m:sub>
                          <m:r>
                            <a:rPr lang="en-US" b="0" i="1" smtClean="0">
                              <a:latin typeface="Cambria Math"/>
                            </a:rPr>
                            <m:t>16</m:t>
                          </m:r>
                        </m:sub>
                      </m:sSub>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4856914" y="4050268"/>
                <a:ext cx="2168542" cy="369332"/>
              </a:xfrm>
              <a:prstGeom prst="rect">
                <a:avLst/>
              </a:prstGeom>
              <a:blipFill rotWithShape="1">
                <a:blip r:embed="rId10"/>
                <a:stretch>
                  <a:fillRect/>
                </a:stretch>
              </a:blipFill>
            </p:spPr>
            <p:txBody>
              <a:bodyPr/>
              <a:lstStyle/>
              <a:p>
                <a:r>
                  <a:rPr lang="en-US">
                    <a:noFill/>
                  </a:rPr>
                  <a:t> </a:t>
                </a:r>
              </a:p>
            </p:txBody>
          </p:sp>
        </mc:Fallback>
      </mc:AlternateContent>
      <p:cxnSp>
        <p:nvCxnSpPr>
          <p:cNvPr id="23" name="Straight Connector 22"/>
          <p:cNvCxnSpPr/>
          <p:nvPr/>
        </p:nvCxnSpPr>
        <p:spPr>
          <a:xfrm>
            <a:off x="457200" y="4495800"/>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2825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inVertical)">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down)">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arn(inVertical)">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down)">
                                      <p:cBhvr>
                                        <p:cTn id="63" dur="500"/>
                                        <p:tgtEl>
                                          <p:spTgt spid="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P spid="13" grpId="0" animBg="1"/>
      <p:bldP spid="14" grpId="0" animBg="1"/>
      <p:bldP spid="15" grpId="0" animBg="1"/>
      <p:bldP spid="17" grpId="0" animBg="1"/>
      <p:bldP spid="18" grpId="0" animBg="1"/>
      <p:bldP spid="19" grpId="0"/>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381000"/>
            <a:ext cx="19431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2895600" y="1143000"/>
            <a:ext cx="5393336" cy="461665"/>
          </a:xfrm>
          <a:prstGeom prst="rect">
            <a:avLst/>
          </a:prstGeom>
          <a:noFill/>
        </p:spPr>
        <p:txBody>
          <a:bodyPr wrap="none" rtlCol="0">
            <a:spAutoFit/>
          </a:bodyPr>
          <a:lstStyle/>
          <a:p>
            <a:r>
              <a:rPr lang="mn-MN" sz="2400" b="1" u="sng" dirty="0" smtClean="0">
                <a:solidFill>
                  <a:srgbClr val="C00000"/>
                </a:solidFill>
                <a:effectLst>
                  <a:outerShdw blurRad="38100" dist="38100" dir="2700000" algn="tl">
                    <a:srgbClr val="000000">
                      <a:alpha val="43137"/>
                    </a:srgbClr>
                  </a:outerShdw>
                </a:effectLst>
              </a:rPr>
              <a:t>Сөрөг тоог 2-тоор дүрслэх </a:t>
            </a:r>
            <a:r>
              <a:rPr lang="en-US" sz="2400" b="1" u="sng" dirty="0" smtClean="0">
                <a:solidFill>
                  <a:srgbClr val="C00000"/>
                </a:solidFill>
                <a:effectLst>
                  <a:outerShdw blurRad="38100" dist="38100" dir="2700000" algn="tl">
                    <a:srgbClr val="000000">
                      <a:alpha val="43137"/>
                    </a:srgbClr>
                  </a:outerShdw>
                </a:effectLst>
              </a:rPr>
              <a:t>(</a:t>
            </a:r>
            <a:r>
              <a:rPr lang="mn-MN" sz="2400" b="1" u="sng" dirty="0" smtClean="0">
                <a:solidFill>
                  <a:srgbClr val="C00000"/>
                </a:solidFill>
                <a:effectLst>
                  <a:outerShdw blurRad="38100" dist="38100" dir="2700000" algn="tl">
                    <a:srgbClr val="000000">
                      <a:alpha val="43137"/>
                    </a:srgbClr>
                  </a:outerShdw>
                </a:effectLst>
              </a:rPr>
              <a:t>кодлох</a:t>
            </a:r>
            <a:r>
              <a:rPr lang="en-US" sz="2400" b="1" u="sng" dirty="0" smtClean="0">
                <a:solidFill>
                  <a:srgbClr val="C00000"/>
                </a:solidFill>
                <a:effectLst>
                  <a:outerShdw blurRad="38100" dist="38100" dir="2700000" algn="tl">
                    <a:srgbClr val="000000">
                      <a:alpha val="43137"/>
                    </a:srgbClr>
                  </a:outerShdw>
                </a:effectLst>
              </a:rPr>
              <a:t>)</a:t>
            </a:r>
            <a:r>
              <a:rPr lang="mn-MN" sz="2400" b="1" u="sng" dirty="0" smtClean="0">
                <a:solidFill>
                  <a:srgbClr val="C00000"/>
                </a:solidFill>
                <a:effectLst>
                  <a:outerShdw blurRad="38100" dist="38100" dir="2700000" algn="tl">
                    <a:srgbClr val="000000">
                      <a:alpha val="43137"/>
                    </a:srgbClr>
                  </a:outerShdw>
                </a:effectLst>
              </a:rPr>
              <a:t> нь</a:t>
            </a:r>
            <a:endParaRPr lang="en-US" sz="2400" b="1" u="sng"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xmlns="" Requires="a14">
          <p:sp>
            <p:nvSpPr>
              <p:cNvPr id="7" name="TextBox 6"/>
              <p:cNvSpPr txBox="1"/>
              <p:nvPr/>
            </p:nvSpPr>
            <p:spPr>
              <a:xfrm>
                <a:off x="1165331" y="3627426"/>
                <a:ext cx="24416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mn-MN" sz="2400" b="1" i="0" smtClean="0">
                          <a:solidFill>
                            <a:srgbClr val="7030A0"/>
                          </a:solidFill>
                          <a:latin typeface="Cambria Math"/>
                        </a:rPr>
                        <m:t>жишээ:     </m:t>
                      </m:r>
                      <m:r>
                        <a:rPr lang="en-US" sz="2400" b="1" i="0" smtClean="0">
                          <a:solidFill>
                            <a:srgbClr val="7030A0"/>
                          </a:solidFill>
                          <a:latin typeface="Cambria Math"/>
                        </a:rPr>
                        <m:t>−</m:t>
                      </m:r>
                      <m:r>
                        <a:rPr lang="en-US" sz="2400" b="1" i="0" smtClean="0">
                          <a:solidFill>
                            <a:srgbClr val="7030A0"/>
                          </a:solidFill>
                          <a:latin typeface="Cambria Math"/>
                        </a:rPr>
                        <m:t>𝟏𝟐𝟑</m:t>
                      </m:r>
                    </m:oMath>
                  </m:oMathPara>
                </a14:m>
                <a:endParaRPr lang="en-US" sz="2400" b="1" dirty="0">
                  <a:solidFill>
                    <a:srgbClr val="7030A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165331" y="3627426"/>
                <a:ext cx="2441694" cy="461665"/>
              </a:xfrm>
              <a:prstGeom prst="rect">
                <a:avLst/>
              </a:prstGeom>
              <a:blipFill rotWithShape="1">
                <a:blip r:embed="rId3"/>
                <a:stretch>
                  <a:fillRect/>
                </a:stretch>
              </a:blipFill>
            </p:spPr>
            <p:txBody>
              <a:bodyPr/>
              <a:lstStyle/>
              <a:p>
                <a:r>
                  <a:rPr lang="en-US">
                    <a:noFill/>
                  </a:rPr>
                  <a:t> </a:t>
                </a:r>
              </a:p>
            </p:txBody>
          </p:sp>
        </mc:Fallback>
      </mc:AlternateContent>
      <p:sp>
        <p:nvSpPr>
          <p:cNvPr id="8" name="TextBox 7"/>
          <p:cNvSpPr txBox="1"/>
          <p:nvPr/>
        </p:nvSpPr>
        <p:spPr>
          <a:xfrm>
            <a:off x="1219200" y="4310269"/>
            <a:ext cx="1676400" cy="400110"/>
          </a:xfrm>
          <a:prstGeom prst="rect">
            <a:avLst/>
          </a:prstGeom>
          <a:noFill/>
        </p:spPr>
        <p:txBody>
          <a:bodyPr wrap="square" rtlCol="0">
            <a:spAutoFit/>
          </a:bodyPr>
          <a:lstStyle/>
          <a:p>
            <a:r>
              <a:rPr lang="mn-MN" sz="2000" b="1" dirty="0" smtClean="0"/>
              <a:t>|</a:t>
            </a:r>
            <a:r>
              <a:rPr lang="en-US" sz="2000" b="1" dirty="0" smtClean="0"/>
              <a:t>-123</a:t>
            </a:r>
            <a:r>
              <a:rPr lang="mn-MN" sz="2000" b="1" dirty="0" smtClean="0"/>
              <a:t>|</a:t>
            </a:r>
            <a:r>
              <a:rPr lang="en-US" sz="2000" b="1" dirty="0" smtClean="0"/>
              <a:t>=123</a:t>
            </a:r>
            <a:r>
              <a:rPr lang="en-US" sz="1200" b="1" dirty="0" smtClean="0"/>
              <a:t>10 </a:t>
            </a:r>
            <a:endParaRPr lang="en-US" sz="1200" b="1" dirty="0"/>
          </a:p>
        </p:txBody>
      </p:sp>
      <p:sp>
        <p:nvSpPr>
          <p:cNvPr id="9" name="TextBox 8"/>
          <p:cNvSpPr txBox="1"/>
          <p:nvPr/>
        </p:nvSpPr>
        <p:spPr>
          <a:xfrm>
            <a:off x="3348931" y="4310269"/>
            <a:ext cx="2061269" cy="400110"/>
          </a:xfrm>
          <a:prstGeom prst="rect">
            <a:avLst/>
          </a:prstGeom>
          <a:noFill/>
        </p:spPr>
        <p:txBody>
          <a:bodyPr wrap="square" rtlCol="0">
            <a:spAutoFit/>
          </a:bodyPr>
          <a:lstStyle/>
          <a:p>
            <a:r>
              <a:rPr lang="en-US" sz="2000" b="1" dirty="0" smtClean="0"/>
              <a:t>=1111011</a:t>
            </a:r>
            <a:r>
              <a:rPr lang="en-US" sz="1200" b="1" dirty="0" smtClean="0"/>
              <a:t>2</a:t>
            </a:r>
            <a:endParaRPr lang="en-US" sz="1200" b="1" dirty="0"/>
          </a:p>
        </p:txBody>
      </p:sp>
      <p:sp>
        <p:nvSpPr>
          <p:cNvPr id="11" name="TextBox 10"/>
          <p:cNvSpPr txBox="1"/>
          <p:nvPr/>
        </p:nvSpPr>
        <p:spPr>
          <a:xfrm>
            <a:off x="5795372" y="4310269"/>
            <a:ext cx="1291228" cy="400110"/>
          </a:xfrm>
          <a:prstGeom prst="rect">
            <a:avLst/>
          </a:prstGeom>
          <a:noFill/>
        </p:spPr>
        <p:txBody>
          <a:bodyPr wrap="square" rtlCol="0">
            <a:spAutoFit/>
          </a:bodyPr>
          <a:lstStyle/>
          <a:p>
            <a:r>
              <a:rPr lang="en-US" sz="2000" b="1" dirty="0" smtClean="0"/>
              <a:t>=7B</a:t>
            </a:r>
            <a:r>
              <a:rPr lang="en-US" sz="1100" b="1" dirty="0" smtClean="0"/>
              <a:t>16</a:t>
            </a:r>
            <a:endParaRPr lang="en-US" sz="1100" b="1" dirty="0"/>
          </a:p>
        </p:txBody>
      </p:sp>
      <p:cxnSp>
        <p:nvCxnSpPr>
          <p:cNvPr id="13" name="Straight Arrow Connector 12"/>
          <p:cNvCxnSpPr/>
          <p:nvPr/>
        </p:nvCxnSpPr>
        <p:spPr>
          <a:xfrm>
            <a:off x="4038600" y="4712612"/>
            <a:ext cx="0" cy="37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096000" y="4712612"/>
            <a:ext cx="0" cy="37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65187" y="5265032"/>
            <a:ext cx="575799" cy="369332"/>
          </a:xfrm>
          <a:prstGeom prst="rect">
            <a:avLst/>
          </a:prstGeom>
          <a:noFill/>
        </p:spPr>
        <p:txBody>
          <a:bodyPr wrap="none" rtlCol="0">
            <a:spAutoFit/>
          </a:bodyPr>
          <a:lstStyle/>
          <a:p>
            <a:r>
              <a:rPr lang="en-US" b="1" dirty="0" smtClean="0"/>
              <a:t>84</a:t>
            </a:r>
            <a:r>
              <a:rPr lang="en-US" sz="1200" b="1" dirty="0" smtClean="0"/>
              <a:t>16</a:t>
            </a:r>
            <a:endParaRPr lang="en-US" sz="1200" b="1" dirty="0"/>
          </a:p>
        </p:txBody>
      </p:sp>
      <p:sp>
        <p:nvSpPr>
          <p:cNvPr id="17" name="TextBox 16"/>
          <p:cNvSpPr txBox="1"/>
          <p:nvPr/>
        </p:nvSpPr>
        <p:spPr>
          <a:xfrm>
            <a:off x="3429000" y="5249643"/>
            <a:ext cx="1353256" cy="400110"/>
          </a:xfrm>
          <a:prstGeom prst="rect">
            <a:avLst/>
          </a:prstGeom>
          <a:noFill/>
        </p:spPr>
        <p:txBody>
          <a:bodyPr wrap="none" rtlCol="0">
            <a:spAutoFit/>
          </a:bodyPr>
          <a:lstStyle/>
          <a:p>
            <a:r>
              <a:rPr lang="en-US" sz="2000" b="1" dirty="0" smtClean="0"/>
              <a:t>10000100</a:t>
            </a:r>
            <a:r>
              <a:rPr lang="en-US" sz="1200" b="1" dirty="0" smtClean="0"/>
              <a:t>2</a:t>
            </a:r>
            <a:endParaRPr lang="en-US" sz="1200" b="1" dirty="0"/>
          </a:p>
        </p:txBody>
      </p:sp>
      <p:sp>
        <p:nvSpPr>
          <p:cNvPr id="18" name="TextBox 17"/>
          <p:cNvSpPr txBox="1"/>
          <p:nvPr/>
        </p:nvSpPr>
        <p:spPr>
          <a:xfrm>
            <a:off x="3441352" y="6122312"/>
            <a:ext cx="1301959" cy="400110"/>
          </a:xfrm>
          <a:prstGeom prst="rect">
            <a:avLst/>
          </a:prstGeom>
          <a:noFill/>
        </p:spPr>
        <p:txBody>
          <a:bodyPr wrap="none" rtlCol="0">
            <a:spAutoFit/>
          </a:bodyPr>
          <a:lstStyle/>
          <a:p>
            <a:r>
              <a:rPr lang="en-US" sz="2000" b="1" dirty="0" smtClean="0"/>
              <a:t>10000101</a:t>
            </a:r>
            <a:r>
              <a:rPr lang="en-US" sz="1200" b="1" dirty="0" smtClean="0"/>
              <a:t>2</a:t>
            </a:r>
            <a:endParaRPr lang="en-US" sz="1200" b="1" dirty="0"/>
          </a:p>
        </p:txBody>
      </p:sp>
      <p:sp>
        <p:nvSpPr>
          <p:cNvPr id="19" name="TextBox 18"/>
          <p:cNvSpPr txBox="1"/>
          <p:nvPr/>
        </p:nvSpPr>
        <p:spPr>
          <a:xfrm>
            <a:off x="5827908" y="6153090"/>
            <a:ext cx="601447" cy="400110"/>
          </a:xfrm>
          <a:prstGeom prst="rect">
            <a:avLst/>
          </a:prstGeom>
          <a:noFill/>
        </p:spPr>
        <p:txBody>
          <a:bodyPr wrap="none" rtlCol="0">
            <a:spAutoFit/>
          </a:bodyPr>
          <a:lstStyle/>
          <a:p>
            <a:r>
              <a:rPr lang="en-US" sz="2000" b="1" dirty="0" smtClean="0"/>
              <a:t>85</a:t>
            </a:r>
            <a:r>
              <a:rPr lang="en-US" sz="1200" b="1" dirty="0" smtClean="0"/>
              <a:t>16</a:t>
            </a:r>
            <a:endParaRPr lang="en-US" sz="1200" b="1" dirty="0"/>
          </a:p>
        </p:txBody>
      </p:sp>
      <p:cxnSp>
        <p:nvCxnSpPr>
          <p:cNvPr id="20" name="Straight Arrow Connector 19"/>
          <p:cNvCxnSpPr/>
          <p:nvPr/>
        </p:nvCxnSpPr>
        <p:spPr>
          <a:xfrm>
            <a:off x="4038600" y="5649753"/>
            <a:ext cx="0" cy="501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96000" y="5649753"/>
            <a:ext cx="0" cy="501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3400" y="2070116"/>
            <a:ext cx="7960962" cy="1015663"/>
          </a:xfrm>
          <a:prstGeom prst="rect">
            <a:avLst/>
          </a:prstGeom>
          <a:noFill/>
        </p:spPr>
        <p:txBody>
          <a:bodyPr wrap="none" rtlCol="0">
            <a:spAutoFit/>
          </a:bodyPr>
          <a:lstStyle/>
          <a:p>
            <a:r>
              <a:rPr lang="en-US" sz="2000" b="1" dirty="0" smtClean="0">
                <a:solidFill>
                  <a:srgbClr val="C00000"/>
                </a:solidFill>
              </a:rPr>
              <a:t>“</a:t>
            </a:r>
            <a:r>
              <a:rPr lang="mn-MN" sz="2000" b="1" dirty="0" smtClean="0">
                <a:solidFill>
                  <a:srgbClr val="C00000"/>
                </a:solidFill>
              </a:rPr>
              <a:t>Өгөгдсөн сөрөг тооны абсолют утганд харгалзах 2-тын комбинацийг </a:t>
            </a:r>
          </a:p>
          <a:p>
            <a:r>
              <a:rPr lang="mn-MN" sz="2000" b="1" dirty="0" smtClean="0">
                <a:solidFill>
                  <a:srgbClr val="C00000"/>
                </a:solidFill>
              </a:rPr>
              <a:t>инверслэж нэгийг нэмснээр уг тооны сөрөг утганд харгалзах 2-тын </a:t>
            </a:r>
          </a:p>
          <a:p>
            <a:r>
              <a:rPr lang="mn-MN" sz="2000" b="1" dirty="0" smtClean="0">
                <a:solidFill>
                  <a:srgbClr val="C00000"/>
                </a:solidFill>
              </a:rPr>
              <a:t>код үүснэ</a:t>
            </a:r>
            <a:r>
              <a:rPr lang="en-US" sz="2000" b="1" dirty="0" smtClean="0">
                <a:solidFill>
                  <a:srgbClr val="C00000"/>
                </a:solidFill>
              </a:rPr>
              <a:t>”</a:t>
            </a:r>
            <a:endParaRPr lang="en-US" sz="2000" b="1" dirty="0">
              <a:solidFill>
                <a:srgbClr val="C00000"/>
              </a:solidFill>
            </a:endParaRPr>
          </a:p>
        </p:txBody>
      </p:sp>
      <mc:AlternateContent xmlns:mc="http://schemas.openxmlformats.org/markup-compatibility/2006">
        <mc:Choice xmlns:a14="http://schemas.microsoft.com/office/drawing/2010/main" xmlns="" Requires="a14">
          <p:sp>
            <p:nvSpPr>
              <p:cNvPr id="29" name="TextBox 28"/>
              <p:cNvSpPr txBox="1"/>
              <p:nvPr/>
            </p:nvSpPr>
            <p:spPr>
              <a:xfrm>
                <a:off x="4807342" y="3098767"/>
                <a:ext cx="1349793" cy="4826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solidFill>
                                <a:srgbClr val="C00000"/>
                              </a:solidFill>
                              <a:latin typeface="Cambria Math" panose="02040503050406030204" pitchFamily="18" charset="0"/>
                            </a:rPr>
                          </m:ctrlPr>
                        </m:accPr>
                        <m:e>
                          <m:sSub>
                            <m:sSubPr>
                              <m:ctrlPr>
                                <a:rPr lang="en-US" sz="2400" b="1" i="1" smtClean="0">
                                  <a:solidFill>
                                    <a:srgbClr val="C00000"/>
                                  </a:solidFill>
                                  <a:latin typeface="Cambria Math" panose="02040503050406030204" pitchFamily="18" charset="0"/>
                                </a:rPr>
                              </m:ctrlPr>
                            </m:sSubPr>
                            <m:e>
                              <m:d>
                                <m:dPr>
                                  <m:begChr m:val="|"/>
                                  <m:endChr m:val="|"/>
                                  <m:ctrlPr>
                                    <a:rPr lang="en-US" sz="2400" b="1" i="1" smtClean="0">
                                      <a:solidFill>
                                        <a:srgbClr val="C00000"/>
                                      </a:solidFill>
                                      <a:latin typeface="Cambria Math" panose="02040503050406030204" pitchFamily="18" charset="0"/>
                                    </a:rPr>
                                  </m:ctrlPr>
                                </m:dPr>
                                <m:e>
                                  <m:r>
                                    <a:rPr lang="en-US" sz="2400" b="1" i="1" smtClean="0">
                                      <a:solidFill>
                                        <a:srgbClr val="C00000"/>
                                      </a:solidFill>
                                      <a:latin typeface="Cambria Math"/>
                                    </a:rPr>
                                    <m:t>𝑨</m:t>
                                  </m:r>
                                </m:e>
                              </m:d>
                            </m:e>
                            <m:sub>
                              <m:r>
                                <a:rPr lang="en-US" sz="2400" b="1" i="1" smtClean="0">
                                  <a:solidFill>
                                    <a:srgbClr val="C00000"/>
                                  </a:solidFill>
                                  <a:latin typeface="Cambria Math"/>
                                </a:rPr>
                                <m:t>𝟐</m:t>
                              </m:r>
                            </m:sub>
                          </m:sSub>
                        </m:e>
                      </m:acc>
                      <m:r>
                        <a:rPr lang="en-US" sz="2400" b="1" i="0" smtClean="0">
                          <a:solidFill>
                            <a:srgbClr val="C00000"/>
                          </a:solidFill>
                          <a:latin typeface="Cambria Math"/>
                        </a:rPr>
                        <m:t>+</m:t>
                      </m:r>
                      <m:r>
                        <a:rPr lang="en-US" sz="2400" b="1" i="0" smtClean="0">
                          <a:solidFill>
                            <a:srgbClr val="C00000"/>
                          </a:solidFill>
                          <a:latin typeface="Cambria Math"/>
                        </a:rPr>
                        <m:t>𝟏</m:t>
                      </m:r>
                    </m:oMath>
                  </m:oMathPara>
                </a14:m>
                <a:endParaRPr lang="en-US" sz="2400" b="1" dirty="0">
                  <a:solidFill>
                    <a:srgbClr val="C0000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4807342" y="3098767"/>
                <a:ext cx="1349793" cy="482633"/>
              </a:xfrm>
              <a:prstGeom prst="rect">
                <a:avLst/>
              </a:prstGeom>
              <a:blipFill rotWithShape="1">
                <a:blip r:embed="rId4"/>
                <a:stretch>
                  <a:fillRect/>
                </a:stretch>
              </a:blipFill>
            </p:spPr>
            <p:txBody>
              <a:bodyPr/>
              <a:lstStyle/>
              <a:p>
                <a:r>
                  <a:rPr lang="en-US">
                    <a:noFill/>
                  </a:rPr>
                  <a:t> </a:t>
                </a:r>
              </a:p>
            </p:txBody>
          </p:sp>
        </mc:Fallback>
      </mc:AlternateContent>
      <p:sp>
        <p:nvSpPr>
          <p:cNvPr id="30" name="TextBox 29"/>
          <p:cNvSpPr txBox="1"/>
          <p:nvPr/>
        </p:nvSpPr>
        <p:spPr>
          <a:xfrm>
            <a:off x="1854656" y="3104367"/>
            <a:ext cx="1911742" cy="461665"/>
          </a:xfrm>
          <a:prstGeom prst="rect">
            <a:avLst/>
          </a:prstGeom>
          <a:noFill/>
        </p:spPr>
        <p:txBody>
          <a:bodyPr wrap="none" rtlCol="0">
            <a:spAutoFit/>
          </a:bodyPr>
          <a:lstStyle/>
          <a:p>
            <a:r>
              <a:rPr lang="mn-MN" sz="2400" b="1" dirty="0" smtClean="0">
                <a:solidFill>
                  <a:srgbClr val="C00000"/>
                </a:solidFill>
              </a:rPr>
              <a:t>А – </a:t>
            </a:r>
            <a:r>
              <a:rPr lang="mn-MN" sz="2400" dirty="0" smtClean="0">
                <a:solidFill>
                  <a:srgbClr val="C00000"/>
                </a:solidFill>
              </a:rPr>
              <a:t>сөрөг тоо</a:t>
            </a:r>
            <a:endParaRPr lang="en-US" sz="2400" dirty="0">
              <a:solidFill>
                <a:srgbClr val="C00000"/>
              </a:solidFill>
            </a:endParaRPr>
          </a:p>
        </p:txBody>
      </p:sp>
      <p:sp>
        <p:nvSpPr>
          <p:cNvPr id="31" name="TextBox 30"/>
          <p:cNvSpPr txBox="1"/>
          <p:nvPr/>
        </p:nvSpPr>
        <p:spPr>
          <a:xfrm>
            <a:off x="4264510" y="5715639"/>
            <a:ext cx="417102" cy="369332"/>
          </a:xfrm>
          <a:prstGeom prst="rect">
            <a:avLst/>
          </a:prstGeom>
          <a:noFill/>
        </p:spPr>
        <p:txBody>
          <a:bodyPr wrap="none" rtlCol="0">
            <a:spAutoFit/>
          </a:bodyPr>
          <a:lstStyle/>
          <a:p>
            <a:r>
              <a:rPr lang="en-US" b="1" dirty="0" smtClean="0"/>
              <a:t>+1</a:t>
            </a:r>
            <a:endParaRPr lang="en-US" b="1" dirty="0"/>
          </a:p>
        </p:txBody>
      </p:sp>
      <p:sp>
        <p:nvSpPr>
          <p:cNvPr id="32" name="TextBox 31"/>
          <p:cNvSpPr txBox="1"/>
          <p:nvPr/>
        </p:nvSpPr>
        <p:spPr>
          <a:xfrm>
            <a:off x="6284192" y="5747688"/>
            <a:ext cx="417102" cy="305233"/>
          </a:xfrm>
          <a:prstGeom prst="rect">
            <a:avLst/>
          </a:prstGeom>
          <a:noFill/>
        </p:spPr>
        <p:txBody>
          <a:bodyPr wrap="none" rtlCol="0">
            <a:spAutoFit/>
          </a:bodyPr>
          <a:lstStyle/>
          <a:p>
            <a:r>
              <a:rPr lang="en-US" b="1" dirty="0" smtClean="0"/>
              <a:t>+1</a:t>
            </a:r>
            <a:endParaRPr lang="en-US" b="1" dirty="0"/>
          </a:p>
        </p:txBody>
      </p:sp>
      <mc:AlternateContent xmlns:mc="http://schemas.openxmlformats.org/markup-compatibility/2006">
        <mc:Choice xmlns:a14="http://schemas.microsoft.com/office/drawing/2010/main" xmlns="" Requires="a14">
          <p:sp>
            <p:nvSpPr>
              <p:cNvPr id="34" name="TextBox 33"/>
              <p:cNvSpPr txBox="1"/>
              <p:nvPr/>
            </p:nvSpPr>
            <p:spPr>
              <a:xfrm>
                <a:off x="1981875" y="5265096"/>
                <a:ext cx="1550361"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a:rPr>
                                <m:t>𝟏𝟏𝟏𝟏𝟎𝟏𝟏</m:t>
                              </m:r>
                            </m:e>
                            <m:sub>
                              <m:r>
                                <a:rPr lang="en-US" b="1" i="1" smtClean="0">
                                  <a:latin typeface="Cambria Math"/>
                                </a:rPr>
                                <m:t>𝟐</m:t>
                              </m:r>
                            </m:sub>
                          </m:sSub>
                        </m:e>
                      </m:acc>
                      <m:r>
                        <a:rPr lang="en-US" b="1" i="1" smtClean="0">
                          <a:latin typeface="Cambria Math"/>
                        </a:rPr>
                        <m:t>=</m:t>
                      </m:r>
                    </m:oMath>
                  </m:oMathPara>
                </a14:m>
                <a:endParaRPr lang="en-US" b="1" dirty="0"/>
              </a:p>
            </p:txBody>
          </p:sp>
        </mc:Choice>
        <mc:Fallback>
          <p:sp>
            <p:nvSpPr>
              <p:cNvPr id="34" name="TextBox 33"/>
              <p:cNvSpPr txBox="1">
                <a:spLocks noRot="1" noChangeAspect="1" noMove="1" noResize="1" noEditPoints="1" noAdjustHandles="1" noChangeArrowheads="1" noChangeShapeType="1" noTextEdit="1"/>
              </p:cNvSpPr>
              <p:nvPr/>
            </p:nvSpPr>
            <p:spPr>
              <a:xfrm>
                <a:off x="1981875" y="5265096"/>
                <a:ext cx="1550361" cy="369909"/>
              </a:xfrm>
              <a:prstGeom prst="rect">
                <a:avLst/>
              </a:prstGeom>
              <a:blipFill rotWithShape="1">
                <a:blip r:embed="rId5"/>
                <a:stretch>
                  <a:fillRect b="-1667"/>
                </a:stretch>
              </a:blipFill>
            </p:spPr>
            <p:txBody>
              <a:bodyPr/>
              <a:lstStyle/>
              <a:p>
                <a:r>
                  <a:rPr lang="en-US">
                    <a:noFill/>
                  </a:rPr>
                  <a:t> </a:t>
                </a:r>
              </a:p>
            </p:txBody>
          </p:sp>
        </mc:Fallback>
      </mc:AlternateContent>
      <p:sp>
        <p:nvSpPr>
          <p:cNvPr id="23" name="Rectangle 22"/>
          <p:cNvSpPr/>
          <p:nvPr/>
        </p:nvSpPr>
        <p:spPr>
          <a:xfrm>
            <a:off x="2667000" y="396131"/>
            <a:ext cx="3977564" cy="584775"/>
          </a:xfrm>
          <a:prstGeom prst="rect">
            <a:avLst/>
          </a:prstGeom>
        </p:spPr>
        <p:txBody>
          <a:bodyPr wrap="none">
            <a:spAutoFit/>
          </a:bodyPr>
          <a:lstStyle/>
          <a:p>
            <a:pPr marL="285750" indent="-285750">
              <a:buFont typeface="Arial" pitchFamily="34" charset="0"/>
              <a:buChar char="•"/>
            </a:pPr>
            <a:r>
              <a:rPr lang="mn-MN" sz="3200" b="1" dirty="0" smtClean="0">
                <a:solidFill>
                  <a:schemeClr val="tx2">
                    <a:lumMod val="75000"/>
                  </a:schemeClr>
                </a:solidFill>
                <a:effectLst>
                  <a:outerShdw blurRad="38100" dist="38100" dir="2700000" algn="tl">
                    <a:srgbClr val="000000">
                      <a:alpha val="43137"/>
                    </a:srgbClr>
                  </a:outerShdw>
                </a:effectLst>
              </a:rPr>
              <a:t>Тооллын системүүд</a:t>
            </a:r>
          </a:p>
        </p:txBody>
      </p:sp>
    </p:spTree>
    <p:extLst>
      <p:ext uri="{BB962C8B-B14F-4D97-AF65-F5344CB8AC3E}">
        <p14:creationId xmlns:p14="http://schemas.microsoft.com/office/powerpoint/2010/main" xmlns="" val="53164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P spid="16" grpId="0"/>
      <p:bldP spid="17" grpId="0"/>
      <p:bldP spid="18" grpId="0"/>
      <p:bldP spid="19" grpId="0"/>
      <p:bldP spid="28" grpId="0"/>
      <p:bldP spid="29" grpId="0" animBg="1"/>
      <p:bldP spid="30" grpId="0"/>
      <p:bldP spid="31" grpId="0"/>
      <p:bldP spid="32" grpId="0"/>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sz="3200" dirty="0" smtClean="0">
                <a:latin typeface="Arial" pitchFamily="34" charset="0"/>
                <a:cs typeface="Arial" pitchFamily="34" charset="0"/>
              </a:rPr>
              <a:t>Микрокомьпютерийн бүтэц</a:t>
            </a:r>
            <a:endParaRPr lang="en-US" sz="3200" dirty="0">
              <a:latin typeface="Arial" pitchFamily="34" charset="0"/>
              <a:cs typeface="Arial" pitchFamily="34" charset="0"/>
            </a:endParaRPr>
          </a:p>
        </p:txBody>
      </p:sp>
      <p:grpSp>
        <p:nvGrpSpPr>
          <p:cNvPr id="3" name="Group 3724"/>
          <p:cNvGrpSpPr>
            <a:grpSpLocks/>
          </p:cNvGrpSpPr>
          <p:nvPr/>
        </p:nvGrpSpPr>
        <p:grpSpPr bwMode="auto">
          <a:xfrm>
            <a:off x="1066800" y="2209800"/>
            <a:ext cx="7086600" cy="3276600"/>
            <a:chOff x="7456" y="0"/>
            <a:chExt cx="40645" cy="18881"/>
          </a:xfrm>
        </p:grpSpPr>
        <p:grpSp>
          <p:nvGrpSpPr>
            <p:cNvPr id="4" name="Group 2"/>
            <p:cNvGrpSpPr>
              <a:grpSpLocks/>
            </p:cNvGrpSpPr>
            <p:nvPr/>
          </p:nvGrpSpPr>
          <p:grpSpPr bwMode="auto">
            <a:xfrm>
              <a:off x="7456" y="0"/>
              <a:ext cx="40646" cy="18881"/>
              <a:chOff x="-97" y="0"/>
              <a:chExt cx="40645" cy="18881"/>
            </a:xfrm>
          </p:grpSpPr>
          <p:grpSp>
            <p:nvGrpSpPr>
              <p:cNvPr id="5" name="Group 1"/>
              <p:cNvGrpSpPr>
                <a:grpSpLocks/>
              </p:cNvGrpSpPr>
              <p:nvPr/>
            </p:nvGrpSpPr>
            <p:grpSpPr bwMode="auto">
              <a:xfrm>
                <a:off x="-97" y="0"/>
                <a:ext cx="40645" cy="18881"/>
                <a:chOff x="-97" y="0"/>
                <a:chExt cx="40645" cy="18881"/>
              </a:xfrm>
            </p:grpSpPr>
            <p:sp>
              <p:nvSpPr>
                <p:cNvPr id="3727" name="Rectangle 1652"/>
                <p:cNvSpPr>
                  <a:spLocks noChangeArrowheads="1"/>
                </p:cNvSpPr>
                <p:nvPr/>
              </p:nvSpPr>
              <p:spPr bwMode="auto">
                <a:xfrm>
                  <a:off x="14817" y="2"/>
                  <a:ext cx="11621" cy="18879"/>
                </a:xfrm>
                <a:prstGeom prst="rect">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728" name="Rectangle 1653"/>
                <p:cNvSpPr>
                  <a:spLocks noChangeArrowheads="1"/>
                </p:cNvSpPr>
                <p:nvPr/>
              </p:nvSpPr>
              <p:spPr bwMode="auto">
                <a:xfrm>
                  <a:off x="31213" y="299"/>
                  <a:ext cx="9239" cy="7150"/>
                </a:xfrm>
                <a:prstGeom prst="rect">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729" name="Rectangle 1654"/>
                <p:cNvSpPr>
                  <a:spLocks noChangeArrowheads="1"/>
                </p:cNvSpPr>
                <p:nvPr/>
              </p:nvSpPr>
              <p:spPr bwMode="auto">
                <a:xfrm>
                  <a:off x="31309" y="11032"/>
                  <a:ext cx="9239" cy="7849"/>
                </a:xfrm>
                <a:prstGeom prst="rect">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730" name="Rectangle 1655"/>
                <p:cNvSpPr>
                  <a:spLocks noChangeArrowheads="1"/>
                </p:cNvSpPr>
                <p:nvPr/>
              </p:nvSpPr>
              <p:spPr bwMode="auto">
                <a:xfrm>
                  <a:off x="1" y="0"/>
                  <a:ext cx="10331" cy="7747"/>
                </a:xfrm>
                <a:prstGeom prst="rect">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731" name="Rectangle 1656"/>
                <p:cNvSpPr>
                  <a:spLocks noChangeArrowheads="1"/>
                </p:cNvSpPr>
                <p:nvPr/>
              </p:nvSpPr>
              <p:spPr bwMode="auto">
                <a:xfrm>
                  <a:off x="-97" y="10830"/>
                  <a:ext cx="10331" cy="7849"/>
                </a:xfrm>
                <a:prstGeom prst="rect">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sp>
            <p:nvSpPr>
              <p:cNvPr id="3732" name="Right Arrow 1661"/>
              <p:cNvSpPr>
                <a:spLocks noChangeArrowheads="1"/>
              </p:cNvSpPr>
              <p:nvPr/>
            </p:nvSpPr>
            <p:spPr bwMode="auto">
              <a:xfrm>
                <a:off x="10933" y="13417"/>
                <a:ext cx="3079" cy="2483"/>
              </a:xfrm>
              <a:prstGeom prst="rightArrow">
                <a:avLst>
                  <a:gd name="adj1" fmla="val 50000"/>
                  <a:gd name="adj2" fmla="val 49986"/>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733" name="Left-Right Arrow 1662"/>
              <p:cNvSpPr>
                <a:spLocks noChangeArrowheads="1"/>
              </p:cNvSpPr>
              <p:nvPr/>
            </p:nvSpPr>
            <p:spPr bwMode="auto">
              <a:xfrm>
                <a:off x="26438" y="14212"/>
                <a:ext cx="4472" cy="2485"/>
              </a:xfrm>
              <a:prstGeom prst="leftRightArrow">
                <a:avLst>
                  <a:gd name="adj1" fmla="val 50000"/>
                  <a:gd name="adj2" fmla="val 49989"/>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734" name="Left-Right Arrow 288"/>
              <p:cNvSpPr>
                <a:spLocks noChangeArrowheads="1"/>
              </p:cNvSpPr>
              <p:nvPr/>
            </p:nvSpPr>
            <p:spPr bwMode="auto">
              <a:xfrm>
                <a:off x="26438" y="2484"/>
                <a:ext cx="4470" cy="2483"/>
              </a:xfrm>
              <a:prstGeom prst="leftRightArrow">
                <a:avLst>
                  <a:gd name="adj1" fmla="val 50000"/>
                  <a:gd name="adj2" fmla="val 49990"/>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735" name="Left Arrow 289"/>
              <p:cNvSpPr>
                <a:spLocks noChangeArrowheads="1"/>
              </p:cNvSpPr>
              <p:nvPr/>
            </p:nvSpPr>
            <p:spPr bwMode="auto">
              <a:xfrm>
                <a:off x="10933" y="2484"/>
                <a:ext cx="3081" cy="2483"/>
              </a:xfrm>
              <a:prstGeom prst="leftArrow">
                <a:avLst>
                  <a:gd name="adj1" fmla="val 50000"/>
                  <a:gd name="adj2" fmla="val 49995"/>
                </a:avLst>
              </a:prstGeom>
              <a:solidFill>
                <a:srgbClr val="D8D8D8"/>
              </a:solidFill>
              <a:ln w="25400">
                <a:solidFill>
                  <a:srgbClr val="80808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sp>
          <p:nvSpPr>
            <p:cNvPr id="3736" name="Text Box 502"/>
            <p:cNvSpPr txBox="1">
              <a:spLocks noChangeArrowheads="1"/>
            </p:cNvSpPr>
            <p:nvPr/>
          </p:nvSpPr>
          <p:spPr bwMode="auto">
            <a:xfrm>
              <a:off x="8350" y="1093"/>
              <a:ext cx="9538" cy="57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mn-MN" sz="1400" b="0" i="0" u="none" strike="noStrike" cap="none" normalizeH="0" baseline="0" dirty="0" smtClean="0">
                  <a:ln>
                    <a:noFill/>
                  </a:ln>
                  <a:solidFill>
                    <a:schemeClr val="tx1"/>
                  </a:solidFill>
                  <a:effectLst/>
                  <a:latin typeface="Arial" pitchFamily="34" charset="0"/>
                  <a:cs typeface="Arial" pitchFamily="34" charset="0"/>
                </a:rPr>
                <a:t>Гаралтын төхөөрөмж</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039" name="Text Box 3737"/>
          <p:cNvSpPr txBox="1">
            <a:spLocks noChangeArrowheads="1"/>
          </p:cNvSpPr>
          <p:nvPr/>
        </p:nvSpPr>
        <p:spPr bwMode="auto">
          <a:xfrm>
            <a:off x="6781800" y="2514600"/>
            <a:ext cx="1066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mn-MN" sz="1200" b="0" i="0" u="none" strike="noStrike" cap="none" normalizeH="0" baseline="0" dirty="0" smtClean="0">
                <a:ln>
                  <a:noFill/>
                </a:ln>
                <a:solidFill>
                  <a:schemeClr val="tx1"/>
                </a:solidFill>
                <a:effectLst/>
                <a:latin typeface="Arial" pitchFamily="34" charset="0"/>
                <a:cs typeface="Arial" pitchFamily="34" charset="0"/>
              </a:rPr>
              <a:t>Шуурхай</a:t>
            </a:r>
          </a:p>
          <a:p>
            <a:pPr marL="0" marR="0" lvl="0" indent="0" algn="ctr" defTabSz="914400" rtl="0" eaLnBrk="1" fontAlgn="base" latinLnBrk="0" hangingPunct="1">
              <a:lnSpc>
                <a:spcPct val="100000"/>
              </a:lnSpc>
              <a:spcBef>
                <a:spcPct val="0"/>
              </a:spcBef>
              <a:spcAft>
                <a:spcPct val="0"/>
              </a:spcAft>
              <a:buClrTx/>
              <a:buSzTx/>
              <a:buFontTx/>
              <a:buNone/>
              <a:tabLst/>
            </a:pPr>
            <a:r>
              <a:rPr kumimoji="0" lang="mn-MN" sz="1200" b="0" i="0" u="none" strike="noStrike" cap="none" normalizeH="0" baseline="0" dirty="0" smtClean="0">
                <a:ln>
                  <a:noFill/>
                </a:ln>
                <a:solidFill>
                  <a:schemeClr val="tx1"/>
                </a:solidFill>
                <a:effectLst/>
                <a:latin typeface="Arial" pitchFamily="34" charset="0"/>
                <a:cs typeface="Arial" pitchFamily="34" charset="0"/>
              </a:rPr>
              <a:t>санах ой</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(RAM)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Text Box 3723"/>
          <p:cNvSpPr txBox="1">
            <a:spLocks noChangeArrowheads="1"/>
          </p:cNvSpPr>
          <p:nvPr/>
        </p:nvSpPr>
        <p:spPr bwMode="auto">
          <a:xfrm>
            <a:off x="3962400" y="2743200"/>
            <a:ext cx="1447800" cy="132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mn-MN" sz="1400" b="0" i="0" u="none" strike="noStrike" cap="none" normalizeH="0" baseline="0" dirty="0" smtClean="0">
                <a:ln>
                  <a:noFill/>
                </a:ln>
                <a:solidFill>
                  <a:schemeClr val="tx1"/>
                </a:solidFill>
                <a:effectLst/>
                <a:latin typeface="Arial" pitchFamily="34" charset="0"/>
                <a:cs typeface="Arial" pitchFamily="34" charset="0"/>
              </a:rPr>
              <a:t>Микропроцессор буюу</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mn-MN" sz="1400" b="0" i="0" u="none" strike="noStrike" cap="none" normalizeH="0" baseline="0" dirty="0" smtClean="0">
                <a:ln>
                  <a:noFill/>
                </a:ln>
                <a:solidFill>
                  <a:schemeClr val="tx1"/>
                </a:solidFill>
                <a:effectLst/>
                <a:latin typeface="Arial" pitchFamily="34" charset="0"/>
                <a:cs typeface="Arial" pitchFamily="34" charset="0"/>
              </a:rPr>
              <a:t>Төв процессор</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(CPU)</a:t>
            </a:r>
          </a:p>
        </p:txBody>
      </p:sp>
      <p:sp>
        <p:nvSpPr>
          <p:cNvPr id="1041" name="Text Box 3721"/>
          <p:cNvSpPr txBox="1">
            <a:spLocks noChangeArrowheads="1"/>
          </p:cNvSpPr>
          <p:nvPr/>
        </p:nvSpPr>
        <p:spPr bwMode="auto">
          <a:xfrm>
            <a:off x="6781800" y="4343400"/>
            <a:ext cx="1219200" cy="693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mn-MN" sz="1200" b="0" i="0" u="none" strike="noStrike" cap="none" normalizeH="0" baseline="0" dirty="0" smtClean="0">
                <a:ln>
                  <a:noFill/>
                </a:ln>
                <a:solidFill>
                  <a:schemeClr val="tx1"/>
                </a:solidFill>
                <a:effectLst/>
                <a:latin typeface="Arial" pitchFamily="34" charset="0"/>
                <a:cs typeface="Arial" pitchFamily="34" charset="0"/>
              </a:rPr>
              <a:t>Тогтмол  </a:t>
            </a:r>
          </a:p>
          <a:p>
            <a:pPr marL="0" marR="0" lvl="0" indent="0" algn="ctr" defTabSz="914400" rtl="0" eaLnBrk="1" fontAlgn="base" latinLnBrk="0" hangingPunct="1">
              <a:lnSpc>
                <a:spcPct val="100000"/>
              </a:lnSpc>
              <a:spcBef>
                <a:spcPct val="0"/>
              </a:spcBef>
              <a:spcAft>
                <a:spcPct val="0"/>
              </a:spcAft>
              <a:buClrTx/>
              <a:buSzTx/>
              <a:buFontTx/>
              <a:buNone/>
              <a:tabLst/>
            </a:pPr>
            <a:r>
              <a:rPr kumimoji="0" lang="mn-MN" sz="1200" b="0" i="0" u="none" strike="noStrike" cap="none" normalizeH="0" baseline="0" dirty="0" smtClean="0">
                <a:ln>
                  <a:noFill/>
                </a:ln>
                <a:solidFill>
                  <a:schemeClr val="tx1"/>
                </a:solidFill>
                <a:effectLst/>
                <a:latin typeface="Arial" pitchFamily="34" charset="0"/>
                <a:cs typeface="Arial" pitchFamily="34" charset="0"/>
              </a:rPr>
              <a:t>санах ой</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(ROM)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2" name="Text Box 3722"/>
          <p:cNvSpPr txBox="1">
            <a:spLocks noChangeArrowheads="1"/>
          </p:cNvSpPr>
          <p:nvPr/>
        </p:nvSpPr>
        <p:spPr bwMode="auto">
          <a:xfrm>
            <a:off x="1524000" y="4495800"/>
            <a:ext cx="952500" cy="574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mn-MN" sz="1100" b="0" i="0" u="none" strike="noStrike" cap="none" normalizeH="0" baseline="0" dirty="0" smtClean="0">
                <a:ln>
                  <a:noFill/>
                </a:ln>
                <a:solidFill>
                  <a:schemeClr val="tx1"/>
                </a:solidFill>
                <a:effectLst/>
                <a:latin typeface="Arial" pitchFamily="34" charset="0"/>
                <a:cs typeface="Arial" pitchFamily="34" charset="0"/>
              </a:rPr>
              <a:t>Оролтын төхөөрөмж</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457200"/>
            <a:ext cx="7239000" cy="61777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mc:AlternateContent xmlns:mc="http://schemas.openxmlformats.org/markup-compatibility/2006">
        <mc:Choice xmlns:a14="http://schemas.microsoft.com/office/drawing/2010/main" xmlns="" Requires="a14">
          <p:sp>
            <p:nvSpPr>
              <p:cNvPr id="2" name="TextBox 1"/>
              <p:cNvSpPr txBox="1"/>
              <p:nvPr/>
            </p:nvSpPr>
            <p:spPr>
              <a:xfrm>
                <a:off x="2438400" y="3074746"/>
                <a:ext cx="4951035" cy="963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pPr>
                        <m:e>
                          <m:r>
                            <a:rPr lang="mn-MN" sz="2800" b="1" i="1" smtClean="0">
                              <a:solidFill>
                                <a:srgbClr val="FF0000"/>
                              </a:solidFill>
                              <a:effectLst>
                                <a:outerShdw blurRad="38100" dist="38100" dir="2700000" algn="tl">
                                  <a:srgbClr val="000000">
                                    <a:alpha val="43137"/>
                                  </a:srgbClr>
                                </a:outerShdw>
                              </a:effectLst>
                              <a:latin typeface="Cambria Math"/>
                            </a:rPr>
                            <m:t>𝟐</m:t>
                          </m:r>
                        </m:e>
                        <m:sup>
                          <m:r>
                            <a:rPr lang="en-US" sz="2800" b="1" i="1" smtClean="0">
                              <a:solidFill>
                                <a:srgbClr val="FF0000"/>
                              </a:solidFill>
                              <a:effectLst>
                                <a:outerShdw blurRad="38100" dist="38100" dir="2700000" algn="tl">
                                  <a:srgbClr val="000000">
                                    <a:alpha val="43137"/>
                                  </a:srgbClr>
                                </a:outerShdw>
                              </a:effectLst>
                              <a:latin typeface="Cambria Math"/>
                            </a:rPr>
                            <m:t>𝟑𝟐</m:t>
                          </m:r>
                        </m:sup>
                      </m:sSup>
                      <m:r>
                        <a:rPr lang="en-US" sz="2800" b="1" i="1" smtClean="0">
                          <a:solidFill>
                            <a:srgbClr val="FF0000"/>
                          </a:solidFill>
                          <a:effectLst>
                            <a:outerShdw blurRad="38100" dist="38100" dir="2700000" algn="tl">
                              <a:srgbClr val="000000">
                                <a:alpha val="43137"/>
                              </a:srgbClr>
                            </a:outerShdw>
                          </a:effectLst>
                          <a:latin typeface="Cambria Math"/>
                          <a:ea typeface="Cambria Math"/>
                        </a:rPr>
                        <m:t>→</m:t>
                      </m:r>
                      <m:sSub>
                        <m:sSubPr>
                          <m:ctrlPr>
                            <a:rPr lang="en-US" sz="2800"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a:rPr lang="en-US" sz="2800" b="1" i="1" dirty="0">
                              <a:solidFill>
                                <a:srgbClr val="FF0000"/>
                              </a:solidFill>
                              <a:effectLst>
                                <a:outerShdw blurRad="38100" dist="38100" dir="2700000" algn="tl">
                                  <a:srgbClr val="000000">
                                    <a:alpha val="43137"/>
                                  </a:srgbClr>
                                </a:outerShdw>
                              </a:effectLst>
                              <a:latin typeface="Cambria Math"/>
                            </a:rPr>
                            <m:t>𝟎</m:t>
                          </m:r>
                          <m:r>
                            <m:rPr>
                              <m:nor/>
                            </m:rPr>
                            <a:rPr lang="en-US" sz="2800" b="1" dirty="0">
                              <a:solidFill>
                                <a:srgbClr val="FF0000"/>
                              </a:solidFill>
                              <a:effectLst>
                                <a:outerShdw blurRad="38100" dist="38100" dir="2700000" algn="tl">
                                  <a:srgbClr val="000000">
                                    <a:alpha val="43137"/>
                                  </a:srgbClr>
                                </a:outerShdw>
                              </a:effectLst>
                            </a:rPr>
                            <m:t> </m:t>
                          </m:r>
                        </m:e>
                        <m:sub>
                          <m:r>
                            <a:rPr lang="en-US" sz="2800" b="1" i="1" smtClean="0">
                              <a:solidFill>
                                <a:srgbClr val="FF0000"/>
                              </a:solidFill>
                              <a:effectLst>
                                <a:outerShdw blurRad="38100" dist="38100" dir="2700000" algn="tl">
                                  <a:srgbClr val="000000">
                                    <a:alpha val="43137"/>
                                  </a:srgbClr>
                                </a:outerShdw>
                              </a:effectLst>
                              <a:latin typeface="Cambria Math"/>
                            </a:rPr>
                            <m:t>𝟏𝟔</m:t>
                          </m:r>
                        </m:sub>
                      </m:sSub>
                      <m:r>
                        <a:rPr lang="en-US" sz="2800" b="1" i="1" smtClean="0">
                          <a:solidFill>
                            <a:srgbClr val="FF0000"/>
                          </a:solidFill>
                          <a:effectLst>
                            <a:outerShdw blurRad="38100" dist="38100" dir="2700000" algn="tl">
                              <a:srgbClr val="000000">
                                <a:alpha val="43137"/>
                              </a:srgbClr>
                            </a:outerShdw>
                          </a:effectLst>
                          <a:latin typeface="Cambria Math"/>
                        </a:rPr>
                        <m:t>−</m:t>
                      </m:r>
                      <m:sSub>
                        <m:sSubPr>
                          <m:ctrlPr>
                            <a:rPr lang="en-US" sz="2800"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a:rPr lang="en-US" sz="2800" b="1" i="1">
                              <a:solidFill>
                                <a:srgbClr val="FF0000"/>
                              </a:solidFill>
                              <a:effectLst>
                                <a:outerShdw blurRad="38100" dist="38100" dir="2700000" algn="tl">
                                  <a:srgbClr val="000000">
                                    <a:alpha val="43137"/>
                                  </a:srgbClr>
                                </a:outerShdw>
                              </a:effectLst>
                              <a:latin typeface="Cambria Math"/>
                            </a:rPr>
                            <m:t>𝑭𝑭𝑭𝑭𝑭𝑭𝑭𝑭</m:t>
                          </m:r>
                          <m:r>
                            <m:rPr>
                              <m:nor/>
                            </m:rPr>
                            <a:rPr lang="en-US" sz="2800" b="1" dirty="0">
                              <a:solidFill>
                                <a:srgbClr val="FF0000"/>
                              </a:solidFill>
                              <a:effectLst>
                                <a:outerShdw blurRad="38100" dist="38100" dir="2700000" algn="tl">
                                  <a:srgbClr val="000000">
                                    <a:alpha val="43137"/>
                                  </a:srgbClr>
                                </a:outerShdw>
                              </a:effectLst>
                            </a:rPr>
                            <m:t> </m:t>
                          </m:r>
                        </m:e>
                        <m:sub>
                          <m:r>
                            <a:rPr lang="en-US" sz="2800" b="1" i="1" smtClean="0">
                              <a:solidFill>
                                <a:srgbClr val="FF0000"/>
                              </a:solidFill>
                              <a:effectLst>
                                <a:outerShdw blurRad="38100" dist="38100" dir="2700000" algn="tl">
                                  <a:srgbClr val="000000">
                                    <a:alpha val="43137"/>
                                  </a:srgbClr>
                                </a:outerShdw>
                              </a:effectLst>
                              <a:latin typeface="Cambria Math"/>
                            </a:rPr>
                            <m:t>𝟏𝟔</m:t>
                          </m:r>
                        </m:sub>
                      </m:sSub>
                    </m:oMath>
                  </m:oMathPara>
                </a14:m>
                <a:endParaRPr lang="en-US" sz="2800" b="1" dirty="0" smtClean="0">
                  <a:solidFill>
                    <a:srgbClr val="FF0000"/>
                  </a:solidFill>
                  <a:effectLst>
                    <a:outerShdw blurRad="38100" dist="38100" dir="2700000" algn="tl">
                      <a:srgbClr val="000000">
                        <a:alpha val="43137"/>
                      </a:srgbClr>
                    </a:outerShdw>
                  </a:effectLst>
                </a:endParaRPr>
              </a:p>
              <a:p>
                <a:pPr/>
                <a14:m>
                  <m:oMathPara xmlns:m="http://schemas.openxmlformats.org/officeDocument/2006/math">
                    <m:oMathParaPr>
                      <m:jc m:val="centerGroup"/>
                    </m:oMathParaPr>
                    <m:oMath xmlns:m="http://schemas.openxmlformats.org/officeDocument/2006/math">
                      <m:r>
                        <a:rPr lang="en-US" sz="2800" b="1" i="0" smtClean="0">
                          <a:solidFill>
                            <a:srgbClr val="FF0000"/>
                          </a:solidFill>
                          <a:effectLst>
                            <a:outerShdw blurRad="38100" dist="38100" dir="2700000" algn="tl">
                              <a:srgbClr val="000000">
                                <a:alpha val="43137"/>
                              </a:srgbClr>
                            </a:outerShdw>
                          </a:effectLst>
                          <a:latin typeface="Cambria Math"/>
                          <a:ea typeface="Cambria Math"/>
                        </a:rPr>
                        <m:t>  </m:t>
                      </m:r>
                      <m:r>
                        <a:rPr lang="en-US" sz="2800" b="1" i="1" smtClean="0">
                          <a:solidFill>
                            <a:srgbClr val="FF0000"/>
                          </a:solidFill>
                          <a:effectLst>
                            <a:outerShdw blurRad="38100" dist="38100" dir="2700000" algn="tl">
                              <a:srgbClr val="000000">
                                <a:alpha val="43137"/>
                              </a:srgbClr>
                            </a:outerShdw>
                          </a:effectLst>
                          <a:latin typeface="Cambria Math"/>
                          <a:ea typeface="Cambria Math"/>
                        </a:rPr>
                        <m:t>→</m:t>
                      </m:r>
                      <m:sSub>
                        <m:sSubPr>
                          <m:ctrlPr>
                            <a:rPr lang="en-US" sz="2800"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a:rPr>
                          </m:ctrlPr>
                        </m:sSubPr>
                        <m:e>
                          <m:r>
                            <a:rPr lang="en-US" sz="2800" b="1" i="1" smtClean="0">
                              <a:solidFill>
                                <a:srgbClr val="FF0000"/>
                              </a:solidFill>
                              <a:effectLst>
                                <a:outerShdw blurRad="38100" dist="38100" dir="2700000" algn="tl">
                                  <a:srgbClr val="000000">
                                    <a:alpha val="43137"/>
                                  </a:srgbClr>
                                </a:outerShdw>
                              </a:effectLst>
                              <a:latin typeface="Cambria Math"/>
                              <a:ea typeface="Cambria Math"/>
                            </a:rPr>
                            <m:t>𝟎</m:t>
                          </m:r>
                        </m:e>
                        <m:sub>
                          <m:r>
                            <a:rPr lang="en-US" sz="2800" b="1" i="1" smtClean="0">
                              <a:solidFill>
                                <a:srgbClr val="FF0000"/>
                              </a:solidFill>
                              <a:effectLst>
                                <a:outerShdw blurRad="38100" dist="38100" dir="2700000" algn="tl">
                                  <a:srgbClr val="000000">
                                    <a:alpha val="43137"/>
                                  </a:srgbClr>
                                </a:outerShdw>
                              </a:effectLst>
                              <a:latin typeface="Cambria Math"/>
                              <a:ea typeface="Cambria Math"/>
                            </a:rPr>
                            <m:t>𝟖</m:t>
                          </m:r>
                        </m:sub>
                      </m:sSub>
                      <m:r>
                        <a:rPr lang="en-US" sz="2800" b="1" i="1" smtClean="0">
                          <a:solidFill>
                            <a:srgbClr val="FF0000"/>
                          </a:solidFill>
                          <a:effectLst>
                            <a:outerShdw blurRad="38100" dist="38100" dir="2700000" algn="tl">
                              <a:srgbClr val="000000">
                                <a:alpha val="43137"/>
                              </a:srgbClr>
                            </a:outerShdw>
                          </a:effectLst>
                          <a:latin typeface="Cambria Math"/>
                          <a:ea typeface="Cambria Math"/>
                        </a:rPr>
                        <m:t>−</m:t>
                      </m:r>
                      <m:sSub>
                        <m:sSubPr>
                          <m:ctrlPr>
                            <a:rPr lang="en-US" sz="2800"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a:rPr>
                          </m:ctrlPr>
                        </m:sSubPr>
                        <m:e>
                          <m:r>
                            <a:rPr lang="en-US" sz="2800" b="1" i="1">
                              <a:solidFill>
                                <a:srgbClr val="FF0000"/>
                              </a:solidFill>
                              <a:effectLst>
                                <a:outerShdw blurRad="38100" dist="38100" dir="2700000" algn="tl">
                                  <a:srgbClr val="000000">
                                    <a:alpha val="43137"/>
                                  </a:srgbClr>
                                </a:outerShdw>
                              </a:effectLst>
                              <a:latin typeface="Cambria Math"/>
                              <a:ea typeface="Cambria Math"/>
                            </a:rPr>
                            <m:t>𝟑𝟕𝟕𝟕𝟕𝟕𝟕𝟕𝟕𝟕𝟕</m:t>
                          </m:r>
                          <m:r>
                            <m:rPr>
                              <m:nor/>
                            </m:rPr>
                            <a:rPr lang="en-US" sz="2800" b="1" dirty="0">
                              <a:solidFill>
                                <a:srgbClr val="FF0000"/>
                              </a:solidFill>
                              <a:effectLst>
                                <a:outerShdw blurRad="38100" dist="38100" dir="2700000" algn="tl">
                                  <a:srgbClr val="000000">
                                    <a:alpha val="43137"/>
                                  </a:srgbClr>
                                </a:outerShdw>
                              </a:effectLst>
                            </a:rPr>
                            <m:t> </m:t>
                          </m:r>
                        </m:e>
                        <m:sub>
                          <m:r>
                            <a:rPr lang="en-US" sz="2800" b="1" i="1" smtClean="0">
                              <a:solidFill>
                                <a:srgbClr val="FF0000"/>
                              </a:solidFill>
                              <a:effectLst>
                                <a:outerShdw blurRad="38100" dist="38100" dir="2700000" algn="tl">
                                  <a:srgbClr val="000000">
                                    <a:alpha val="43137"/>
                                  </a:srgbClr>
                                </a:outerShdw>
                              </a:effectLst>
                              <a:latin typeface="Cambria Math"/>
                              <a:ea typeface="Cambria Math"/>
                            </a:rPr>
                            <m:t>𝟖</m:t>
                          </m:r>
                        </m:sub>
                      </m:sSub>
                    </m:oMath>
                  </m:oMathPara>
                </a14:m>
                <a:endParaRPr lang="en-US" sz="2800" b="1" dirty="0">
                  <a:solidFill>
                    <a:srgbClr val="FF0000"/>
                  </a:solidFill>
                  <a:effectLst>
                    <a:outerShdw blurRad="38100" dist="38100" dir="2700000" algn="tl">
                      <a:srgbClr val="000000">
                        <a:alpha val="43137"/>
                      </a:srgbClr>
                    </a:outerShdw>
                  </a:effectLst>
                </a:endParaRPr>
              </a:p>
            </p:txBody>
          </p:sp>
        </mc:Choice>
        <mc:Fallback>
          <p:sp>
            <p:nvSpPr>
              <p:cNvPr id="2" name="TextBox 1"/>
              <p:cNvSpPr txBox="1">
                <a:spLocks noRot="1" noChangeAspect="1" noMove="1" noResize="1" noEditPoints="1" noAdjustHandles="1" noChangeArrowheads="1" noChangeShapeType="1" noTextEdit="1"/>
              </p:cNvSpPr>
              <p:nvPr/>
            </p:nvSpPr>
            <p:spPr>
              <a:xfrm>
                <a:off x="2438400" y="3074746"/>
                <a:ext cx="4951035" cy="96385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372097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mn-MN" sz="2700" b="1" dirty="0" smtClean="0">
                <a:latin typeface="Arial" pitchFamily="34" charset="0"/>
                <a:cs typeface="Arial" pitchFamily="34" charset="0"/>
              </a:rPr>
              <a:t>Микрокомпьютерын програмчлалын тухай ерөнхий ойлголт</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mn-MN" sz="2000" dirty="0" smtClean="0">
                <a:latin typeface="Arial" pitchFamily="34" charset="0"/>
                <a:cs typeface="Arial" pitchFamily="34" charset="0"/>
              </a:rPr>
              <a:t>Микропроцессор </a:t>
            </a:r>
            <a:r>
              <a:rPr lang="mn-MN" sz="2000" dirty="0" smtClean="0">
                <a:latin typeface="Arial" pitchFamily="34" charset="0"/>
                <a:cs typeface="Arial" pitchFamily="34" charset="0"/>
              </a:rPr>
              <a:t>нь програмчлагдах буюу тодорхой командын дагуу ажиллахын  тулд </a:t>
            </a:r>
            <a:r>
              <a:rPr lang="ru-RU" sz="2000" dirty="0" smtClean="0">
                <a:latin typeface="Arial" pitchFamily="34" charset="0"/>
                <a:cs typeface="Arial" pitchFamily="34" charset="0"/>
              </a:rPr>
              <a:t>өөрийн командуудтай байдаг. </a:t>
            </a:r>
            <a:r>
              <a:rPr lang="mn-MN" sz="2000" dirty="0" smtClean="0">
                <a:latin typeface="Arial" pitchFamily="34" charset="0"/>
                <a:cs typeface="Arial" pitchFamily="34" charset="0"/>
              </a:rPr>
              <a:t>Эдгээр командууд нь 2-тын тоон утгууд байдаг бөгөөд микропроцессор нь команд тус бүрт харгалзан өөр өөр үйлдлүүдийг гүйцэтгэдэг. Зохион бүтээгч эдгээр командуудыг ашиглан процессороор шаардлагатай үйлдлүүдийг гүйцэтгүүлдэг бөгөөд тухайн командуудын дэс дарааллыг </a:t>
            </a:r>
            <a:r>
              <a:rPr lang="mn-MN" sz="2000" i="1" dirty="0" smtClean="0">
                <a:latin typeface="Arial" pitchFamily="34" charset="0"/>
                <a:cs typeface="Arial" pitchFamily="34" charset="0"/>
              </a:rPr>
              <a:t>програм</a:t>
            </a:r>
            <a:r>
              <a:rPr lang="mn-MN" sz="2000" dirty="0" smtClean="0">
                <a:latin typeface="Arial" pitchFamily="34" charset="0"/>
                <a:cs typeface="Arial" pitchFamily="34" charset="0"/>
              </a:rPr>
              <a:t> гэж нэрлэдэг. Тэгвэл програмыг хаа нэгтээ хадгалдаг байх шаардлагатай болох нь харагдаж байна</a:t>
            </a:r>
            <a:r>
              <a:rPr lang="mn-MN" sz="2400" dirty="0" smtClean="0">
                <a:latin typeface="Arial" pitchFamily="34" charset="0"/>
                <a:cs typeface="Arial" pitchFamily="34" charset="0"/>
              </a:rPr>
              <a:t>. </a:t>
            </a:r>
            <a:endParaRPr lang="en-US" sz="2400" dirty="0" smtClean="0">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92162"/>
          </a:xfrm>
        </p:spPr>
        <p:txBody>
          <a:bodyPr>
            <a:normAutofit fontScale="90000"/>
          </a:bodyPr>
          <a:lstStyle/>
          <a:p>
            <a:r>
              <a:rPr lang="mn-MN" sz="3100" b="1" i="1" dirty="0" smtClean="0"/>
              <a:t>Програмыг хаана хадгалах вэ?</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525963"/>
          </a:xfrm>
        </p:spPr>
        <p:txBody>
          <a:bodyPr>
            <a:normAutofit fontScale="62500" lnSpcReduction="20000"/>
          </a:bodyPr>
          <a:lstStyle/>
          <a:p>
            <a:r>
              <a:rPr lang="mn-MN" dirty="0" smtClean="0">
                <a:latin typeface="Arial" pitchFamily="34" charset="0"/>
                <a:cs typeface="Arial" pitchFamily="34" charset="0"/>
              </a:rPr>
              <a:t>Үүний </a:t>
            </a:r>
            <a:r>
              <a:rPr lang="mn-MN" dirty="0" smtClean="0">
                <a:latin typeface="Arial" pitchFamily="34" charset="0"/>
                <a:cs typeface="Arial" pitchFamily="34" charset="0"/>
              </a:rPr>
              <a:t>тулд санах ойг ашигладаг. Санах ой нь санагч элемэнтүүдээс тогтох бөгөөд эдгээрт “1” болон “0” гэсэн тоон өгөгдлүүдийг хадгалах боломжтой байдаг. Санах ойг дотор  нь тогтмол санах ой (ROM)болон шуурхай санах ой (RAM) гэж хоёр ангилна. ROM нь өгөгдлийг тэжээлийн үүсгүүрээс үл хамааран хадгалж байдаг бол RAM нь зөвхөн тэжээлтэй үед л хадгалдаг. Бидний хувьд зохион бүтээсэн төхөөрөмжийн маань програм хангамж тэжээлээс үл хамааран хадгалагдах ёстой тул програмыг ROM-д хадгална.</a:t>
            </a:r>
            <a:endParaRPr lang="en-US" dirty="0" smtClean="0">
              <a:latin typeface="Arial" pitchFamily="34" charset="0"/>
              <a:cs typeface="Arial" pitchFamily="34" charset="0"/>
            </a:endParaRPr>
          </a:p>
          <a:p>
            <a:r>
              <a:rPr lang="mn-MN" dirty="0" smtClean="0">
                <a:latin typeface="Arial" pitchFamily="34" charset="0"/>
                <a:cs typeface="Arial" pitchFamily="34" charset="0"/>
              </a:rPr>
              <a:t>RAM нь тухайн микропроцессорын системийг програмын дагуу ажиллаж байх үед завсрын өгөгдлийг түр хадгалах зорилготой микропроцессорын системийн бүрэлдэхүүн хэсэг юм. Түр гэдгийн учир нь RAM-д бичигдсэн өгөгдөл цахилгаан тэжээлгүй болох үед устдаг. Нэгэнт ийм дутагдалтай юм бол юунд заавал RAM гэдэг төхөөрөмжийг нэмж тавьдаг вэ? ROM-д бичих хурд RAM-д хандан бичихээс хэдэн мянга дахин удаан байдаг. Харин систем хурдан найдвартай ажиллах ёстой. </a:t>
            </a:r>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sz="2400" dirty="0" smtClean="0">
                <a:latin typeface="Arial" pitchFamily="34" charset="0"/>
                <a:cs typeface="Arial" pitchFamily="34" charset="0"/>
              </a:rPr>
              <a:t>Бид яагаад электрон системүүдийг зохион бүтээж хэрэглэх болсон бэ?</a:t>
            </a:r>
            <a:endParaRPr lang="en-US" sz="2400" dirty="0"/>
          </a:p>
        </p:txBody>
      </p:sp>
      <p:sp>
        <p:nvSpPr>
          <p:cNvPr id="3" name="Content Placeholder 2"/>
          <p:cNvSpPr>
            <a:spLocks noGrp="1"/>
          </p:cNvSpPr>
          <p:nvPr>
            <p:ph idx="1"/>
          </p:nvPr>
        </p:nvSpPr>
        <p:spPr/>
        <p:txBody>
          <a:bodyPr>
            <a:normAutofit/>
          </a:bodyPr>
          <a:lstStyle/>
          <a:p>
            <a:r>
              <a:rPr lang="mn-MN" sz="2000" dirty="0" smtClean="0">
                <a:latin typeface="Arial" pitchFamily="34" charset="0"/>
                <a:cs typeface="Arial" pitchFamily="34" charset="0"/>
              </a:rPr>
              <a:t>Мэдээж </a:t>
            </a:r>
            <a:r>
              <a:rPr lang="mn-MN" sz="2000" dirty="0" smtClean="0">
                <a:latin typeface="Arial" pitchFamily="34" charset="0"/>
                <a:cs typeface="Arial" pitchFamily="34" charset="0"/>
              </a:rPr>
              <a:t>хүний үйл ажиллагааг хөнгөвчлөх зорилготой юм. Тэгвэл хүний мэдрэхүйн аливаа мэдээллийг хүлээн авч, гадагш гаргах, бусдад илэрхийлэх сувгуудыг дурьдвал: нүд, чих, хамар гэх мэт эрхтнүүдээр мэдээллийг хүлээн авч, дуу авиа гаргах, үйл хөдөлгөөн илэрхийлэх зэргээр мэдээллийг илэрхийлж байдаг. </a:t>
            </a:r>
            <a:endParaRPr lang="en-US" sz="2000" dirty="0">
              <a:latin typeface="Arial" pitchFamily="34" charset="0"/>
              <a:cs typeface="Arial" pitchFamily="34" charset="0"/>
            </a:endParaRPr>
          </a:p>
        </p:txBody>
      </p:sp>
      <p:pic>
        <p:nvPicPr>
          <p:cNvPr id="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5181600"/>
            <a:ext cx="2514600" cy="1466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38600" y="4886325"/>
            <a:ext cx="2171700" cy="197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781800" y="4876800"/>
            <a:ext cx="1952216"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77000" y="3429000"/>
            <a:ext cx="2209800" cy="1591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81000" y="3200400"/>
            <a:ext cx="3638291"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29000" y="1219200"/>
            <a:ext cx="2495550" cy="163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14400" y="3733800"/>
            <a:ext cx="24003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657600" y="3657600"/>
            <a:ext cx="1504950" cy="174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19800" y="3886200"/>
            <a:ext cx="20193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914400" y="1295400"/>
            <a:ext cx="2038350" cy="1647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 name="Picture 9"/>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6324600" y="762000"/>
            <a:ext cx="2028825" cy="1657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1015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2936" y="505002"/>
            <a:ext cx="6768007" cy="461665"/>
          </a:xfrm>
          <a:prstGeom prst="rect">
            <a:avLst/>
          </a:prstGeom>
          <a:noFill/>
        </p:spPr>
        <p:txBody>
          <a:bodyPr wrap="none" rtlCol="0">
            <a:spAutoFit/>
          </a:bodyPr>
          <a:lstStyle/>
          <a:p>
            <a:r>
              <a:rPr lang="mn-MN" sz="2400" b="1" dirty="0" smtClean="0">
                <a:effectLst>
                  <a:outerShdw blurRad="38100" dist="38100" dir="2700000" algn="tl">
                    <a:srgbClr val="000000">
                      <a:alpha val="43137"/>
                    </a:srgbClr>
                  </a:outerShdw>
                </a:effectLst>
              </a:rPr>
              <a:t>Компьютерийн </a:t>
            </a:r>
            <a:r>
              <a:rPr lang="mn-MN" sz="2400" b="1" dirty="0">
                <a:effectLst>
                  <a:outerShdw blurRad="38100" dist="38100" dir="2700000" algn="tl">
                    <a:srgbClr val="000000">
                      <a:alpha val="43137"/>
                    </a:srgbClr>
                  </a:outerShdw>
                </a:effectLst>
              </a:rPr>
              <a:t>электрон </a:t>
            </a:r>
            <a:r>
              <a:rPr lang="mn-MN" sz="2400" b="1" dirty="0" smtClean="0">
                <a:effectLst>
                  <a:outerShdw blurRad="38100" dist="38100" dir="2700000" algn="tl">
                    <a:srgbClr val="000000">
                      <a:alpha val="43137"/>
                    </a:srgbClr>
                  </a:outerShdw>
                </a:effectLst>
              </a:rPr>
              <a:t>системийн бүрэлдэхүүн</a:t>
            </a:r>
            <a:endParaRPr lang="en-US" sz="24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443832" y="1679017"/>
            <a:ext cx="1847850" cy="1495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5582" y="4544887"/>
            <a:ext cx="2280480" cy="9642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61999" y="5516038"/>
            <a:ext cx="1096161" cy="9933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116328" y="4654261"/>
            <a:ext cx="1225319" cy="1414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2544717" y="5501524"/>
            <a:ext cx="852956" cy="11278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5539" y="4202668"/>
            <a:ext cx="4300344" cy="369332"/>
          </a:xfrm>
          <a:prstGeom prst="rect">
            <a:avLst/>
          </a:prstGeom>
          <a:noFill/>
        </p:spPr>
        <p:txBody>
          <a:bodyPr wrap="none" rtlCol="0">
            <a:spAutoFit/>
          </a:bodyPr>
          <a:lstStyle/>
          <a:p>
            <a:r>
              <a:rPr lang="mn-MN" dirty="0" smtClean="0"/>
              <a:t>Мэдээллийг оруулах электрон төхөөрөмж</a:t>
            </a:r>
            <a:endParaRPr lang="en-US" dirty="0"/>
          </a:p>
        </p:txBody>
      </p:sp>
      <p:sp>
        <p:nvSpPr>
          <p:cNvPr id="4" name="TextBox 3"/>
          <p:cNvSpPr txBox="1"/>
          <p:nvPr/>
        </p:nvSpPr>
        <p:spPr>
          <a:xfrm>
            <a:off x="4682527" y="2097018"/>
            <a:ext cx="1424301" cy="1200329"/>
          </a:xfrm>
          <a:prstGeom prst="rect">
            <a:avLst/>
          </a:prstGeom>
          <a:noFill/>
        </p:spPr>
        <p:txBody>
          <a:bodyPr wrap="none" rtlCol="0">
            <a:spAutoFit/>
          </a:bodyPr>
          <a:lstStyle/>
          <a:p>
            <a:r>
              <a:rPr lang="mn-MN" dirty="0" smtClean="0"/>
              <a:t>Мэдээллийг </a:t>
            </a:r>
          </a:p>
          <a:p>
            <a:r>
              <a:rPr lang="mn-MN" dirty="0" smtClean="0"/>
              <a:t>гаргах </a:t>
            </a:r>
          </a:p>
          <a:p>
            <a:r>
              <a:rPr lang="mn-MN" dirty="0" smtClean="0"/>
              <a:t>электрон </a:t>
            </a:r>
          </a:p>
          <a:p>
            <a:r>
              <a:rPr lang="mn-MN" dirty="0" smtClean="0"/>
              <a:t>төхөөрөмж</a:t>
            </a:r>
            <a:endParaRPr lang="en-US" dirty="0"/>
          </a:p>
        </p:txBody>
      </p:sp>
      <p:sp>
        <p:nvSpPr>
          <p:cNvPr id="5" name="TextBox 4"/>
          <p:cNvSpPr txBox="1"/>
          <p:nvPr/>
        </p:nvSpPr>
        <p:spPr>
          <a:xfrm>
            <a:off x="308577" y="1238948"/>
            <a:ext cx="1520223" cy="1477328"/>
          </a:xfrm>
          <a:prstGeom prst="rect">
            <a:avLst/>
          </a:prstGeom>
          <a:noFill/>
        </p:spPr>
        <p:txBody>
          <a:bodyPr wrap="none" rtlCol="0">
            <a:spAutoFit/>
          </a:bodyPr>
          <a:lstStyle/>
          <a:p>
            <a:pPr algn="r"/>
            <a:r>
              <a:rPr lang="mn-MN" dirty="0" smtClean="0"/>
              <a:t>Мэдээллийг</a:t>
            </a:r>
            <a:endParaRPr lang="en-US" dirty="0" smtClean="0"/>
          </a:p>
          <a:p>
            <a:pPr algn="r"/>
            <a:r>
              <a:rPr lang="en-US" dirty="0" smtClean="0"/>
              <a:t>(</a:t>
            </a:r>
            <a:r>
              <a:rPr lang="mn-MN" dirty="0" smtClean="0"/>
              <a:t>өгөгдөл</a:t>
            </a:r>
            <a:r>
              <a:rPr lang="en-US" dirty="0" smtClean="0"/>
              <a:t>)</a:t>
            </a:r>
            <a:r>
              <a:rPr lang="mn-MN" dirty="0" smtClean="0"/>
              <a:t> </a:t>
            </a:r>
          </a:p>
          <a:p>
            <a:pPr algn="r"/>
            <a:r>
              <a:rPr lang="mn-MN" dirty="0"/>
              <a:t>б</a:t>
            </a:r>
            <a:r>
              <a:rPr lang="mn-MN" dirty="0" smtClean="0"/>
              <a:t>оловсруулах</a:t>
            </a:r>
          </a:p>
          <a:p>
            <a:pPr algn="r"/>
            <a:r>
              <a:rPr lang="mn-MN" dirty="0" smtClean="0"/>
              <a:t>электрон </a:t>
            </a:r>
          </a:p>
          <a:p>
            <a:pPr algn="r"/>
            <a:r>
              <a:rPr lang="mn-MN" dirty="0" smtClean="0"/>
              <a:t>төхөөрөмж</a:t>
            </a:r>
            <a:endParaRPr lang="en-US" dirty="0"/>
          </a:p>
        </p:txBody>
      </p:sp>
      <p:pic>
        <p:nvPicPr>
          <p:cNvPr id="8" name="Picture 4"/>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6645919" y="3212602"/>
            <a:ext cx="1551281" cy="1452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7509980" y="5538432"/>
            <a:ext cx="1563404" cy="5735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7162800" y="4739783"/>
            <a:ext cx="1809582" cy="6374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ight Arrow 5"/>
          <p:cNvSpPr/>
          <p:nvPr/>
        </p:nvSpPr>
        <p:spPr>
          <a:xfrm rot="17921655">
            <a:off x="1672186" y="3522769"/>
            <a:ext cx="676357" cy="6601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3623345" y="2286000"/>
            <a:ext cx="684774" cy="7343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505200" y="3441143"/>
            <a:ext cx="4635743" cy="2779936"/>
          </a:xfrm>
          <a:custGeom>
            <a:avLst/>
            <a:gdLst>
              <a:gd name="connsiteX0" fmla="*/ 0 w 2641600"/>
              <a:gd name="connsiteY0" fmla="*/ 0 h 2975428"/>
              <a:gd name="connsiteX1" fmla="*/ 870857 w 2641600"/>
              <a:gd name="connsiteY1" fmla="*/ 899885 h 2975428"/>
              <a:gd name="connsiteX2" fmla="*/ 1524000 w 2641600"/>
              <a:gd name="connsiteY2" fmla="*/ 1146628 h 2975428"/>
              <a:gd name="connsiteX3" fmla="*/ 1770742 w 2641600"/>
              <a:gd name="connsiteY3" fmla="*/ 1901371 h 2975428"/>
              <a:gd name="connsiteX4" fmla="*/ 2293257 w 2641600"/>
              <a:gd name="connsiteY4" fmla="*/ 2815771 h 2975428"/>
              <a:gd name="connsiteX5" fmla="*/ 2583542 w 2641600"/>
              <a:gd name="connsiteY5" fmla="*/ 2946400 h 2975428"/>
              <a:gd name="connsiteX6" fmla="*/ 2641600 w 2641600"/>
              <a:gd name="connsiteY6" fmla="*/ 2975428 h 297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1600" h="2975428">
                <a:moveTo>
                  <a:pt x="0" y="0"/>
                </a:moveTo>
                <a:cubicBezTo>
                  <a:pt x="308428" y="354390"/>
                  <a:pt x="616857" y="708780"/>
                  <a:pt x="870857" y="899885"/>
                </a:cubicBezTo>
                <a:cubicBezTo>
                  <a:pt x="1124857" y="1090990"/>
                  <a:pt x="1374019" y="979714"/>
                  <a:pt x="1524000" y="1146628"/>
                </a:cubicBezTo>
                <a:cubicBezTo>
                  <a:pt x="1673981" y="1313542"/>
                  <a:pt x="1642533" y="1623181"/>
                  <a:pt x="1770742" y="1901371"/>
                </a:cubicBezTo>
                <a:cubicBezTo>
                  <a:pt x="1898951" y="2179561"/>
                  <a:pt x="2157790" y="2641600"/>
                  <a:pt x="2293257" y="2815771"/>
                </a:cubicBezTo>
                <a:cubicBezTo>
                  <a:pt x="2428724" y="2989942"/>
                  <a:pt x="2525485" y="2919790"/>
                  <a:pt x="2583542" y="2946400"/>
                </a:cubicBezTo>
                <a:cubicBezTo>
                  <a:pt x="2641599" y="2973010"/>
                  <a:pt x="2641599" y="2974219"/>
                  <a:pt x="2641600" y="2975428"/>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1828800" y="1422378"/>
            <a:ext cx="1454747" cy="2105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12">
            <a:extLst>
              <a:ext uri="{28A0092B-C50C-407E-A947-70E740481C1C}">
                <a14:useLocalDpi xmlns="" xmlns:a14="http://schemas.microsoft.com/office/drawing/2010/main" val="0"/>
              </a:ext>
            </a:extLst>
          </a:blip>
          <a:srcRect/>
          <a:stretch>
            <a:fillRect/>
          </a:stretch>
        </p:blipFill>
        <p:spPr bwMode="auto">
          <a:xfrm>
            <a:off x="4876158" y="5185202"/>
            <a:ext cx="1237044" cy="904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Freeform 18"/>
          <p:cNvSpPr/>
          <p:nvPr/>
        </p:nvSpPr>
        <p:spPr>
          <a:xfrm>
            <a:off x="3505201" y="3297347"/>
            <a:ext cx="1523999" cy="3332053"/>
          </a:xfrm>
          <a:custGeom>
            <a:avLst/>
            <a:gdLst>
              <a:gd name="connsiteX0" fmla="*/ 0 w 2641600"/>
              <a:gd name="connsiteY0" fmla="*/ 0 h 2975428"/>
              <a:gd name="connsiteX1" fmla="*/ 870857 w 2641600"/>
              <a:gd name="connsiteY1" fmla="*/ 899885 h 2975428"/>
              <a:gd name="connsiteX2" fmla="*/ 1524000 w 2641600"/>
              <a:gd name="connsiteY2" fmla="*/ 1146628 h 2975428"/>
              <a:gd name="connsiteX3" fmla="*/ 1770742 w 2641600"/>
              <a:gd name="connsiteY3" fmla="*/ 1901371 h 2975428"/>
              <a:gd name="connsiteX4" fmla="*/ 2293257 w 2641600"/>
              <a:gd name="connsiteY4" fmla="*/ 2815771 h 2975428"/>
              <a:gd name="connsiteX5" fmla="*/ 2583542 w 2641600"/>
              <a:gd name="connsiteY5" fmla="*/ 2946400 h 2975428"/>
              <a:gd name="connsiteX6" fmla="*/ 2641600 w 2641600"/>
              <a:gd name="connsiteY6" fmla="*/ 2975428 h 297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1600" h="2975428">
                <a:moveTo>
                  <a:pt x="0" y="0"/>
                </a:moveTo>
                <a:cubicBezTo>
                  <a:pt x="308428" y="354390"/>
                  <a:pt x="616857" y="708780"/>
                  <a:pt x="870857" y="899885"/>
                </a:cubicBezTo>
                <a:cubicBezTo>
                  <a:pt x="1124857" y="1090990"/>
                  <a:pt x="1374019" y="979714"/>
                  <a:pt x="1524000" y="1146628"/>
                </a:cubicBezTo>
                <a:cubicBezTo>
                  <a:pt x="1673981" y="1313542"/>
                  <a:pt x="1642533" y="1623181"/>
                  <a:pt x="1770742" y="1901371"/>
                </a:cubicBezTo>
                <a:cubicBezTo>
                  <a:pt x="1898951" y="2179561"/>
                  <a:pt x="2157790" y="2641600"/>
                  <a:pt x="2293257" y="2815771"/>
                </a:cubicBezTo>
                <a:cubicBezTo>
                  <a:pt x="2428724" y="2989942"/>
                  <a:pt x="2525485" y="2919790"/>
                  <a:pt x="2583542" y="2946400"/>
                </a:cubicBezTo>
                <a:cubicBezTo>
                  <a:pt x="2641599" y="2973010"/>
                  <a:pt x="2641599" y="2974219"/>
                  <a:pt x="2641600" y="2975428"/>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p:cNvPicPr>
            <a:picLocks noChangeAspect="1" noChangeArrowheads="1"/>
          </p:cNvPicPr>
          <p:nvPr/>
        </p:nvPicPr>
        <p:blipFill>
          <a:blip r:embed="rId13">
            <a:extLst>
              <a:ext uri="{28A0092B-C50C-407E-A947-70E740481C1C}">
                <a14:useLocalDpi xmlns="" xmlns:a14="http://schemas.microsoft.com/office/drawing/2010/main" val="0"/>
              </a:ext>
            </a:extLst>
          </a:blip>
          <a:srcRect/>
          <a:stretch>
            <a:fillRect/>
          </a:stretch>
        </p:blipFill>
        <p:spPr bwMode="auto">
          <a:xfrm>
            <a:off x="4916714" y="4640249"/>
            <a:ext cx="975133" cy="8365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5508812" y="5759414"/>
            <a:ext cx="2187388" cy="1200329"/>
          </a:xfrm>
          <a:prstGeom prst="rect">
            <a:avLst/>
          </a:prstGeom>
          <a:noFill/>
        </p:spPr>
        <p:txBody>
          <a:bodyPr wrap="square" rtlCol="0">
            <a:spAutoFit/>
          </a:bodyPr>
          <a:lstStyle/>
          <a:p>
            <a:r>
              <a:rPr lang="mn-MN" dirty="0" smtClean="0"/>
              <a:t>Мэдээллийг </a:t>
            </a:r>
          </a:p>
          <a:p>
            <a:r>
              <a:rPr lang="mn-MN" dirty="0" smtClean="0"/>
              <a:t>Оруулах\гаргах </a:t>
            </a:r>
          </a:p>
          <a:p>
            <a:r>
              <a:rPr lang="mn-MN" dirty="0" smtClean="0"/>
              <a:t>Төхөөрөмж</a:t>
            </a:r>
            <a:r>
              <a:rPr lang="en-US" dirty="0" smtClean="0"/>
              <a:t>, HD, CD…</a:t>
            </a:r>
            <a:endParaRPr lang="en-US" dirty="0"/>
          </a:p>
        </p:txBody>
      </p:sp>
    </p:spTree>
    <p:extLst>
      <p:ext uri="{BB962C8B-B14F-4D97-AF65-F5344CB8AC3E}">
        <p14:creationId xmlns="" xmlns:p14="http://schemas.microsoft.com/office/powerpoint/2010/main" val="386129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500"/>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wipe(down)">
                                      <p:cBhvr>
                                        <p:cTn id="31" dur="500"/>
                                        <p:tgtEl>
                                          <p:spTgt spid="1026"/>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par>
                                <p:cTn id="38" presetID="22" presetClass="entr" presetSubtype="4"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7"/>
                                        </p:tgtEl>
                                        <p:attrNameLst>
                                          <p:attrName>style.visibility</p:attrName>
                                        </p:attrNameLst>
                                      </p:cBhvr>
                                      <p:to>
                                        <p:strVal val="visible"/>
                                      </p:to>
                                    </p:set>
                                    <p:animEffect transition="in" filter="wipe(down)">
                                      <p:cBhvr>
                                        <p:cTn id="45" dur="500"/>
                                        <p:tgtEl>
                                          <p:spTgt spid="1027"/>
                                        </p:tgtEl>
                                      </p:cBhvr>
                                    </p:animEffect>
                                  </p:childTnLst>
                                </p:cTn>
                              </p:par>
                              <p:par>
                                <p:cTn id="46" presetID="22" presetClass="entr" presetSubtype="4" fill="hold" nodeType="withEffect">
                                  <p:stCondLst>
                                    <p:cond delay="0"/>
                                  </p:stCondLst>
                                  <p:childTnLst>
                                    <p:set>
                                      <p:cBhvr>
                                        <p:cTn id="47" dur="1" fill="hold">
                                          <p:stCondLst>
                                            <p:cond delay="0"/>
                                          </p:stCondLst>
                                        </p:cTn>
                                        <p:tgtEl>
                                          <p:spTgt spid="1028"/>
                                        </p:tgtEl>
                                        <p:attrNameLst>
                                          <p:attrName>style.visibility</p:attrName>
                                        </p:attrNameLst>
                                      </p:cBhvr>
                                      <p:to>
                                        <p:strVal val="visible"/>
                                      </p:to>
                                    </p:set>
                                    <p:animEffect transition="in" filter="wipe(down)">
                                      <p:cBhvr>
                                        <p:cTn id="48" dur="500"/>
                                        <p:tgtEl>
                                          <p:spTgt spid="1028"/>
                                        </p:tgtEl>
                                      </p:cBhvr>
                                    </p:animEffect>
                                  </p:childTnLst>
                                </p:cTn>
                              </p:par>
                              <p:par>
                                <p:cTn id="49" presetID="22" presetClass="entr" presetSubtype="4" fill="hold" nodeType="withEffect">
                                  <p:stCondLst>
                                    <p:cond delay="0"/>
                                  </p:stCondLst>
                                  <p:childTnLst>
                                    <p:set>
                                      <p:cBhvr>
                                        <p:cTn id="50" dur="1" fill="hold">
                                          <p:stCondLst>
                                            <p:cond delay="0"/>
                                          </p:stCondLst>
                                        </p:cTn>
                                        <p:tgtEl>
                                          <p:spTgt spid="1029"/>
                                        </p:tgtEl>
                                        <p:attrNameLst>
                                          <p:attrName>style.visibility</p:attrName>
                                        </p:attrNameLst>
                                      </p:cBhvr>
                                      <p:to>
                                        <p:strVal val="visible"/>
                                      </p:to>
                                    </p:set>
                                    <p:animEffect transition="in" filter="wipe(down)">
                                      <p:cBhvr>
                                        <p:cTn id="51" dur="500"/>
                                        <p:tgtEl>
                                          <p:spTgt spid="1029"/>
                                        </p:tgtEl>
                                      </p:cBhvr>
                                    </p:animEffect>
                                  </p:childTnLst>
                                </p:cTn>
                              </p:par>
                              <p:par>
                                <p:cTn id="52" presetID="22" presetClass="entr" presetSubtype="4" fill="hold" nodeType="withEffect">
                                  <p:stCondLst>
                                    <p:cond delay="0"/>
                                  </p:stCondLst>
                                  <p:childTnLst>
                                    <p:set>
                                      <p:cBhvr>
                                        <p:cTn id="53" dur="1" fill="hold">
                                          <p:stCondLst>
                                            <p:cond delay="0"/>
                                          </p:stCondLst>
                                        </p:cTn>
                                        <p:tgtEl>
                                          <p:spTgt spid="1030"/>
                                        </p:tgtEl>
                                        <p:attrNameLst>
                                          <p:attrName>style.visibility</p:attrName>
                                        </p:attrNameLst>
                                      </p:cBhvr>
                                      <p:to>
                                        <p:strVal val="visible"/>
                                      </p:to>
                                    </p:set>
                                    <p:animEffect transition="in" filter="wipe(down)">
                                      <p:cBhvr>
                                        <p:cTn id="54" dur="500"/>
                                        <p:tgtEl>
                                          <p:spTgt spid="103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randombar(horizont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arn(inVertical)">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barn(inVertical)">
                                      <p:cBhvr>
                                        <p:cTn id="69" dur="500"/>
                                        <p:tgtEl>
                                          <p:spTgt spid="21"/>
                                        </p:tgtEl>
                                      </p:cBhvr>
                                    </p:animEffect>
                                  </p:childTnLst>
                                </p:cTn>
                              </p:par>
                              <p:par>
                                <p:cTn id="70" presetID="16" presetClass="entr" presetSubtype="21" fill="hold"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arn(inVertical)">
                                      <p:cBhvr>
                                        <p:cTn id="72" dur="500"/>
                                        <p:tgtEl>
                                          <p:spTgt spid="18"/>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arn(inVertical)">
                                      <p:cBhvr>
                                        <p:cTn id="7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20" grpId="0" animBg="1"/>
      <p:bldP spid="13" grpId="0" animBg="1"/>
      <p:bldP spid="19"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937" y="479739"/>
            <a:ext cx="6778651" cy="461665"/>
          </a:xfrm>
          <a:prstGeom prst="rect">
            <a:avLst/>
          </a:prstGeom>
          <a:noFill/>
        </p:spPr>
        <p:txBody>
          <a:bodyPr wrap="none" rtlCol="0">
            <a:spAutoFit/>
          </a:bodyPr>
          <a:lstStyle/>
          <a:p>
            <a:r>
              <a:rPr lang="mn-MN" sz="2400" b="1" dirty="0" smtClean="0">
                <a:effectLst>
                  <a:outerShdw blurRad="38100" dist="38100" dir="2700000" algn="tl">
                    <a:srgbClr val="000000">
                      <a:alpha val="43137"/>
                    </a:srgbClr>
                  </a:outerShdw>
                </a:effectLst>
              </a:rPr>
              <a:t>Компьютерийн системийн дотоод ерөнхий бүтэц</a:t>
            </a:r>
            <a:endParaRPr lang="en-US" sz="2400" b="1" dirty="0">
              <a:effectLst>
                <a:outerShdw blurRad="38100" dist="38100" dir="2700000" algn="tl">
                  <a:srgbClr val="000000">
                    <a:alpha val="43137"/>
                  </a:srgbClr>
                </a:outerShdw>
              </a:effectLst>
            </a:endParaRPr>
          </a:p>
        </p:txBody>
      </p:sp>
      <p:sp>
        <p:nvSpPr>
          <p:cNvPr id="4" name="TextBox 3"/>
          <p:cNvSpPr txBox="1"/>
          <p:nvPr/>
        </p:nvSpPr>
        <p:spPr>
          <a:xfrm>
            <a:off x="5152746" y="1295400"/>
            <a:ext cx="2072170" cy="646331"/>
          </a:xfrm>
          <a:prstGeom prst="rect">
            <a:avLst/>
          </a:prstGeom>
          <a:noFill/>
        </p:spPr>
        <p:txBody>
          <a:bodyPr wrap="none" rtlCol="0">
            <a:spAutoFit/>
          </a:bodyPr>
          <a:lstStyle/>
          <a:p>
            <a:pPr algn="ctr"/>
            <a:r>
              <a:rPr lang="mn-MN" dirty="0" smtClean="0"/>
              <a:t>Мэдээлэл оруулах,</a:t>
            </a:r>
            <a:r>
              <a:rPr lang="en-US" dirty="0" smtClean="0"/>
              <a:t> </a:t>
            </a:r>
            <a:endParaRPr lang="mn-MN" dirty="0" smtClean="0"/>
          </a:p>
          <a:p>
            <a:pPr algn="ctr"/>
            <a:r>
              <a:rPr lang="mn-MN" dirty="0"/>
              <a:t>г</a:t>
            </a:r>
            <a:r>
              <a:rPr lang="mn-MN" dirty="0" smtClean="0"/>
              <a:t>аргах  төхөөрөмж</a:t>
            </a:r>
            <a:endParaRPr lang="en-US" dirty="0"/>
          </a:p>
        </p:txBody>
      </p:sp>
      <p:sp>
        <p:nvSpPr>
          <p:cNvPr id="11" name="TextBox 10"/>
          <p:cNvSpPr txBox="1"/>
          <p:nvPr/>
        </p:nvSpPr>
        <p:spPr>
          <a:xfrm>
            <a:off x="911494" y="4522964"/>
            <a:ext cx="1441741" cy="646331"/>
          </a:xfrm>
          <a:prstGeom prst="rect">
            <a:avLst/>
          </a:prstGeom>
          <a:solidFill>
            <a:schemeClr val="bg2"/>
          </a:solidFill>
          <a:ln w="28575">
            <a:solidFill>
              <a:schemeClr val="tx1"/>
            </a:solidFill>
          </a:ln>
        </p:spPr>
        <p:txBody>
          <a:bodyPr wrap="none" rtlCol="0">
            <a:spAutoFit/>
          </a:bodyPr>
          <a:lstStyle/>
          <a:p>
            <a:r>
              <a:rPr lang="mn-MN" dirty="0" smtClean="0"/>
              <a:t>ПРОЦЕССОР</a:t>
            </a:r>
            <a:endParaRPr lang="en-US" dirty="0" smtClean="0"/>
          </a:p>
          <a:p>
            <a:r>
              <a:rPr lang="en-US" dirty="0" smtClean="0"/>
              <a:t>(PROCESSOR)</a:t>
            </a:r>
            <a:endParaRPr lang="mn-MN" dirty="0" smtClean="0"/>
          </a:p>
        </p:txBody>
      </p:sp>
      <p:sp>
        <p:nvSpPr>
          <p:cNvPr id="15" name="TextBox 14"/>
          <p:cNvSpPr txBox="1"/>
          <p:nvPr/>
        </p:nvSpPr>
        <p:spPr>
          <a:xfrm>
            <a:off x="4696967" y="3392269"/>
            <a:ext cx="2840427" cy="646331"/>
          </a:xfrm>
          <a:prstGeom prst="rect">
            <a:avLst/>
          </a:prstGeom>
          <a:solidFill>
            <a:schemeClr val="accent2">
              <a:lumMod val="40000"/>
              <a:lumOff val="60000"/>
            </a:schemeClr>
          </a:solidFill>
          <a:ln>
            <a:solidFill>
              <a:schemeClr val="tx1"/>
            </a:solidFill>
          </a:ln>
        </p:spPr>
        <p:txBody>
          <a:bodyPr wrap="square" rtlCol="0">
            <a:spAutoFit/>
          </a:bodyPr>
          <a:lstStyle/>
          <a:p>
            <a:pPr algn="ctr"/>
            <a:r>
              <a:rPr lang="mn-MN" dirty="0" smtClean="0"/>
              <a:t>ОРОЛТ-ГАРАЛТ</a:t>
            </a:r>
            <a:endParaRPr lang="en-US" dirty="0" smtClean="0"/>
          </a:p>
          <a:p>
            <a:pPr algn="ctr"/>
            <a:r>
              <a:rPr lang="en-US" dirty="0" smtClean="0"/>
              <a:t>(INPUT/OUTPUT)</a:t>
            </a:r>
            <a:endParaRPr lang="en-US" dirty="0"/>
          </a:p>
        </p:txBody>
      </p:sp>
      <p:sp>
        <p:nvSpPr>
          <p:cNvPr id="16" name="TextBox 15"/>
          <p:cNvSpPr txBox="1"/>
          <p:nvPr/>
        </p:nvSpPr>
        <p:spPr>
          <a:xfrm>
            <a:off x="2506386" y="3147763"/>
            <a:ext cx="1218410" cy="2031325"/>
          </a:xfrm>
          <a:prstGeom prst="rect">
            <a:avLst/>
          </a:prstGeom>
          <a:solidFill>
            <a:schemeClr val="accent5">
              <a:lumMod val="40000"/>
              <a:lumOff val="60000"/>
            </a:schemeClr>
          </a:solidFill>
          <a:ln w="28575">
            <a:solidFill>
              <a:schemeClr val="tx1"/>
            </a:solidFill>
          </a:ln>
        </p:spPr>
        <p:txBody>
          <a:bodyPr wrap="none" rtlCol="0">
            <a:spAutoFit/>
          </a:bodyPr>
          <a:lstStyle/>
          <a:p>
            <a:endParaRPr lang="en-US" dirty="0" smtClean="0"/>
          </a:p>
          <a:p>
            <a:endParaRPr lang="en-US" dirty="0"/>
          </a:p>
          <a:p>
            <a:r>
              <a:rPr lang="mn-MN" dirty="0" smtClean="0"/>
              <a:t>САНАХ ОЙ</a:t>
            </a:r>
          </a:p>
          <a:p>
            <a:r>
              <a:rPr lang="en-US" dirty="0" smtClean="0"/>
              <a:t>(MEMORY)</a:t>
            </a:r>
          </a:p>
          <a:p>
            <a:endParaRPr lang="en-US" dirty="0" smtClean="0"/>
          </a:p>
          <a:p>
            <a:endParaRPr lang="en-US" dirty="0"/>
          </a:p>
          <a:p>
            <a:endParaRPr lang="en-US" dirty="0"/>
          </a:p>
        </p:txBody>
      </p:sp>
      <p:sp>
        <p:nvSpPr>
          <p:cNvPr id="17" name="Left-Right Arrow 16"/>
          <p:cNvSpPr/>
          <p:nvPr/>
        </p:nvSpPr>
        <p:spPr>
          <a:xfrm>
            <a:off x="815699" y="6068568"/>
            <a:ext cx="726912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dirty="0" smtClean="0">
                <a:solidFill>
                  <a:schemeClr val="tx1"/>
                </a:solidFill>
              </a:rPr>
              <a:t>ТҮГЭЭГҮҮР </a:t>
            </a:r>
            <a:r>
              <a:rPr lang="en-US" dirty="0" smtClean="0">
                <a:solidFill>
                  <a:schemeClr val="tx1"/>
                </a:solidFill>
              </a:rPr>
              <a:t>(BUS)</a:t>
            </a:r>
            <a:endParaRPr lang="en-US" dirty="0">
              <a:solidFill>
                <a:schemeClr val="tx1"/>
              </a:solidFill>
            </a:endParaRPr>
          </a:p>
        </p:txBody>
      </p:sp>
      <p:sp>
        <p:nvSpPr>
          <p:cNvPr id="29" name="Left-Right Arrow 28"/>
          <p:cNvSpPr/>
          <p:nvPr/>
        </p:nvSpPr>
        <p:spPr>
          <a:xfrm rot="16200000">
            <a:off x="1220885" y="5422237"/>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Right Arrow 29"/>
          <p:cNvSpPr/>
          <p:nvPr/>
        </p:nvSpPr>
        <p:spPr>
          <a:xfrm rot="16200000">
            <a:off x="2689824" y="5420704"/>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4244699" y="2496312"/>
            <a:ext cx="0" cy="34335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Left-Right Arrow 36"/>
          <p:cNvSpPr/>
          <p:nvPr/>
        </p:nvSpPr>
        <p:spPr>
          <a:xfrm rot="16200000">
            <a:off x="4848844" y="2743598"/>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V="1">
            <a:off x="6759299" y="2645359"/>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7064099" y="2678696"/>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368899" y="2711159"/>
            <a:ext cx="0" cy="68111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Left-Right Arrow 41"/>
          <p:cNvSpPr/>
          <p:nvPr/>
        </p:nvSpPr>
        <p:spPr>
          <a:xfrm rot="16200000">
            <a:off x="5463385" y="2743598"/>
            <a:ext cx="822959" cy="48463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52660" y="1600200"/>
            <a:ext cx="2812758" cy="646331"/>
          </a:xfrm>
          <a:prstGeom prst="rect">
            <a:avLst/>
          </a:prstGeom>
          <a:noFill/>
        </p:spPr>
        <p:txBody>
          <a:bodyPr wrap="none" rtlCol="0">
            <a:spAutoFit/>
          </a:bodyPr>
          <a:lstStyle/>
          <a:p>
            <a:pPr algn="ctr"/>
            <a:r>
              <a:rPr lang="mn-MN" dirty="0"/>
              <a:t>М</a:t>
            </a:r>
            <a:r>
              <a:rPr lang="mn-MN" dirty="0" smtClean="0"/>
              <a:t>эдээллийг боловсруулах </a:t>
            </a:r>
          </a:p>
          <a:p>
            <a:pPr algn="ctr"/>
            <a:r>
              <a:rPr lang="mn-MN" dirty="0" smtClean="0"/>
              <a:t>төхөөрөмж</a:t>
            </a:r>
            <a:endParaRPr lang="en-US" dirty="0"/>
          </a:p>
        </p:txBody>
      </p:sp>
      <p:sp>
        <p:nvSpPr>
          <p:cNvPr id="3" name="Down Arrow 2"/>
          <p:cNvSpPr/>
          <p:nvPr/>
        </p:nvSpPr>
        <p:spPr>
          <a:xfrm>
            <a:off x="6400800" y="4163424"/>
            <a:ext cx="533400" cy="190514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rot="10800000">
            <a:off x="5181600" y="4131570"/>
            <a:ext cx="533400" cy="190514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794795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82A67EBA-85D5-4039-8DE4-A644CD69284A"/>
  <p:tag name="ISPRING_CMI5_LAUNCH_METHOD" val="any window"/>
  <p:tag name="ISPRING_SCORM_ENDPOINT" val="&lt;endpoint&gt;&lt;enable&gt;0&lt;/enable&gt;&lt;lrs&gt;http://&lt;/lrs&gt;&lt;auth&gt;0&lt;/auth&gt;&lt;login&gt;&lt;/login&gt;&lt;password&gt;&lt;/password&gt;&lt;key&gt;&lt;/key&gt;&lt;name&gt;&lt;/name&gt;&lt;email&gt;&lt;/email&gt;&lt;/endpoint&gt;&#10;"/>
  <p:tag name="ISPRING_SCORM_RATE_SLIDES" val="1"/>
  <p:tag name="ISPRINGCLOUDFOLDERID" val="1"/>
  <p:tag name="ISPRINGONLINEFOLDERID" val="1"/>
  <p:tag name="ISPRING_OUTPUT_FOLDER" val="[[&quot;Ć#\uFFFD{69A9B90F-0E2D-48C6-B2EC-60195AE513F6}&quot;,&quot;D:\\my work\\lessons\\EE200\\F.EE200&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QUIZZES" val="0"/>
  <p:tag name="ISPRING_SCORM_PASSING_SCORE" val="100.000000"/>
  <p:tag name="ISPRING_PRESENTATION_TITLE" val="Lesson2"/>
  <p:tag name="ISPRING_FIRST_PUBLI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23916</TotalTime>
  <Words>1367</Words>
  <Application>Microsoft Office PowerPoint</Application>
  <PresentationFormat>On-screen Show (4:3)</PresentationFormat>
  <Paragraphs>400</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EE281 Микропроцессорын систем  Хичээл 1</vt:lpstr>
      <vt:lpstr>Микропроцессорийн түүх</vt:lpstr>
      <vt:lpstr>Микрокомьпютерийн бүтэц</vt:lpstr>
      <vt:lpstr>Микрокомпьютерын програмчлалын тухай ерөнхий ойлголт </vt:lpstr>
      <vt:lpstr>Програмыг хаана хадгалах вэ? </vt:lpstr>
      <vt:lpstr>Бид яагаад электрон системүүдийг зохион бүтээж хэрэглэх болсон бэ?</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Lesson2</dc:title>
  <dc:creator>Batmunkh</dc:creator>
  <cp:lastModifiedBy>hurlee</cp:lastModifiedBy>
  <cp:revision>832</cp:revision>
  <dcterms:created xsi:type="dcterms:W3CDTF">2013-06-14T08:52:24Z</dcterms:created>
  <dcterms:modified xsi:type="dcterms:W3CDTF">2021-09-05T23:03:39Z</dcterms:modified>
</cp:coreProperties>
</file>