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7" r:id="rId20"/>
    <p:sldId id="291" r:id="rId21"/>
    <p:sldId id="290" r:id="rId22"/>
    <p:sldId id="292" r:id="rId23"/>
    <p:sldId id="293" r:id="rId24"/>
    <p:sldId id="294" r:id="rId25"/>
    <p:sldId id="295" r:id="rId26"/>
    <p:sldId id="296" r:id="rId27"/>
    <p:sldId id="273" r:id="rId28"/>
  </p:sldIdLst>
  <p:sldSz cx="18288000" cy="10287000"/>
  <p:notesSz cx="6858000" cy="9144000"/>
  <p:embeddedFontLst>
    <p:embeddedFont>
      <p:font typeface="Black Ops One" panose="020B0604020202020204" charset="0"/>
      <p:regular r:id="rId30"/>
    </p:embeddedFont>
    <p:embeddedFont>
      <p:font typeface="Slabo 27px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A69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4" autoAdjust="0"/>
  </p:normalViewPr>
  <p:slideViewPr>
    <p:cSldViewPr snapToGrid="0">
      <p:cViewPr varScale="1">
        <p:scale>
          <a:sx n="50" d="100"/>
          <a:sy n="50" d="100"/>
        </p:scale>
        <p:origin x="31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Tr%C3%B2_ch%C6%A1i_%C4%91i%E1%BB%87n_t%E1%BB%A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.wikipedia.org/wiki/Studio_Ghibli" TargetMode="External"/><Relationship Id="rId5" Type="http://schemas.openxmlformats.org/officeDocument/2006/relationships/hyperlink" Target="https://vi.wikipedia.org/wiki/Tr%C3%B2_ch%C6%A1i_platform" TargetMode="External"/><Relationship Id="rId4" Type="http://schemas.openxmlformats.org/officeDocument/2006/relationships/hyperlink" Target="https://vi.wikipedia.org/wiki/Tr%C3%B2_ch%C6%A1i_%C4%91i%E1%BB%87n_t%E1%BB%AD_%C4%91%E1%BB%99c_l%E1%BA%ADp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20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38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62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andlebars là một thư viện javascrip rất mạnh mẽ giúp bạn có thể binding data vào một templete để hiển thị ra website.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95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292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947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501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90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215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01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821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300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225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081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752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830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382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Hoa</a:t>
            </a:r>
            <a:r>
              <a:rPr lang="vi-V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là một </a:t>
            </a:r>
            <a:r>
              <a:rPr lang="vi-VN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  <a:hlinkClick r:id="rId3" tooltip="Trò chơi điện tử"/>
              </a:rPr>
              <a:t>trò chơi điện tử</a:t>
            </a:r>
            <a:r>
              <a:rPr lang="vi-V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vi-VN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  <a:hlinkClick r:id="rId4" tooltip="Trò chơi điện tử độc lập"/>
              </a:rPr>
              <a:t>độc lập</a:t>
            </a:r>
            <a:r>
              <a:rPr lang="vi-VN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đồ họa 2D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  <a:hlinkClick r:id="rId5" tooltip="Trò chơi platform"/>
              </a:rPr>
              <a:t>đi cảnh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 mang phong cách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  <a:hlinkClick r:id="rId6"/>
              </a:rPr>
              <a:t>Studio Ghibli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+mj-lt"/>
              </a:rPr>
              <a:t> . Do 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Skrollcat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 Studio phát triển và được phát hành trên toàn cầu bởi PM Studios. Trò chơi là ý tưởng của anh Cao Sơn Tùng nảy ra từ lúc còn là sinh viên. Sau đó a liên hệ với bạn để xây dựng trò chơi và ra dc ra mắt tại sự kiện Wholesome Direct – Indie Game Showcase .</a:t>
            </a:r>
            <a:b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Melan là một tựa game indie thuộc thể loại nhập vai. Theo em tìm hiểu thì game này được làm ra bởi 2 bạn học sinh cấp 3 tập làm game Pixel. Ta thấy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GameIndie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tại việt nam ngày càng phát triển và thu hút. </a:t>
            </a:r>
            <a:endParaRPr dirty="0">
              <a:latin typeface="+mj-lt"/>
            </a:endParaRPr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47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73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57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41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09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9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AD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78405" y="138834"/>
            <a:ext cx="17531189" cy="9828506"/>
            <a:chOff x="0" y="-47625"/>
            <a:chExt cx="4617268" cy="258857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617268" cy="2540953"/>
            </a:xfrm>
            <a:custGeom>
              <a:avLst/>
              <a:gdLst/>
              <a:ahLst/>
              <a:cxnLst/>
              <a:rect l="l" t="t" r="r" b="b"/>
              <a:pathLst>
                <a:path w="4617268" h="2540953" extrusionOk="0">
                  <a:moveTo>
                    <a:pt x="22522" y="0"/>
                  </a:moveTo>
                  <a:lnTo>
                    <a:pt x="4594746" y="0"/>
                  </a:lnTo>
                  <a:cubicBezTo>
                    <a:pt x="4607184" y="0"/>
                    <a:pt x="4617268" y="10083"/>
                    <a:pt x="4617268" y="22522"/>
                  </a:cubicBezTo>
                  <a:lnTo>
                    <a:pt x="4617268" y="2518431"/>
                  </a:lnTo>
                  <a:cubicBezTo>
                    <a:pt x="4617268" y="2530869"/>
                    <a:pt x="4607184" y="2540953"/>
                    <a:pt x="4594746" y="2540953"/>
                  </a:cubicBezTo>
                  <a:lnTo>
                    <a:pt x="22522" y="2540953"/>
                  </a:lnTo>
                  <a:cubicBezTo>
                    <a:pt x="10083" y="2540953"/>
                    <a:pt x="0" y="2530869"/>
                    <a:pt x="0" y="2518431"/>
                  </a:cubicBezTo>
                  <a:lnTo>
                    <a:pt x="0" y="22522"/>
                  </a:lnTo>
                  <a:cubicBezTo>
                    <a:pt x="0" y="10083"/>
                    <a:pt x="10083" y="0"/>
                    <a:pt x="22522" y="0"/>
                  </a:cubicBezTo>
                  <a:close/>
                </a:path>
              </a:pathLst>
            </a:custGeom>
            <a:solidFill>
              <a:srgbClr val="2E1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4617268" cy="2588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 rot="-10721354">
            <a:off x="11372613" y="5640208"/>
            <a:ext cx="9441614" cy="7949593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3"/>
                </a:lnTo>
                <a:lnTo>
                  <a:pt x="0" y="10429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 txBox="1"/>
          <p:nvPr/>
        </p:nvSpPr>
        <p:spPr>
          <a:xfrm>
            <a:off x="2346016" y="2873901"/>
            <a:ext cx="13595965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Xây dựng web</a:t>
            </a:r>
            <a:r>
              <a:rPr lang="en-US" sz="4800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site </a:t>
            </a:r>
          </a:p>
          <a:p>
            <a:pPr marL="0" marR="0" lvl="0" indent="0" algn="ctr" rtl="0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sàn giao dịch game Indie </a:t>
            </a:r>
          </a:p>
          <a:p>
            <a:pPr marL="0" marR="0" lvl="0" indent="0" algn="ctr" rtl="0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ED1495"/>
                </a:solidFill>
                <a:latin typeface="Black Ops One"/>
                <a:ea typeface="Black Ops One"/>
                <a:cs typeface="Black Ops One"/>
                <a:sym typeface="Black Ops One"/>
              </a:rPr>
              <a:t>tích hợp cộng đồng hổ trợ nhà phát triển</a:t>
            </a:r>
            <a:endParaRPr sz="4800" dirty="0"/>
          </a:p>
        </p:txBody>
      </p:sp>
      <p:sp>
        <p:nvSpPr>
          <p:cNvPr id="90" name="Google Shape;90;p13"/>
          <p:cNvSpPr/>
          <p:nvPr/>
        </p:nvSpPr>
        <p:spPr>
          <a:xfrm rot="7845160">
            <a:off x="15776177" y="5533026"/>
            <a:ext cx="688379" cy="529276"/>
          </a:xfrm>
          <a:custGeom>
            <a:avLst/>
            <a:gdLst/>
            <a:ahLst/>
            <a:cxnLst/>
            <a:rect l="l" t="t" r="r" b="b"/>
            <a:pathLst>
              <a:path w="1031726" h="1106139" extrusionOk="0">
                <a:moveTo>
                  <a:pt x="0" y="0"/>
                </a:moveTo>
                <a:lnTo>
                  <a:pt x="1031726" y="0"/>
                </a:lnTo>
                <a:lnTo>
                  <a:pt x="1031726" y="1106139"/>
                </a:lnTo>
                <a:lnTo>
                  <a:pt x="0" y="1106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1" name="Google Shape;91;p13"/>
          <p:cNvGrpSpPr/>
          <p:nvPr/>
        </p:nvGrpSpPr>
        <p:grpSpPr>
          <a:xfrm>
            <a:off x="15021550" y="8837953"/>
            <a:ext cx="2079728" cy="832529"/>
            <a:chOff x="0" y="-154747"/>
            <a:chExt cx="3990774" cy="1710455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-154747"/>
              <a:ext cx="3990774" cy="1710455"/>
              <a:chOff x="0" y="-95250"/>
              <a:chExt cx="1015997" cy="435458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-95250"/>
                <a:ext cx="1015997" cy="43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0" y="0"/>
              <a:ext cx="3990774" cy="1336318"/>
              <a:chOff x="0" y="0"/>
              <a:chExt cx="1015997" cy="340208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0"/>
                <a:ext cx="1015997" cy="340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 sz="2000" dirty="0"/>
              </a:p>
            </p:txBody>
          </p:sp>
        </p:grpSp>
      </p:grpSp>
      <p:sp>
        <p:nvSpPr>
          <p:cNvPr id="100" name="Google Shape;100;p13"/>
          <p:cNvSpPr/>
          <p:nvPr/>
        </p:nvSpPr>
        <p:spPr>
          <a:xfrm rot="104982">
            <a:off x="-4533857" y="-1356000"/>
            <a:ext cx="9687163" cy="8915051"/>
          </a:xfrm>
          <a:custGeom>
            <a:avLst/>
            <a:gdLst/>
            <a:ahLst/>
            <a:cxnLst/>
            <a:rect l="l" t="t" r="r" b="b"/>
            <a:pathLst>
              <a:path w="10877876" h="10429164" extrusionOk="0">
                <a:moveTo>
                  <a:pt x="0" y="0"/>
                </a:moveTo>
                <a:lnTo>
                  <a:pt x="10877876" y="0"/>
                </a:lnTo>
                <a:lnTo>
                  <a:pt x="10877876" y="10429164"/>
                </a:lnTo>
                <a:lnTo>
                  <a:pt x="0" y="1042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" name="Google Shape;102;p13"/>
          <p:cNvSpPr/>
          <p:nvPr/>
        </p:nvSpPr>
        <p:spPr>
          <a:xfrm rot="-1227504">
            <a:off x="14751637" y="1768347"/>
            <a:ext cx="862758" cy="1166384"/>
          </a:xfrm>
          <a:custGeom>
            <a:avLst/>
            <a:gdLst/>
            <a:ahLst/>
            <a:cxnLst/>
            <a:rect l="l" t="t" r="r" b="b"/>
            <a:pathLst>
              <a:path w="2541706" h="3910317" extrusionOk="0">
                <a:moveTo>
                  <a:pt x="0" y="0"/>
                </a:moveTo>
                <a:lnTo>
                  <a:pt x="2541706" y="0"/>
                </a:lnTo>
                <a:lnTo>
                  <a:pt x="2541706" y="3910317"/>
                </a:lnTo>
                <a:lnTo>
                  <a:pt x="0" y="3910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3"/>
          <p:cNvSpPr/>
          <p:nvPr/>
        </p:nvSpPr>
        <p:spPr>
          <a:xfrm rot="-2545084">
            <a:off x="5166748" y="1893874"/>
            <a:ext cx="1049239" cy="982345"/>
          </a:xfrm>
          <a:custGeom>
            <a:avLst/>
            <a:gdLst/>
            <a:ahLst/>
            <a:cxnLst/>
            <a:rect l="l" t="t" r="r" b="b"/>
            <a:pathLst>
              <a:path w="1468452" h="1574364" extrusionOk="0">
                <a:moveTo>
                  <a:pt x="0" y="0"/>
                </a:moveTo>
                <a:lnTo>
                  <a:pt x="1468453" y="0"/>
                </a:lnTo>
                <a:lnTo>
                  <a:pt x="1468453" y="1574364"/>
                </a:lnTo>
                <a:lnTo>
                  <a:pt x="0" y="1574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" name="Google Shape;103;p13"/>
          <p:cNvSpPr/>
          <p:nvPr/>
        </p:nvSpPr>
        <p:spPr>
          <a:xfrm rot="2700000">
            <a:off x="835459" y="8140313"/>
            <a:ext cx="1782501" cy="1750385"/>
          </a:xfrm>
          <a:custGeom>
            <a:avLst/>
            <a:gdLst/>
            <a:ahLst/>
            <a:cxnLst/>
            <a:rect l="l" t="t" r="r" b="b"/>
            <a:pathLst>
              <a:path w="3207989" h="2682681" extrusionOk="0">
                <a:moveTo>
                  <a:pt x="0" y="0"/>
                </a:moveTo>
                <a:lnTo>
                  <a:pt x="3207988" y="0"/>
                </a:lnTo>
                <a:lnTo>
                  <a:pt x="3207988" y="2682681"/>
                </a:lnTo>
                <a:lnTo>
                  <a:pt x="0" y="2682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8924962" y="929426"/>
            <a:ext cx="2142065" cy="589347"/>
            <a:chOff x="-3928349" y="104772"/>
            <a:chExt cx="4741151" cy="983770"/>
          </a:xfrm>
        </p:grpSpPr>
        <p:sp>
          <p:nvSpPr>
            <p:cNvPr id="105" name="Google Shape;105;p13"/>
            <p:cNvSpPr/>
            <p:nvPr/>
          </p:nvSpPr>
          <p:spPr>
            <a:xfrm>
              <a:off x="-104116" y="104772"/>
              <a:ext cx="916918" cy="708026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-3928349" y="380518"/>
              <a:ext cx="660401" cy="70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17064811" y="7315885"/>
            <a:ext cx="388978" cy="388978"/>
            <a:chOff x="0" y="0"/>
            <a:chExt cx="812800" cy="812800"/>
          </a:xfrm>
        </p:grpSpPr>
        <p:sp>
          <p:nvSpPr>
            <p:cNvPr id="111" name="Google Shape;111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2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3153928" y="552342"/>
            <a:ext cx="366512" cy="350785"/>
            <a:chOff x="0" y="0"/>
            <a:chExt cx="812800" cy="812800"/>
          </a:xfrm>
        </p:grpSpPr>
        <p:sp>
          <p:nvSpPr>
            <p:cNvPr id="114" name="Google Shape;114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834211" y="3459480"/>
            <a:ext cx="662046" cy="611416"/>
            <a:chOff x="0" y="0"/>
            <a:chExt cx="812800" cy="812800"/>
          </a:xfrm>
        </p:grpSpPr>
        <p:sp>
          <p:nvSpPr>
            <p:cNvPr id="117" name="Google Shape;117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2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 rot="861713">
            <a:off x="689328" y="1051168"/>
            <a:ext cx="1375339" cy="1442033"/>
          </a:xfrm>
          <a:custGeom>
            <a:avLst/>
            <a:gdLst/>
            <a:ahLst/>
            <a:cxnLst/>
            <a:rect l="l" t="t" r="r" b="b"/>
            <a:pathLst>
              <a:path w="1375339" h="1442033" extrusionOk="0">
                <a:moveTo>
                  <a:pt x="0" y="0"/>
                </a:moveTo>
                <a:lnTo>
                  <a:pt x="1375339" y="0"/>
                </a:lnTo>
                <a:lnTo>
                  <a:pt x="1375339" y="1442033"/>
                </a:lnTo>
                <a:lnTo>
                  <a:pt x="0" y="1442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oogle Shape;104;p13">
            <a:extLst>
              <a:ext uri="{FF2B5EF4-FFF2-40B4-BE49-F238E27FC236}">
                <a16:creationId xmlns:a16="http://schemas.microsoft.com/office/drawing/2014/main" id="{04F8DF3A-048C-2EFD-BA08-BBEE62ABA245}"/>
              </a:ext>
            </a:extLst>
          </p:cNvPr>
          <p:cNvGrpSpPr/>
          <p:nvPr/>
        </p:nvGrpSpPr>
        <p:grpSpPr>
          <a:xfrm>
            <a:off x="6120951" y="8689552"/>
            <a:ext cx="1841324" cy="604459"/>
            <a:chOff x="-3928349" y="-174521"/>
            <a:chExt cx="4741149" cy="1263063"/>
          </a:xfrm>
        </p:grpSpPr>
        <p:sp>
          <p:nvSpPr>
            <p:cNvPr id="3" name="Google Shape;105;p13">
              <a:extLst>
                <a:ext uri="{FF2B5EF4-FFF2-40B4-BE49-F238E27FC236}">
                  <a16:creationId xmlns:a16="http://schemas.microsoft.com/office/drawing/2014/main" id="{D6197A03-2140-C3B7-0B6D-67C906C48D6C}"/>
                </a:ext>
              </a:extLst>
            </p:cNvPr>
            <p:cNvSpPr/>
            <p:nvPr/>
          </p:nvSpPr>
          <p:spPr>
            <a:xfrm>
              <a:off x="-303955" y="-174521"/>
              <a:ext cx="1116755" cy="987321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6;p13">
              <a:extLst>
                <a:ext uri="{FF2B5EF4-FFF2-40B4-BE49-F238E27FC236}">
                  <a16:creationId xmlns:a16="http://schemas.microsoft.com/office/drawing/2014/main" id="{D44F031F-1D2D-615E-CF46-091DCB899081}"/>
                </a:ext>
              </a:extLst>
            </p:cNvPr>
            <p:cNvSpPr txBox="1"/>
            <p:nvPr/>
          </p:nvSpPr>
          <p:spPr>
            <a:xfrm>
              <a:off x="-3928349" y="380518"/>
              <a:ext cx="660401" cy="70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E11E31A-C755-11BE-CDB8-CF3BA4FC0436}"/>
              </a:ext>
            </a:extLst>
          </p:cNvPr>
          <p:cNvSpPr txBox="1"/>
          <p:nvPr/>
        </p:nvSpPr>
        <p:spPr>
          <a:xfrm>
            <a:off x="2733975" y="6660794"/>
            <a:ext cx="4419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</a:t>
            </a:r>
            <a:b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4402C-0140-F493-210A-24602E4AC24A}"/>
              </a:ext>
            </a:extLst>
          </p:cNvPr>
          <p:cNvSpPr txBox="1"/>
          <p:nvPr/>
        </p:nvSpPr>
        <p:spPr>
          <a:xfrm>
            <a:off x="11134656" y="6603236"/>
            <a:ext cx="441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Sinh viên thực hiện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31063-15B7-D769-9CFA-B62189E1A0F2}"/>
              </a:ext>
            </a:extLst>
          </p:cNvPr>
          <p:cNvSpPr txBox="1"/>
          <p:nvPr/>
        </p:nvSpPr>
        <p:spPr>
          <a:xfrm>
            <a:off x="2733975" y="7413563"/>
            <a:ext cx="51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GVC. Võ Huỳnh Trâm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BB177-CD47-B7FE-08CA-F43E7B2977B2}"/>
              </a:ext>
            </a:extLst>
          </p:cNvPr>
          <p:cNvSpPr txBox="1"/>
          <p:nvPr/>
        </p:nvSpPr>
        <p:spPr>
          <a:xfrm>
            <a:off x="11134658" y="7281278"/>
            <a:ext cx="51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Quang Thái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379BE-19A5-6D74-2729-F70B686C83D1}"/>
              </a:ext>
            </a:extLst>
          </p:cNvPr>
          <p:cNvSpPr txBox="1"/>
          <p:nvPr/>
        </p:nvSpPr>
        <p:spPr>
          <a:xfrm>
            <a:off x="11134658" y="7854650"/>
            <a:ext cx="51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B2012257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88FA9F4-E174-57B0-2C69-709993DC6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284" y="436473"/>
            <a:ext cx="1989457" cy="18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6.17284E-7 L 0.01033 0.04012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" y="20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36111E-6 1.11111E-6 L 0.00564 -0.0838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41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225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751255" y="-2356905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8" y="1563582"/>
            <a:ext cx="6406886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7068468" y="3040910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713786" y="9200075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838008" y="6755088"/>
            <a:ext cx="527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Các yêu cầu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BA3AD-1330-0E65-367E-978B1E79BCB1}"/>
              </a:ext>
            </a:extLst>
          </p:cNvPr>
          <p:cNvSpPr txBox="1"/>
          <p:nvPr/>
        </p:nvSpPr>
        <p:spPr>
          <a:xfrm>
            <a:off x="10276481" y="9182143"/>
            <a:ext cx="65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Sơ đồ use case của người dùng</a:t>
            </a:r>
          </a:p>
        </p:txBody>
      </p:sp>
      <p:pic>
        <p:nvPicPr>
          <p:cNvPr id="7" name="Picture 6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85EBA51C-B590-D9DF-85B3-F593C62C0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2023" y="190251"/>
            <a:ext cx="8118957" cy="89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7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751255" y="-2356905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8" y="1563582"/>
            <a:ext cx="6406886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0439068" y="521497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713786" y="9200075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838008" y="6755088"/>
            <a:ext cx="527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Các yêu cầu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BA3AD-1330-0E65-367E-978B1E79BCB1}"/>
              </a:ext>
            </a:extLst>
          </p:cNvPr>
          <p:cNvSpPr txBox="1"/>
          <p:nvPr/>
        </p:nvSpPr>
        <p:spPr>
          <a:xfrm>
            <a:off x="10276480" y="8756074"/>
            <a:ext cx="65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Sơ đồ use case của quản trị viên</a:t>
            </a:r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80DCBB90-399E-377F-02C8-815224CB50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8" t="-382" r="1175" b="-382"/>
          <a:stretch/>
        </p:blipFill>
        <p:spPr>
          <a:xfrm>
            <a:off x="7610125" y="1780461"/>
            <a:ext cx="10607040" cy="67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751255" y="-2356905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7" y="1563582"/>
            <a:ext cx="1598887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0439068" y="521497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339561" y="9166511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838007" y="3340753"/>
            <a:ext cx="591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Các yêu cầu phi chức năng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2AFC2-5AFA-BAB3-C861-19A60564C993}"/>
              </a:ext>
            </a:extLst>
          </p:cNvPr>
          <p:cNvSpPr txBox="1"/>
          <p:nvPr/>
        </p:nvSpPr>
        <p:spPr>
          <a:xfrm>
            <a:off x="1818940" y="4260201"/>
            <a:ext cx="105254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Yêu cầu thực thi: độ ổn định, sẵn sàng và chính xác.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Yêu cầu về an toàn: lưu trữ an toàn, có phương án sao lưu dữ liệu.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Yêu cầu về bảo mật: mã hoá thông tin tài khoản, phân quyền các chức năng.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Yêu cầu về giao diện: đầy đủ thông tin, đẹp mắt.</a:t>
            </a:r>
          </a:p>
        </p:txBody>
      </p:sp>
    </p:spTree>
    <p:extLst>
      <p:ext uri="{BB962C8B-B14F-4D97-AF65-F5344CB8AC3E}">
        <p14:creationId xmlns:p14="http://schemas.microsoft.com/office/powerpoint/2010/main" val="121290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751255" y="-2356905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7" y="1563582"/>
            <a:ext cx="1598887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0439068" y="521497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339561" y="9166511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06053" y="5604730"/>
            <a:ext cx="591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Thiết kế kiến trúc</a:t>
            </a:r>
          </a:p>
        </p:txBody>
      </p:sp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E71A1287-E407-A29C-593D-81208695A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904" y="2952972"/>
            <a:ext cx="10689976" cy="5923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9387013" y="9031944"/>
            <a:ext cx="591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Mô hình kiến trúc MVC của dự án</a:t>
            </a:r>
          </a:p>
        </p:txBody>
      </p:sp>
    </p:spTree>
    <p:extLst>
      <p:ext uri="{BB962C8B-B14F-4D97-AF65-F5344CB8AC3E}">
        <p14:creationId xmlns:p14="http://schemas.microsoft.com/office/powerpoint/2010/main" val="291214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7" y="1563582"/>
            <a:ext cx="1598887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339561" y="9166511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3138469"/>
            <a:ext cx="591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Mô tả sự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rã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777412" y="9139196"/>
            <a:ext cx="8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Sơ đồ phân rã chức năng theo nhóm người dùng</a:t>
            </a:r>
          </a:p>
        </p:txBody>
      </p:sp>
      <p:pic>
        <p:nvPicPr>
          <p:cNvPr id="7" name="Picture 6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7B04B8B7-7FB6-E644-1BBF-1E9C839E5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5288" y="547169"/>
            <a:ext cx="10075286" cy="8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Thiết kế dữ liệu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640252" y="9606460"/>
            <a:ext cx="8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Sơ đồ lớp của hệ thống</a:t>
            </a:r>
          </a:p>
        </p:txBody>
      </p:sp>
      <p:pic>
        <p:nvPicPr>
          <p:cNvPr id="5" name="Picture 4" descr="A diagram of a user&#10;&#10;Description automatically generated">
            <a:extLst>
              <a:ext uri="{FF2B5EF4-FFF2-40B4-BE49-F238E27FC236}">
                <a16:creationId xmlns:a16="http://schemas.microsoft.com/office/drawing/2014/main" id="{58E64E88-0594-5B84-9FE9-66C0CCDBD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679" y="701875"/>
            <a:ext cx="11784821" cy="88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16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Thiết kế giao diện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640252" y="9606460"/>
            <a:ext cx="8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Giao diện trang chủ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CB910B-22C8-D23B-3222-5975574B0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924" y="837216"/>
            <a:ext cx="11970138" cy="87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17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Thiết kế giao diện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166016" y="9656687"/>
            <a:ext cx="8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Giao diện đăng dự án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D01D1C-9F3A-FDCC-C241-0DD214E40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098" y="472440"/>
            <a:ext cx="11383481" cy="90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2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Thiết kế giao diện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199862" y="9585125"/>
            <a:ext cx="8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Giao diện diễn đàn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BA3E42-4F48-1B39-71C9-829184B1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766" y="2217655"/>
            <a:ext cx="11825836" cy="70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1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Thiết kế chức năng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174268" y="9656687"/>
            <a:ext cx="8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Sơ đồ tuần tự chức năng thanh toán bằng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VNPay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925F875-76A2-8E2D-1B63-36DF55A2A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249" y="701875"/>
            <a:ext cx="11434090" cy="88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7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/>
          <p:nvPr/>
        </p:nvSpPr>
        <p:spPr>
          <a:xfrm rot="7291830">
            <a:off x="-1847753" y="-2356855"/>
            <a:ext cx="5418782" cy="5834490"/>
          </a:xfrm>
          <a:custGeom>
            <a:avLst/>
            <a:gdLst/>
            <a:ahLst/>
            <a:cxnLst/>
            <a:rect l="l" t="t" r="r" b="b"/>
            <a:pathLst>
              <a:path w="5418782" h="5834490" extrusionOk="0">
                <a:moveTo>
                  <a:pt x="0" y="0"/>
                </a:moveTo>
                <a:lnTo>
                  <a:pt x="5418782" y="0"/>
                </a:lnTo>
                <a:lnTo>
                  <a:pt x="5418782" y="5834489"/>
                </a:lnTo>
                <a:lnTo>
                  <a:pt x="0" y="5834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5" name="Google Shape;155;p15"/>
          <p:cNvSpPr txBox="1"/>
          <p:nvPr/>
        </p:nvSpPr>
        <p:spPr>
          <a:xfrm>
            <a:off x="2883161" y="2421792"/>
            <a:ext cx="10792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Nội dung</a:t>
            </a:r>
            <a:endParaRPr dirty="0"/>
          </a:p>
        </p:txBody>
      </p:sp>
      <p:sp>
        <p:nvSpPr>
          <p:cNvPr id="157" name="Google Shape;157;p15"/>
          <p:cNvSpPr/>
          <p:nvPr/>
        </p:nvSpPr>
        <p:spPr>
          <a:xfrm rot="8879804">
            <a:off x="15616749" y="-2632482"/>
            <a:ext cx="5980864" cy="6439692"/>
          </a:xfrm>
          <a:custGeom>
            <a:avLst/>
            <a:gdLst/>
            <a:ahLst/>
            <a:cxnLst/>
            <a:rect l="l" t="t" r="r" b="b"/>
            <a:pathLst>
              <a:path w="5980864" h="6439692" extrusionOk="0">
                <a:moveTo>
                  <a:pt x="0" y="0"/>
                </a:moveTo>
                <a:lnTo>
                  <a:pt x="5980864" y="0"/>
                </a:lnTo>
                <a:lnTo>
                  <a:pt x="5980864" y="6439691"/>
                </a:lnTo>
                <a:lnTo>
                  <a:pt x="0" y="64396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5" name="Google Shape;165;p15"/>
          <p:cNvSpPr/>
          <p:nvPr/>
        </p:nvSpPr>
        <p:spPr>
          <a:xfrm>
            <a:off x="16449855" y="587365"/>
            <a:ext cx="1165685" cy="1165685"/>
          </a:xfrm>
          <a:custGeom>
            <a:avLst/>
            <a:gdLst/>
            <a:ahLst/>
            <a:cxnLst/>
            <a:rect l="l" t="t" r="r" b="b"/>
            <a:pathLst>
              <a:path w="1165685" h="1165685" extrusionOk="0">
                <a:moveTo>
                  <a:pt x="0" y="0"/>
                </a:moveTo>
                <a:lnTo>
                  <a:pt x="1165684" y="0"/>
                </a:lnTo>
                <a:lnTo>
                  <a:pt x="1165684" y="1165684"/>
                </a:lnTo>
                <a:lnTo>
                  <a:pt x="0" y="1165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6" name="Google Shape;166;p15"/>
          <p:cNvSpPr/>
          <p:nvPr/>
        </p:nvSpPr>
        <p:spPr>
          <a:xfrm>
            <a:off x="14009549" y="8259436"/>
            <a:ext cx="710556" cy="770250"/>
          </a:xfrm>
          <a:custGeom>
            <a:avLst/>
            <a:gdLst/>
            <a:ahLst/>
            <a:cxnLst/>
            <a:rect l="l" t="t" r="r" b="b"/>
            <a:pathLst>
              <a:path w="710556" h="770250" extrusionOk="0">
                <a:moveTo>
                  <a:pt x="0" y="0"/>
                </a:moveTo>
                <a:lnTo>
                  <a:pt x="710556" y="0"/>
                </a:lnTo>
                <a:lnTo>
                  <a:pt x="710556" y="770250"/>
                </a:lnTo>
                <a:lnTo>
                  <a:pt x="0" y="770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5"/>
          <p:cNvSpPr/>
          <p:nvPr/>
        </p:nvSpPr>
        <p:spPr>
          <a:xfrm>
            <a:off x="742009" y="3944825"/>
            <a:ext cx="621805" cy="674044"/>
          </a:xfrm>
          <a:custGeom>
            <a:avLst/>
            <a:gdLst/>
            <a:ahLst/>
            <a:cxnLst/>
            <a:rect l="l" t="t" r="r" b="b"/>
            <a:pathLst>
              <a:path w="621805" h="674044" extrusionOk="0">
                <a:moveTo>
                  <a:pt x="0" y="0"/>
                </a:moveTo>
                <a:lnTo>
                  <a:pt x="621805" y="0"/>
                </a:lnTo>
                <a:lnTo>
                  <a:pt x="621805" y="674044"/>
                </a:lnTo>
                <a:lnTo>
                  <a:pt x="0" y="6740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4376091" y="545467"/>
            <a:ext cx="388978" cy="388978"/>
            <a:chOff x="0" y="0"/>
            <a:chExt cx="812800" cy="812800"/>
          </a:xfrm>
        </p:grpSpPr>
        <p:sp>
          <p:nvSpPr>
            <p:cNvPr id="169" name="Google Shape;169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5"/>
          <p:cNvGrpSpPr/>
          <p:nvPr/>
        </p:nvGrpSpPr>
        <p:grpSpPr>
          <a:xfrm>
            <a:off x="13073785" y="3927546"/>
            <a:ext cx="388978" cy="388978"/>
            <a:chOff x="0" y="0"/>
            <a:chExt cx="812800" cy="812800"/>
          </a:xfrm>
        </p:grpSpPr>
        <p:sp>
          <p:nvSpPr>
            <p:cNvPr id="172" name="Google Shape;172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15618437" y="2800257"/>
            <a:ext cx="179141" cy="179141"/>
            <a:chOff x="0" y="0"/>
            <a:chExt cx="812800" cy="812800"/>
          </a:xfrm>
        </p:grpSpPr>
        <p:sp>
          <p:nvSpPr>
            <p:cNvPr id="175" name="Google Shape;175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1806983" y="7509620"/>
            <a:ext cx="289306" cy="289306"/>
            <a:chOff x="0" y="0"/>
            <a:chExt cx="812800" cy="812800"/>
          </a:xfrm>
        </p:grpSpPr>
        <p:sp>
          <p:nvSpPr>
            <p:cNvPr id="178" name="Google Shape;178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15"/>
          <p:cNvGrpSpPr/>
          <p:nvPr/>
        </p:nvGrpSpPr>
        <p:grpSpPr>
          <a:xfrm>
            <a:off x="17226561" y="7509620"/>
            <a:ext cx="388978" cy="388978"/>
            <a:chOff x="0" y="0"/>
            <a:chExt cx="812800" cy="812800"/>
          </a:xfrm>
        </p:grpSpPr>
        <p:sp>
          <p:nvSpPr>
            <p:cNvPr id="181" name="Google Shape;181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7B488C-2D30-C5CD-6FC9-A118672423F9}"/>
              </a:ext>
            </a:extLst>
          </p:cNvPr>
          <p:cNvSpPr txBox="1"/>
          <p:nvPr/>
        </p:nvSpPr>
        <p:spPr>
          <a:xfrm>
            <a:off x="2844735" y="4017366"/>
            <a:ext cx="105609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Giới thiệu</a:t>
            </a:r>
          </a:p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Đặc tả yêu cầu</a:t>
            </a:r>
          </a:p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Thiết kế</a:t>
            </a:r>
          </a:p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Kiểm thử và đánh giá</a:t>
            </a:r>
          </a:p>
          <a:p>
            <a:pPr marL="514350" indent="-514350">
              <a:buClr>
                <a:schemeClr val="bg1"/>
              </a:buClr>
              <a:buFont typeface="Arial"/>
              <a:buAutoNum type="arabicPeriod"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Kết quả đạt được và hướng phát triển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2EB270-FDF1-3396-D679-9A8DFCE63163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2A6397C1-125E-8EA2-E0C6-3936930B9F0F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410F8D-F90A-6DDA-0CFE-B7B1F216944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sp>
        <p:nvSpPr>
          <p:cNvPr id="9" name="Google Shape;592;p31">
            <a:extLst>
              <a:ext uri="{FF2B5EF4-FFF2-40B4-BE49-F238E27FC236}">
                <a16:creationId xmlns:a16="http://schemas.microsoft.com/office/drawing/2014/main" id="{D03006CE-772B-608B-3943-21F3090A97E9}"/>
              </a:ext>
            </a:extLst>
          </p:cNvPr>
          <p:cNvSpPr/>
          <p:nvPr/>
        </p:nvSpPr>
        <p:spPr>
          <a:xfrm>
            <a:off x="109989" y="247848"/>
            <a:ext cx="1986300" cy="841695"/>
          </a:xfrm>
          <a:custGeom>
            <a:avLst/>
            <a:gdLst/>
            <a:ahLst/>
            <a:cxnLst/>
            <a:rect l="l" t="t" r="r" b="b"/>
            <a:pathLst>
              <a:path w="1986300" h="841695" extrusionOk="0">
                <a:moveTo>
                  <a:pt x="0" y="0"/>
                </a:moveTo>
                <a:lnTo>
                  <a:pt x="1986300" y="0"/>
                </a:lnTo>
                <a:lnTo>
                  <a:pt x="1986300" y="841695"/>
                </a:lnTo>
                <a:lnTo>
                  <a:pt x="0" y="8416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427091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3. Thiết kế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20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30794" y="4854547"/>
            <a:ext cx="591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Thiết kế chức năng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0849-C9B7-B462-0D63-6D27A3F88968}"/>
              </a:ext>
            </a:extLst>
          </p:cNvPr>
          <p:cNvSpPr txBox="1"/>
          <p:nvPr/>
        </p:nvSpPr>
        <p:spPr>
          <a:xfrm>
            <a:off x="8174268" y="9656687"/>
            <a:ext cx="8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Sơ đồ tuần tự chức năng đăng dự án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44D6A229-4834-2D35-A694-5965A0D47C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5" t="438" r="549" b="225"/>
          <a:stretch/>
        </p:blipFill>
        <p:spPr bwMode="auto">
          <a:xfrm>
            <a:off x="6280635" y="815881"/>
            <a:ext cx="11852910" cy="8748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418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8010398" y="-2508161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400" y="1899892"/>
            <a:ext cx="16503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4.Kiểm thử và đánh giá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84400" y="4579018"/>
            <a:ext cx="101411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Phần cứng: AMD Ryzen 5, 8GB RAM, 256 ROM.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Hệ điều hành: Windows 10 22H2.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Trình duyệt: Chrome.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Môi trường NodeJS v21.4.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400" y="3792718"/>
            <a:ext cx="10141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Môi trường kiểm thử</a:t>
            </a:r>
          </a:p>
        </p:txBody>
      </p:sp>
    </p:spTree>
    <p:extLst>
      <p:ext uri="{BB962C8B-B14F-4D97-AF65-F5344CB8AC3E}">
        <p14:creationId xmlns:p14="http://schemas.microsoft.com/office/powerpoint/2010/main" val="186784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899892"/>
            <a:ext cx="4984661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4.Kiểm thử và đánh giá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552500" y="7157810"/>
            <a:ext cx="10141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Các trường hợp kiểm thử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87047D-0921-FE3E-6E6F-2A7C6C878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808" y="320594"/>
            <a:ext cx="10506565" cy="96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899892"/>
            <a:ext cx="1427856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4.Kiểm thử và đánh giá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00806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399" y="3545930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Kết quả kiểm thử - Đánh giá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8196-9D1E-35BC-A967-5743F5D892CA}"/>
              </a:ext>
            </a:extLst>
          </p:cNvPr>
          <p:cNvSpPr txBox="1"/>
          <p:nvPr/>
        </p:nvSpPr>
        <p:spPr>
          <a:xfrm>
            <a:off x="1784398" y="4541024"/>
            <a:ext cx="10270441" cy="241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Có tổng cộng 39 trường hợp kiểm thử.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Số trường hợp kiểm thử thành công: 39/39.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Số trường hợp kiểm thử thất bại: 0/39.</a:t>
            </a:r>
          </a:p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Kết quả cho thấy hệ thống hoạt động tốt và ổn định</a:t>
            </a:r>
          </a:p>
        </p:txBody>
      </p:sp>
    </p:spTree>
    <p:extLst>
      <p:ext uri="{BB962C8B-B14F-4D97-AF65-F5344CB8AC3E}">
        <p14:creationId xmlns:p14="http://schemas.microsoft.com/office/powerpoint/2010/main" val="201039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457070"/>
            <a:ext cx="1084956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5. Kết quả đạt được và hướng phát triển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15131296" y="3315219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439405" y="9459165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399" y="4350844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Kết quả đạt 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8196-9D1E-35BC-A967-5743F5D892CA}"/>
              </a:ext>
            </a:extLst>
          </p:cNvPr>
          <p:cNvSpPr txBox="1"/>
          <p:nvPr/>
        </p:nvSpPr>
        <p:spPr>
          <a:xfrm>
            <a:off x="1784399" y="5359119"/>
            <a:ext cx="6323281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Về lý thuyết: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Củng cố và trao dồi các kiến thức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đã học: 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phân tích, thiết kế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CSDL, …</a:t>
            </a:r>
            <a:endParaRPr lang="vi-VN" sz="2400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Kết hợp ExpressJS, Handlebars và MySQL để xây dựng một sàn giao dịch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trực tuyến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Tìm hiểu và tích hợp thành công một diễn đàn cho website.</a:t>
            </a:r>
          </a:p>
          <a:p>
            <a:pPr>
              <a:lnSpc>
                <a:spcPct val="120000"/>
              </a:lnSpc>
              <a:buClr>
                <a:schemeClr val="bg1"/>
              </a:buClr>
            </a:pP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2C2F8-A591-6AA8-9943-2B9EF76B11BC}"/>
              </a:ext>
            </a:extLst>
          </p:cNvPr>
          <p:cNvSpPr txBox="1"/>
          <p:nvPr/>
        </p:nvSpPr>
        <p:spPr>
          <a:xfrm>
            <a:off x="10180322" y="4661955"/>
            <a:ext cx="8075881" cy="264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Về chương trình: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Xây dựng sàn giao dịch trực tuyến đáp ứng các chức năng cơ bản.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Website dễ sử dụng và hoạt động ổn định</a:t>
            </a:r>
          </a:p>
          <a:p>
            <a:pPr>
              <a:lnSpc>
                <a:spcPct val="120000"/>
              </a:lnSpc>
              <a:buClr>
                <a:schemeClr val="bg1"/>
              </a:buClr>
            </a:pPr>
            <a:endParaRPr lang="vi-VN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77834-615A-039F-5F9A-677647C03341}"/>
              </a:ext>
            </a:extLst>
          </p:cNvPr>
          <p:cNvSpPr txBox="1"/>
          <p:nvPr/>
        </p:nvSpPr>
        <p:spPr>
          <a:xfrm>
            <a:off x="10180323" y="7349704"/>
            <a:ext cx="7559038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Về khả năng ứng dụng thực tiễn: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</a:t>
            </a:r>
            <a:r>
              <a:rPr lang="vi-VN" sz="2400" dirty="0">
                <a:solidFill>
                  <a:schemeClr val="bg1"/>
                </a:solidFill>
                <a:latin typeface="+mn-lt"/>
              </a:rPr>
              <a:t>ebsite đáp ứng được nhu cầu của người dùng và có thể được đưa vào ứng dụng thực tiễn</a:t>
            </a:r>
          </a:p>
        </p:txBody>
      </p:sp>
      <p:grpSp>
        <p:nvGrpSpPr>
          <p:cNvPr id="10" name="Google Shape;134;p14">
            <a:extLst>
              <a:ext uri="{FF2B5EF4-FFF2-40B4-BE49-F238E27FC236}">
                <a16:creationId xmlns:a16="http://schemas.microsoft.com/office/drawing/2014/main" id="{174542C3-07AF-DB69-B96F-6DB4CB69CD22}"/>
              </a:ext>
            </a:extLst>
          </p:cNvPr>
          <p:cNvGrpSpPr/>
          <p:nvPr/>
        </p:nvGrpSpPr>
        <p:grpSpPr>
          <a:xfrm>
            <a:off x="619138" y="5142862"/>
            <a:ext cx="388978" cy="388978"/>
            <a:chOff x="0" y="0"/>
            <a:chExt cx="812800" cy="812800"/>
          </a:xfrm>
        </p:grpSpPr>
        <p:sp>
          <p:nvSpPr>
            <p:cNvPr id="11" name="Google Shape;135;p14">
              <a:extLst>
                <a:ext uri="{FF2B5EF4-FFF2-40B4-BE49-F238E27FC236}">
                  <a16:creationId xmlns:a16="http://schemas.microsoft.com/office/drawing/2014/main" id="{C9024742-AE13-34D3-2584-C917FBB9B6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6;p14">
              <a:extLst>
                <a:ext uri="{FF2B5EF4-FFF2-40B4-BE49-F238E27FC236}">
                  <a16:creationId xmlns:a16="http://schemas.microsoft.com/office/drawing/2014/main" id="{082D8648-45C1-2FF3-5D0F-FDA3E78FA67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564;p30">
            <a:extLst>
              <a:ext uri="{FF2B5EF4-FFF2-40B4-BE49-F238E27FC236}">
                <a16:creationId xmlns:a16="http://schemas.microsoft.com/office/drawing/2014/main" id="{A314A66B-6B3D-0A86-E98F-A43DE941EBEF}"/>
              </a:ext>
            </a:extLst>
          </p:cNvPr>
          <p:cNvGrpSpPr/>
          <p:nvPr/>
        </p:nvGrpSpPr>
        <p:grpSpPr>
          <a:xfrm>
            <a:off x="9107534" y="6872081"/>
            <a:ext cx="388978" cy="388978"/>
            <a:chOff x="0" y="0"/>
            <a:chExt cx="812800" cy="812800"/>
          </a:xfrm>
        </p:grpSpPr>
        <p:sp>
          <p:nvSpPr>
            <p:cNvPr id="17" name="Google Shape;565;p30">
              <a:extLst>
                <a:ext uri="{FF2B5EF4-FFF2-40B4-BE49-F238E27FC236}">
                  <a16:creationId xmlns:a16="http://schemas.microsoft.com/office/drawing/2014/main" id="{24CF2A80-0B3F-3D1E-ACF7-AA48206DD21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6;p30">
              <a:extLst>
                <a:ext uri="{FF2B5EF4-FFF2-40B4-BE49-F238E27FC236}">
                  <a16:creationId xmlns:a16="http://schemas.microsoft.com/office/drawing/2014/main" id="{3AF42D52-4376-D68B-ABE8-03F4E57A1E5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61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899892"/>
            <a:ext cx="1427856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5. Kết quả đạt được và hướng phát triển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590406" y="9526000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399" y="4854547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Hạn chế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8196-9D1E-35BC-A967-5743F5D892CA}"/>
              </a:ext>
            </a:extLst>
          </p:cNvPr>
          <p:cNvSpPr txBox="1"/>
          <p:nvPr/>
        </p:nvSpPr>
        <p:spPr>
          <a:xfrm>
            <a:off x="1784399" y="5853626"/>
            <a:ext cx="14472046" cy="159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Giao diện còn đơn giản, một số tính năng chưa được hoàn thành do hạn chế thời gian thực hiện đề tài.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Tốc độ</a:t>
            </a:r>
            <a:r>
              <a:rPr lang="vi-VN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lưu trữ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nhiều </a:t>
            </a:r>
            <a:r>
              <a:rPr lang="vi-VN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hình ảnh và tập tin từ máy chủ lên Google Drive chưa được nhanh.</a:t>
            </a:r>
          </a:p>
        </p:txBody>
      </p:sp>
      <p:sp>
        <p:nvSpPr>
          <p:cNvPr id="7" name="Google Shape;591;p31">
            <a:extLst>
              <a:ext uri="{FF2B5EF4-FFF2-40B4-BE49-F238E27FC236}">
                <a16:creationId xmlns:a16="http://schemas.microsoft.com/office/drawing/2014/main" id="{1CE08E99-50F2-E2C0-9C07-43D5E3389377}"/>
              </a:ext>
            </a:extLst>
          </p:cNvPr>
          <p:cNvSpPr/>
          <p:nvPr/>
        </p:nvSpPr>
        <p:spPr>
          <a:xfrm rot="20126238">
            <a:off x="253143" y="265701"/>
            <a:ext cx="1544018" cy="708318"/>
          </a:xfrm>
          <a:custGeom>
            <a:avLst/>
            <a:gdLst/>
            <a:ahLst/>
            <a:cxnLst/>
            <a:rect l="l" t="t" r="r" b="b"/>
            <a:pathLst>
              <a:path w="1544018" h="708318" extrusionOk="0">
                <a:moveTo>
                  <a:pt x="0" y="0"/>
                </a:moveTo>
                <a:lnTo>
                  <a:pt x="1544018" y="0"/>
                </a:lnTo>
                <a:lnTo>
                  <a:pt x="1544018" y="708319"/>
                </a:lnTo>
                <a:lnTo>
                  <a:pt x="0" y="708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860361" y="-22732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784399" y="1899892"/>
            <a:ext cx="1427856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5. Kết quả đạt được và hướng phát triển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605644" y="9421552"/>
            <a:ext cx="1487319" cy="573318"/>
            <a:chOff x="16449853" y="9357149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3" y="9357149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5" y="9412975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26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A7A3BD-E8BE-0FAA-4F13-F9980469E3AB}"/>
              </a:ext>
            </a:extLst>
          </p:cNvPr>
          <p:cNvSpPr txBox="1"/>
          <p:nvPr/>
        </p:nvSpPr>
        <p:spPr>
          <a:xfrm>
            <a:off x="1784399" y="4854547"/>
            <a:ext cx="10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Hướng phát triển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68196-9D1E-35BC-A967-5743F5D892CA}"/>
              </a:ext>
            </a:extLst>
          </p:cNvPr>
          <p:cNvSpPr txBox="1"/>
          <p:nvPr/>
        </p:nvSpPr>
        <p:spPr>
          <a:xfrm>
            <a:off x="1784399" y="5853626"/>
            <a:ext cx="14472046" cy="264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+mn-lt"/>
              </a:rPr>
              <a:t>Tìm hiểu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và áp dụng</a:t>
            </a:r>
            <a:r>
              <a:rPr lang="vi-VN" sz="2800" dirty="0">
                <a:solidFill>
                  <a:schemeClr val="bg1"/>
                </a:solidFill>
                <a:latin typeface="+mn-lt"/>
              </a:rPr>
              <a:t> cách lưu trữ tệp khác để tăng tốc độ tải lên hình ảnh và tập tin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+mn-lt"/>
              </a:rPr>
              <a:t>Áp dụng được mô hình MVC trong lập trình website.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bg1"/>
                </a:solidFill>
                <a:latin typeface="+mn-lt"/>
              </a:rPr>
              <a:t>Xây dựng thêm các tính năng kiểm duyệt nội dung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dự án và diễn đàn.</a:t>
            </a:r>
            <a:endParaRPr lang="vi-VN" sz="2800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Kiểm duyệt và quét các file được tải lên trước khi lưu trữ.</a:t>
            </a:r>
            <a:endParaRPr lang="vi-VN" sz="28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20000"/>
              </a:lnSpc>
              <a:buClr>
                <a:schemeClr val="bg1"/>
              </a:buClr>
            </a:pPr>
            <a:endParaRPr lang="vi-VN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Google Shape;575;p31">
            <a:extLst>
              <a:ext uri="{FF2B5EF4-FFF2-40B4-BE49-F238E27FC236}">
                <a16:creationId xmlns:a16="http://schemas.microsoft.com/office/drawing/2014/main" id="{13CA56F5-B527-295B-413F-BFE325F44850}"/>
              </a:ext>
            </a:extLst>
          </p:cNvPr>
          <p:cNvSpPr/>
          <p:nvPr/>
        </p:nvSpPr>
        <p:spPr>
          <a:xfrm>
            <a:off x="219492" y="392528"/>
            <a:ext cx="1927146" cy="508285"/>
          </a:xfrm>
          <a:custGeom>
            <a:avLst/>
            <a:gdLst/>
            <a:ahLst/>
            <a:cxnLst/>
            <a:rect l="l" t="t" r="r" b="b"/>
            <a:pathLst>
              <a:path w="1927146" h="508285" extrusionOk="0">
                <a:moveTo>
                  <a:pt x="0" y="0"/>
                </a:moveTo>
                <a:lnTo>
                  <a:pt x="1927147" y="0"/>
                </a:lnTo>
                <a:lnTo>
                  <a:pt x="1927147" y="508285"/>
                </a:lnTo>
                <a:lnTo>
                  <a:pt x="0" y="5082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06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-3910071" y="-2922472"/>
            <a:ext cx="8677474" cy="8439352"/>
          </a:xfrm>
          <a:custGeom>
            <a:avLst/>
            <a:gdLst/>
            <a:ahLst/>
            <a:cxnLst/>
            <a:rect l="l" t="t" r="r" b="b"/>
            <a:pathLst>
              <a:path w="9877542" h="9470094" extrusionOk="0">
                <a:moveTo>
                  <a:pt x="0" y="0"/>
                </a:moveTo>
                <a:lnTo>
                  <a:pt x="9877542" y="0"/>
                </a:lnTo>
                <a:lnTo>
                  <a:pt x="9877542" y="9470093"/>
                </a:lnTo>
                <a:lnTo>
                  <a:pt x="0" y="9470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49" name="Google Shape;549;p30"/>
          <p:cNvSpPr/>
          <p:nvPr/>
        </p:nvSpPr>
        <p:spPr>
          <a:xfrm rot="10800000">
            <a:off x="11681828" y="3641902"/>
            <a:ext cx="9877542" cy="9470094"/>
          </a:xfrm>
          <a:custGeom>
            <a:avLst/>
            <a:gdLst/>
            <a:ahLst/>
            <a:cxnLst/>
            <a:rect l="l" t="t" r="r" b="b"/>
            <a:pathLst>
              <a:path w="9877542" h="9470094" extrusionOk="0">
                <a:moveTo>
                  <a:pt x="0" y="0"/>
                </a:moveTo>
                <a:lnTo>
                  <a:pt x="9877542" y="0"/>
                </a:lnTo>
                <a:lnTo>
                  <a:pt x="9877542" y="9470094"/>
                </a:lnTo>
                <a:lnTo>
                  <a:pt x="0" y="94700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0" name="Google Shape;550;p30"/>
          <p:cNvSpPr txBox="1"/>
          <p:nvPr/>
        </p:nvSpPr>
        <p:spPr>
          <a:xfrm>
            <a:off x="-194962" y="3678619"/>
            <a:ext cx="10829854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FFD33B"/>
                </a:solidFill>
                <a:latin typeface="Black Ops One"/>
                <a:ea typeface="Black Ops One"/>
                <a:cs typeface="Black Ops One"/>
                <a:sym typeface="Black Ops One"/>
              </a:rPr>
              <a:t>Thank you!</a:t>
            </a:r>
            <a:endParaRPr dirty="0"/>
          </a:p>
        </p:txBody>
      </p:sp>
      <p:sp>
        <p:nvSpPr>
          <p:cNvPr id="551" name="Google Shape;551;p30"/>
          <p:cNvSpPr txBox="1"/>
          <p:nvPr/>
        </p:nvSpPr>
        <p:spPr>
          <a:xfrm>
            <a:off x="1779783" y="5095875"/>
            <a:ext cx="6880500" cy="123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FFFF"/>
                </a:solidFill>
              </a:rPr>
              <a:t>Cảm ơn thầy cô và các bạn đã dạng thời gian lắng nghe</a:t>
            </a:r>
            <a:endParaRPr b="1" dirty="0"/>
          </a:p>
        </p:txBody>
      </p:sp>
      <p:grpSp>
        <p:nvGrpSpPr>
          <p:cNvPr id="552" name="Google Shape;552;p30"/>
          <p:cNvGrpSpPr/>
          <p:nvPr/>
        </p:nvGrpSpPr>
        <p:grpSpPr>
          <a:xfrm>
            <a:off x="8867002" y="2685067"/>
            <a:ext cx="8019318" cy="4821615"/>
            <a:chOff x="0" y="0"/>
            <a:chExt cx="10692424" cy="6428820"/>
          </a:xfrm>
        </p:grpSpPr>
        <p:sp>
          <p:nvSpPr>
            <p:cNvPr id="553" name="Google Shape;553;p30"/>
            <p:cNvSpPr/>
            <p:nvPr/>
          </p:nvSpPr>
          <p:spPr>
            <a:xfrm>
              <a:off x="0" y="0"/>
              <a:ext cx="10692424" cy="6428820"/>
            </a:xfrm>
            <a:custGeom>
              <a:avLst/>
              <a:gdLst/>
              <a:ahLst/>
              <a:cxnLst/>
              <a:rect l="l" t="t" r="r" b="b"/>
              <a:pathLst>
                <a:path w="10692424" h="6428820" extrusionOk="0">
                  <a:moveTo>
                    <a:pt x="0" y="0"/>
                  </a:moveTo>
                  <a:lnTo>
                    <a:pt x="10692424" y="0"/>
                  </a:lnTo>
                  <a:lnTo>
                    <a:pt x="10692424" y="6428820"/>
                  </a:lnTo>
                  <a:lnTo>
                    <a:pt x="0" y="64288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228059" y="433630"/>
              <a:ext cx="8461769" cy="5103715"/>
            </a:xfrm>
            <a:custGeom>
              <a:avLst/>
              <a:gdLst/>
              <a:ahLst/>
              <a:cxnLst/>
              <a:rect l="l" t="t" r="r" b="b"/>
              <a:pathLst>
                <a:path w="8461769" h="5103715" extrusionOk="0">
                  <a:moveTo>
                    <a:pt x="0" y="0"/>
                  </a:moveTo>
                  <a:lnTo>
                    <a:pt x="8461769" y="0"/>
                  </a:lnTo>
                  <a:lnTo>
                    <a:pt x="8461769" y="5103714"/>
                  </a:lnTo>
                  <a:lnTo>
                    <a:pt x="0" y="510371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2262" t="-104717" b="-49593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5" name="Google Shape;555;p30"/>
          <p:cNvGrpSpPr/>
          <p:nvPr/>
        </p:nvGrpSpPr>
        <p:grpSpPr>
          <a:xfrm>
            <a:off x="2173627" y="1934494"/>
            <a:ext cx="388978" cy="388978"/>
            <a:chOff x="0" y="0"/>
            <a:chExt cx="812800" cy="812800"/>
          </a:xfrm>
        </p:grpSpPr>
        <p:sp>
          <p:nvSpPr>
            <p:cNvPr id="556" name="Google Shape;556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1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8" name="Google Shape;558;p30"/>
          <p:cNvGrpSpPr/>
          <p:nvPr/>
        </p:nvGrpSpPr>
        <p:grpSpPr>
          <a:xfrm>
            <a:off x="14917054" y="1236984"/>
            <a:ext cx="388978" cy="388978"/>
            <a:chOff x="0" y="0"/>
            <a:chExt cx="812800" cy="812800"/>
          </a:xfrm>
        </p:grpSpPr>
        <p:sp>
          <p:nvSpPr>
            <p:cNvPr id="559" name="Google Shape;559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C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30"/>
          <p:cNvGrpSpPr/>
          <p:nvPr/>
        </p:nvGrpSpPr>
        <p:grpSpPr>
          <a:xfrm>
            <a:off x="14077882" y="9258300"/>
            <a:ext cx="388978" cy="388978"/>
            <a:chOff x="0" y="0"/>
            <a:chExt cx="812800" cy="812800"/>
          </a:xfrm>
        </p:grpSpPr>
        <p:sp>
          <p:nvSpPr>
            <p:cNvPr id="562" name="Google Shape;562;p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584;p31">
            <a:extLst>
              <a:ext uri="{FF2B5EF4-FFF2-40B4-BE49-F238E27FC236}">
                <a16:creationId xmlns:a16="http://schemas.microsoft.com/office/drawing/2014/main" id="{BE807BDC-3BB8-4206-6522-EBBEEB248AE3}"/>
              </a:ext>
            </a:extLst>
          </p:cNvPr>
          <p:cNvSpPr/>
          <p:nvPr/>
        </p:nvSpPr>
        <p:spPr>
          <a:xfrm>
            <a:off x="428666" y="581857"/>
            <a:ext cx="1205759" cy="1044105"/>
          </a:xfrm>
          <a:custGeom>
            <a:avLst/>
            <a:gdLst/>
            <a:ahLst/>
            <a:cxnLst/>
            <a:rect l="l" t="t" r="r" b="b"/>
            <a:pathLst>
              <a:path w="1044623" h="1044623" extrusionOk="0">
                <a:moveTo>
                  <a:pt x="0" y="0"/>
                </a:moveTo>
                <a:lnTo>
                  <a:pt x="1044622" y="0"/>
                </a:lnTo>
                <a:lnTo>
                  <a:pt x="1044622" y="1044623"/>
                </a:lnTo>
                <a:lnTo>
                  <a:pt x="0" y="10446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7D0DB6-DC5D-E657-47E3-302737BEC9D5}"/>
              </a:ext>
            </a:extLst>
          </p:cNvPr>
          <p:cNvGrpSpPr/>
          <p:nvPr/>
        </p:nvGrpSpPr>
        <p:grpSpPr>
          <a:xfrm>
            <a:off x="292464" y="9452789"/>
            <a:ext cx="1487319" cy="573318"/>
            <a:chOff x="16449853" y="9357149"/>
            <a:chExt cx="1487319" cy="573318"/>
          </a:xfrm>
        </p:grpSpPr>
        <p:sp>
          <p:nvSpPr>
            <p:cNvPr id="6" name="Google Shape;587;p31">
              <a:extLst>
                <a:ext uri="{FF2B5EF4-FFF2-40B4-BE49-F238E27FC236}">
                  <a16:creationId xmlns:a16="http://schemas.microsoft.com/office/drawing/2014/main" id="{22184F66-A555-8EFE-AD00-A433E35FB26E}"/>
                </a:ext>
              </a:extLst>
            </p:cNvPr>
            <p:cNvSpPr/>
            <p:nvPr/>
          </p:nvSpPr>
          <p:spPr>
            <a:xfrm rot="10800000">
              <a:off x="16449853" y="9357149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BAEDD-308E-6B3C-AF50-248DBF3B90C9}"/>
                </a:ext>
              </a:extLst>
            </p:cNvPr>
            <p:cNvSpPr txBox="1"/>
            <p:nvPr/>
          </p:nvSpPr>
          <p:spPr>
            <a:xfrm>
              <a:off x="16824075" y="9412975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2</a:t>
              </a:r>
              <a:r>
                <a:rPr lang="en-US" sz="2400" dirty="0"/>
                <a:t>7</a:t>
              </a:r>
            </a:p>
          </p:txBody>
        </p:sp>
      </p:grpSp>
      <p:sp>
        <p:nvSpPr>
          <p:cNvPr id="8" name="Google Shape;551;p30">
            <a:extLst>
              <a:ext uri="{FF2B5EF4-FFF2-40B4-BE49-F238E27FC236}">
                <a16:creationId xmlns:a16="http://schemas.microsoft.com/office/drawing/2014/main" id="{FEAACC0B-3F5C-9C33-0DEA-857A5AAAD6DF}"/>
              </a:ext>
            </a:extLst>
          </p:cNvPr>
          <p:cNvSpPr txBox="1"/>
          <p:nvPr/>
        </p:nvSpPr>
        <p:spPr>
          <a:xfrm>
            <a:off x="1779783" y="6787147"/>
            <a:ext cx="6880500" cy="123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7C80"/>
                </a:solidFill>
              </a:rPr>
              <a:t>Mời thầy cô và các bạn xem demo chương trình</a:t>
            </a:r>
            <a:endParaRPr b="1" dirty="0">
              <a:solidFill>
                <a:srgbClr val="FF7C80"/>
              </a:solidFill>
            </a:endParaRPr>
          </a:p>
        </p:txBody>
      </p:sp>
      <p:grpSp>
        <p:nvGrpSpPr>
          <p:cNvPr id="10" name="Google Shape;593;p31">
            <a:extLst>
              <a:ext uri="{FF2B5EF4-FFF2-40B4-BE49-F238E27FC236}">
                <a16:creationId xmlns:a16="http://schemas.microsoft.com/office/drawing/2014/main" id="{EA292AF3-567A-2F10-1DF9-3857C6712DE6}"/>
              </a:ext>
            </a:extLst>
          </p:cNvPr>
          <p:cNvGrpSpPr/>
          <p:nvPr/>
        </p:nvGrpSpPr>
        <p:grpSpPr>
          <a:xfrm>
            <a:off x="4412296" y="7975594"/>
            <a:ext cx="1802630" cy="763774"/>
            <a:chOff x="0" y="-120736"/>
            <a:chExt cx="2612098" cy="1119918"/>
          </a:xfrm>
        </p:grpSpPr>
        <p:grpSp>
          <p:nvGrpSpPr>
            <p:cNvPr id="11" name="Google Shape;594;p31">
              <a:extLst>
                <a:ext uri="{FF2B5EF4-FFF2-40B4-BE49-F238E27FC236}">
                  <a16:creationId xmlns:a16="http://schemas.microsoft.com/office/drawing/2014/main" id="{C6EA2C49-7021-6114-294F-A49964A3AFC0}"/>
                </a:ext>
              </a:extLst>
            </p:cNvPr>
            <p:cNvGrpSpPr/>
            <p:nvPr/>
          </p:nvGrpSpPr>
          <p:grpSpPr>
            <a:xfrm>
              <a:off x="0" y="-99389"/>
              <a:ext cx="2563148" cy="1098571"/>
              <a:chOff x="0" y="-95250"/>
              <a:chExt cx="1015997" cy="435458"/>
            </a:xfrm>
          </p:grpSpPr>
          <p:sp>
            <p:nvSpPr>
              <p:cNvPr id="15" name="Google Shape;595;p31">
                <a:extLst>
                  <a:ext uri="{FF2B5EF4-FFF2-40B4-BE49-F238E27FC236}">
                    <a16:creationId xmlns:a16="http://schemas.microsoft.com/office/drawing/2014/main" id="{D58FB504-E10A-0847-5996-19011BBA9EAA}"/>
                  </a:ext>
                </a:extLst>
              </p:cNvPr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96;p31">
                <a:extLst>
                  <a:ext uri="{FF2B5EF4-FFF2-40B4-BE49-F238E27FC236}">
                    <a16:creationId xmlns:a16="http://schemas.microsoft.com/office/drawing/2014/main" id="{01E2237B-F145-9E99-B416-9AC8BB164EDE}"/>
                  </a:ext>
                </a:extLst>
              </p:cNvPr>
              <p:cNvSpPr txBox="1"/>
              <p:nvPr/>
            </p:nvSpPr>
            <p:spPr>
              <a:xfrm>
                <a:off x="0" y="-95250"/>
                <a:ext cx="1015997" cy="43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3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597;p31">
              <a:extLst>
                <a:ext uri="{FF2B5EF4-FFF2-40B4-BE49-F238E27FC236}">
                  <a16:creationId xmlns:a16="http://schemas.microsoft.com/office/drawing/2014/main" id="{826C8C63-EED1-3051-0644-9197C0DD824A}"/>
                </a:ext>
              </a:extLst>
            </p:cNvPr>
            <p:cNvGrpSpPr/>
            <p:nvPr/>
          </p:nvGrpSpPr>
          <p:grpSpPr>
            <a:xfrm>
              <a:off x="0" y="-120736"/>
              <a:ext cx="2612098" cy="1002453"/>
              <a:chOff x="0" y="-47858"/>
              <a:chExt cx="1035400" cy="397358"/>
            </a:xfrm>
          </p:grpSpPr>
          <p:sp>
            <p:nvSpPr>
              <p:cNvPr id="13" name="Google Shape;598;p31">
                <a:extLst>
                  <a:ext uri="{FF2B5EF4-FFF2-40B4-BE49-F238E27FC236}">
                    <a16:creationId xmlns:a16="http://schemas.microsoft.com/office/drawing/2014/main" id="{A33C4D09-E6B3-31FB-7C08-4500A9CBA886}"/>
                  </a:ext>
                </a:extLst>
              </p:cNvPr>
              <p:cNvSpPr/>
              <p:nvPr/>
            </p:nvSpPr>
            <p:spPr>
              <a:xfrm>
                <a:off x="0" y="0"/>
                <a:ext cx="1015997" cy="340208"/>
              </a:xfrm>
              <a:custGeom>
                <a:avLst/>
                <a:gdLst/>
                <a:ahLst/>
                <a:cxnLst/>
                <a:rect l="l" t="t" r="r" b="b"/>
                <a:pathLst>
                  <a:path w="1015997" h="340208" extrusionOk="0">
                    <a:moveTo>
                      <a:pt x="812797" y="0"/>
                    </a:moveTo>
                    <a:cubicBezTo>
                      <a:pt x="925021" y="0"/>
                      <a:pt x="1015997" y="76158"/>
                      <a:pt x="1015997" y="170104"/>
                    </a:cubicBezTo>
                    <a:cubicBezTo>
                      <a:pt x="1015997" y="264050"/>
                      <a:pt x="925021" y="340208"/>
                      <a:pt x="812797" y="340208"/>
                    </a:cubicBezTo>
                    <a:lnTo>
                      <a:pt x="203200" y="340208"/>
                    </a:lnTo>
                    <a:cubicBezTo>
                      <a:pt x="90976" y="340208"/>
                      <a:pt x="0" y="264050"/>
                      <a:pt x="0" y="170104"/>
                    </a:cubicBezTo>
                    <a:cubicBezTo>
                      <a:pt x="0" y="7615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C008A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99;p31">
                <a:extLst>
                  <a:ext uri="{FF2B5EF4-FFF2-40B4-BE49-F238E27FC236}">
                    <a16:creationId xmlns:a16="http://schemas.microsoft.com/office/drawing/2014/main" id="{556E5B2C-7254-BF57-2CAF-CC3F405C36E6}"/>
                  </a:ext>
                </a:extLst>
              </p:cNvPr>
              <p:cNvSpPr txBox="1"/>
              <p:nvPr/>
            </p:nvSpPr>
            <p:spPr>
              <a:xfrm>
                <a:off x="19403" y="-47858"/>
                <a:ext cx="1015997" cy="397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999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 dirty="0"/>
              </a:p>
            </p:txBody>
          </p:sp>
        </p:grpSp>
      </p:grpSp>
      <p:sp>
        <p:nvSpPr>
          <p:cNvPr id="17" name="Google Shape;600;p31">
            <a:extLst>
              <a:ext uri="{FF2B5EF4-FFF2-40B4-BE49-F238E27FC236}">
                <a16:creationId xmlns:a16="http://schemas.microsoft.com/office/drawing/2014/main" id="{3D6B6F66-5991-9AD4-6D1A-F05623696425}"/>
              </a:ext>
            </a:extLst>
          </p:cNvPr>
          <p:cNvSpPr/>
          <p:nvPr/>
        </p:nvSpPr>
        <p:spPr>
          <a:xfrm rot="4107724">
            <a:off x="6379345" y="7846700"/>
            <a:ext cx="313889" cy="535067"/>
          </a:xfrm>
          <a:custGeom>
            <a:avLst/>
            <a:gdLst/>
            <a:ahLst/>
            <a:cxnLst/>
            <a:rect l="l" t="t" r="r" b="b"/>
            <a:pathLst>
              <a:path w="960325" h="1029589" extrusionOk="0">
                <a:moveTo>
                  <a:pt x="0" y="0"/>
                </a:moveTo>
                <a:lnTo>
                  <a:pt x="960326" y="0"/>
                </a:lnTo>
                <a:lnTo>
                  <a:pt x="960326" y="1029589"/>
                </a:lnTo>
                <a:lnTo>
                  <a:pt x="0" y="10295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15">
            <a:extLst>
              <a:ext uri="{FF2B5EF4-FFF2-40B4-BE49-F238E27FC236}">
                <a16:creationId xmlns:a16="http://schemas.microsoft.com/office/drawing/2014/main" id="{62F8AD51-CAE0-D8DE-8D6A-8D042F3F3848}"/>
              </a:ext>
            </a:extLst>
          </p:cNvPr>
          <p:cNvSpPr/>
          <p:nvPr/>
        </p:nvSpPr>
        <p:spPr>
          <a:xfrm rot="6122049">
            <a:off x="-2401788" y="-2709637"/>
            <a:ext cx="5418782" cy="5834490"/>
          </a:xfrm>
          <a:custGeom>
            <a:avLst/>
            <a:gdLst/>
            <a:ahLst/>
            <a:cxnLst/>
            <a:rect l="l" t="t" r="r" b="b"/>
            <a:pathLst>
              <a:path w="5418782" h="5834490" extrusionOk="0">
                <a:moveTo>
                  <a:pt x="0" y="0"/>
                </a:moveTo>
                <a:lnTo>
                  <a:pt x="5418782" y="0"/>
                </a:lnTo>
                <a:lnTo>
                  <a:pt x="5418782" y="5834489"/>
                </a:lnTo>
                <a:lnTo>
                  <a:pt x="0" y="5834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183065" y="1562709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766816" y="657785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8611979" y="9032240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9273880">
            <a:off x="14662020" y="-3465460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2036120" y="3171335"/>
            <a:ext cx="4063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Đặt vấn đề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2FBB3-B592-D894-CAE2-39ED90F8F9A5}"/>
              </a:ext>
            </a:extLst>
          </p:cNvPr>
          <p:cNvSpPr txBox="1"/>
          <p:nvPr/>
        </p:nvSpPr>
        <p:spPr>
          <a:xfrm>
            <a:off x="2036120" y="4171609"/>
            <a:ext cx="90775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Nhu cầu giải trí tăng do áp lực từ học tập và công việc.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Sự phát triển mạnh mẽ của cộng đồng game Indie tại Việt Nam.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Lập trình viên cần một nền tảng để quảng bá và mua bán các dự án của mình.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Hoa trên Steam">
            <a:extLst>
              <a:ext uri="{FF2B5EF4-FFF2-40B4-BE49-F238E27FC236}">
                <a16:creationId xmlns:a16="http://schemas.microsoft.com/office/drawing/2014/main" id="{7AEAA882-437D-EE46-ED95-62408132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007" y="2826753"/>
            <a:ext cx="4954845" cy="283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lan trên Steam">
            <a:extLst>
              <a:ext uri="{FF2B5EF4-FFF2-40B4-BE49-F238E27FC236}">
                <a16:creationId xmlns:a16="http://schemas.microsoft.com/office/drawing/2014/main" id="{286C4362-D956-E07F-DD24-78008C80B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006" y="6202215"/>
            <a:ext cx="4954845" cy="23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92;p16">
            <a:extLst>
              <a:ext uri="{FF2B5EF4-FFF2-40B4-BE49-F238E27FC236}">
                <a16:creationId xmlns:a16="http://schemas.microsoft.com/office/drawing/2014/main" id="{D5323E72-1BE9-F60E-9284-66294FBC25B1}"/>
              </a:ext>
            </a:extLst>
          </p:cNvPr>
          <p:cNvSpPr/>
          <p:nvPr/>
        </p:nvSpPr>
        <p:spPr>
          <a:xfrm rot="1178454">
            <a:off x="428525" y="228437"/>
            <a:ext cx="962117" cy="886046"/>
          </a:xfrm>
          <a:custGeom>
            <a:avLst/>
            <a:gdLst/>
            <a:ahLst/>
            <a:cxnLst/>
            <a:rect l="l" t="t" r="r" b="b"/>
            <a:pathLst>
              <a:path w="2056657" h="1871558" extrusionOk="0">
                <a:moveTo>
                  <a:pt x="0" y="0"/>
                </a:moveTo>
                <a:lnTo>
                  <a:pt x="2056657" y="0"/>
                </a:lnTo>
                <a:lnTo>
                  <a:pt x="2056657" y="1871558"/>
                </a:lnTo>
                <a:lnTo>
                  <a:pt x="0" y="18715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7A6A5C-7CC0-C70D-9AEE-D71D58FC9B8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10" name="Google Shape;587;p31">
              <a:extLst>
                <a:ext uri="{FF2B5EF4-FFF2-40B4-BE49-F238E27FC236}">
                  <a16:creationId xmlns:a16="http://schemas.microsoft.com/office/drawing/2014/main" id="{71117E42-00B8-4FE9-8239-9D56A1541B67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F61DA3-1D0F-9A65-9724-057E564B4934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pic>
        <p:nvPicPr>
          <p:cNvPr id="1032" name="Picture 8" descr="Wholesome Direct - Indie Game Showcase 5.26.2020 - YouTube">
            <a:extLst>
              <a:ext uri="{FF2B5EF4-FFF2-40B4-BE49-F238E27FC236}">
                <a16:creationId xmlns:a16="http://schemas.microsoft.com/office/drawing/2014/main" id="{58460871-D642-BD0B-2CF4-C5E95C84A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5" b="13232"/>
          <a:stretch/>
        </p:blipFill>
        <p:spPr bwMode="auto">
          <a:xfrm>
            <a:off x="2588826" y="7566365"/>
            <a:ext cx="4411145" cy="23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4447702">
            <a:off x="-2278389" y="-1761823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9" y="1563582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8611979" y="9032240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9273880">
            <a:off x="14843984" y="-3861699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Lịch sử giải quyết vấn đề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D7731-771C-F3D7-6194-126939341DE5}"/>
              </a:ext>
            </a:extLst>
          </p:cNvPr>
          <p:cNvSpPr txBox="1"/>
          <p:nvPr/>
        </p:nvSpPr>
        <p:spPr>
          <a:xfrm>
            <a:off x="1854156" y="4120348"/>
            <a:ext cx="907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Ngoài nước</a:t>
            </a:r>
          </a:p>
        </p:txBody>
      </p:sp>
      <p:pic>
        <p:nvPicPr>
          <p:cNvPr id="2050" name="Picture 2" descr="Press Kit &amp; Brand Assets - itch.io">
            <a:extLst>
              <a:ext uri="{FF2B5EF4-FFF2-40B4-BE49-F238E27FC236}">
                <a16:creationId xmlns:a16="http://schemas.microsoft.com/office/drawing/2014/main" id="{73D19A18-4C36-A980-BC2C-73CB1A16E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3870" r="1137" b="10416"/>
          <a:stretch/>
        </p:blipFill>
        <p:spPr bwMode="auto">
          <a:xfrm>
            <a:off x="1835333" y="4823279"/>
            <a:ext cx="4518302" cy="126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BAE7CAF-D616-693B-B229-58360955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56" y="7348102"/>
            <a:ext cx="4537125" cy="137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2119B-3389-2B64-AD77-E273FE8CDFB4}"/>
              </a:ext>
            </a:extLst>
          </p:cNvPr>
          <p:cNvSpPr txBox="1"/>
          <p:nvPr/>
        </p:nvSpPr>
        <p:spPr>
          <a:xfrm>
            <a:off x="7086599" y="7229032"/>
            <a:ext cx="8582298" cy="1381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Nền tảng phân phối trò chơi số lớn nhất trên thế giới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Được phát triển và duy trì bởi Valve Corporation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Đa dạng thể lại trò chơi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1FE1C-FEEE-F68E-A60C-084B23687E84}"/>
              </a:ext>
            </a:extLst>
          </p:cNvPr>
          <p:cNvSpPr txBox="1"/>
          <p:nvPr/>
        </p:nvSpPr>
        <p:spPr>
          <a:xfrm>
            <a:off x="7086599" y="4127318"/>
            <a:ext cx="8582298" cy="2267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chemeClr val="bg1"/>
                </a:solidFill>
                <a:latin typeface="+mn-lt"/>
              </a:rPr>
              <a:t>Được phát hành vào tháng 3 năm 2013 bởi Leaf Corcoran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Nền tảng cung cấp game Indie, tài nguyên phát triển game (2d art, character design, map, soundtrack, …)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Hổ trợ nhiều tính năng hữu ích cho nhà phát triển game.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Người dùng có thể tổ chức Game Jam.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9A108A-B855-9EEE-CD83-884D4EB68A27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11" name="Google Shape;587;p31">
              <a:extLst>
                <a:ext uri="{FF2B5EF4-FFF2-40B4-BE49-F238E27FC236}">
                  <a16:creationId xmlns:a16="http://schemas.microsoft.com/office/drawing/2014/main" id="{18EAE11B-0CDA-CE81-173F-C7217BCF9FC1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C1C82-B099-36F3-FA76-73F0FBC03391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sp>
        <p:nvSpPr>
          <p:cNvPr id="13" name="Google Shape;580;p31">
            <a:extLst>
              <a:ext uri="{FF2B5EF4-FFF2-40B4-BE49-F238E27FC236}">
                <a16:creationId xmlns:a16="http://schemas.microsoft.com/office/drawing/2014/main" id="{7139AF59-2879-6F5D-9395-DE5D85396AEA}"/>
              </a:ext>
            </a:extLst>
          </p:cNvPr>
          <p:cNvSpPr/>
          <p:nvPr/>
        </p:nvSpPr>
        <p:spPr>
          <a:xfrm rot="2111375">
            <a:off x="137654" y="466211"/>
            <a:ext cx="1150982" cy="842729"/>
          </a:xfrm>
          <a:custGeom>
            <a:avLst/>
            <a:gdLst/>
            <a:ahLst/>
            <a:cxnLst/>
            <a:rect l="l" t="t" r="r" b="b"/>
            <a:pathLst>
              <a:path w="1531867" h="951673" extrusionOk="0">
                <a:moveTo>
                  <a:pt x="0" y="0"/>
                </a:moveTo>
                <a:lnTo>
                  <a:pt x="1531868" y="0"/>
                </a:lnTo>
                <a:lnTo>
                  <a:pt x="1531868" y="951673"/>
                </a:lnTo>
                <a:lnTo>
                  <a:pt x="0" y="9516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6706242" y="-196327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9" y="1563582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8611979" y="9032240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labo 27px" panose="020B0604020202020204" charset="0"/>
              </a:rPr>
              <a:t>Lịch sử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gAiải</a:t>
            </a:r>
            <a:r>
              <a:rPr lang="en-US" sz="4800" dirty="0">
                <a:solidFill>
                  <a:schemeClr val="bg1"/>
                </a:solidFill>
                <a:latin typeface="Slabo 27px" panose="020B0604020202020204" charset="0"/>
              </a:rPr>
              <a:t> quyết vấn đề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D7731-771C-F3D7-6194-126939341DE5}"/>
              </a:ext>
            </a:extLst>
          </p:cNvPr>
          <p:cNvSpPr txBox="1"/>
          <p:nvPr/>
        </p:nvSpPr>
        <p:spPr>
          <a:xfrm>
            <a:off x="1854156" y="4120348"/>
            <a:ext cx="907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Trong nước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1FE1C-FEEE-F68E-A60C-084B23687E84}"/>
              </a:ext>
            </a:extLst>
          </p:cNvPr>
          <p:cNvSpPr txBox="1"/>
          <p:nvPr/>
        </p:nvSpPr>
        <p:spPr>
          <a:xfrm>
            <a:off x="7040879" y="4901817"/>
            <a:ext cx="8582298" cy="211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Là website phân phối sản phẩm về Game bản quyền, Phần mềm, tiện ích hàng đầu Việt Nam.</a:t>
            </a:r>
          </a:p>
          <a:p>
            <a:pPr marL="457200" indent="-45720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Đa dạng sản phẩm từ trò chơi, phần mềm, key, tài khoản premium của các nền tảng lớn.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pic>
        <p:nvPicPr>
          <p:cNvPr id="3074" name="Picture 2" descr="Home - Divine News">
            <a:extLst>
              <a:ext uri="{FF2B5EF4-FFF2-40B4-BE49-F238E27FC236}">
                <a16:creationId xmlns:a16="http://schemas.microsoft.com/office/drawing/2014/main" id="{3D62B943-F4CF-7D0A-1455-17F2540D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74" y="5194211"/>
            <a:ext cx="4684037" cy="154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572;p31">
            <a:extLst>
              <a:ext uri="{FF2B5EF4-FFF2-40B4-BE49-F238E27FC236}">
                <a16:creationId xmlns:a16="http://schemas.microsoft.com/office/drawing/2014/main" id="{2CEFB24D-B4EC-8EF3-8246-9A2FF17427D2}"/>
              </a:ext>
            </a:extLst>
          </p:cNvPr>
          <p:cNvSpPr/>
          <p:nvPr/>
        </p:nvSpPr>
        <p:spPr>
          <a:xfrm rot="2700000">
            <a:off x="464387" y="257379"/>
            <a:ext cx="1437357" cy="1201990"/>
          </a:xfrm>
          <a:custGeom>
            <a:avLst/>
            <a:gdLst/>
            <a:ahLst/>
            <a:cxnLst/>
            <a:rect l="l" t="t" r="r" b="b"/>
            <a:pathLst>
              <a:path w="1437357" h="1201990" extrusionOk="0">
                <a:moveTo>
                  <a:pt x="0" y="0"/>
                </a:moveTo>
                <a:lnTo>
                  <a:pt x="1437357" y="0"/>
                </a:lnTo>
                <a:lnTo>
                  <a:pt x="1437357" y="1201990"/>
                </a:lnTo>
                <a:lnTo>
                  <a:pt x="0" y="12019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6706242" y="-196327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9" y="1563582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Mục tiêu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D7731-771C-F3D7-6194-126939341DE5}"/>
              </a:ext>
            </a:extLst>
          </p:cNvPr>
          <p:cNvSpPr txBox="1"/>
          <p:nvPr/>
        </p:nvSpPr>
        <p:spPr>
          <a:xfrm>
            <a:off x="1835333" y="4973240"/>
            <a:ext cx="1129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    Nghiên cứu xây dựng website sàn giao dịch trực tuyến chuyên về các sản phẩm game Indie.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653D06-B862-8CED-82BE-81D03EFAF425}"/>
              </a:ext>
            </a:extLst>
          </p:cNvPr>
          <p:cNvSpPr txBox="1"/>
          <p:nvPr/>
        </p:nvSpPr>
        <p:spPr>
          <a:xfrm>
            <a:off x="1835333" y="4434899"/>
            <a:ext cx="8605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Tổng quát: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44C84-2987-5B40-C776-624959EE7BFA}"/>
              </a:ext>
            </a:extLst>
          </p:cNvPr>
          <p:cNvSpPr txBox="1"/>
          <p:nvPr/>
        </p:nvSpPr>
        <p:spPr>
          <a:xfrm>
            <a:off x="1792555" y="6966438"/>
            <a:ext cx="1129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Giúp người chơi dễ dàng tìm kiếm các tựa game Indie hay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Giúp nhà phát triển mang sản phẩm của mình đến với cộng đồng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Phát triển cộng đồng người chơi game Indie tại Việt Nam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Xây dựng một môi trường học lập trình hiệu quả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4F6B89-B4EB-CA28-D588-C29E37295F14}"/>
              </a:ext>
            </a:extLst>
          </p:cNvPr>
          <p:cNvSpPr txBox="1"/>
          <p:nvPr/>
        </p:nvSpPr>
        <p:spPr>
          <a:xfrm>
            <a:off x="1792555" y="6382198"/>
            <a:ext cx="8605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Cụ thể:</a:t>
            </a:r>
          </a:p>
        </p:txBody>
      </p:sp>
      <p:sp>
        <p:nvSpPr>
          <p:cNvPr id="14" name="Google Shape;581;p31">
            <a:extLst>
              <a:ext uri="{FF2B5EF4-FFF2-40B4-BE49-F238E27FC236}">
                <a16:creationId xmlns:a16="http://schemas.microsoft.com/office/drawing/2014/main" id="{5A4ECBE2-89B7-B9D7-C7C6-83F9FE32D716}"/>
              </a:ext>
            </a:extLst>
          </p:cNvPr>
          <p:cNvSpPr/>
          <p:nvPr/>
        </p:nvSpPr>
        <p:spPr>
          <a:xfrm>
            <a:off x="680717" y="101304"/>
            <a:ext cx="1004696" cy="1056564"/>
          </a:xfrm>
          <a:custGeom>
            <a:avLst/>
            <a:gdLst/>
            <a:ahLst/>
            <a:cxnLst/>
            <a:rect l="l" t="t" r="r" b="b"/>
            <a:pathLst>
              <a:path w="1004696" h="1056564" extrusionOk="0">
                <a:moveTo>
                  <a:pt x="0" y="0"/>
                </a:moveTo>
                <a:lnTo>
                  <a:pt x="1004696" y="0"/>
                </a:lnTo>
                <a:lnTo>
                  <a:pt x="1004696" y="1056564"/>
                </a:lnTo>
                <a:lnTo>
                  <a:pt x="0" y="1056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6706242" y="-196327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9" y="1563582"/>
            <a:ext cx="70180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1. Giới thiệu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6531590" y="2599264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Hướng giải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quyết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92554" y="4312503"/>
            <a:ext cx="10719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Tìm hiểu cách hoạt động của một sàn giao dịch trực tuyến.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Nghiên cứu và sử dụng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ExpressJS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và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HandlebarsJS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vào đề tài.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Tìm hiểu mô hình MVC trong lập trình Backend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299FDBE-6D9B-E475-4D55-D783C32EE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42" y="6822325"/>
            <a:ext cx="5272204" cy="14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3EB96D2E-7B0D-710B-0758-96500233CBB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5288" y="6197173"/>
            <a:ext cx="4745774" cy="2669498"/>
          </a:xfrm>
          <a:prstGeom prst="rect">
            <a:avLst/>
          </a:prstGeom>
        </p:spPr>
      </p:pic>
      <p:pic>
        <p:nvPicPr>
          <p:cNvPr id="4110" name="Picture 14" descr="handlebars Reviews 2024: Details, Pricing, &amp; Features | G2">
            <a:extLst>
              <a:ext uri="{FF2B5EF4-FFF2-40B4-BE49-F238E27FC236}">
                <a16:creationId xmlns:a16="http://schemas.microsoft.com/office/drawing/2014/main" id="{904D0055-58D8-7A12-16D0-CBFA3BAF9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040" y="6150861"/>
            <a:ext cx="5261184" cy="27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591;p31">
            <a:extLst>
              <a:ext uri="{FF2B5EF4-FFF2-40B4-BE49-F238E27FC236}">
                <a16:creationId xmlns:a16="http://schemas.microsoft.com/office/drawing/2014/main" id="{EBC85640-3969-EB8C-7EA9-CFC7E3C6B788}"/>
              </a:ext>
            </a:extLst>
          </p:cNvPr>
          <p:cNvSpPr/>
          <p:nvPr/>
        </p:nvSpPr>
        <p:spPr>
          <a:xfrm rot="201228">
            <a:off x="411055" y="368637"/>
            <a:ext cx="1544018" cy="708318"/>
          </a:xfrm>
          <a:custGeom>
            <a:avLst/>
            <a:gdLst/>
            <a:ahLst/>
            <a:cxnLst/>
            <a:rect l="l" t="t" r="r" b="b"/>
            <a:pathLst>
              <a:path w="1544018" h="708318" extrusionOk="0">
                <a:moveTo>
                  <a:pt x="0" y="0"/>
                </a:moveTo>
                <a:lnTo>
                  <a:pt x="1544018" y="0"/>
                </a:lnTo>
                <a:lnTo>
                  <a:pt x="1544018" y="708319"/>
                </a:lnTo>
                <a:lnTo>
                  <a:pt x="0" y="708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6706242" y="-196327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8" y="1563582"/>
            <a:ext cx="155829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7068468" y="3040910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032E1-462B-9F50-0169-C7B1E7247B4D}"/>
              </a:ext>
            </a:extLst>
          </p:cNvPr>
          <p:cNvSpPr txBox="1"/>
          <p:nvPr/>
        </p:nvSpPr>
        <p:spPr>
          <a:xfrm>
            <a:off x="1835333" y="3166496"/>
            <a:ext cx="860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Các yêu cầu chức năng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DE7A850-D9CC-E053-C6C6-5CAEF5F6FA6A}"/>
              </a:ext>
            </a:extLst>
          </p:cNvPr>
          <p:cNvSpPr txBox="1"/>
          <p:nvPr/>
        </p:nvSpPr>
        <p:spPr>
          <a:xfrm>
            <a:off x="1792554" y="4312503"/>
            <a:ext cx="134931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Website phục vụ 2 nhóm người sử dụng: người dùng và quản trị viên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Cung cấp các chức năng của một sàn giao dịch trực tuyến: đăng bán, mua hàng, thanh toán trực tuyến, xuất hoá đơn, thống kê, …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Tích hợp diễn đàn cho phép đăng bài viết và thảo luận.</a:t>
            </a:r>
          </a:p>
        </p:txBody>
      </p:sp>
    </p:spTree>
    <p:extLst>
      <p:ext uri="{BB962C8B-B14F-4D97-AF65-F5344CB8AC3E}">
        <p14:creationId xmlns:p14="http://schemas.microsoft.com/office/powerpoint/2010/main" val="197637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15">
            <a:extLst>
              <a:ext uri="{FF2B5EF4-FFF2-40B4-BE49-F238E27FC236}">
                <a16:creationId xmlns:a16="http://schemas.microsoft.com/office/drawing/2014/main" id="{0E9ABCCA-A5A0-5B89-E0EF-F24C923E481A}"/>
              </a:ext>
            </a:extLst>
          </p:cNvPr>
          <p:cNvSpPr/>
          <p:nvPr/>
        </p:nvSpPr>
        <p:spPr>
          <a:xfrm rot="9025206">
            <a:off x="17377032" y="-2466802"/>
            <a:ext cx="4961222" cy="5066400"/>
          </a:xfrm>
          <a:custGeom>
            <a:avLst/>
            <a:gdLst/>
            <a:ahLst/>
            <a:cxnLst/>
            <a:rect l="l" t="t" r="r" b="b"/>
            <a:pathLst>
              <a:path w="4225454" h="4549614" extrusionOk="0">
                <a:moveTo>
                  <a:pt x="0" y="0"/>
                </a:moveTo>
                <a:lnTo>
                  <a:pt x="4225454" y="0"/>
                </a:lnTo>
                <a:lnTo>
                  <a:pt x="4225454" y="4549614"/>
                </a:lnTo>
                <a:lnTo>
                  <a:pt x="0" y="4549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4"/>
          <p:cNvSpPr txBox="1"/>
          <p:nvPr/>
        </p:nvSpPr>
        <p:spPr>
          <a:xfrm>
            <a:off x="1838008" y="1563582"/>
            <a:ext cx="6406886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Black Ops One"/>
                <a:sym typeface="Black Ops One"/>
              </a:rPr>
              <a:t>2. Đặc tả yêu cầu chức năng</a:t>
            </a:r>
            <a:endParaRPr sz="8000" dirty="0">
              <a:solidFill>
                <a:schemeClr val="bg1">
                  <a:lumMod val="95000"/>
                </a:schemeClr>
              </a:solidFill>
              <a:latin typeface="Black Ops One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988576" y="2988242"/>
            <a:ext cx="388978" cy="388978"/>
            <a:chOff x="0" y="0"/>
            <a:chExt cx="812800" cy="812800"/>
          </a:xfrm>
        </p:grpSpPr>
        <p:sp>
          <p:nvSpPr>
            <p:cNvPr id="135" name="Google Shape;135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7068468" y="3040910"/>
            <a:ext cx="388978" cy="388978"/>
            <a:chOff x="0" y="0"/>
            <a:chExt cx="812800" cy="812800"/>
          </a:xfrm>
        </p:grpSpPr>
        <p:sp>
          <p:nvSpPr>
            <p:cNvPr id="138" name="Google Shape;138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7621379" y="9321216"/>
            <a:ext cx="263909" cy="263909"/>
            <a:chOff x="0" y="0"/>
            <a:chExt cx="812800" cy="812800"/>
          </a:xfrm>
        </p:grpSpPr>
        <p:sp>
          <p:nvSpPr>
            <p:cNvPr id="141" name="Google Shape;14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0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76199" y="28575"/>
              <a:ext cx="330200" cy="433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4"/>
          <p:cNvSpPr/>
          <p:nvPr/>
        </p:nvSpPr>
        <p:spPr>
          <a:xfrm rot="5400000">
            <a:off x="-2537872" y="-3332401"/>
            <a:ext cx="6222894" cy="6700290"/>
          </a:xfrm>
          <a:custGeom>
            <a:avLst/>
            <a:gdLst/>
            <a:ahLst/>
            <a:cxnLst/>
            <a:rect l="l" t="t" r="r" b="b"/>
            <a:pathLst>
              <a:path w="6222894" h="6700290" extrusionOk="0">
                <a:moveTo>
                  <a:pt x="0" y="0"/>
                </a:moveTo>
                <a:lnTo>
                  <a:pt x="6222894" y="0"/>
                </a:lnTo>
                <a:lnTo>
                  <a:pt x="6222894" y="6700290"/>
                </a:lnTo>
                <a:lnTo>
                  <a:pt x="0" y="6700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27705-1533-F251-2DDD-3BBB8987683B}"/>
              </a:ext>
            </a:extLst>
          </p:cNvPr>
          <p:cNvGrpSpPr/>
          <p:nvPr/>
        </p:nvGrpSpPr>
        <p:grpSpPr>
          <a:xfrm>
            <a:off x="16449855" y="9126317"/>
            <a:ext cx="1487319" cy="573318"/>
            <a:chOff x="16449855" y="9126317"/>
            <a:chExt cx="1487319" cy="573318"/>
          </a:xfrm>
        </p:grpSpPr>
        <p:sp>
          <p:nvSpPr>
            <p:cNvPr id="4" name="Google Shape;587;p31">
              <a:extLst>
                <a:ext uri="{FF2B5EF4-FFF2-40B4-BE49-F238E27FC236}">
                  <a16:creationId xmlns:a16="http://schemas.microsoft.com/office/drawing/2014/main" id="{B5A3C9B6-132E-173E-9AD5-20863F41E474}"/>
                </a:ext>
              </a:extLst>
            </p:cNvPr>
            <p:cNvSpPr/>
            <p:nvPr/>
          </p:nvSpPr>
          <p:spPr>
            <a:xfrm rot="10800000">
              <a:off x="16449855" y="9126317"/>
              <a:ext cx="1487319" cy="573318"/>
            </a:xfrm>
            <a:custGeom>
              <a:avLst/>
              <a:gdLst/>
              <a:ahLst/>
              <a:cxnLst/>
              <a:rect l="l" t="t" r="r" b="b"/>
              <a:pathLst>
                <a:path w="1446679" h="571438" extrusionOk="0">
                  <a:moveTo>
                    <a:pt x="0" y="0"/>
                  </a:moveTo>
                  <a:lnTo>
                    <a:pt x="1446679" y="0"/>
                  </a:lnTo>
                  <a:lnTo>
                    <a:pt x="1446679" y="571439"/>
                  </a:lnTo>
                  <a:lnTo>
                    <a:pt x="0" y="5714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D0ED2-A237-CAEA-40F9-BA16C8FE33CD}"/>
                </a:ext>
              </a:extLst>
            </p:cNvPr>
            <p:cNvSpPr txBox="1"/>
            <p:nvPr/>
          </p:nvSpPr>
          <p:spPr>
            <a:xfrm>
              <a:off x="16824077" y="9182143"/>
              <a:ext cx="738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D7C61C26-0F4E-684C-93CE-39C668659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942" y="998653"/>
            <a:ext cx="10392237" cy="7888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D3E18-9814-DFEB-4F3D-5055554D8E0C}"/>
              </a:ext>
            </a:extLst>
          </p:cNvPr>
          <p:cNvSpPr txBox="1"/>
          <p:nvPr/>
        </p:nvSpPr>
        <p:spPr>
          <a:xfrm>
            <a:off x="10402714" y="8995959"/>
            <a:ext cx="65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Sơ đồ use case tổng quát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3E048-0092-AA2E-5396-0162CCCC6185}"/>
              </a:ext>
            </a:extLst>
          </p:cNvPr>
          <p:cNvSpPr txBox="1"/>
          <p:nvPr/>
        </p:nvSpPr>
        <p:spPr>
          <a:xfrm>
            <a:off x="1838008" y="6755088"/>
            <a:ext cx="527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Các yêu cầu chức năng</a:t>
            </a:r>
          </a:p>
        </p:txBody>
      </p:sp>
    </p:spTree>
    <p:extLst>
      <p:ext uri="{BB962C8B-B14F-4D97-AF65-F5344CB8AC3E}">
        <p14:creationId xmlns:p14="http://schemas.microsoft.com/office/powerpoint/2010/main" val="316201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1297</Words>
  <Application>Microsoft Office PowerPoint</Application>
  <PresentationFormat>Custom</PresentationFormat>
  <Paragraphs>160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Times New Roman</vt:lpstr>
      <vt:lpstr>Slabo 27px</vt:lpstr>
      <vt:lpstr>Calibri</vt:lpstr>
      <vt:lpstr>Arial</vt:lpstr>
      <vt:lpstr>Black Ops One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pham</dc:creator>
  <cp:lastModifiedBy>Thai Pham</cp:lastModifiedBy>
  <cp:revision>119</cp:revision>
  <dcterms:modified xsi:type="dcterms:W3CDTF">2024-05-05T19:31:09Z</dcterms:modified>
</cp:coreProperties>
</file>