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98" r:id="rId3"/>
    <p:sldId id="258" r:id="rId4"/>
    <p:sldId id="257"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7" r:id="rId21"/>
    <p:sldId id="291" r:id="rId22"/>
    <p:sldId id="299" r:id="rId23"/>
    <p:sldId id="290" r:id="rId24"/>
    <p:sldId id="292" r:id="rId25"/>
    <p:sldId id="293" r:id="rId26"/>
    <p:sldId id="294" r:id="rId27"/>
    <p:sldId id="295" r:id="rId28"/>
    <p:sldId id="296" r:id="rId29"/>
    <p:sldId id="273" r:id="rId30"/>
  </p:sldIdLst>
  <p:sldSz cx="18288000" cy="10287000"/>
  <p:notesSz cx="6858000" cy="9144000"/>
  <p:embeddedFontLst>
    <p:embeddedFont>
      <p:font typeface="Black Ops One"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A69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10" autoAdjust="0"/>
  </p:normalViewPr>
  <p:slideViewPr>
    <p:cSldViewPr snapToGrid="0">
      <p:cViewPr varScale="1">
        <p:scale>
          <a:sx n="45" d="100"/>
          <a:sy n="45" d="100"/>
        </p:scale>
        <p:origin x="811" y="38"/>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7BF524-5D98-4BD5-B1B3-5ECE541A8D53}"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7DD7A853-75EC-4302-B703-EE31819C92F9}">
      <dgm:prSet phldrT="[Text]"/>
      <dgm:spPr/>
      <dgm:t>
        <a:bodyPr/>
        <a:lstStyle/>
        <a:p>
          <a:r>
            <a:rPr lang="en-US" dirty="0"/>
            <a:t>Yêu cầu thực thi</a:t>
          </a:r>
        </a:p>
      </dgm:t>
    </dgm:pt>
    <dgm:pt modelId="{DA0BD008-4D61-4EAD-A29B-E70368ABF53C}" type="parTrans" cxnId="{DFA83F78-971C-40AA-85A0-421B8C7D3913}">
      <dgm:prSet/>
      <dgm:spPr/>
      <dgm:t>
        <a:bodyPr/>
        <a:lstStyle/>
        <a:p>
          <a:endParaRPr lang="en-US"/>
        </a:p>
      </dgm:t>
    </dgm:pt>
    <dgm:pt modelId="{7CABCC54-0ADD-4D65-BA3E-8B42B4293114}" type="sibTrans" cxnId="{DFA83F78-971C-40AA-85A0-421B8C7D3913}">
      <dgm:prSet/>
      <dgm:spPr/>
      <dgm:t>
        <a:bodyPr/>
        <a:lstStyle/>
        <a:p>
          <a:endParaRPr lang="en-US"/>
        </a:p>
      </dgm:t>
    </dgm:pt>
    <dgm:pt modelId="{7E6EF929-D22E-45C8-83B2-B87D8B9F2CC7}">
      <dgm:prSet phldrT="[Text]"/>
      <dgm:spPr/>
      <dgm:t>
        <a:bodyPr/>
        <a:lstStyle/>
        <a:p>
          <a:r>
            <a:rPr lang="en-US" dirty="0"/>
            <a:t>Yêu cầu bảo mật</a:t>
          </a:r>
        </a:p>
      </dgm:t>
    </dgm:pt>
    <dgm:pt modelId="{D63C193A-1BCE-43FC-94EB-F9E6D7E87578}" type="parTrans" cxnId="{B43FA651-0870-480D-8254-2D4439CD621F}">
      <dgm:prSet/>
      <dgm:spPr/>
      <dgm:t>
        <a:bodyPr/>
        <a:lstStyle/>
        <a:p>
          <a:endParaRPr lang="en-US"/>
        </a:p>
      </dgm:t>
    </dgm:pt>
    <dgm:pt modelId="{F0A4CAD9-F8DA-476C-9128-93803844B74D}" type="sibTrans" cxnId="{B43FA651-0870-480D-8254-2D4439CD621F}">
      <dgm:prSet/>
      <dgm:spPr/>
      <dgm:t>
        <a:bodyPr/>
        <a:lstStyle/>
        <a:p>
          <a:endParaRPr lang="en-US"/>
        </a:p>
      </dgm:t>
    </dgm:pt>
    <dgm:pt modelId="{EE58AD96-323C-4671-9C35-3CCBC39177F8}">
      <dgm:prSet phldrT="[Text]"/>
      <dgm:spPr/>
      <dgm:t>
        <a:bodyPr/>
        <a:lstStyle/>
        <a:p>
          <a:r>
            <a:rPr lang="en-US" dirty="0"/>
            <a:t>Yêu cầu an toàn</a:t>
          </a:r>
        </a:p>
      </dgm:t>
    </dgm:pt>
    <dgm:pt modelId="{EBBEF67C-5634-4637-987C-F2AC7DA5F6AF}" type="parTrans" cxnId="{FD0BC454-6670-491B-8DC0-F6C1D0168C6A}">
      <dgm:prSet/>
      <dgm:spPr/>
      <dgm:t>
        <a:bodyPr/>
        <a:lstStyle/>
        <a:p>
          <a:endParaRPr lang="en-US"/>
        </a:p>
      </dgm:t>
    </dgm:pt>
    <dgm:pt modelId="{1B8E0779-DDA1-4470-8B77-09CF8F14B5A2}" type="sibTrans" cxnId="{FD0BC454-6670-491B-8DC0-F6C1D0168C6A}">
      <dgm:prSet/>
      <dgm:spPr/>
      <dgm:t>
        <a:bodyPr/>
        <a:lstStyle/>
        <a:p>
          <a:endParaRPr lang="en-US"/>
        </a:p>
      </dgm:t>
    </dgm:pt>
    <dgm:pt modelId="{E8603615-8FC2-43A8-B1F2-70772E7035DE}">
      <dgm:prSet phldrT="[Text]"/>
      <dgm:spPr/>
      <dgm:t>
        <a:bodyPr/>
        <a:lstStyle/>
        <a:p>
          <a:r>
            <a:rPr lang="en-US" dirty="0"/>
            <a:t>Yêu cầu về giao diện</a:t>
          </a:r>
        </a:p>
      </dgm:t>
    </dgm:pt>
    <dgm:pt modelId="{684CDBAB-5186-49AA-87DF-2E1F3BFD88CE}" type="parTrans" cxnId="{51AB5468-6C59-4FBA-9660-EEF0079F869A}">
      <dgm:prSet/>
      <dgm:spPr/>
      <dgm:t>
        <a:bodyPr/>
        <a:lstStyle/>
        <a:p>
          <a:endParaRPr lang="en-US"/>
        </a:p>
      </dgm:t>
    </dgm:pt>
    <dgm:pt modelId="{978F404E-50AE-49E7-BC57-77AF40D7F7EA}" type="sibTrans" cxnId="{51AB5468-6C59-4FBA-9660-EEF0079F869A}">
      <dgm:prSet/>
      <dgm:spPr/>
      <dgm:t>
        <a:bodyPr/>
        <a:lstStyle/>
        <a:p>
          <a:endParaRPr lang="en-US"/>
        </a:p>
      </dgm:t>
    </dgm:pt>
    <dgm:pt modelId="{3CF07DA2-4426-4373-82C2-3515AD2EB832}" type="pres">
      <dgm:prSet presAssocID="{037BF524-5D98-4BD5-B1B3-5ECE541A8D53}" presName="matrix" presStyleCnt="0">
        <dgm:presLayoutVars>
          <dgm:chMax val="1"/>
          <dgm:dir/>
          <dgm:resizeHandles val="exact"/>
        </dgm:presLayoutVars>
      </dgm:prSet>
      <dgm:spPr/>
    </dgm:pt>
    <dgm:pt modelId="{3BA40A52-F7C0-4A9F-8AB0-545C282BAEEA}" type="pres">
      <dgm:prSet presAssocID="{037BF524-5D98-4BD5-B1B3-5ECE541A8D53}" presName="axisShape" presStyleLbl="bgShp" presStyleIdx="0" presStyleCnt="1"/>
      <dgm:spPr/>
    </dgm:pt>
    <dgm:pt modelId="{9D95D0D5-5AE7-4529-98AB-D19A0350D686}" type="pres">
      <dgm:prSet presAssocID="{037BF524-5D98-4BD5-B1B3-5ECE541A8D53}" presName="rect1" presStyleLbl="node1" presStyleIdx="0" presStyleCnt="4">
        <dgm:presLayoutVars>
          <dgm:chMax val="0"/>
          <dgm:chPref val="0"/>
          <dgm:bulletEnabled val="1"/>
        </dgm:presLayoutVars>
      </dgm:prSet>
      <dgm:spPr/>
    </dgm:pt>
    <dgm:pt modelId="{CC9A4B6B-CE3C-4784-83A8-EF5C7F5C8C38}" type="pres">
      <dgm:prSet presAssocID="{037BF524-5D98-4BD5-B1B3-5ECE541A8D53}" presName="rect2" presStyleLbl="node1" presStyleIdx="1" presStyleCnt="4">
        <dgm:presLayoutVars>
          <dgm:chMax val="0"/>
          <dgm:chPref val="0"/>
          <dgm:bulletEnabled val="1"/>
        </dgm:presLayoutVars>
      </dgm:prSet>
      <dgm:spPr/>
    </dgm:pt>
    <dgm:pt modelId="{8A5EC1AC-00A6-4CB3-A2BA-1B76746E8DBC}" type="pres">
      <dgm:prSet presAssocID="{037BF524-5D98-4BD5-B1B3-5ECE541A8D53}" presName="rect3" presStyleLbl="node1" presStyleIdx="2" presStyleCnt="4">
        <dgm:presLayoutVars>
          <dgm:chMax val="0"/>
          <dgm:chPref val="0"/>
          <dgm:bulletEnabled val="1"/>
        </dgm:presLayoutVars>
      </dgm:prSet>
      <dgm:spPr/>
    </dgm:pt>
    <dgm:pt modelId="{36A00115-EA9A-4044-8D82-D795CCB33C96}" type="pres">
      <dgm:prSet presAssocID="{037BF524-5D98-4BD5-B1B3-5ECE541A8D53}" presName="rect4" presStyleLbl="node1" presStyleIdx="3" presStyleCnt="4">
        <dgm:presLayoutVars>
          <dgm:chMax val="0"/>
          <dgm:chPref val="0"/>
          <dgm:bulletEnabled val="1"/>
        </dgm:presLayoutVars>
      </dgm:prSet>
      <dgm:spPr/>
    </dgm:pt>
  </dgm:ptLst>
  <dgm:cxnLst>
    <dgm:cxn modelId="{E106561A-E6EC-4BA7-96B2-93520842C0E5}" type="presOf" srcId="{EE58AD96-323C-4671-9C35-3CCBC39177F8}" destId="{8A5EC1AC-00A6-4CB3-A2BA-1B76746E8DBC}" srcOrd="0" destOrd="0" presId="urn:microsoft.com/office/officeart/2005/8/layout/matrix2"/>
    <dgm:cxn modelId="{4C0C173E-1826-4591-8D72-ADEF5E9FD5C8}" type="presOf" srcId="{7E6EF929-D22E-45C8-83B2-B87D8B9F2CC7}" destId="{CC9A4B6B-CE3C-4784-83A8-EF5C7F5C8C38}" srcOrd="0" destOrd="0" presId="urn:microsoft.com/office/officeart/2005/8/layout/matrix2"/>
    <dgm:cxn modelId="{51AB5468-6C59-4FBA-9660-EEF0079F869A}" srcId="{037BF524-5D98-4BD5-B1B3-5ECE541A8D53}" destId="{E8603615-8FC2-43A8-B1F2-70772E7035DE}" srcOrd="3" destOrd="0" parTransId="{684CDBAB-5186-49AA-87DF-2E1F3BFD88CE}" sibTransId="{978F404E-50AE-49E7-BC57-77AF40D7F7EA}"/>
    <dgm:cxn modelId="{B43FA651-0870-480D-8254-2D4439CD621F}" srcId="{037BF524-5D98-4BD5-B1B3-5ECE541A8D53}" destId="{7E6EF929-D22E-45C8-83B2-B87D8B9F2CC7}" srcOrd="1" destOrd="0" parTransId="{D63C193A-1BCE-43FC-94EB-F9E6D7E87578}" sibTransId="{F0A4CAD9-F8DA-476C-9128-93803844B74D}"/>
    <dgm:cxn modelId="{FD0BC454-6670-491B-8DC0-F6C1D0168C6A}" srcId="{037BF524-5D98-4BD5-B1B3-5ECE541A8D53}" destId="{EE58AD96-323C-4671-9C35-3CCBC39177F8}" srcOrd="2" destOrd="0" parTransId="{EBBEF67C-5634-4637-987C-F2AC7DA5F6AF}" sibTransId="{1B8E0779-DDA1-4470-8B77-09CF8F14B5A2}"/>
    <dgm:cxn modelId="{DFA83F78-971C-40AA-85A0-421B8C7D3913}" srcId="{037BF524-5D98-4BD5-B1B3-5ECE541A8D53}" destId="{7DD7A853-75EC-4302-B703-EE31819C92F9}" srcOrd="0" destOrd="0" parTransId="{DA0BD008-4D61-4EAD-A29B-E70368ABF53C}" sibTransId="{7CABCC54-0ADD-4D65-BA3E-8B42B4293114}"/>
    <dgm:cxn modelId="{BE1394B0-ECC9-4E3E-8F2D-85D8BCECC04E}" type="presOf" srcId="{7DD7A853-75EC-4302-B703-EE31819C92F9}" destId="{9D95D0D5-5AE7-4529-98AB-D19A0350D686}" srcOrd="0" destOrd="0" presId="urn:microsoft.com/office/officeart/2005/8/layout/matrix2"/>
    <dgm:cxn modelId="{248C8ED0-8BDF-4A1E-8FDF-4DC0B23E269B}" type="presOf" srcId="{037BF524-5D98-4BD5-B1B3-5ECE541A8D53}" destId="{3CF07DA2-4426-4373-82C2-3515AD2EB832}" srcOrd="0" destOrd="0" presId="urn:microsoft.com/office/officeart/2005/8/layout/matrix2"/>
    <dgm:cxn modelId="{F45537EB-1233-4E10-969D-C218D6C7B076}" type="presOf" srcId="{E8603615-8FC2-43A8-B1F2-70772E7035DE}" destId="{36A00115-EA9A-4044-8D82-D795CCB33C96}" srcOrd="0" destOrd="0" presId="urn:microsoft.com/office/officeart/2005/8/layout/matrix2"/>
    <dgm:cxn modelId="{C14D986E-E7C7-4F03-9C61-E690DFA64B0E}" type="presParOf" srcId="{3CF07DA2-4426-4373-82C2-3515AD2EB832}" destId="{3BA40A52-F7C0-4A9F-8AB0-545C282BAEEA}" srcOrd="0" destOrd="0" presId="urn:microsoft.com/office/officeart/2005/8/layout/matrix2"/>
    <dgm:cxn modelId="{8ADF7C56-66B5-4E10-82D1-246AC0BFAEC1}" type="presParOf" srcId="{3CF07DA2-4426-4373-82C2-3515AD2EB832}" destId="{9D95D0D5-5AE7-4529-98AB-D19A0350D686}" srcOrd="1" destOrd="0" presId="urn:microsoft.com/office/officeart/2005/8/layout/matrix2"/>
    <dgm:cxn modelId="{50994571-57D0-4E67-8B0B-276B0A80CE0E}" type="presParOf" srcId="{3CF07DA2-4426-4373-82C2-3515AD2EB832}" destId="{CC9A4B6B-CE3C-4784-83A8-EF5C7F5C8C38}" srcOrd="2" destOrd="0" presId="urn:microsoft.com/office/officeart/2005/8/layout/matrix2"/>
    <dgm:cxn modelId="{E16D37D1-C0AA-4F0E-92CD-9EBE7D06E9BA}" type="presParOf" srcId="{3CF07DA2-4426-4373-82C2-3515AD2EB832}" destId="{8A5EC1AC-00A6-4CB3-A2BA-1B76746E8DBC}" srcOrd="3" destOrd="0" presId="urn:microsoft.com/office/officeart/2005/8/layout/matrix2"/>
    <dgm:cxn modelId="{FD091030-E237-441B-B86E-917B34F14C10}" type="presParOf" srcId="{3CF07DA2-4426-4373-82C2-3515AD2EB832}" destId="{36A00115-EA9A-4044-8D82-D795CCB33C96}" srcOrd="4" destOrd="0" presId="urn:microsoft.com/office/officeart/2005/8/layout/matrix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40A52-F7C0-4A9F-8AB0-545C282BAEEA}">
      <dsp:nvSpPr>
        <dsp:cNvPr id="0" name=""/>
        <dsp:cNvSpPr/>
      </dsp:nvSpPr>
      <dsp:spPr>
        <a:xfrm>
          <a:off x="2129923" y="0"/>
          <a:ext cx="5621769" cy="5621769"/>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95D0D5-5AE7-4529-98AB-D19A0350D686}">
      <dsp:nvSpPr>
        <dsp:cNvPr id="0" name=""/>
        <dsp:cNvSpPr/>
      </dsp:nvSpPr>
      <dsp:spPr>
        <a:xfrm>
          <a:off x="2495338" y="365414"/>
          <a:ext cx="2248707" cy="22487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Yêu cầu thực thi</a:t>
          </a:r>
        </a:p>
      </dsp:txBody>
      <dsp:txXfrm>
        <a:off x="2605111" y="475187"/>
        <a:ext cx="2029161" cy="2029161"/>
      </dsp:txXfrm>
    </dsp:sp>
    <dsp:sp modelId="{CC9A4B6B-CE3C-4784-83A8-EF5C7F5C8C38}">
      <dsp:nvSpPr>
        <dsp:cNvPr id="0" name=""/>
        <dsp:cNvSpPr/>
      </dsp:nvSpPr>
      <dsp:spPr>
        <a:xfrm>
          <a:off x="5137569" y="365414"/>
          <a:ext cx="2248707" cy="22487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Yêu cầu bảo mật</a:t>
          </a:r>
        </a:p>
      </dsp:txBody>
      <dsp:txXfrm>
        <a:off x="5247342" y="475187"/>
        <a:ext cx="2029161" cy="2029161"/>
      </dsp:txXfrm>
    </dsp:sp>
    <dsp:sp modelId="{8A5EC1AC-00A6-4CB3-A2BA-1B76746E8DBC}">
      <dsp:nvSpPr>
        <dsp:cNvPr id="0" name=""/>
        <dsp:cNvSpPr/>
      </dsp:nvSpPr>
      <dsp:spPr>
        <a:xfrm>
          <a:off x="2495338" y="3007646"/>
          <a:ext cx="2248707" cy="22487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Yêu cầu an toàn</a:t>
          </a:r>
        </a:p>
      </dsp:txBody>
      <dsp:txXfrm>
        <a:off x="2605111" y="3117419"/>
        <a:ext cx="2029161" cy="2029161"/>
      </dsp:txXfrm>
    </dsp:sp>
    <dsp:sp modelId="{36A00115-EA9A-4044-8D82-D795CCB33C96}">
      <dsp:nvSpPr>
        <dsp:cNvPr id="0" name=""/>
        <dsp:cNvSpPr/>
      </dsp:nvSpPr>
      <dsp:spPr>
        <a:xfrm>
          <a:off x="5137569" y="3007646"/>
          <a:ext cx="2248707" cy="22487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Yêu cầu về giao diện</a:t>
          </a:r>
        </a:p>
      </dsp:txBody>
      <dsp:txXfrm>
        <a:off x="5247342" y="3117419"/>
        <a:ext cx="2029161" cy="2029161"/>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vi.wikipedia.org/wiki/Tr%C3%B2_ch%C6%A1i_%C4%91i%E1%BB%87n_t%E1%BB%AD_%C4%91%E1%BB%99c_l%E1%BA%ADp"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596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8206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2380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1626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8E8E8"/>
                </a:solidFill>
                <a:effectLst/>
                <a:highlight>
                  <a:srgbClr val="1F1F1F"/>
                </a:highlight>
                <a:latin typeface="Times New Roman" panose="02020603050405020304" pitchFamily="18" charset="0"/>
                <a:cs typeface="Times New Roman" panose="02020603050405020304" pitchFamily="18" charset="0"/>
              </a:rPr>
              <a:t>H</a:t>
            </a:r>
            <a:r>
              <a:rPr lang="vi-VN" b="0" i="0" dirty="0">
                <a:solidFill>
                  <a:srgbClr val="E8E8E8"/>
                </a:solidFill>
                <a:effectLst/>
                <a:highlight>
                  <a:srgbClr val="1F1F1F"/>
                </a:highlight>
                <a:latin typeface="Times New Roman" panose="02020603050405020304" pitchFamily="18" charset="0"/>
                <a:cs typeface="Times New Roman" panose="02020603050405020304" pitchFamily="18" charset="0"/>
              </a:rPr>
              <a:t>andlebars là một thư viện javascrip rất mạnh mẽ giúp bạn có thể binding data vào một templete để hiển thị ra website.</a:t>
            </a:r>
            <a:endParaRPr lang="en-US" b="0" i="0" dirty="0">
              <a:solidFill>
                <a:srgbClr val="E8E8E8"/>
              </a:solidFill>
              <a:effectLst/>
              <a:highlight>
                <a:srgbClr val="1F1F1F"/>
              </a:highlight>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Ưu điểm MVC:</a:t>
            </a:r>
            <a:br>
              <a:rPr lang="en-US" dirty="0">
                <a:latin typeface="Times New Roman" panose="02020603050405020304" pitchFamily="18" charset="0"/>
                <a:cs typeface="Times New Roman" panose="02020603050405020304" pitchFamily="18" charset="0"/>
              </a:rPr>
            </a:br>
            <a:r>
              <a:rPr lang="vi-VN" dirty="0"/>
              <a:t>- Các thành phần được tách riêng với từng nhiệm vụ khác nhau nên việc phát triển, bảo trì và sửa lỗi dễ dàng hơn. </a:t>
            </a:r>
            <a:endParaRPr lang="en-US" dirty="0"/>
          </a:p>
          <a:p>
            <a:pPr marL="171450" lvl="0" indent="-171450" algn="l" rtl="0">
              <a:spcBef>
                <a:spcPts val="0"/>
              </a:spcBef>
              <a:spcAft>
                <a:spcPts val="0"/>
              </a:spcAft>
              <a:buFontTx/>
              <a:buChar char="-"/>
            </a:pPr>
            <a:r>
              <a:rPr lang="vi-VN" dirty="0"/>
              <a:t>Đơn giản, phù hợp với các trang web đa trang</a:t>
            </a:r>
            <a:endParaRPr lang="en-US" dirty="0"/>
          </a:p>
          <a:p>
            <a:pPr marL="171450" lvl="0" indent="-171450" algn="l" rtl="0">
              <a:spcBef>
                <a:spcPts val="0"/>
              </a:spcBef>
              <a:spcAft>
                <a:spcPts val="0"/>
              </a:spcAft>
              <a:buFontTx/>
              <a:buChar char="-"/>
            </a:pPr>
            <a:r>
              <a:rPr lang="en-US" dirty="0">
                <a:latin typeface="Times New Roman" panose="02020603050405020304" pitchFamily="18" charset="0"/>
                <a:cs typeface="Times New Roman" panose="02020603050405020304" pitchFamily="18" charset="0"/>
              </a:rPr>
              <a:t>Tái sử dụng code</a:t>
            </a:r>
          </a:p>
          <a:p>
            <a:pPr marL="171450" lvl="0" indent="-171450" algn="l" rtl="0">
              <a:spcBef>
                <a:spcPts val="0"/>
              </a:spcBef>
              <a:spcAft>
                <a:spcPts val="0"/>
              </a:spcAft>
              <a:buFontTx/>
              <a:buChar char="-"/>
            </a:pPr>
            <a:r>
              <a:rPr lang="en-US" dirty="0">
                <a:latin typeface="Times New Roman" panose="02020603050405020304" pitchFamily="18" charset="0"/>
                <a:cs typeface="Times New Roman" panose="02020603050405020304" pitchFamily="18" charset="0"/>
              </a:rPr>
              <a:t>Khả năng mở rộng tốt</a:t>
            </a:r>
            <a:endParaRPr lang="vi-VN" dirty="0">
              <a:latin typeface="Times New Roman" panose="02020603050405020304" pitchFamily="18" charset="0"/>
              <a:cs typeface="Times New Roman" panose="02020603050405020304" pitchFamily="18" charset="0"/>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956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5292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4947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7501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90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215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6" name="Google Shape;14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6251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5017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3821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4300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1300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8225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2081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3752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58308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6382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46" name="Google Shape;54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vi-VN" b="0" i="0" u="none" strike="noStrike" dirty="0">
                <a:solidFill>
                  <a:srgbClr val="2F80ED"/>
                </a:solidFill>
                <a:effectLst/>
                <a:highlight>
                  <a:srgbClr val="FFFFFF"/>
                </a:highlight>
                <a:latin typeface="+mj-lt"/>
                <a:hlinkClick r:id="rId3"/>
              </a:rPr>
              <a:t>Game indie</a:t>
            </a:r>
            <a:r>
              <a:rPr lang="vi-VN" b="0" i="0" dirty="0">
                <a:solidFill>
                  <a:srgbClr val="333333"/>
                </a:solidFill>
                <a:effectLst/>
                <a:highlight>
                  <a:srgbClr val="FFFFFF"/>
                </a:highlight>
                <a:latin typeface="+mj-lt"/>
              </a:rPr>
              <a:t> là trò chơi điện tử độc lập (tiếng Anh là </a:t>
            </a:r>
            <a:r>
              <a:rPr lang="vi-VN" b="1" i="0" dirty="0">
                <a:solidFill>
                  <a:srgbClr val="333333"/>
                </a:solidFill>
                <a:effectLst/>
                <a:highlight>
                  <a:srgbClr val="FFFFFF"/>
                </a:highlight>
                <a:latin typeface="+mj-lt"/>
              </a:rPr>
              <a:t>Independent video games</a:t>
            </a:r>
            <a:r>
              <a:rPr lang="vi-VN" b="0" i="0" dirty="0">
                <a:solidFill>
                  <a:srgbClr val="333333"/>
                </a:solidFill>
                <a:effectLst/>
                <a:highlight>
                  <a:srgbClr val="FFFFFF"/>
                </a:highlight>
                <a:latin typeface="+mj-lt"/>
              </a:rPr>
              <a:t>). Là những trò chơi được phát triển và sản xuất bởi những nhóm nhỏ hoặc các cá nhân, mà không có sự đầu tư lớn về </a:t>
            </a:r>
            <a:r>
              <a:rPr lang="vi-VN" b="1" i="0" dirty="0">
                <a:solidFill>
                  <a:srgbClr val="333333"/>
                </a:solidFill>
                <a:effectLst/>
                <a:highlight>
                  <a:srgbClr val="FFFFFF"/>
                </a:highlight>
                <a:latin typeface="+mj-lt"/>
              </a:rPr>
              <a:t>kinh phí</a:t>
            </a:r>
            <a:r>
              <a:rPr lang="vi-VN" b="0" i="0" dirty="0">
                <a:solidFill>
                  <a:srgbClr val="333333"/>
                </a:solidFill>
                <a:effectLst/>
                <a:highlight>
                  <a:srgbClr val="FFFFFF"/>
                </a:highlight>
                <a:latin typeface="+mj-lt"/>
              </a:rPr>
              <a:t> cũng như là</a:t>
            </a:r>
            <a:r>
              <a:rPr lang="vi-VN" b="1" i="0" dirty="0">
                <a:solidFill>
                  <a:srgbClr val="333333"/>
                </a:solidFill>
                <a:effectLst/>
                <a:highlight>
                  <a:srgbClr val="FFFFFF"/>
                </a:highlight>
                <a:latin typeface="+mj-lt"/>
              </a:rPr>
              <a:t> truyền thông</a:t>
            </a:r>
            <a:r>
              <a:rPr lang="vi-VN" b="0" i="0" dirty="0">
                <a:solidFill>
                  <a:srgbClr val="333333"/>
                </a:solidFill>
                <a:effectLst/>
                <a:highlight>
                  <a:srgbClr val="FFFFFF"/>
                </a:highlight>
                <a:latin typeface="+mj-lt"/>
              </a:rPr>
              <a:t> từ các hãng sản xuất trò chơi điện tử lớn trên thế giới. </a:t>
            </a:r>
          </a:p>
          <a:p>
            <a:pPr algn="l"/>
            <a:r>
              <a:rPr lang="vi-VN" b="0" i="0" dirty="0">
                <a:solidFill>
                  <a:srgbClr val="333333"/>
                </a:solidFill>
                <a:effectLst/>
                <a:highlight>
                  <a:srgbClr val="FFFFFF"/>
                </a:highlight>
                <a:latin typeface="+mj-lt"/>
              </a:rPr>
              <a:t>Các game indie thường sẽ có rất nhiều phong cách thể hiện khác nhau, vì chúng </a:t>
            </a:r>
            <a:r>
              <a:rPr lang="vi-VN" b="1" i="0" dirty="0">
                <a:solidFill>
                  <a:srgbClr val="333333"/>
                </a:solidFill>
                <a:effectLst/>
                <a:highlight>
                  <a:srgbClr val="FFFFFF"/>
                </a:highlight>
                <a:latin typeface="+mj-lt"/>
              </a:rPr>
              <a:t>không quá tập trung nhiều vào việc thu hồi lợi nhuận</a:t>
            </a:r>
            <a:r>
              <a:rPr lang="vi-VN" b="0" i="0" dirty="0">
                <a:solidFill>
                  <a:srgbClr val="333333"/>
                </a:solidFill>
                <a:effectLst/>
                <a:highlight>
                  <a:srgbClr val="FFFFFF"/>
                </a:highlight>
                <a:latin typeface="+mj-lt"/>
              </a:rPr>
              <a:t> từ các </a:t>
            </a:r>
            <a:r>
              <a:rPr lang="vi-VN" b="1" i="0" dirty="0">
                <a:solidFill>
                  <a:srgbClr val="333333"/>
                </a:solidFill>
                <a:effectLst/>
                <a:highlight>
                  <a:srgbClr val="FFFFFF"/>
                </a:highlight>
                <a:latin typeface="+mj-lt"/>
              </a:rPr>
              <a:t>chi phí sản xuất</a:t>
            </a:r>
            <a:r>
              <a:rPr lang="vi-VN" b="0" i="0" dirty="0">
                <a:solidFill>
                  <a:srgbClr val="333333"/>
                </a:solidFill>
                <a:effectLst/>
                <a:highlight>
                  <a:srgbClr val="FFFFFF"/>
                </a:highlight>
                <a:latin typeface="+mj-lt"/>
              </a:rPr>
              <a:t>. Các nhà phát triển game indie sẽ </a:t>
            </a:r>
            <a:r>
              <a:rPr lang="vi-VN" b="1" i="0" dirty="0">
                <a:solidFill>
                  <a:srgbClr val="333333"/>
                </a:solidFill>
                <a:effectLst/>
                <a:highlight>
                  <a:srgbClr val="FFFFFF"/>
                </a:highlight>
                <a:latin typeface="+mj-lt"/>
              </a:rPr>
              <a:t>không cần quá nhiều chi phí</a:t>
            </a:r>
            <a:r>
              <a:rPr lang="vi-VN" b="0" i="0" dirty="0">
                <a:solidFill>
                  <a:srgbClr val="333333"/>
                </a:solidFill>
                <a:effectLst/>
                <a:highlight>
                  <a:srgbClr val="FFFFFF"/>
                </a:highlight>
                <a:latin typeface="+mj-lt"/>
              </a:rPr>
              <a:t> để cho ra mắt một tựa game của họ.</a:t>
            </a:r>
            <a:br>
              <a:rPr lang="en-US" b="0" i="0" dirty="0">
                <a:solidFill>
                  <a:srgbClr val="333333"/>
                </a:solidFill>
                <a:effectLst/>
                <a:highlight>
                  <a:srgbClr val="FFFFFF"/>
                </a:highlight>
                <a:latin typeface="+mj-lt"/>
              </a:rPr>
            </a:br>
            <a:endParaRPr dirty="0">
              <a:latin typeface="+mj-lt"/>
            </a:endParaRPr>
          </a:p>
        </p:txBody>
      </p:sp>
      <p:sp>
        <p:nvSpPr>
          <p:cNvPr id="146" name="Google Shape;14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1" dirty="0">
                <a:solidFill>
                  <a:srgbClr val="202122"/>
                </a:solidFill>
                <a:effectLst/>
                <a:highlight>
                  <a:srgbClr val="FFFFFF"/>
                </a:highlight>
                <a:latin typeface="+mj-lt"/>
              </a:rPr>
              <a:t>Trong xã hội hiện đại ngày nay, mọi người đang ngày càng có nhiều áp lực trong công việc và học tập. Kéo theo nhu cầu giải trí ngày càng tăng.</a:t>
            </a: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347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8730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7577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4414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2099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1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1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9.png"/><Relationship Id="rId7" Type="http://schemas.openxmlformats.org/officeDocument/2006/relationships/diagramLayout" Target="../diagrams/layout1.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11.png"/><Relationship Id="rId10" Type="http://schemas.microsoft.com/office/2007/relationships/diagramDrawing" Target="../diagrams/drawing1.xml"/><Relationship Id="rId4" Type="http://schemas.openxmlformats.org/officeDocument/2006/relationships/image" Target="../media/image7.png"/><Relationship Id="rId9" Type="http://schemas.openxmlformats.org/officeDocument/2006/relationships/diagramColors" Target="../diagrams/colors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1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1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11.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11.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11.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1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11.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11.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11.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9.png"/><Relationship Id="rId7"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11.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11.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11.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45.jpe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11.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jp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7.png"/><Relationship Id="rId7"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1.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11.png"/><Relationship Id="rId10" Type="http://schemas.openxmlformats.org/officeDocument/2006/relationships/image" Target="../media/image28.png"/><Relationship Id="rId4" Type="http://schemas.openxmlformats.org/officeDocument/2006/relationships/image" Target="../media/image7.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79ADA"/>
        </a:solidFill>
        <a:effectLst/>
      </p:bgPr>
    </p:bg>
    <p:spTree>
      <p:nvGrpSpPr>
        <p:cNvPr id="1" name="Shape 83"/>
        <p:cNvGrpSpPr/>
        <p:nvPr/>
      </p:nvGrpSpPr>
      <p:grpSpPr>
        <a:xfrm>
          <a:off x="0" y="0"/>
          <a:ext cx="0" cy="0"/>
          <a:chOff x="0" y="0"/>
          <a:chExt cx="0" cy="0"/>
        </a:xfrm>
      </p:grpSpPr>
      <p:grpSp>
        <p:nvGrpSpPr>
          <p:cNvPr id="84" name="Google Shape;84;p13"/>
          <p:cNvGrpSpPr/>
          <p:nvPr/>
        </p:nvGrpSpPr>
        <p:grpSpPr>
          <a:xfrm>
            <a:off x="378405" y="138834"/>
            <a:ext cx="17531189" cy="9828506"/>
            <a:chOff x="0" y="-47625"/>
            <a:chExt cx="4617268" cy="2588578"/>
          </a:xfrm>
        </p:grpSpPr>
        <p:sp>
          <p:nvSpPr>
            <p:cNvPr id="85" name="Google Shape;85;p13"/>
            <p:cNvSpPr/>
            <p:nvPr/>
          </p:nvSpPr>
          <p:spPr>
            <a:xfrm>
              <a:off x="0" y="0"/>
              <a:ext cx="4617268" cy="2540953"/>
            </a:xfrm>
            <a:custGeom>
              <a:avLst/>
              <a:gdLst/>
              <a:ahLst/>
              <a:cxnLst/>
              <a:rect l="l" t="t" r="r" b="b"/>
              <a:pathLst>
                <a:path w="4617268" h="2540953" extrusionOk="0">
                  <a:moveTo>
                    <a:pt x="22522" y="0"/>
                  </a:moveTo>
                  <a:lnTo>
                    <a:pt x="4594746" y="0"/>
                  </a:lnTo>
                  <a:cubicBezTo>
                    <a:pt x="4607184" y="0"/>
                    <a:pt x="4617268" y="10083"/>
                    <a:pt x="4617268" y="22522"/>
                  </a:cubicBezTo>
                  <a:lnTo>
                    <a:pt x="4617268" y="2518431"/>
                  </a:lnTo>
                  <a:cubicBezTo>
                    <a:pt x="4617268" y="2530869"/>
                    <a:pt x="4607184" y="2540953"/>
                    <a:pt x="4594746" y="2540953"/>
                  </a:cubicBezTo>
                  <a:lnTo>
                    <a:pt x="22522" y="2540953"/>
                  </a:lnTo>
                  <a:cubicBezTo>
                    <a:pt x="10083" y="2540953"/>
                    <a:pt x="0" y="2530869"/>
                    <a:pt x="0" y="2518431"/>
                  </a:cubicBezTo>
                  <a:lnTo>
                    <a:pt x="0" y="22522"/>
                  </a:lnTo>
                  <a:cubicBezTo>
                    <a:pt x="0" y="10083"/>
                    <a:pt x="10083" y="0"/>
                    <a:pt x="22522" y="0"/>
                  </a:cubicBezTo>
                  <a:close/>
                </a:path>
              </a:pathLst>
            </a:custGeom>
            <a:solidFill>
              <a:srgbClr val="2E1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p:nvPr/>
          </p:nvSpPr>
          <p:spPr>
            <a:xfrm>
              <a:off x="0" y="-47625"/>
              <a:ext cx="4617268" cy="258857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87" name="Google Shape;87;p13"/>
          <p:cNvSpPr/>
          <p:nvPr/>
        </p:nvSpPr>
        <p:spPr>
          <a:xfrm rot="-10721354">
            <a:off x="11372613" y="5640208"/>
            <a:ext cx="9441614" cy="7949593"/>
          </a:xfrm>
          <a:custGeom>
            <a:avLst/>
            <a:gdLst/>
            <a:ahLst/>
            <a:cxnLst/>
            <a:rect l="l" t="t" r="r" b="b"/>
            <a:pathLst>
              <a:path w="10877876" h="10429164" extrusionOk="0">
                <a:moveTo>
                  <a:pt x="0" y="0"/>
                </a:moveTo>
                <a:lnTo>
                  <a:pt x="10877876" y="0"/>
                </a:lnTo>
                <a:lnTo>
                  <a:pt x="10877876" y="10429163"/>
                </a:lnTo>
                <a:lnTo>
                  <a:pt x="0" y="10429163"/>
                </a:lnTo>
                <a:lnTo>
                  <a:pt x="0" y="0"/>
                </a:lnTo>
                <a:close/>
              </a:path>
            </a:pathLst>
          </a:custGeom>
          <a:blipFill rotWithShape="1">
            <a:blip r:embed="rId3">
              <a:alphaModFix/>
            </a:blip>
            <a:stretch>
              <a:fillRect/>
            </a:stretch>
          </a:blipFill>
          <a:ln>
            <a:noFill/>
          </a:ln>
        </p:spPr>
        <p:txBody>
          <a:bodyPr/>
          <a:lstStyle/>
          <a:p>
            <a:endParaRPr lang="en-US"/>
          </a:p>
        </p:txBody>
      </p:sp>
      <p:sp>
        <p:nvSpPr>
          <p:cNvPr id="89" name="Google Shape;89;p13"/>
          <p:cNvSpPr txBox="1"/>
          <p:nvPr/>
        </p:nvSpPr>
        <p:spPr>
          <a:xfrm>
            <a:off x="2346016" y="3318689"/>
            <a:ext cx="13595965" cy="2659190"/>
          </a:xfrm>
          <a:prstGeom prst="rect">
            <a:avLst/>
          </a:prstGeom>
          <a:noFill/>
          <a:ln>
            <a:noFill/>
          </a:ln>
        </p:spPr>
        <p:txBody>
          <a:bodyPr spcFirstLastPara="1" wrap="square" lIns="0" tIns="0" rIns="0" bIns="0" anchor="t" anchorCtr="0">
            <a:spAutoFit/>
          </a:bodyPr>
          <a:lstStyle/>
          <a:p>
            <a:pPr marL="0" marR="0" lvl="0" indent="0" algn="ctr" rtl="0">
              <a:lnSpc>
                <a:spcPct val="120001"/>
              </a:lnSpc>
              <a:spcBef>
                <a:spcPts val="0"/>
              </a:spcBef>
              <a:spcAft>
                <a:spcPts val="0"/>
              </a:spcAft>
              <a:buNone/>
            </a:pPr>
            <a:r>
              <a:rPr lang="en-US" sz="4800" b="0" i="0" u="none" strike="noStrike" cap="none" dirty="0">
                <a:solidFill>
                  <a:srgbClr val="ED1495"/>
                </a:solidFill>
                <a:latin typeface="Black Ops One"/>
                <a:ea typeface="Black Ops One"/>
                <a:cs typeface="Black Ops One"/>
                <a:sym typeface="Black Ops One"/>
              </a:rPr>
              <a:t>Xây dựng web</a:t>
            </a:r>
            <a:r>
              <a:rPr lang="en-US" sz="4800" dirty="0">
                <a:solidFill>
                  <a:srgbClr val="ED1495"/>
                </a:solidFill>
                <a:latin typeface="Black Ops One"/>
                <a:ea typeface="Black Ops One"/>
                <a:cs typeface="Black Ops One"/>
                <a:sym typeface="Black Ops One"/>
              </a:rPr>
              <a:t>site </a:t>
            </a:r>
          </a:p>
          <a:p>
            <a:pPr marL="0" marR="0" lvl="0" indent="0" algn="ctr" rtl="0">
              <a:lnSpc>
                <a:spcPct val="120001"/>
              </a:lnSpc>
              <a:spcBef>
                <a:spcPts val="0"/>
              </a:spcBef>
              <a:spcAft>
                <a:spcPts val="0"/>
              </a:spcAft>
              <a:buNone/>
            </a:pPr>
            <a:r>
              <a:rPr lang="en-US" sz="4800" dirty="0">
                <a:solidFill>
                  <a:srgbClr val="ED1495"/>
                </a:solidFill>
                <a:latin typeface="Black Ops One"/>
                <a:ea typeface="Black Ops One"/>
                <a:cs typeface="Black Ops One"/>
                <a:sym typeface="Black Ops One"/>
              </a:rPr>
              <a:t>sàn giao dịch game Indie trực tuyến </a:t>
            </a:r>
          </a:p>
          <a:p>
            <a:pPr marL="0" marR="0" lvl="0" indent="0" algn="ctr" rtl="0">
              <a:lnSpc>
                <a:spcPct val="120001"/>
              </a:lnSpc>
              <a:spcBef>
                <a:spcPts val="0"/>
              </a:spcBef>
              <a:spcAft>
                <a:spcPts val="0"/>
              </a:spcAft>
              <a:buNone/>
            </a:pPr>
            <a:r>
              <a:rPr lang="en-US" sz="4800" dirty="0">
                <a:solidFill>
                  <a:srgbClr val="ED1495"/>
                </a:solidFill>
                <a:latin typeface="Black Ops One"/>
                <a:ea typeface="Black Ops One"/>
                <a:cs typeface="Black Ops One"/>
                <a:sym typeface="Black Ops One"/>
              </a:rPr>
              <a:t>tích hợp cộng đồng hỗ trợ nhà phát triển</a:t>
            </a:r>
            <a:endParaRPr sz="4800" dirty="0"/>
          </a:p>
        </p:txBody>
      </p:sp>
      <p:sp>
        <p:nvSpPr>
          <p:cNvPr id="90" name="Google Shape;90;p13"/>
          <p:cNvSpPr/>
          <p:nvPr/>
        </p:nvSpPr>
        <p:spPr>
          <a:xfrm rot="7845160">
            <a:off x="15776177" y="5533026"/>
            <a:ext cx="688379" cy="529276"/>
          </a:xfrm>
          <a:custGeom>
            <a:avLst/>
            <a:gdLst/>
            <a:ahLst/>
            <a:cxnLst/>
            <a:rect l="l" t="t" r="r" b="b"/>
            <a:pathLst>
              <a:path w="1031726" h="1106139" extrusionOk="0">
                <a:moveTo>
                  <a:pt x="0" y="0"/>
                </a:moveTo>
                <a:lnTo>
                  <a:pt x="1031726" y="0"/>
                </a:lnTo>
                <a:lnTo>
                  <a:pt x="1031726" y="1106139"/>
                </a:lnTo>
                <a:lnTo>
                  <a:pt x="0" y="1106139"/>
                </a:lnTo>
                <a:lnTo>
                  <a:pt x="0" y="0"/>
                </a:lnTo>
                <a:close/>
              </a:path>
            </a:pathLst>
          </a:custGeom>
          <a:blipFill rotWithShape="1">
            <a:blip r:embed="rId4">
              <a:alphaModFix/>
            </a:blip>
            <a:stretch>
              <a:fillRect/>
            </a:stretch>
          </a:blipFill>
          <a:ln>
            <a:noFill/>
          </a:ln>
        </p:spPr>
        <p:txBody>
          <a:bodyPr/>
          <a:lstStyle/>
          <a:p>
            <a:endParaRPr lang="en-US"/>
          </a:p>
        </p:txBody>
      </p:sp>
      <p:grpSp>
        <p:nvGrpSpPr>
          <p:cNvPr id="91" name="Google Shape;91;p13"/>
          <p:cNvGrpSpPr/>
          <p:nvPr/>
        </p:nvGrpSpPr>
        <p:grpSpPr>
          <a:xfrm>
            <a:off x="15021550" y="8837953"/>
            <a:ext cx="2079728" cy="832529"/>
            <a:chOff x="0" y="-154747"/>
            <a:chExt cx="3990774" cy="1710455"/>
          </a:xfrm>
        </p:grpSpPr>
        <p:grpSp>
          <p:nvGrpSpPr>
            <p:cNvPr id="92" name="Google Shape;92;p13"/>
            <p:cNvGrpSpPr/>
            <p:nvPr/>
          </p:nvGrpSpPr>
          <p:grpSpPr>
            <a:xfrm>
              <a:off x="0" y="-154747"/>
              <a:ext cx="3990774" cy="1710455"/>
              <a:chOff x="0" y="-95250"/>
              <a:chExt cx="1015997" cy="435458"/>
            </a:xfrm>
          </p:grpSpPr>
          <p:sp>
            <p:nvSpPr>
              <p:cNvPr id="93" name="Google Shape;93;p13"/>
              <p:cNvSpPr/>
              <p:nvPr/>
            </p:nvSpPr>
            <p:spPr>
              <a:xfrm>
                <a:off x="0" y="0"/>
                <a:ext cx="1015997" cy="340208"/>
              </a:xfrm>
              <a:custGeom>
                <a:avLst/>
                <a:gdLst/>
                <a:ahLst/>
                <a:cxnLst/>
                <a:rect l="l" t="t" r="r" b="b"/>
                <a:pathLst>
                  <a:path w="1015997" h="340208" extrusionOk="0">
                    <a:moveTo>
                      <a:pt x="812797" y="0"/>
                    </a:moveTo>
                    <a:cubicBezTo>
                      <a:pt x="925021" y="0"/>
                      <a:pt x="1015997" y="76158"/>
                      <a:pt x="1015997" y="170104"/>
                    </a:cubicBezTo>
                    <a:cubicBezTo>
                      <a:pt x="1015997" y="264050"/>
                      <a:pt x="925021" y="340208"/>
                      <a:pt x="812797" y="340208"/>
                    </a:cubicBezTo>
                    <a:lnTo>
                      <a:pt x="203200" y="340208"/>
                    </a:lnTo>
                    <a:cubicBezTo>
                      <a:pt x="90976" y="340208"/>
                      <a:pt x="0" y="264050"/>
                      <a:pt x="0" y="170104"/>
                    </a:cubicBezTo>
                    <a:cubicBezTo>
                      <a:pt x="0" y="76158"/>
                      <a:pt x="90976" y="0"/>
                      <a:pt x="2032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txBox="1"/>
              <p:nvPr/>
            </p:nvSpPr>
            <p:spPr>
              <a:xfrm>
                <a:off x="0" y="-95250"/>
                <a:ext cx="1015997" cy="435458"/>
              </a:xfrm>
              <a:prstGeom prst="rect">
                <a:avLst/>
              </a:prstGeom>
              <a:noFill/>
              <a:ln>
                <a:noFill/>
              </a:ln>
            </p:spPr>
            <p:txBody>
              <a:bodyPr spcFirstLastPara="1" wrap="square" lIns="50800" tIns="50800" rIns="50800" bIns="50800" anchor="ctr" anchorCtr="0">
                <a:noAutofit/>
              </a:bodyPr>
              <a:lstStyle/>
              <a:p>
                <a:pPr marL="0" marR="0" lvl="0" indent="0" algn="ctr" rtl="0">
                  <a:lnSpc>
                    <a:spcPct val="3888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5" name="Google Shape;95;p13"/>
            <p:cNvGrpSpPr/>
            <p:nvPr/>
          </p:nvGrpSpPr>
          <p:grpSpPr>
            <a:xfrm>
              <a:off x="0" y="0"/>
              <a:ext cx="3990774" cy="1336318"/>
              <a:chOff x="0" y="0"/>
              <a:chExt cx="1015997" cy="340208"/>
            </a:xfrm>
          </p:grpSpPr>
          <p:sp>
            <p:nvSpPr>
              <p:cNvPr id="96" name="Google Shape;96;p13"/>
              <p:cNvSpPr/>
              <p:nvPr/>
            </p:nvSpPr>
            <p:spPr>
              <a:xfrm>
                <a:off x="0" y="0"/>
                <a:ext cx="1015997" cy="340208"/>
              </a:xfrm>
              <a:custGeom>
                <a:avLst/>
                <a:gdLst/>
                <a:ahLst/>
                <a:cxnLst/>
                <a:rect l="l" t="t" r="r" b="b"/>
                <a:pathLst>
                  <a:path w="1015997" h="340208" extrusionOk="0">
                    <a:moveTo>
                      <a:pt x="812797" y="0"/>
                    </a:moveTo>
                    <a:cubicBezTo>
                      <a:pt x="925021" y="0"/>
                      <a:pt x="1015997" y="76158"/>
                      <a:pt x="1015997" y="170104"/>
                    </a:cubicBezTo>
                    <a:cubicBezTo>
                      <a:pt x="1015997" y="264050"/>
                      <a:pt x="925021" y="340208"/>
                      <a:pt x="812797" y="340208"/>
                    </a:cubicBezTo>
                    <a:lnTo>
                      <a:pt x="203200" y="340208"/>
                    </a:lnTo>
                    <a:cubicBezTo>
                      <a:pt x="90976" y="340208"/>
                      <a:pt x="0" y="264050"/>
                      <a:pt x="0" y="170104"/>
                    </a:cubicBezTo>
                    <a:cubicBezTo>
                      <a:pt x="0" y="76158"/>
                      <a:pt x="90976" y="0"/>
                      <a:pt x="203200" y="0"/>
                    </a:cubicBezTo>
                    <a:close/>
                  </a:path>
                </a:pathLst>
              </a:custGeom>
              <a:solidFill>
                <a:srgbClr val="EC008A"/>
              </a:solidFill>
              <a:ln w="4762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txBox="1"/>
              <p:nvPr/>
            </p:nvSpPr>
            <p:spPr>
              <a:xfrm>
                <a:off x="0" y="0"/>
                <a:ext cx="1015997" cy="340208"/>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r>
                  <a:rPr lang="en-US" sz="2400" b="0" i="0" u="none" strike="noStrike" cap="none" dirty="0">
                    <a:solidFill>
                      <a:srgbClr val="000000"/>
                    </a:solidFill>
                    <a:latin typeface="Arial"/>
                    <a:ea typeface="Arial"/>
                    <a:cs typeface="Arial"/>
                    <a:sym typeface="Arial"/>
                  </a:rPr>
                  <a:t>START</a:t>
                </a:r>
                <a:endParaRPr sz="2000" dirty="0"/>
              </a:p>
            </p:txBody>
          </p:sp>
        </p:grpSp>
      </p:grpSp>
      <p:sp>
        <p:nvSpPr>
          <p:cNvPr id="100" name="Google Shape;100;p13"/>
          <p:cNvSpPr/>
          <p:nvPr/>
        </p:nvSpPr>
        <p:spPr>
          <a:xfrm rot="104982">
            <a:off x="-4533857" y="-1356000"/>
            <a:ext cx="9687163" cy="8915051"/>
          </a:xfrm>
          <a:custGeom>
            <a:avLst/>
            <a:gdLst/>
            <a:ahLst/>
            <a:cxnLst/>
            <a:rect l="l" t="t" r="r" b="b"/>
            <a:pathLst>
              <a:path w="10877876" h="10429164" extrusionOk="0">
                <a:moveTo>
                  <a:pt x="0" y="0"/>
                </a:moveTo>
                <a:lnTo>
                  <a:pt x="10877876" y="0"/>
                </a:lnTo>
                <a:lnTo>
                  <a:pt x="10877876" y="10429164"/>
                </a:lnTo>
                <a:lnTo>
                  <a:pt x="0" y="10429164"/>
                </a:lnTo>
                <a:lnTo>
                  <a:pt x="0" y="0"/>
                </a:lnTo>
                <a:close/>
              </a:path>
            </a:pathLst>
          </a:custGeom>
          <a:blipFill rotWithShape="1">
            <a:blip r:embed="rId3">
              <a:alphaModFix/>
            </a:blip>
            <a:stretch>
              <a:fillRect/>
            </a:stretch>
          </a:blipFill>
          <a:ln>
            <a:noFill/>
          </a:ln>
        </p:spPr>
        <p:txBody>
          <a:bodyPr/>
          <a:lstStyle/>
          <a:p>
            <a:endParaRPr lang="en-US"/>
          </a:p>
        </p:txBody>
      </p:sp>
      <p:sp>
        <p:nvSpPr>
          <p:cNvPr id="102" name="Google Shape;102;p13"/>
          <p:cNvSpPr/>
          <p:nvPr/>
        </p:nvSpPr>
        <p:spPr>
          <a:xfrm rot="-1227504">
            <a:off x="14751637" y="1768347"/>
            <a:ext cx="862758" cy="1166384"/>
          </a:xfrm>
          <a:custGeom>
            <a:avLst/>
            <a:gdLst/>
            <a:ahLst/>
            <a:cxnLst/>
            <a:rect l="l" t="t" r="r" b="b"/>
            <a:pathLst>
              <a:path w="2541706" h="3910317" extrusionOk="0">
                <a:moveTo>
                  <a:pt x="0" y="0"/>
                </a:moveTo>
                <a:lnTo>
                  <a:pt x="2541706" y="0"/>
                </a:lnTo>
                <a:lnTo>
                  <a:pt x="2541706" y="3910317"/>
                </a:lnTo>
                <a:lnTo>
                  <a:pt x="0" y="3910317"/>
                </a:lnTo>
                <a:lnTo>
                  <a:pt x="0" y="0"/>
                </a:lnTo>
                <a:close/>
              </a:path>
            </a:pathLst>
          </a:custGeom>
          <a:blipFill rotWithShape="1">
            <a:blip r:embed="rId5">
              <a:alphaModFix/>
            </a:blip>
            <a:stretch>
              <a:fillRect/>
            </a:stretch>
          </a:blipFill>
          <a:ln>
            <a:noFill/>
          </a:ln>
        </p:spPr>
        <p:txBody>
          <a:bodyPr/>
          <a:lstStyle/>
          <a:p>
            <a:endParaRPr lang="en-US"/>
          </a:p>
        </p:txBody>
      </p:sp>
      <p:sp>
        <p:nvSpPr>
          <p:cNvPr id="101" name="Google Shape;101;p13"/>
          <p:cNvSpPr/>
          <p:nvPr/>
        </p:nvSpPr>
        <p:spPr>
          <a:xfrm rot="-2545084">
            <a:off x="5482582" y="2771907"/>
            <a:ext cx="739185" cy="937942"/>
          </a:xfrm>
          <a:custGeom>
            <a:avLst/>
            <a:gdLst/>
            <a:ahLst/>
            <a:cxnLst/>
            <a:rect l="l" t="t" r="r" b="b"/>
            <a:pathLst>
              <a:path w="1468452" h="1574364" extrusionOk="0">
                <a:moveTo>
                  <a:pt x="0" y="0"/>
                </a:moveTo>
                <a:lnTo>
                  <a:pt x="1468453" y="0"/>
                </a:lnTo>
                <a:lnTo>
                  <a:pt x="1468453" y="1574364"/>
                </a:lnTo>
                <a:lnTo>
                  <a:pt x="0" y="1574364"/>
                </a:lnTo>
                <a:lnTo>
                  <a:pt x="0" y="0"/>
                </a:lnTo>
                <a:close/>
              </a:path>
            </a:pathLst>
          </a:custGeom>
          <a:blipFill rotWithShape="1">
            <a:blip r:embed="rId4">
              <a:alphaModFix/>
            </a:blip>
            <a:stretch>
              <a:fillRect/>
            </a:stretch>
          </a:blipFill>
          <a:ln>
            <a:noFill/>
          </a:ln>
        </p:spPr>
        <p:txBody>
          <a:bodyPr/>
          <a:lstStyle/>
          <a:p>
            <a:endParaRPr lang="en-US"/>
          </a:p>
        </p:txBody>
      </p:sp>
      <p:sp>
        <p:nvSpPr>
          <p:cNvPr id="103" name="Google Shape;103;p13"/>
          <p:cNvSpPr/>
          <p:nvPr/>
        </p:nvSpPr>
        <p:spPr>
          <a:xfrm rot="2700000">
            <a:off x="835459" y="8140313"/>
            <a:ext cx="1782501" cy="1750385"/>
          </a:xfrm>
          <a:custGeom>
            <a:avLst/>
            <a:gdLst/>
            <a:ahLst/>
            <a:cxnLst/>
            <a:rect l="l" t="t" r="r" b="b"/>
            <a:pathLst>
              <a:path w="3207989" h="2682681" extrusionOk="0">
                <a:moveTo>
                  <a:pt x="0" y="0"/>
                </a:moveTo>
                <a:lnTo>
                  <a:pt x="3207988" y="0"/>
                </a:lnTo>
                <a:lnTo>
                  <a:pt x="3207988" y="2682681"/>
                </a:lnTo>
                <a:lnTo>
                  <a:pt x="0" y="2682681"/>
                </a:lnTo>
                <a:lnTo>
                  <a:pt x="0" y="0"/>
                </a:lnTo>
                <a:close/>
              </a:path>
            </a:pathLst>
          </a:custGeom>
          <a:blipFill rotWithShape="1">
            <a:blip r:embed="rId6">
              <a:alphaModFix/>
            </a:blip>
            <a:stretch>
              <a:fillRect/>
            </a:stretch>
          </a:blipFill>
          <a:ln>
            <a:noFill/>
          </a:ln>
        </p:spPr>
        <p:txBody>
          <a:bodyPr/>
          <a:lstStyle/>
          <a:p>
            <a:endParaRPr lang="en-US" dirty="0"/>
          </a:p>
        </p:txBody>
      </p:sp>
      <p:sp>
        <p:nvSpPr>
          <p:cNvPr id="106" name="Google Shape;106;p13"/>
          <p:cNvSpPr txBox="1"/>
          <p:nvPr/>
        </p:nvSpPr>
        <p:spPr>
          <a:xfrm>
            <a:off x="14321034" y="2952958"/>
            <a:ext cx="298371" cy="42415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nvGrpSpPr>
          <p:cNvPr id="110" name="Google Shape;110;p13"/>
          <p:cNvGrpSpPr/>
          <p:nvPr/>
        </p:nvGrpSpPr>
        <p:grpSpPr>
          <a:xfrm>
            <a:off x="17064811" y="7315885"/>
            <a:ext cx="388978" cy="388978"/>
            <a:chOff x="0" y="0"/>
            <a:chExt cx="812800" cy="812800"/>
          </a:xfrm>
        </p:grpSpPr>
        <p:sp>
          <p:nvSpPr>
            <p:cNvPr id="111" name="Google Shape;111;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B2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3" name="Google Shape;113;p13"/>
          <p:cNvGrpSpPr/>
          <p:nvPr/>
        </p:nvGrpSpPr>
        <p:grpSpPr>
          <a:xfrm>
            <a:off x="3153928" y="552342"/>
            <a:ext cx="366512" cy="350785"/>
            <a:chOff x="0" y="0"/>
            <a:chExt cx="812800" cy="812800"/>
          </a:xfrm>
        </p:grpSpPr>
        <p:sp>
          <p:nvSpPr>
            <p:cNvPr id="114" name="Google Shape;114;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6" name="Google Shape;116;p13"/>
          <p:cNvGrpSpPr/>
          <p:nvPr/>
        </p:nvGrpSpPr>
        <p:grpSpPr>
          <a:xfrm>
            <a:off x="834211" y="3459480"/>
            <a:ext cx="662046" cy="611416"/>
            <a:chOff x="0" y="0"/>
            <a:chExt cx="812800" cy="812800"/>
          </a:xfrm>
        </p:grpSpPr>
        <p:sp>
          <p:nvSpPr>
            <p:cNvPr id="117" name="Google Shape;117;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B2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19" name="Google Shape;119;p13"/>
          <p:cNvSpPr/>
          <p:nvPr/>
        </p:nvSpPr>
        <p:spPr>
          <a:xfrm rot="861713">
            <a:off x="501386" y="796284"/>
            <a:ext cx="1375339" cy="1442033"/>
          </a:xfrm>
          <a:custGeom>
            <a:avLst/>
            <a:gdLst/>
            <a:ahLst/>
            <a:cxnLst/>
            <a:rect l="l" t="t" r="r" b="b"/>
            <a:pathLst>
              <a:path w="1375339" h="1442033" extrusionOk="0">
                <a:moveTo>
                  <a:pt x="0" y="0"/>
                </a:moveTo>
                <a:lnTo>
                  <a:pt x="1375339" y="0"/>
                </a:lnTo>
                <a:lnTo>
                  <a:pt x="1375339" y="1442033"/>
                </a:lnTo>
                <a:lnTo>
                  <a:pt x="0" y="1442033"/>
                </a:lnTo>
                <a:lnTo>
                  <a:pt x="0" y="0"/>
                </a:lnTo>
                <a:close/>
              </a:path>
            </a:pathLst>
          </a:custGeom>
          <a:blipFill rotWithShape="1">
            <a:blip r:embed="rId7">
              <a:alphaModFix/>
            </a:blip>
            <a:stretch>
              <a:fillRect/>
            </a:stretch>
          </a:blipFill>
          <a:ln>
            <a:noFill/>
          </a:ln>
        </p:spPr>
        <p:txBody>
          <a:bodyPr/>
          <a:lstStyle/>
          <a:p>
            <a:endParaRPr lang="en-US"/>
          </a:p>
        </p:txBody>
      </p:sp>
      <p:sp>
        <p:nvSpPr>
          <p:cNvPr id="5" name="TextBox 4">
            <a:extLst>
              <a:ext uri="{FF2B5EF4-FFF2-40B4-BE49-F238E27FC236}">
                <a16:creationId xmlns:a16="http://schemas.microsoft.com/office/drawing/2014/main" id="{5E11E31A-C755-11BE-CDB8-CF3BA4FC0436}"/>
              </a:ext>
            </a:extLst>
          </p:cNvPr>
          <p:cNvSpPr txBox="1"/>
          <p:nvPr/>
        </p:nvSpPr>
        <p:spPr>
          <a:xfrm>
            <a:off x="2733975" y="6660794"/>
            <a:ext cx="4419369" cy="1077218"/>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Giảng viên hướng dẫn</a:t>
            </a:r>
            <a:br>
              <a:rPr lang="en-US" sz="3200" dirty="0">
                <a:solidFill>
                  <a:schemeClr val="bg1"/>
                </a:solidFill>
                <a:latin typeface="Arial" panose="020B0604020202020204" pitchFamily="34" charset="0"/>
                <a:cs typeface="Arial" panose="020B0604020202020204" pitchFamily="34" charset="0"/>
              </a:rPr>
            </a:br>
            <a:endParaRPr lang="en-US" sz="32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974402C-0140-F493-210A-24602E4AC24A}"/>
              </a:ext>
            </a:extLst>
          </p:cNvPr>
          <p:cNvSpPr txBox="1"/>
          <p:nvPr/>
        </p:nvSpPr>
        <p:spPr>
          <a:xfrm>
            <a:off x="11134656" y="6603236"/>
            <a:ext cx="4419369" cy="584775"/>
          </a:xfrm>
          <a:prstGeom prst="rect">
            <a:avLst/>
          </a:prstGeom>
          <a:noFill/>
        </p:spPr>
        <p:txBody>
          <a:bodyPr wrap="square" rtlCol="0">
            <a:spAutoFit/>
          </a:bodyPr>
          <a:lstStyle/>
          <a:p>
            <a:r>
              <a:rPr lang="en-US" sz="3200" dirty="0">
                <a:solidFill>
                  <a:schemeClr val="bg1"/>
                </a:solidFill>
              </a:rPr>
              <a:t>Sinh viên thực hiện</a:t>
            </a:r>
          </a:p>
        </p:txBody>
      </p:sp>
      <p:sp>
        <p:nvSpPr>
          <p:cNvPr id="7" name="TextBox 6">
            <a:extLst>
              <a:ext uri="{FF2B5EF4-FFF2-40B4-BE49-F238E27FC236}">
                <a16:creationId xmlns:a16="http://schemas.microsoft.com/office/drawing/2014/main" id="{FF631063-15B7-D769-9CFA-B62189E1A0F2}"/>
              </a:ext>
            </a:extLst>
          </p:cNvPr>
          <p:cNvSpPr txBox="1"/>
          <p:nvPr/>
        </p:nvSpPr>
        <p:spPr>
          <a:xfrm>
            <a:off x="2733975" y="7413563"/>
            <a:ext cx="5195282" cy="523220"/>
          </a:xfrm>
          <a:prstGeom prst="rect">
            <a:avLst/>
          </a:prstGeom>
          <a:noFill/>
        </p:spPr>
        <p:txBody>
          <a:bodyPr wrap="square" rtlCol="0">
            <a:spAutoFit/>
          </a:bodyPr>
          <a:lstStyle/>
          <a:p>
            <a:r>
              <a:rPr lang="en-US" sz="2800" dirty="0" err="1">
                <a:solidFill>
                  <a:schemeClr val="bg1"/>
                </a:solidFill>
                <a:latin typeface="Arial" panose="020B0604020202020204" pitchFamily="34" charset="0"/>
                <a:cs typeface="Arial" panose="020B0604020202020204" pitchFamily="34" charset="0"/>
              </a:rPr>
              <a:t>ThS</a:t>
            </a:r>
            <a:r>
              <a:rPr lang="en-US" sz="2800" dirty="0">
                <a:solidFill>
                  <a:schemeClr val="bg1"/>
                </a:solidFill>
                <a:latin typeface="Arial" panose="020B0604020202020204" pitchFamily="34" charset="0"/>
                <a:cs typeface="Arial" panose="020B0604020202020204" pitchFamily="34" charset="0"/>
              </a:rPr>
              <a:t>. GVC. Võ Huỳnh Trâm</a:t>
            </a:r>
          </a:p>
        </p:txBody>
      </p:sp>
      <p:sp>
        <p:nvSpPr>
          <p:cNvPr id="8" name="TextBox 7">
            <a:extLst>
              <a:ext uri="{FF2B5EF4-FFF2-40B4-BE49-F238E27FC236}">
                <a16:creationId xmlns:a16="http://schemas.microsoft.com/office/drawing/2014/main" id="{B16BB177-CD47-B7FE-08CA-F43E7B2977B2}"/>
              </a:ext>
            </a:extLst>
          </p:cNvPr>
          <p:cNvSpPr txBox="1"/>
          <p:nvPr/>
        </p:nvSpPr>
        <p:spPr>
          <a:xfrm>
            <a:off x="11134658" y="7281278"/>
            <a:ext cx="5195282"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Phạm Quang Thái</a:t>
            </a:r>
          </a:p>
        </p:txBody>
      </p:sp>
      <p:sp>
        <p:nvSpPr>
          <p:cNvPr id="9" name="TextBox 8">
            <a:extLst>
              <a:ext uri="{FF2B5EF4-FFF2-40B4-BE49-F238E27FC236}">
                <a16:creationId xmlns:a16="http://schemas.microsoft.com/office/drawing/2014/main" id="{FE9379BE-19A5-6D74-2729-F70B686C83D1}"/>
              </a:ext>
            </a:extLst>
          </p:cNvPr>
          <p:cNvSpPr txBox="1"/>
          <p:nvPr/>
        </p:nvSpPr>
        <p:spPr>
          <a:xfrm>
            <a:off x="11134658" y="7854650"/>
            <a:ext cx="5195282"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MSSV: B2012257</a:t>
            </a:r>
          </a:p>
        </p:txBody>
      </p:sp>
      <p:pic>
        <p:nvPicPr>
          <p:cNvPr id="10" name="Picture 3">
            <a:extLst>
              <a:ext uri="{FF2B5EF4-FFF2-40B4-BE49-F238E27FC236}">
                <a16:creationId xmlns:a16="http://schemas.microsoft.com/office/drawing/2014/main" id="{588FA9F4-E174-57B0-2C69-709993DC64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12284" y="436473"/>
            <a:ext cx="1989457" cy="18342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F27738E-E394-2BE4-04E4-A7F49CBD9292}"/>
              </a:ext>
            </a:extLst>
          </p:cNvPr>
          <p:cNvSpPr txBox="1"/>
          <p:nvPr/>
        </p:nvSpPr>
        <p:spPr>
          <a:xfrm>
            <a:off x="4727581" y="687225"/>
            <a:ext cx="8823960" cy="1323439"/>
          </a:xfrm>
          <a:prstGeom prst="rect">
            <a:avLst/>
          </a:prstGeom>
          <a:noFill/>
        </p:spPr>
        <p:txBody>
          <a:bodyPr wrap="square" rtlCol="0">
            <a:spAutoFit/>
          </a:bodyPr>
          <a:lstStyle/>
          <a:p>
            <a:pPr algn="ctr"/>
            <a:r>
              <a:rPr lang="en" sz="4000" b="0" dirty="0">
                <a:solidFill>
                  <a:schemeClr val="bg1"/>
                </a:solidFill>
              </a:rPr>
              <a:t>LUẬN VĂN TỐT NGHIỆP</a:t>
            </a:r>
            <a:br>
              <a:rPr lang="en" sz="4000" b="0" dirty="0">
                <a:solidFill>
                  <a:schemeClr val="bg1"/>
                </a:solidFill>
              </a:rPr>
            </a:br>
            <a:r>
              <a:rPr lang="en" sz="4000" b="0" dirty="0">
                <a:solidFill>
                  <a:schemeClr val="bg1"/>
                </a:solidFill>
              </a:rPr>
              <a:t>NGÀNH KỸ THUẬT PHẦN MỀM</a:t>
            </a:r>
            <a:endParaRPr lang="en-US" sz="4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250"/>
                                  </p:stCondLst>
                                  <p:childTnLst>
                                    <p:animMotion origin="layout" path="M 1.66667E-6 6.17284E-7 L 0.01033 0.04012 " pathEditMode="relative" rAng="0" ptsTypes="AA">
                                      <p:cBhvr>
                                        <p:cTn id="6" dur="2250" fill="hold"/>
                                        <p:tgtEl>
                                          <p:spTgt spid="102"/>
                                        </p:tgtEl>
                                        <p:attrNameLst>
                                          <p:attrName>ppt_x</p:attrName>
                                          <p:attrName>ppt_y</p:attrName>
                                        </p:attrNameLst>
                                      </p:cBhvr>
                                      <p:rCtr x="512" y="2006"/>
                                    </p:animMotion>
                                  </p:childTnLst>
                                </p:cTn>
                              </p:par>
                              <p:par>
                                <p:cTn id="7" presetID="42" presetClass="path" presetSubtype="0" repeatCount="indefinite" accel="50000" decel="50000" autoRev="1" fill="hold" grpId="0" nodeType="withEffect">
                                  <p:stCondLst>
                                    <p:cond delay="250"/>
                                  </p:stCondLst>
                                  <p:childTnLst>
                                    <p:animMotion origin="layout" path="M 2.36111E-6 1.11111E-6 L 0.00564 -0.0838 " pathEditMode="relative" rAng="0" ptsTypes="AA">
                                      <p:cBhvr>
                                        <p:cTn id="8" dur="2250" fill="hold"/>
                                        <p:tgtEl>
                                          <p:spTgt spid="103"/>
                                        </p:tgtEl>
                                        <p:attrNameLst>
                                          <p:attrName>ppt_x</p:attrName>
                                          <p:attrName>ppt_y</p:attrName>
                                        </p:attrNameLst>
                                      </p:cBhvr>
                                      <p:rCtr x="278" y="-4198"/>
                                    </p:animMotion>
                                  </p:childTnLst>
                                </p:cTn>
                              </p:par>
                              <p:par>
                                <p:cTn id="9" presetID="6" presetClass="emph" presetSubtype="0" repeatCount="indefinite" accel="50000" decel="50000" autoRev="1" fill="hold" nodeType="withEffect">
                                  <p:stCondLst>
                                    <p:cond delay="250"/>
                                  </p:stCondLst>
                                  <p:childTnLst>
                                    <p:animScale>
                                      <p:cBhvr>
                                        <p:cTn id="10" dur="2250" fill="hold"/>
                                        <p:tgtEl>
                                          <p:spTgt spid="9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377032" y="-2466802"/>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8" y="1563582"/>
            <a:ext cx="6406886" cy="443198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Các yêu cầu chức năng</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7068468" y="3040910"/>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449855" y="9126317"/>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9</a:t>
              </a:r>
            </a:p>
          </p:txBody>
        </p:sp>
      </p:grpSp>
      <p:pic>
        <p:nvPicPr>
          <p:cNvPr id="8" name="Picture 7" descr="A diagram of a diagram&#10;&#10;Description automatically generated">
            <a:extLst>
              <a:ext uri="{FF2B5EF4-FFF2-40B4-BE49-F238E27FC236}">
                <a16:creationId xmlns:a16="http://schemas.microsoft.com/office/drawing/2014/main" id="{D7C61C26-0F4E-684C-93CE-39C668659B1F}"/>
              </a:ext>
            </a:extLst>
          </p:cNvPr>
          <p:cNvPicPr>
            <a:picLocks noChangeAspect="1"/>
          </p:cNvPicPr>
          <p:nvPr/>
        </p:nvPicPr>
        <p:blipFill>
          <a:blip r:embed="rId6"/>
          <a:stretch>
            <a:fillRect/>
          </a:stretch>
        </p:blipFill>
        <p:spPr>
          <a:xfrm>
            <a:off x="7799942" y="998653"/>
            <a:ext cx="10392237" cy="7888719"/>
          </a:xfrm>
          <a:prstGeom prst="rect">
            <a:avLst/>
          </a:prstGeom>
        </p:spPr>
      </p:pic>
      <p:sp>
        <p:nvSpPr>
          <p:cNvPr id="9" name="TextBox 8">
            <a:extLst>
              <a:ext uri="{FF2B5EF4-FFF2-40B4-BE49-F238E27FC236}">
                <a16:creationId xmlns:a16="http://schemas.microsoft.com/office/drawing/2014/main" id="{564D3E18-9814-DFEB-4F3D-5055554D8E0C}"/>
              </a:ext>
            </a:extLst>
          </p:cNvPr>
          <p:cNvSpPr txBox="1"/>
          <p:nvPr/>
        </p:nvSpPr>
        <p:spPr>
          <a:xfrm>
            <a:off x="10402714" y="8995959"/>
            <a:ext cx="6547596" cy="523220"/>
          </a:xfrm>
          <a:prstGeom prst="rect">
            <a:avLst/>
          </a:prstGeom>
          <a:noFill/>
        </p:spPr>
        <p:txBody>
          <a:bodyPr wrap="square" rtlCol="0">
            <a:spAutoFit/>
          </a:bodyPr>
          <a:lstStyle/>
          <a:p>
            <a:pPr>
              <a:buClr>
                <a:schemeClr val="bg1"/>
              </a:buClr>
            </a:pPr>
            <a:r>
              <a:rPr lang="en-US" sz="2800" dirty="0">
                <a:solidFill>
                  <a:schemeClr val="bg1"/>
                </a:solidFill>
                <a:latin typeface="+mj-lt"/>
              </a:rPr>
              <a:t>Sơ đồ use case tổng quát</a:t>
            </a:r>
          </a:p>
        </p:txBody>
      </p:sp>
      <p:sp>
        <p:nvSpPr>
          <p:cNvPr id="5" name="TextBox 4">
            <a:extLst>
              <a:ext uri="{FF2B5EF4-FFF2-40B4-BE49-F238E27FC236}">
                <a16:creationId xmlns:a16="http://schemas.microsoft.com/office/drawing/2014/main" id="{6CE1CAFA-831F-1BD0-F683-41E61CF48FB7}"/>
              </a:ext>
            </a:extLst>
          </p:cNvPr>
          <p:cNvSpPr txBox="1"/>
          <p:nvPr/>
        </p:nvSpPr>
        <p:spPr>
          <a:xfrm>
            <a:off x="1753865" y="5839360"/>
            <a:ext cx="5254874" cy="3539430"/>
          </a:xfrm>
          <a:prstGeom prst="rect">
            <a:avLst/>
          </a:prstGeom>
          <a:noFill/>
        </p:spPr>
        <p:txBody>
          <a:bodyPr wrap="square" rtlCol="0">
            <a:spAutoFit/>
          </a:bodyPr>
          <a:lstStyle/>
          <a:p>
            <a:pPr marL="457200" indent="-457200">
              <a:buClr>
                <a:schemeClr val="bg1"/>
              </a:buClr>
              <a:buFont typeface="Wingdings" panose="05000000000000000000" pitchFamily="2" charset="2"/>
              <a:buChar char="v"/>
            </a:pPr>
            <a:r>
              <a:rPr lang="en-US" sz="2800" dirty="0">
                <a:solidFill>
                  <a:schemeClr val="bg1"/>
                </a:solidFill>
                <a:latin typeface="+mj-lt"/>
              </a:rPr>
              <a:t>Phục vụ 2 nhóm người sử dụng: người dùng và quản trị viên</a:t>
            </a:r>
          </a:p>
          <a:p>
            <a:pPr marL="457200" indent="-457200">
              <a:buClr>
                <a:schemeClr val="bg1"/>
              </a:buClr>
              <a:buFont typeface="Wingdings" panose="05000000000000000000" pitchFamily="2" charset="2"/>
              <a:buChar char="v"/>
            </a:pPr>
            <a:r>
              <a:rPr lang="en-US" sz="2800" dirty="0">
                <a:solidFill>
                  <a:schemeClr val="bg1"/>
                </a:solidFill>
                <a:latin typeface="+mj-lt"/>
              </a:rPr>
              <a:t>Cung cấp các chức năng của một sàn giao dịch trực tuyến</a:t>
            </a:r>
          </a:p>
          <a:p>
            <a:pPr marL="457200" indent="-457200">
              <a:buClr>
                <a:schemeClr val="bg1"/>
              </a:buClr>
              <a:buFont typeface="Wingdings" panose="05000000000000000000" pitchFamily="2" charset="2"/>
              <a:buChar char="v"/>
            </a:pPr>
            <a:r>
              <a:rPr lang="en-US" sz="2800" dirty="0">
                <a:solidFill>
                  <a:schemeClr val="bg1"/>
                </a:solidFill>
                <a:latin typeface="+mj-lt"/>
              </a:rPr>
              <a:t>Tích hợp diễn đàn cho phép đăng bài viết và thảo luận.</a:t>
            </a:r>
          </a:p>
        </p:txBody>
      </p:sp>
    </p:spTree>
    <p:extLst>
      <p:ext uri="{BB962C8B-B14F-4D97-AF65-F5344CB8AC3E}">
        <p14:creationId xmlns:p14="http://schemas.microsoft.com/office/powerpoint/2010/main" val="3162012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751255" y="-2356905"/>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8" y="1563582"/>
            <a:ext cx="6406886" cy="443198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Các yêu cầu chức năng</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7068468" y="3040910"/>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713786" y="9200075"/>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10</a:t>
              </a:r>
            </a:p>
          </p:txBody>
        </p:sp>
      </p:grpSp>
      <p:sp>
        <p:nvSpPr>
          <p:cNvPr id="5" name="TextBox 4">
            <a:extLst>
              <a:ext uri="{FF2B5EF4-FFF2-40B4-BE49-F238E27FC236}">
                <a16:creationId xmlns:a16="http://schemas.microsoft.com/office/drawing/2014/main" id="{C3ABA3AD-1330-0E65-367E-978B1E79BCB1}"/>
              </a:ext>
            </a:extLst>
          </p:cNvPr>
          <p:cNvSpPr txBox="1"/>
          <p:nvPr/>
        </p:nvSpPr>
        <p:spPr>
          <a:xfrm>
            <a:off x="10276481" y="9182143"/>
            <a:ext cx="6547596" cy="523220"/>
          </a:xfrm>
          <a:prstGeom prst="rect">
            <a:avLst/>
          </a:prstGeom>
          <a:noFill/>
        </p:spPr>
        <p:txBody>
          <a:bodyPr wrap="square" rtlCol="0">
            <a:spAutoFit/>
          </a:bodyPr>
          <a:lstStyle/>
          <a:p>
            <a:pPr>
              <a:buClr>
                <a:schemeClr val="bg1"/>
              </a:buClr>
            </a:pPr>
            <a:r>
              <a:rPr lang="en-US" sz="2800" dirty="0">
                <a:solidFill>
                  <a:schemeClr val="bg1"/>
                </a:solidFill>
                <a:latin typeface="+mj-lt"/>
              </a:rPr>
              <a:t>Sơ đồ use case của người dùng</a:t>
            </a:r>
          </a:p>
        </p:txBody>
      </p:sp>
      <p:pic>
        <p:nvPicPr>
          <p:cNvPr id="7" name="Picture 6" descr="A diagram of a person with text&#10;&#10;Description automatically generated">
            <a:extLst>
              <a:ext uri="{FF2B5EF4-FFF2-40B4-BE49-F238E27FC236}">
                <a16:creationId xmlns:a16="http://schemas.microsoft.com/office/drawing/2014/main" id="{85EBA51C-B590-D9DF-85B3-F593C62C045B}"/>
              </a:ext>
            </a:extLst>
          </p:cNvPr>
          <p:cNvPicPr>
            <a:picLocks noChangeAspect="1"/>
          </p:cNvPicPr>
          <p:nvPr/>
        </p:nvPicPr>
        <p:blipFill>
          <a:blip r:embed="rId6"/>
          <a:stretch>
            <a:fillRect/>
          </a:stretch>
        </p:blipFill>
        <p:spPr>
          <a:xfrm>
            <a:off x="9302023" y="190251"/>
            <a:ext cx="8118957" cy="8981911"/>
          </a:xfrm>
          <a:prstGeom prst="rect">
            <a:avLst/>
          </a:prstGeom>
        </p:spPr>
      </p:pic>
    </p:spTree>
    <p:extLst>
      <p:ext uri="{BB962C8B-B14F-4D97-AF65-F5344CB8AC3E}">
        <p14:creationId xmlns:p14="http://schemas.microsoft.com/office/powerpoint/2010/main" val="1933971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751255" y="-2356905"/>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8" y="1563582"/>
            <a:ext cx="6406886" cy="443198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Các yêu cầu chức năng</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0439068" y="521497"/>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713786" y="9200075"/>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11</a:t>
              </a:r>
            </a:p>
          </p:txBody>
        </p:sp>
      </p:grpSp>
      <p:sp>
        <p:nvSpPr>
          <p:cNvPr id="5" name="TextBox 4">
            <a:extLst>
              <a:ext uri="{FF2B5EF4-FFF2-40B4-BE49-F238E27FC236}">
                <a16:creationId xmlns:a16="http://schemas.microsoft.com/office/drawing/2014/main" id="{C3ABA3AD-1330-0E65-367E-978B1E79BCB1}"/>
              </a:ext>
            </a:extLst>
          </p:cNvPr>
          <p:cNvSpPr txBox="1"/>
          <p:nvPr/>
        </p:nvSpPr>
        <p:spPr>
          <a:xfrm>
            <a:off x="10276480" y="8756074"/>
            <a:ext cx="6547596" cy="523220"/>
          </a:xfrm>
          <a:prstGeom prst="rect">
            <a:avLst/>
          </a:prstGeom>
          <a:noFill/>
        </p:spPr>
        <p:txBody>
          <a:bodyPr wrap="square" rtlCol="0">
            <a:spAutoFit/>
          </a:bodyPr>
          <a:lstStyle/>
          <a:p>
            <a:pPr>
              <a:buClr>
                <a:schemeClr val="bg1"/>
              </a:buClr>
            </a:pPr>
            <a:r>
              <a:rPr lang="en-US" sz="2800" dirty="0">
                <a:solidFill>
                  <a:schemeClr val="bg1"/>
                </a:solidFill>
                <a:latin typeface="+mj-lt"/>
              </a:rPr>
              <a:t>Sơ đồ use case của quản trị viên</a:t>
            </a:r>
          </a:p>
        </p:txBody>
      </p:sp>
      <p:pic>
        <p:nvPicPr>
          <p:cNvPr id="8" name="Picture 7" descr="A diagram of a diagram&#10;&#10;Description automatically generated">
            <a:extLst>
              <a:ext uri="{FF2B5EF4-FFF2-40B4-BE49-F238E27FC236}">
                <a16:creationId xmlns:a16="http://schemas.microsoft.com/office/drawing/2014/main" id="{80DCBB90-399E-377F-02C8-815224CB5002}"/>
              </a:ext>
            </a:extLst>
          </p:cNvPr>
          <p:cNvPicPr>
            <a:picLocks noChangeAspect="1"/>
          </p:cNvPicPr>
          <p:nvPr/>
        </p:nvPicPr>
        <p:blipFill rotWithShape="1">
          <a:blip r:embed="rId6"/>
          <a:srcRect l="518" t="-382" r="1175" b="-382"/>
          <a:stretch/>
        </p:blipFill>
        <p:spPr>
          <a:xfrm>
            <a:off x="7610125" y="1780461"/>
            <a:ext cx="10607040" cy="6726077"/>
          </a:xfrm>
          <a:prstGeom prst="rect">
            <a:avLst/>
          </a:prstGeom>
        </p:spPr>
      </p:pic>
    </p:spTree>
    <p:extLst>
      <p:ext uri="{BB962C8B-B14F-4D97-AF65-F5344CB8AC3E}">
        <p14:creationId xmlns:p14="http://schemas.microsoft.com/office/powerpoint/2010/main" val="117222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751255" y="-2356905"/>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7" y="1563582"/>
            <a:ext cx="15988873"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Các yêu cầu phi chức năng</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0439068" y="521497"/>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11864195" y="9321214"/>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339561" y="9166511"/>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10</a:t>
              </a:r>
            </a:p>
          </p:txBody>
        </p:sp>
      </p:grpSp>
      <p:graphicFrame>
        <p:nvGraphicFramePr>
          <p:cNvPr id="10" name="Diagram 9">
            <a:extLst>
              <a:ext uri="{FF2B5EF4-FFF2-40B4-BE49-F238E27FC236}">
                <a16:creationId xmlns:a16="http://schemas.microsoft.com/office/drawing/2014/main" id="{A35B7687-0D7F-4B46-CEFD-E8A20D8CB6ED}"/>
              </a:ext>
            </a:extLst>
          </p:cNvPr>
          <p:cNvGraphicFramePr/>
          <p:nvPr>
            <p:extLst>
              <p:ext uri="{D42A27DB-BD31-4B8C-83A1-F6EECF244321}">
                <p14:modId xmlns:p14="http://schemas.microsoft.com/office/powerpoint/2010/main" val="3638292169"/>
              </p:ext>
            </p:extLst>
          </p:nvPr>
        </p:nvGraphicFramePr>
        <p:xfrm>
          <a:off x="4126992" y="3377220"/>
          <a:ext cx="9881616" cy="562176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21290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751255" y="-2356905"/>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2069944" y="1475808"/>
            <a:ext cx="15988873"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Thiết kế kiến trúc</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0439068" y="521497"/>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5609699" y="9739830"/>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339561" y="9166511"/>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11</a:t>
              </a:r>
            </a:p>
          </p:txBody>
        </p:sp>
      </p:grpSp>
      <p:sp>
        <p:nvSpPr>
          <p:cNvPr id="8" name="TextBox 7">
            <a:extLst>
              <a:ext uri="{FF2B5EF4-FFF2-40B4-BE49-F238E27FC236}">
                <a16:creationId xmlns:a16="http://schemas.microsoft.com/office/drawing/2014/main" id="{FF2E0849-C9B7-B462-0D63-6D27A3F88968}"/>
              </a:ext>
            </a:extLst>
          </p:cNvPr>
          <p:cNvSpPr txBox="1"/>
          <p:nvPr/>
        </p:nvSpPr>
        <p:spPr>
          <a:xfrm>
            <a:off x="5561842" y="9222337"/>
            <a:ext cx="5915326" cy="461665"/>
          </a:xfrm>
          <a:prstGeom prst="rect">
            <a:avLst/>
          </a:prstGeom>
          <a:noFill/>
        </p:spPr>
        <p:txBody>
          <a:bodyPr wrap="square" rtlCol="0">
            <a:spAutoFit/>
          </a:bodyPr>
          <a:lstStyle/>
          <a:p>
            <a:pPr algn="ctr">
              <a:buClr>
                <a:schemeClr val="bg1"/>
              </a:buClr>
            </a:pPr>
            <a:r>
              <a:rPr lang="en-US" sz="2400" dirty="0">
                <a:solidFill>
                  <a:schemeClr val="bg1"/>
                </a:solidFill>
                <a:latin typeface="+mj-lt"/>
              </a:rPr>
              <a:t>Mô hình kiến trúc MVC của dự án</a:t>
            </a:r>
          </a:p>
        </p:txBody>
      </p:sp>
      <p:pic>
        <p:nvPicPr>
          <p:cNvPr id="9" name="Picture 8">
            <a:extLst>
              <a:ext uri="{FF2B5EF4-FFF2-40B4-BE49-F238E27FC236}">
                <a16:creationId xmlns:a16="http://schemas.microsoft.com/office/drawing/2014/main" id="{926D9AD2-CCC6-8550-4FB0-ABE7EB98B75A}"/>
              </a:ext>
            </a:extLst>
          </p:cNvPr>
          <p:cNvPicPr>
            <a:picLocks noChangeAspect="1"/>
          </p:cNvPicPr>
          <p:nvPr/>
        </p:nvPicPr>
        <p:blipFill>
          <a:blip r:embed="rId6"/>
          <a:stretch>
            <a:fillRect/>
          </a:stretch>
        </p:blipFill>
        <p:spPr>
          <a:xfrm>
            <a:off x="2069944" y="2648636"/>
            <a:ext cx="12899123" cy="6513238"/>
          </a:xfrm>
          <a:prstGeom prst="rect">
            <a:avLst/>
          </a:prstGeom>
        </p:spPr>
      </p:pic>
    </p:spTree>
    <p:extLst>
      <p:ext uri="{BB962C8B-B14F-4D97-AF65-F5344CB8AC3E}">
        <p14:creationId xmlns:p14="http://schemas.microsoft.com/office/powerpoint/2010/main" val="2912140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8010398" y="-2508161"/>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7" y="1563582"/>
            <a:ext cx="15988873"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3. Thiết kế</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339561" y="9166511"/>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14</a:t>
              </a:r>
            </a:p>
          </p:txBody>
        </p:sp>
      </p:grpSp>
      <p:sp>
        <p:nvSpPr>
          <p:cNvPr id="13" name="TextBox 12">
            <a:extLst>
              <a:ext uri="{FF2B5EF4-FFF2-40B4-BE49-F238E27FC236}">
                <a16:creationId xmlns:a16="http://schemas.microsoft.com/office/drawing/2014/main" id="{1DE7A850-D9CC-E053-C6C6-5CAEF5F6FA6A}"/>
              </a:ext>
            </a:extLst>
          </p:cNvPr>
          <p:cNvSpPr txBox="1"/>
          <p:nvPr/>
        </p:nvSpPr>
        <p:spPr>
          <a:xfrm>
            <a:off x="1730794" y="3138469"/>
            <a:ext cx="5915326" cy="646331"/>
          </a:xfrm>
          <a:prstGeom prst="rect">
            <a:avLst/>
          </a:prstGeom>
          <a:noFill/>
        </p:spPr>
        <p:txBody>
          <a:bodyPr wrap="square" rtlCol="0">
            <a:spAutoFit/>
          </a:bodyPr>
          <a:lstStyle/>
          <a:p>
            <a:pPr>
              <a:buClr>
                <a:schemeClr val="bg1"/>
              </a:buClr>
            </a:pPr>
            <a:r>
              <a:rPr lang="en-US" sz="3600" dirty="0">
                <a:solidFill>
                  <a:schemeClr val="bg1"/>
                </a:solidFill>
                <a:latin typeface="+mj-lt"/>
              </a:rPr>
              <a:t>Mô tả sự </a:t>
            </a:r>
            <a:r>
              <a:rPr lang="en-US" sz="3200" dirty="0">
                <a:solidFill>
                  <a:schemeClr val="bg1"/>
                </a:solidFill>
                <a:latin typeface="+mj-lt"/>
              </a:rPr>
              <a:t>phân</a:t>
            </a:r>
            <a:r>
              <a:rPr lang="en-US" sz="3600" dirty="0">
                <a:solidFill>
                  <a:schemeClr val="bg1"/>
                </a:solidFill>
                <a:latin typeface="+mj-lt"/>
              </a:rPr>
              <a:t> rã</a:t>
            </a:r>
          </a:p>
        </p:txBody>
      </p:sp>
      <p:sp>
        <p:nvSpPr>
          <p:cNvPr id="8" name="TextBox 7">
            <a:extLst>
              <a:ext uri="{FF2B5EF4-FFF2-40B4-BE49-F238E27FC236}">
                <a16:creationId xmlns:a16="http://schemas.microsoft.com/office/drawing/2014/main" id="{FF2E0849-C9B7-B462-0D63-6D27A3F88968}"/>
              </a:ext>
            </a:extLst>
          </p:cNvPr>
          <p:cNvSpPr txBox="1"/>
          <p:nvPr/>
        </p:nvSpPr>
        <p:spPr>
          <a:xfrm>
            <a:off x="8777412" y="9139196"/>
            <a:ext cx="8065643" cy="461665"/>
          </a:xfrm>
          <a:prstGeom prst="rect">
            <a:avLst/>
          </a:prstGeom>
          <a:noFill/>
        </p:spPr>
        <p:txBody>
          <a:bodyPr wrap="square" rtlCol="0">
            <a:spAutoFit/>
          </a:bodyPr>
          <a:lstStyle/>
          <a:p>
            <a:pPr algn="ctr">
              <a:buClr>
                <a:schemeClr val="bg1"/>
              </a:buClr>
            </a:pPr>
            <a:r>
              <a:rPr lang="en-US" sz="2400" dirty="0">
                <a:solidFill>
                  <a:schemeClr val="bg1"/>
                </a:solidFill>
                <a:latin typeface="+mj-lt"/>
              </a:rPr>
              <a:t>Sơ đồ phân rã chức năng theo nhóm người dùng</a:t>
            </a:r>
          </a:p>
        </p:txBody>
      </p:sp>
      <p:pic>
        <p:nvPicPr>
          <p:cNvPr id="7" name="Picture 6" descr="A diagram of a company&#10;&#10;Description automatically generated with medium confidence">
            <a:extLst>
              <a:ext uri="{FF2B5EF4-FFF2-40B4-BE49-F238E27FC236}">
                <a16:creationId xmlns:a16="http://schemas.microsoft.com/office/drawing/2014/main" id="{7B04B8B7-7FB6-E644-1BBF-1E9C839E5702}"/>
              </a:ext>
            </a:extLst>
          </p:cNvPr>
          <p:cNvPicPr>
            <a:picLocks noChangeAspect="1"/>
          </p:cNvPicPr>
          <p:nvPr/>
        </p:nvPicPr>
        <p:blipFill>
          <a:blip r:embed="rId6"/>
          <a:stretch>
            <a:fillRect/>
          </a:stretch>
        </p:blipFill>
        <p:spPr>
          <a:xfrm>
            <a:off x="7885288" y="547169"/>
            <a:ext cx="10075286" cy="8380295"/>
          </a:xfrm>
          <a:prstGeom prst="rect">
            <a:avLst/>
          </a:prstGeom>
        </p:spPr>
      </p:pic>
    </p:spTree>
    <p:extLst>
      <p:ext uri="{BB962C8B-B14F-4D97-AF65-F5344CB8AC3E}">
        <p14:creationId xmlns:p14="http://schemas.microsoft.com/office/powerpoint/2010/main" val="1588321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8010398" y="-2508161"/>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400" y="1899892"/>
            <a:ext cx="4270918" cy="443198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Thiết kế dữ liệu</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00806"/>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12</a:t>
              </a:r>
            </a:p>
          </p:txBody>
        </p:sp>
      </p:grpSp>
      <p:sp>
        <p:nvSpPr>
          <p:cNvPr id="8" name="TextBox 7">
            <a:extLst>
              <a:ext uri="{FF2B5EF4-FFF2-40B4-BE49-F238E27FC236}">
                <a16:creationId xmlns:a16="http://schemas.microsoft.com/office/drawing/2014/main" id="{FF2E0849-C9B7-B462-0D63-6D27A3F88968}"/>
              </a:ext>
            </a:extLst>
          </p:cNvPr>
          <p:cNvSpPr txBox="1"/>
          <p:nvPr/>
        </p:nvSpPr>
        <p:spPr>
          <a:xfrm>
            <a:off x="7621379" y="9615738"/>
            <a:ext cx="8065643" cy="461665"/>
          </a:xfrm>
          <a:prstGeom prst="rect">
            <a:avLst/>
          </a:prstGeom>
          <a:noFill/>
        </p:spPr>
        <p:txBody>
          <a:bodyPr wrap="square" rtlCol="0">
            <a:spAutoFit/>
          </a:bodyPr>
          <a:lstStyle/>
          <a:p>
            <a:pPr algn="ctr">
              <a:buClr>
                <a:schemeClr val="bg1"/>
              </a:buClr>
            </a:pPr>
            <a:r>
              <a:rPr lang="en-US" sz="2400" dirty="0">
                <a:solidFill>
                  <a:schemeClr val="bg1"/>
                </a:solidFill>
                <a:latin typeface="+mj-lt"/>
              </a:rPr>
              <a:t>Sơ đồ lớp của hệ thống</a:t>
            </a:r>
          </a:p>
        </p:txBody>
      </p:sp>
      <p:pic>
        <p:nvPicPr>
          <p:cNvPr id="9" name="Picture 8">
            <a:extLst>
              <a:ext uri="{FF2B5EF4-FFF2-40B4-BE49-F238E27FC236}">
                <a16:creationId xmlns:a16="http://schemas.microsoft.com/office/drawing/2014/main" id="{B1222F9C-7F82-C627-7452-452DD083B881}"/>
              </a:ext>
            </a:extLst>
          </p:cNvPr>
          <p:cNvPicPr>
            <a:picLocks noChangeAspect="1"/>
          </p:cNvPicPr>
          <p:nvPr/>
        </p:nvPicPr>
        <p:blipFill>
          <a:blip r:embed="rId6"/>
          <a:stretch>
            <a:fillRect/>
          </a:stretch>
        </p:blipFill>
        <p:spPr>
          <a:xfrm>
            <a:off x="5517820" y="357218"/>
            <a:ext cx="12272759" cy="9127265"/>
          </a:xfrm>
          <a:prstGeom prst="rect">
            <a:avLst/>
          </a:prstGeom>
        </p:spPr>
      </p:pic>
    </p:spTree>
    <p:extLst>
      <p:ext uri="{BB962C8B-B14F-4D97-AF65-F5344CB8AC3E}">
        <p14:creationId xmlns:p14="http://schemas.microsoft.com/office/powerpoint/2010/main" val="966243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8010398" y="-2508161"/>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630500" y="312876"/>
            <a:ext cx="11859882"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Thiết kế giao diện</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17083219" y="9654388"/>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4534868" y="-3260367"/>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00806"/>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13</a:t>
              </a:r>
            </a:p>
          </p:txBody>
        </p:sp>
      </p:grpSp>
      <p:sp>
        <p:nvSpPr>
          <p:cNvPr id="8" name="TextBox 7">
            <a:extLst>
              <a:ext uri="{FF2B5EF4-FFF2-40B4-BE49-F238E27FC236}">
                <a16:creationId xmlns:a16="http://schemas.microsoft.com/office/drawing/2014/main" id="{FF2E0849-C9B7-B462-0D63-6D27A3F88968}"/>
              </a:ext>
            </a:extLst>
          </p:cNvPr>
          <p:cNvSpPr txBox="1"/>
          <p:nvPr/>
        </p:nvSpPr>
        <p:spPr>
          <a:xfrm>
            <a:off x="4754522" y="9275645"/>
            <a:ext cx="8065643" cy="461665"/>
          </a:xfrm>
          <a:prstGeom prst="rect">
            <a:avLst/>
          </a:prstGeom>
          <a:noFill/>
        </p:spPr>
        <p:txBody>
          <a:bodyPr wrap="square" rtlCol="0">
            <a:spAutoFit/>
          </a:bodyPr>
          <a:lstStyle/>
          <a:p>
            <a:pPr algn="ctr">
              <a:buClr>
                <a:schemeClr val="bg1"/>
              </a:buClr>
            </a:pPr>
            <a:r>
              <a:rPr lang="en-US" sz="2400" dirty="0">
                <a:solidFill>
                  <a:schemeClr val="bg1"/>
                </a:solidFill>
                <a:latin typeface="+mj-lt"/>
              </a:rPr>
              <a:t>Giao diện trang chủ</a:t>
            </a:r>
          </a:p>
        </p:txBody>
      </p:sp>
      <p:pic>
        <p:nvPicPr>
          <p:cNvPr id="7" name="Picture 6">
            <a:extLst>
              <a:ext uri="{FF2B5EF4-FFF2-40B4-BE49-F238E27FC236}">
                <a16:creationId xmlns:a16="http://schemas.microsoft.com/office/drawing/2014/main" id="{6C2F50B2-D62F-9DEF-2662-37D7980503CC}"/>
              </a:ext>
            </a:extLst>
          </p:cNvPr>
          <p:cNvPicPr>
            <a:picLocks noChangeAspect="1"/>
          </p:cNvPicPr>
          <p:nvPr/>
        </p:nvPicPr>
        <p:blipFill>
          <a:blip r:embed="rId6"/>
          <a:stretch>
            <a:fillRect/>
          </a:stretch>
        </p:blipFill>
        <p:spPr>
          <a:xfrm>
            <a:off x="868794" y="1627952"/>
            <a:ext cx="15837101" cy="7596859"/>
          </a:xfrm>
          <a:prstGeom prst="rect">
            <a:avLst/>
          </a:prstGeom>
        </p:spPr>
      </p:pic>
    </p:spTree>
    <p:extLst>
      <p:ext uri="{BB962C8B-B14F-4D97-AF65-F5344CB8AC3E}">
        <p14:creationId xmlns:p14="http://schemas.microsoft.com/office/powerpoint/2010/main" val="3651790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8010398" y="-2508161"/>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303439" y="701875"/>
            <a:ext cx="12899788"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Thiết kế giao diện</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3828790" y="-3459675"/>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00806"/>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14</a:t>
              </a:r>
            </a:p>
          </p:txBody>
        </p:sp>
      </p:grpSp>
      <p:sp>
        <p:nvSpPr>
          <p:cNvPr id="8" name="TextBox 7">
            <a:extLst>
              <a:ext uri="{FF2B5EF4-FFF2-40B4-BE49-F238E27FC236}">
                <a16:creationId xmlns:a16="http://schemas.microsoft.com/office/drawing/2014/main" id="{FF2E0849-C9B7-B462-0D63-6D27A3F88968}"/>
              </a:ext>
            </a:extLst>
          </p:cNvPr>
          <p:cNvSpPr txBox="1"/>
          <p:nvPr/>
        </p:nvSpPr>
        <p:spPr>
          <a:xfrm>
            <a:off x="5111178" y="9585125"/>
            <a:ext cx="8065643" cy="461665"/>
          </a:xfrm>
          <a:prstGeom prst="rect">
            <a:avLst/>
          </a:prstGeom>
          <a:noFill/>
        </p:spPr>
        <p:txBody>
          <a:bodyPr wrap="square" rtlCol="0">
            <a:spAutoFit/>
          </a:bodyPr>
          <a:lstStyle/>
          <a:p>
            <a:pPr algn="ctr">
              <a:buClr>
                <a:schemeClr val="bg1"/>
              </a:buClr>
            </a:pPr>
            <a:r>
              <a:rPr lang="en-US" sz="2400" dirty="0">
                <a:solidFill>
                  <a:schemeClr val="bg1"/>
                </a:solidFill>
                <a:latin typeface="+mj-lt"/>
              </a:rPr>
              <a:t>Giao diện đăng dự án</a:t>
            </a:r>
          </a:p>
        </p:txBody>
      </p:sp>
      <p:pic>
        <p:nvPicPr>
          <p:cNvPr id="9" name="Picture 8">
            <a:extLst>
              <a:ext uri="{FF2B5EF4-FFF2-40B4-BE49-F238E27FC236}">
                <a16:creationId xmlns:a16="http://schemas.microsoft.com/office/drawing/2014/main" id="{57FD29BF-E463-A8AC-B6DF-E549F0B141A5}"/>
              </a:ext>
            </a:extLst>
          </p:cNvPr>
          <p:cNvPicPr>
            <a:picLocks noChangeAspect="1"/>
          </p:cNvPicPr>
          <p:nvPr/>
        </p:nvPicPr>
        <p:blipFill>
          <a:blip r:embed="rId6"/>
          <a:stretch>
            <a:fillRect/>
          </a:stretch>
        </p:blipFill>
        <p:spPr>
          <a:xfrm>
            <a:off x="1510582" y="1963368"/>
            <a:ext cx="15266836" cy="7339213"/>
          </a:xfrm>
          <a:prstGeom prst="rect">
            <a:avLst/>
          </a:prstGeom>
        </p:spPr>
      </p:pic>
    </p:spTree>
    <p:extLst>
      <p:ext uri="{BB962C8B-B14F-4D97-AF65-F5344CB8AC3E}">
        <p14:creationId xmlns:p14="http://schemas.microsoft.com/office/powerpoint/2010/main" val="2616420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8010398" y="-2508161"/>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183063" y="511081"/>
            <a:ext cx="14925812"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Thiết kế giao diện</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3" name="Google Shape;143;p14"/>
          <p:cNvSpPr/>
          <p:nvPr/>
        </p:nvSpPr>
        <p:spPr>
          <a:xfrm rot="5400000">
            <a:off x="-4345299" y="-3373696"/>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00806"/>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15</a:t>
              </a:r>
            </a:p>
          </p:txBody>
        </p:sp>
      </p:grpSp>
      <p:sp>
        <p:nvSpPr>
          <p:cNvPr id="8" name="TextBox 7">
            <a:extLst>
              <a:ext uri="{FF2B5EF4-FFF2-40B4-BE49-F238E27FC236}">
                <a16:creationId xmlns:a16="http://schemas.microsoft.com/office/drawing/2014/main" id="{FF2E0849-C9B7-B462-0D63-6D27A3F88968}"/>
              </a:ext>
            </a:extLst>
          </p:cNvPr>
          <p:cNvSpPr txBox="1"/>
          <p:nvPr/>
        </p:nvSpPr>
        <p:spPr>
          <a:xfrm>
            <a:off x="4613147" y="9545086"/>
            <a:ext cx="8065643" cy="461665"/>
          </a:xfrm>
          <a:prstGeom prst="rect">
            <a:avLst/>
          </a:prstGeom>
          <a:noFill/>
        </p:spPr>
        <p:txBody>
          <a:bodyPr wrap="square" rtlCol="0">
            <a:spAutoFit/>
          </a:bodyPr>
          <a:lstStyle/>
          <a:p>
            <a:pPr algn="ctr">
              <a:buClr>
                <a:schemeClr val="bg1"/>
              </a:buClr>
            </a:pPr>
            <a:r>
              <a:rPr lang="en-US" sz="2400" dirty="0">
                <a:solidFill>
                  <a:schemeClr val="bg1"/>
                </a:solidFill>
                <a:latin typeface="+mj-lt"/>
              </a:rPr>
              <a:t>Giao diện diễn đàn</a:t>
            </a:r>
          </a:p>
        </p:txBody>
      </p:sp>
      <p:pic>
        <p:nvPicPr>
          <p:cNvPr id="9" name="Picture 8">
            <a:extLst>
              <a:ext uri="{FF2B5EF4-FFF2-40B4-BE49-F238E27FC236}">
                <a16:creationId xmlns:a16="http://schemas.microsoft.com/office/drawing/2014/main" id="{5278A08E-1304-F3D6-6068-026E9A6C2B37}"/>
              </a:ext>
            </a:extLst>
          </p:cNvPr>
          <p:cNvPicPr>
            <a:picLocks noChangeAspect="1"/>
          </p:cNvPicPr>
          <p:nvPr/>
        </p:nvPicPr>
        <p:blipFill>
          <a:blip r:embed="rId6"/>
          <a:stretch>
            <a:fillRect/>
          </a:stretch>
        </p:blipFill>
        <p:spPr>
          <a:xfrm>
            <a:off x="1377554" y="1847129"/>
            <a:ext cx="15351194" cy="7446174"/>
          </a:xfrm>
          <a:prstGeom prst="rect">
            <a:avLst/>
          </a:prstGeom>
        </p:spPr>
      </p:pic>
    </p:spTree>
    <p:extLst>
      <p:ext uri="{BB962C8B-B14F-4D97-AF65-F5344CB8AC3E}">
        <p14:creationId xmlns:p14="http://schemas.microsoft.com/office/powerpoint/2010/main" val="1112912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47"/>
        <p:cNvGrpSpPr/>
        <p:nvPr/>
      </p:nvGrpSpPr>
      <p:grpSpPr>
        <a:xfrm>
          <a:off x="0" y="0"/>
          <a:ext cx="0" cy="0"/>
          <a:chOff x="0" y="0"/>
          <a:chExt cx="0" cy="0"/>
        </a:xfrm>
      </p:grpSpPr>
      <p:sp>
        <p:nvSpPr>
          <p:cNvPr id="154" name="Google Shape;154;p15"/>
          <p:cNvSpPr/>
          <p:nvPr/>
        </p:nvSpPr>
        <p:spPr>
          <a:xfrm rot="7291830">
            <a:off x="-1847753" y="-2356855"/>
            <a:ext cx="5418782" cy="5834490"/>
          </a:xfrm>
          <a:custGeom>
            <a:avLst/>
            <a:gdLst/>
            <a:ahLst/>
            <a:cxnLst/>
            <a:rect l="l" t="t" r="r" b="b"/>
            <a:pathLst>
              <a:path w="5418782" h="5834490" extrusionOk="0">
                <a:moveTo>
                  <a:pt x="0" y="0"/>
                </a:moveTo>
                <a:lnTo>
                  <a:pt x="5418782" y="0"/>
                </a:lnTo>
                <a:lnTo>
                  <a:pt x="5418782" y="5834489"/>
                </a:lnTo>
                <a:lnTo>
                  <a:pt x="0" y="5834489"/>
                </a:lnTo>
                <a:lnTo>
                  <a:pt x="0" y="0"/>
                </a:lnTo>
                <a:close/>
              </a:path>
            </a:pathLst>
          </a:custGeom>
          <a:blipFill rotWithShape="1">
            <a:blip r:embed="rId3">
              <a:alphaModFix/>
            </a:blip>
            <a:stretch>
              <a:fillRect/>
            </a:stretch>
          </a:blipFill>
          <a:ln>
            <a:noFill/>
          </a:ln>
        </p:spPr>
        <p:txBody>
          <a:bodyPr/>
          <a:lstStyle/>
          <a:p>
            <a:endParaRPr lang="en-US"/>
          </a:p>
        </p:txBody>
      </p:sp>
      <p:sp>
        <p:nvSpPr>
          <p:cNvPr id="155" name="Google Shape;155;p15"/>
          <p:cNvSpPr txBox="1"/>
          <p:nvPr/>
        </p:nvSpPr>
        <p:spPr>
          <a:xfrm>
            <a:off x="2883161" y="2421792"/>
            <a:ext cx="10792551" cy="1477328"/>
          </a:xfrm>
          <a:prstGeom prst="rect">
            <a:avLst/>
          </a:prstGeom>
          <a:noFill/>
          <a:ln>
            <a:noFill/>
          </a:ln>
        </p:spPr>
        <p:txBody>
          <a:bodyPr spcFirstLastPara="1" wrap="square" lIns="0" tIns="0" rIns="0" bIns="0" anchor="t" anchorCtr="0">
            <a:spAutoFit/>
          </a:bodyPr>
          <a:lstStyle/>
          <a:p>
            <a:pPr marL="0" marR="0" lvl="0" indent="0" rtl="0">
              <a:lnSpc>
                <a:spcPct val="120000"/>
              </a:lnSpc>
              <a:spcBef>
                <a:spcPts val="0"/>
              </a:spcBef>
              <a:spcAft>
                <a:spcPts val="0"/>
              </a:spcAft>
              <a:buNone/>
            </a:pPr>
            <a:r>
              <a:rPr lang="en-US" sz="8000" b="0" i="0" u="none" strike="noStrike" cap="none" dirty="0">
                <a:solidFill>
                  <a:srgbClr val="FFD33B"/>
                </a:solidFill>
                <a:latin typeface="Black Ops One"/>
                <a:ea typeface="Black Ops One"/>
                <a:cs typeface="Black Ops One"/>
                <a:sym typeface="Black Ops One"/>
              </a:rPr>
              <a:t>Nội dung</a:t>
            </a:r>
            <a:endParaRPr dirty="0"/>
          </a:p>
        </p:txBody>
      </p:sp>
      <p:sp>
        <p:nvSpPr>
          <p:cNvPr id="157" name="Google Shape;157;p15"/>
          <p:cNvSpPr/>
          <p:nvPr/>
        </p:nvSpPr>
        <p:spPr>
          <a:xfrm rot="8879804">
            <a:off x="15616749" y="-2632482"/>
            <a:ext cx="5980864" cy="6439692"/>
          </a:xfrm>
          <a:custGeom>
            <a:avLst/>
            <a:gdLst/>
            <a:ahLst/>
            <a:cxnLst/>
            <a:rect l="l" t="t" r="r" b="b"/>
            <a:pathLst>
              <a:path w="5980864" h="6439692" extrusionOk="0">
                <a:moveTo>
                  <a:pt x="0" y="0"/>
                </a:moveTo>
                <a:lnTo>
                  <a:pt x="5980864" y="0"/>
                </a:lnTo>
                <a:lnTo>
                  <a:pt x="5980864" y="6439691"/>
                </a:lnTo>
                <a:lnTo>
                  <a:pt x="0" y="6439691"/>
                </a:lnTo>
                <a:lnTo>
                  <a:pt x="0" y="0"/>
                </a:lnTo>
                <a:close/>
              </a:path>
            </a:pathLst>
          </a:custGeom>
          <a:blipFill rotWithShape="1">
            <a:blip r:embed="rId3">
              <a:alphaModFix/>
            </a:blip>
            <a:stretch>
              <a:fillRect/>
            </a:stretch>
          </a:blipFill>
          <a:ln>
            <a:noFill/>
          </a:ln>
        </p:spPr>
        <p:txBody>
          <a:bodyPr/>
          <a:lstStyle/>
          <a:p>
            <a:endParaRPr lang="en-US"/>
          </a:p>
        </p:txBody>
      </p:sp>
      <p:sp>
        <p:nvSpPr>
          <p:cNvPr id="165" name="Google Shape;165;p15"/>
          <p:cNvSpPr/>
          <p:nvPr/>
        </p:nvSpPr>
        <p:spPr>
          <a:xfrm>
            <a:off x="16449855" y="587365"/>
            <a:ext cx="1165685" cy="1165685"/>
          </a:xfrm>
          <a:custGeom>
            <a:avLst/>
            <a:gdLst/>
            <a:ahLst/>
            <a:cxnLst/>
            <a:rect l="l" t="t" r="r" b="b"/>
            <a:pathLst>
              <a:path w="1165685" h="1165685" extrusionOk="0">
                <a:moveTo>
                  <a:pt x="0" y="0"/>
                </a:moveTo>
                <a:lnTo>
                  <a:pt x="1165684" y="0"/>
                </a:lnTo>
                <a:lnTo>
                  <a:pt x="1165684" y="1165684"/>
                </a:lnTo>
                <a:lnTo>
                  <a:pt x="0" y="1165684"/>
                </a:lnTo>
                <a:lnTo>
                  <a:pt x="0" y="0"/>
                </a:lnTo>
                <a:close/>
              </a:path>
            </a:pathLst>
          </a:custGeom>
          <a:blipFill rotWithShape="1">
            <a:blip r:embed="rId4">
              <a:alphaModFix/>
            </a:blip>
            <a:stretch>
              <a:fillRect/>
            </a:stretch>
          </a:blipFill>
          <a:ln>
            <a:noFill/>
          </a:ln>
        </p:spPr>
        <p:txBody>
          <a:bodyPr/>
          <a:lstStyle/>
          <a:p>
            <a:endParaRPr lang="en-US"/>
          </a:p>
        </p:txBody>
      </p:sp>
      <p:sp>
        <p:nvSpPr>
          <p:cNvPr id="166" name="Google Shape;166;p15"/>
          <p:cNvSpPr/>
          <p:nvPr/>
        </p:nvSpPr>
        <p:spPr>
          <a:xfrm>
            <a:off x="14009549" y="8259436"/>
            <a:ext cx="710556" cy="770250"/>
          </a:xfrm>
          <a:custGeom>
            <a:avLst/>
            <a:gdLst/>
            <a:ahLst/>
            <a:cxnLst/>
            <a:rect l="l" t="t" r="r" b="b"/>
            <a:pathLst>
              <a:path w="710556" h="770250" extrusionOk="0">
                <a:moveTo>
                  <a:pt x="0" y="0"/>
                </a:moveTo>
                <a:lnTo>
                  <a:pt x="710556" y="0"/>
                </a:lnTo>
                <a:lnTo>
                  <a:pt x="710556" y="770250"/>
                </a:lnTo>
                <a:lnTo>
                  <a:pt x="0" y="770250"/>
                </a:lnTo>
                <a:lnTo>
                  <a:pt x="0" y="0"/>
                </a:lnTo>
                <a:close/>
              </a:path>
            </a:pathLst>
          </a:custGeom>
          <a:blipFill rotWithShape="1">
            <a:blip r:embed="rId5">
              <a:alphaModFix/>
            </a:blip>
            <a:stretch>
              <a:fillRect/>
            </a:stretch>
          </a:blipFill>
          <a:ln>
            <a:noFill/>
          </a:ln>
        </p:spPr>
        <p:txBody>
          <a:bodyPr/>
          <a:lstStyle/>
          <a:p>
            <a:endParaRPr lang="en-US"/>
          </a:p>
        </p:txBody>
      </p:sp>
      <p:sp>
        <p:nvSpPr>
          <p:cNvPr id="167" name="Google Shape;167;p15"/>
          <p:cNvSpPr/>
          <p:nvPr/>
        </p:nvSpPr>
        <p:spPr>
          <a:xfrm>
            <a:off x="742009" y="3944825"/>
            <a:ext cx="621805" cy="674044"/>
          </a:xfrm>
          <a:custGeom>
            <a:avLst/>
            <a:gdLst/>
            <a:ahLst/>
            <a:cxnLst/>
            <a:rect l="l" t="t" r="r" b="b"/>
            <a:pathLst>
              <a:path w="621805" h="674044" extrusionOk="0">
                <a:moveTo>
                  <a:pt x="0" y="0"/>
                </a:moveTo>
                <a:lnTo>
                  <a:pt x="621805" y="0"/>
                </a:lnTo>
                <a:lnTo>
                  <a:pt x="621805" y="674044"/>
                </a:lnTo>
                <a:lnTo>
                  <a:pt x="0" y="674044"/>
                </a:lnTo>
                <a:lnTo>
                  <a:pt x="0" y="0"/>
                </a:lnTo>
                <a:close/>
              </a:path>
            </a:pathLst>
          </a:custGeom>
          <a:blipFill rotWithShape="1">
            <a:blip r:embed="rId6">
              <a:alphaModFix/>
            </a:blip>
            <a:stretch>
              <a:fillRect/>
            </a:stretch>
          </a:blipFill>
          <a:ln>
            <a:noFill/>
          </a:ln>
        </p:spPr>
        <p:txBody>
          <a:bodyPr/>
          <a:lstStyle/>
          <a:p>
            <a:endParaRPr lang="en-US" dirty="0"/>
          </a:p>
        </p:txBody>
      </p:sp>
      <p:grpSp>
        <p:nvGrpSpPr>
          <p:cNvPr id="168" name="Google Shape;168;p15"/>
          <p:cNvGrpSpPr/>
          <p:nvPr/>
        </p:nvGrpSpPr>
        <p:grpSpPr>
          <a:xfrm>
            <a:off x="4376091" y="545467"/>
            <a:ext cx="388978" cy="388978"/>
            <a:chOff x="0" y="0"/>
            <a:chExt cx="812800" cy="812800"/>
          </a:xfrm>
        </p:grpSpPr>
        <p:sp>
          <p:nvSpPr>
            <p:cNvPr id="169" name="Google Shape;169;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C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1" name="Google Shape;171;p15"/>
          <p:cNvGrpSpPr/>
          <p:nvPr/>
        </p:nvGrpSpPr>
        <p:grpSpPr>
          <a:xfrm>
            <a:off x="13073785" y="3927546"/>
            <a:ext cx="388978" cy="388978"/>
            <a:chOff x="0" y="0"/>
            <a:chExt cx="812800" cy="812800"/>
          </a:xfrm>
        </p:grpSpPr>
        <p:sp>
          <p:nvSpPr>
            <p:cNvPr id="172" name="Google Shape;172;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4" name="Google Shape;174;p15"/>
          <p:cNvGrpSpPr/>
          <p:nvPr/>
        </p:nvGrpSpPr>
        <p:grpSpPr>
          <a:xfrm>
            <a:off x="15618437" y="2800257"/>
            <a:ext cx="179141" cy="179141"/>
            <a:chOff x="0" y="0"/>
            <a:chExt cx="812800" cy="812800"/>
          </a:xfrm>
        </p:grpSpPr>
        <p:sp>
          <p:nvSpPr>
            <p:cNvPr id="175" name="Google Shape;175;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C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7" name="Google Shape;177;p15"/>
          <p:cNvGrpSpPr/>
          <p:nvPr/>
        </p:nvGrpSpPr>
        <p:grpSpPr>
          <a:xfrm>
            <a:off x="1806983" y="7509620"/>
            <a:ext cx="289306" cy="289306"/>
            <a:chOff x="0" y="0"/>
            <a:chExt cx="812800" cy="812800"/>
          </a:xfrm>
        </p:grpSpPr>
        <p:sp>
          <p:nvSpPr>
            <p:cNvPr id="178" name="Google Shape;178;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0" name="Google Shape;180;p15"/>
          <p:cNvGrpSpPr/>
          <p:nvPr/>
        </p:nvGrpSpPr>
        <p:grpSpPr>
          <a:xfrm>
            <a:off x="17226561" y="7509620"/>
            <a:ext cx="388978" cy="388978"/>
            <a:chOff x="0" y="0"/>
            <a:chExt cx="812800" cy="812800"/>
          </a:xfrm>
        </p:grpSpPr>
        <p:sp>
          <p:nvSpPr>
            <p:cNvPr id="181" name="Google Shape;181;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C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3B7B488C-2D30-C5CD-6FC9-A118672423F9}"/>
              </a:ext>
            </a:extLst>
          </p:cNvPr>
          <p:cNvSpPr txBox="1"/>
          <p:nvPr/>
        </p:nvSpPr>
        <p:spPr>
          <a:xfrm>
            <a:off x="2844735" y="4017366"/>
            <a:ext cx="10560949" cy="3477875"/>
          </a:xfrm>
          <a:prstGeom prst="rect">
            <a:avLst/>
          </a:prstGeom>
          <a:noFill/>
        </p:spPr>
        <p:txBody>
          <a:bodyPr wrap="square" rtlCol="0">
            <a:spAutoFit/>
          </a:bodyPr>
          <a:lstStyle/>
          <a:p>
            <a:pPr marL="514350" indent="-514350">
              <a:buClr>
                <a:schemeClr val="bg1"/>
              </a:buClr>
              <a:buFont typeface="Arial"/>
              <a:buAutoNum type="arabicPeriod"/>
            </a:pPr>
            <a:r>
              <a:rPr lang="en-US" sz="4400" dirty="0">
                <a:solidFill>
                  <a:srgbClr val="FFFFFF"/>
                </a:solidFill>
                <a:latin typeface="+mj-lt"/>
              </a:rPr>
              <a:t>Giới thiệu</a:t>
            </a:r>
          </a:p>
          <a:p>
            <a:pPr marL="514350" indent="-514350">
              <a:buClr>
                <a:schemeClr val="bg1"/>
              </a:buClr>
              <a:buFont typeface="Arial"/>
              <a:buAutoNum type="arabicPeriod"/>
            </a:pPr>
            <a:r>
              <a:rPr lang="en-US" sz="4400" dirty="0">
                <a:solidFill>
                  <a:srgbClr val="FFFFFF"/>
                </a:solidFill>
                <a:latin typeface="+mj-lt"/>
              </a:rPr>
              <a:t>Đặc tả yêu cầu</a:t>
            </a:r>
          </a:p>
          <a:p>
            <a:pPr marL="514350" indent="-514350">
              <a:buClr>
                <a:schemeClr val="bg1"/>
              </a:buClr>
              <a:buFont typeface="Arial"/>
              <a:buAutoNum type="arabicPeriod"/>
            </a:pPr>
            <a:r>
              <a:rPr lang="en-US" sz="4400" dirty="0">
                <a:solidFill>
                  <a:srgbClr val="FFFFFF"/>
                </a:solidFill>
                <a:latin typeface="+mj-lt"/>
              </a:rPr>
              <a:t>Thiết kế</a:t>
            </a:r>
          </a:p>
          <a:p>
            <a:pPr marL="514350" indent="-514350">
              <a:buClr>
                <a:schemeClr val="bg1"/>
              </a:buClr>
              <a:buFont typeface="Arial"/>
              <a:buAutoNum type="arabicPeriod"/>
            </a:pPr>
            <a:r>
              <a:rPr lang="en-US" sz="4400" dirty="0">
                <a:solidFill>
                  <a:srgbClr val="FFFFFF"/>
                </a:solidFill>
                <a:latin typeface="+mj-lt"/>
              </a:rPr>
              <a:t>Kiểm thử và đánh giá</a:t>
            </a:r>
          </a:p>
          <a:p>
            <a:pPr marL="514350" indent="-514350">
              <a:buClr>
                <a:schemeClr val="bg1"/>
              </a:buClr>
              <a:buFont typeface="Arial"/>
              <a:buAutoNum type="arabicPeriod"/>
            </a:pPr>
            <a:r>
              <a:rPr lang="en-US" sz="4400" dirty="0">
                <a:solidFill>
                  <a:srgbClr val="FFFFFF"/>
                </a:solidFill>
                <a:latin typeface="+mj-lt"/>
              </a:rPr>
              <a:t>Kết quả đạt được và hướng phát triển</a:t>
            </a:r>
          </a:p>
        </p:txBody>
      </p:sp>
      <p:grpSp>
        <p:nvGrpSpPr>
          <p:cNvPr id="8" name="Group 7">
            <a:extLst>
              <a:ext uri="{FF2B5EF4-FFF2-40B4-BE49-F238E27FC236}">
                <a16:creationId xmlns:a16="http://schemas.microsoft.com/office/drawing/2014/main" id="{052EB270-FDF1-3396-D679-9A8DFCE63163}"/>
              </a:ext>
            </a:extLst>
          </p:cNvPr>
          <p:cNvGrpSpPr/>
          <p:nvPr/>
        </p:nvGrpSpPr>
        <p:grpSpPr>
          <a:xfrm>
            <a:off x="16449855" y="9126317"/>
            <a:ext cx="1487319" cy="573318"/>
            <a:chOff x="16449855" y="9126317"/>
            <a:chExt cx="1487319" cy="573318"/>
          </a:xfrm>
        </p:grpSpPr>
        <p:sp>
          <p:nvSpPr>
            <p:cNvPr id="4" name="Google Shape;587;p31">
              <a:extLst>
                <a:ext uri="{FF2B5EF4-FFF2-40B4-BE49-F238E27FC236}">
                  <a16:creationId xmlns:a16="http://schemas.microsoft.com/office/drawing/2014/main" id="{2A6397C1-125E-8EA2-E0C6-3936930B9F0F}"/>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7">
                <a:alphaModFix/>
              </a:blip>
              <a:stretch>
                <a:fillRect/>
              </a:stretch>
            </a:blipFill>
            <a:ln>
              <a:noFill/>
            </a:ln>
          </p:spPr>
          <p:txBody>
            <a:bodyPr/>
            <a:lstStyle/>
            <a:p>
              <a:endParaRPr lang="en-US"/>
            </a:p>
          </p:txBody>
        </p:sp>
        <p:sp>
          <p:nvSpPr>
            <p:cNvPr id="5" name="TextBox 4">
              <a:extLst>
                <a:ext uri="{FF2B5EF4-FFF2-40B4-BE49-F238E27FC236}">
                  <a16:creationId xmlns:a16="http://schemas.microsoft.com/office/drawing/2014/main" id="{FD410F8D-F90A-6DDA-0CFE-B7B1F216944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2</a:t>
              </a:r>
            </a:p>
          </p:txBody>
        </p:sp>
      </p:grpSp>
      <p:sp>
        <p:nvSpPr>
          <p:cNvPr id="9" name="Google Shape;592;p31">
            <a:extLst>
              <a:ext uri="{FF2B5EF4-FFF2-40B4-BE49-F238E27FC236}">
                <a16:creationId xmlns:a16="http://schemas.microsoft.com/office/drawing/2014/main" id="{D03006CE-772B-608B-3943-21F3090A97E9}"/>
              </a:ext>
            </a:extLst>
          </p:cNvPr>
          <p:cNvSpPr/>
          <p:nvPr/>
        </p:nvSpPr>
        <p:spPr>
          <a:xfrm>
            <a:off x="335917" y="662407"/>
            <a:ext cx="1581412" cy="544076"/>
          </a:xfrm>
          <a:custGeom>
            <a:avLst/>
            <a:gdLst/>
            <a:ahLst/>
            <a:cxnLst/>
            <a:rect l="l" t="t" r="r" b="b"/>
            <a:pathLst>
              <a:path w="1986300" h="841695" extrusionOk="0">
                <a:moveTo>
                  <a:pt x="0" y="0"/>
                </a:moveTo>
                <a:lnTo>
                  <a:pt x="1986300" y="0"/>
                </a:lnTo>
                <a:lnTo>
                  <a:pt x="1986300" y="841695"/>
                </a:lnTo>
                <a:lnTo>
                  <a:pt x="0" y="841695"/>
                </a:lnTo>
                <a:lnTo>
                  <a:pt x="0" y="0"/>
                </a:lnTo>
                <a:close/>
              </a:path>
            </a:pathLst>
          </a:custGeom>
          <a:blipFill rotWithShape="1">
            <a:blip r:embed="rId8">
              <a:alphaModFix/>
            </a:blip>
            <a:stretch>
              <a:fillRect/>
            </a:stretch>
          </a:blipFill>
          <a:ln>
            <a:noFill/>
          </a:ln>
        </p:spPr>
        <p:txBody>
          <a:bodyPr/>
          <a:lstStyle/>
          <a:p>
            <a:endParaRPr lang="en-US"/>
          </a:p>
        </p:txBody>
      </p:sp>
    </p:spTree>
    <p:extLst>
      <p:ext uri="{BB962C8B-B14F-4D97-AF65-F5344CB8AC3E}">
        <p14:creationId xmlns:p14="http://schemas.microsoft.com/office/powerpoint/2010/main" val="2580969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8010398" y="-2508161"/>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400" y="1899892"/>
            <a:ext cx="3358300" cy="590931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Thiết kế chức năng</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00806"/>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16</a:t>
              </a:r>
            </a:p>
          </p:txBody>
        </p:sp>
      </p:grpSp>
      <p:sp>
        <p:nvSpPr>
          <p:cNvPr id="8" name="TextBox 7">
            <a:extLst>
              <a:ext uri="{FF2B5EF4-FFF2-40B4-BE49-F238E27FC236}">
                <a16:creationId xmlns:a16="http://schemas.microsoft.com/office/drawing/2014/main" id="{FF2E0849-C9B7-B462-0D63-6D27A3F88968}"/>
              </a:ext>
            </a:extLst>
          </p:cNvPr>
          <p:cNvSpPr txBox="1"/>
          <p:nvPr/>
        </p:nvSpPr>
        <p:spPr>
          <a:xfrm>
            <a:off x="8174268" y="9656687"/>
            <a:ext cx="8065643" cy="461665"/>
          </a:xfrm>
          <a:prstGeom prst="rect">
            <a:avLst/>
          </a:prstGeom>
          <a:noFill/>
        </p:spPr>
        <p:txBody>
          <a:bodyPr wrap="square" rtlCol="0">
            <a:spAutoFit/>
          </a:bodyPr>
          <a:lstStyle/>
          <a:p>
            <a:pPr algn="ctr">
              <a:buClr>
                <a:schemeClr val="bg1"/>
              </a:buClr>
            </a:pPr>
            <a:r>
              <a:rPr lang="en-US" sz="2400" dirty="0">
                <a:solidFill>
                  <a:schemeClr val="bg1"/>
                </a:solidFill>
                <a:latin typeface="+mj-lt"/>
              </a:rPr>
              <a:t>Sơ đồ tuần tự chức năng thanh toán bằng </a:t>
            </a:r>
            <a:r>
              <a:rPr lang="en-US" sz="2400" dirty="0" err="1">
                <a:solidFill>
                  <a:schemeClr val="bg1"/>
                </a:solidFill>
                <a:latin typeface="+mj-lt"/>
              </a:rPr>
              <a:t>VNPay</a:t>
            </a:r>
            <a:endParaRPr lang="en-US" sz="2400" dirty="0">
              <a:solidFill>
                <a:schemeClr val="bg1"/>
              </a:solidFill>
              <a:latin typeface="+mj-lt"/>
            </a:endParaRPr>
          </a:p>
        </p:txBody>
      </p:sp>
      <p:pic>
        <p:nvPicPr>
          <p:cNvPr id="7" name="Picture 6" descr="A diagram of a diagram&#10;&#10;Description automatically generated">
            <a:extLst>
              <a:ext uri="{FF2B5EF4-FFF2-40B4-BE49-F238E27FC236}">
                <a16:creationId xmlns:a16="http://schemas.microsoft.com/office/drawing/2014/main" id="{2925F875-76A2-8E2D-1B63-36DF55A2A819}"/>
              </a:ext>
            </a:extLst>
          </p:cNvPr>
          <p:cNvPicPr>
            <a:picLocks noChangeAspect="1"/>
          </p:cNvPicPr>
          <p:nvPr/>
        </p:nvPicPr>
        <p:blipFill>
          <a:blip r:embed="rId6"/>
          <a:stretch>
            <a:fillRect/>
          </a:stretch>
        </p:blipFill>
        <p:spPr>
          <a:xfrm>
            <a:off x="6561249" y="701875"/>
            <a:ext cx="11434090" cy="8883250"/>
          </a:xfrm>
          <a:prstGeom prst="rect">
            <a:avLst/>
          </a:prstGeom>
        </p:spPr>
      </p:pic>
    </p:spTree>
    <p:extLst>
      <p:ext uri="{BB962C8B-B14F-4D97-AF65-F5344CB8AC3E}">
        <p14:creationId xmlns:p14="http://schemas.microsoft.com/office/powerpoint/2010/main" val="1169275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8010398" y="-2508161"/>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400" y="1899892"/>
            <a:ext cx="3910599" cy="590931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Thiết kế chức năng</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00806"/>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17</a:t>
              </a:r>
            </a:p>
          </p:txBody>
        </p:sp>
      </p:grpSp>
      <p:sp>
        <p:nvSpPr>
          <p:cNvPr id="8" name="TextBox 7">
            <a:extLst>
              <a:ext uri="{FF2B5EF4-FFF2-40B4-BE49-F238E27FC236}">
                <a16:creationId xmlns:a16="http://schemas.microsoft.com/office/drawing/2014/main" id="{FF2E0849-C9B7-B462-0D63-6D27A3F88968}"/>
              </a:ext>
            </a:extLst>
          </p:cNvPr>
          <p:cNvSpPr txBox="1"/>
          <p:nvPr/>
        </p:nvSpPr>
        <p:spPr>
          <a:xfrm>
            <a:off x="8174268" y="9656687"/>
            <a:ext cx="8065643" cy="461665"/>
          </a:xfrm>
          <a:prstGeom prst="rect">
            <a:avLst/>
          </a:prstGeom>
          <a:noFill/>
        </p:spPr>
        <p:txBody>
          <a:bodyPr wrap="square" rtlCol="0">
            <a:spAutoFit/>
          </a:bodyPr>
          <a:lstStyle/>
          <a:p>
            <a:pPr algn="ctr">
              <a:buClr>
                <a:schemeClr val="bg1"/>
              </a:buClr>
            </a:pPr>
            <a:r>
              <a:rPr lang="en-US" sz="2400" dirty="0">
                <a:solidFill>
                  <a:schemeClr val="bg1"/>
                </a:solidFill>
                <a:latin typeface="+mj-lt"/>
              </a:rPr>
              <a:t>Sơ đồ tuần tự chức năng đăng dự án</a:t>
            </a:r>
          </a:p>
        </p:txBody>
      </p:sp>
      <p:pic>
        <p:nvPicPr>
          <p:cNvPr id="5" name="Picture 4" descr="A diagram of a company&#10;&#10;Description automatically generated">
            <a:extLst>
              <a:ext uri="{FF2B5EF4-FFF2-40B4-BE49-F238E27FC236}">
                <a16:creationId xmlns:a16="http://schemas.microsoft.com/office/drawing/2014/main" id="{44D6A229-4834-2D35-A694-5965A0D47C3C}"/>
              </a:ext>
            </a:extLst>
          </p:cNvPr>
          <p:cNvPicPr>
            <a:picLocks noChangeAspect="1"/>
          </p:cNvPicPr>
          <p:nvPr/>
        </p:nvPicPr>
        <p:blipFill rotWithShape="1">
          <a:blip r:embed="rId6"/>
          <a:srcRect l="495" t="438" r="549" b="225"/>
          <a:stretch/>
        </p:blipFill>
        <p:spPr bwMode="auto">
          <a:xfrm>
            <a:off x="6280635" y="815881"/>
            <a:ext cx="11852910" cy="87480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84183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8010398" y="-2508161"/>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622293" y="1899892"/>
            <a:ext cx="3773718" cy="590931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Thiết kế chức năng</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00806"/>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18</a:t>
              </a:r>
            </a:p>
          </p:txBody>
        </p:sp>
      </p:grpSp>
      <p:sp>
        <p:nvSpPr>
          <p:cNvPr id="8" name="TextBox 7">
            <a:extLst>
              <a:ext uri="{FF2B5EF4-FFF2-40B4-BE49-F238E27FC236}">
                <a16:creationId xmlns:a16="http://schemas.microsoft.com/office/drawing/2014/main" id="{FF2E0849-C9B7-B462-0D63-6D27A3F88968}"/>
              </a:ext>
            </a:extLst>
          </p:cNvPr>
          <p:cNvSpPr txBox="1"/>
          <p:nvPr/>
        </p:nvSpPr>
        <p:spPr>
          <a:xfrm>
            <a:off x="7518005" y="9388458"/>
            <a:ext cx="8065643" cy="461665"/>
          </a:xfrm>
          <a:prstGeom prst="rect">
            <a:avLst/>
          </a:prstGeom>
          <a:noFill/>
        </p:spPr>
        <p:txBody>
          <a:bodyPr wrap="square" rtlCol="0">
            <a:spAutoFit/>
          </a:bodyPr>
          <a:lstStyle/>
          <a:p>
            <a:pPr algn="ctr">
              <a:buClr>
                <a:schemeClr val="bg1"/>
              </a:buClr>
            </a:pPr>
            <a:r>
              <a:rPr lang="en-US" sz="2400" dirty="0">
                <a:solidFill>
                  <a:schemeClr val="bg1"/>
                </a:solidFill>
                <a:latin typeface="+mj-lt"/>
              </a:rPr>
              <a:t>Sơ đồ tuần tự chức năng cập nhật phiên bản dự án</a:t>
            </a:r>
          </a:p>
        </p:txBody>
      </p:sp>
      <p:pic>
        <p:nvPicPr>
          <p:cNvPr id="9" name="Picture 8">
            <a:extLst>
              <a:ext uri="{FF2B5EF4-FFF2-40B4-BE49-F238E27FC236}">
                <a16:creationId xmlns:a16="http://schemas.microsoft.com/office/drawing/2014/main" id="{878AE77E-E03B-808B-311D-9795787285FF}"/>
              </a:ext>
            </a:extLst>
          </p:cNvPr>
          <p:cNvPicPr>
            <a:picLocks noChangeAspect="1"/>
          </p:cNvPicPr>
          <p:nvPr/>
        </p:nvPicPr>
        <p:blipFill>
          <a:blip r:embed="rId6"/>
          <a:stretch>
            <a:fillRect/>
          </a:stretch>
        </p:blipFill>
        <p:spPr>
          <a:xfrm>
            <a:off x="5002425" y="1265372"/>
            <a:ext cx="13096804" cy="7756255"/>
          </a:xfrm>
          <a:prstGeom prst="rect">
            <a:avLst/>
          </a:prstGeom>
        </p:spPr>
      </p:pic>
    </p:spTree>
    <p:extLst>
      <p:ext uri="{BB962C8B-B14F-4D97-AF65-F5344CB8AC3E}">
        <p14:creationId xmlns:p14="http://schemas.microsoft.com/office/powerpoint/2010/main" val="321049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8010398" y="-2508161"/>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400" y="1899892"/>
            <a:ext cx="16503600"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vi-VN" sz="8000" dirty="0">
                <a:solidFill>
                  <a:schemeClr val="bg1">
                    <a:lumMod val="95000"/>
                  </a:schemeClr>
                </a:solidFill>
                <a:latin typeface="Black Ops One"/>
                <a:sym typeface="Black Ops One"/>
              </a:rPr>
              <a:t>Môi trường kiểm thử</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00806"/>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19</a:t>
              </a:r>
            </a:p>
          </p:txBody>
        </p:sp>
      </p:grpSp>
      <p:sp>
        <p:nvSpPr>
          <p:cNvPr id="13" name="TextBox 12">
            <a:extLst>
              <a:ext uri="{FF2B5EF4-FFF2-40B4-BE49-F238E27FC236}">
                <a16:creationId xmlns:a16="http://schemas.microsoft.com/office/drawing/2014/main" id="{1DE7A850-D9CC-E053-C6C6-5CAEF5F6FA6A}"/>
              </a:ext>
            </a:extLst>
          </p:cNvPr>
          <p:cNvSpPr txBox="1"/>
          <p:nvPr/>
        </p:nvSpPr>
        <p:spPr>
          <a:xfrm>
            <a:off x="4271568" y="3877056"/>
            <a:ext cx="10541712" cy="1815882"/>
          </a:xfrm>
          <a:prstGeom prst="rect">
            <a:avLst/>
          </a:prstGeom>
          <a:noFill/>
        </p:spPr>
        <p:txBody>
          <a:bodyPr wrap="square" rtlCol="0">
            <a:spAutoFit/>
          </a:bodyPr>
          <a:lstStyle/>
          <a:p>
            <a:pPr marL="571500" indent="-571500">
              <a:buClr>
                <a:schemeClr val="bg1"/>
              </a:buClr>
              <a:buFont typeface="Wingdings" panose="05000000000000000000" pitchFamily="2" charset="2"/>
              <a:buChar char="v"/>
            </a:pPr>
            <a:r>
              <a:rPr lang="en-US" sz="2800" dirty="0">
                <a:solidFill>
                  <a:schemeClr val="bg1"/>
                </a:solidFill>
                <a:latin typeface="+mj-lt"/>
              </a:rPr>
              <a:t>Phần cứng: AMD Ryzen 5, 8GB RAM, 256GB ROM.</a:t>
            </a:r>
          </a:p>
          <a:p>
            <a:pPr marL="571500" indent="-571500">
              <a:buClr>
                <a:schemeClr val="bg1"/>
              </a:buClr>
              <a:buFont typeface="Wingdings" panose="05000000000000000000" pitchFamily="2" charset="2"/>
              <a:buChar char="v"/>
            </a:pPr>
            <a:r>
              <a:rPr lang="en-US" sz="2800" dirty="0">
                <a:solidFill>
                  <a:schemeClr val="bg1"/>
                </a:solidFill>
                <a:latin typeface="+mj-lt"/>
              </a:rPr>
              <a:t>Hệ điều hành: Windows 10 22H2.</a:t>
            </a:r>
          </a:p>
          <a:p>
            <a:pPr marL="571500" indent="-571500">
              <a:buClr>
                <a:schemeClr val="bg1"/>
              </a:buClr>
              <a:buFont typeface="Wingdings" panose="05000000000000000000" pitchFamily="2" charset="2"/>
              <a:buChar char="v"/>
            </a:pPr>
            <a:r>
              <a:rPr lang="en-US" sz="2800" dirty="0">
                <a:solidFill>
                  <a:schemeClr val="bg1"/>
                </a:solidFill>
                <a:latin typeface="+mj-lt"/>
              </a:rPr>
              <a:t>Trình duyệt: Chrome.</a:t>
            </a:r>
          </a:p>
          <a:p>
            <a:pPr marL="571500" indent="-571500">
              <a:buClr>
                <a:schemeClr val="bg1"/>
              </a:buClr>
              <a:buFont typeface="Wingdings" panose="05000000000000000000" pitchFamily="2" charset="2"/>
              <a:buChar char="v"/>
            </a:pPr>
            <a:r>
              <a:rPr lang="en-US" sz="2800" dirty="0">
                <a:solidFill>
                  <a:schemeClr val="bg1"/>
                </a:solidFill>
                <a:latin typeface="+mj-lt"/>
              </a:rPr>
              <a:t>Môi trường NodeJS v21.4.</a:t>
            </a:r>
          </a:p>
        </p:txBody>
      </p:sp>
      <p:pic>
        <p:nvPicPr>
          <p:cNvPr id="5" name="Picture 4">
            <a:extLst>
              <a:ext uri="{FF2B5EF4-FFF2-40B4-BE49-F238E27FC236}">
                <a16:creationId xmlns:a16="http://schemas.microsoft.com/office/drawing/2014/main" id="{C3DA1BC7-1A2D-E71F-4374-1BC3E71CBF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3333" y="6967914"/>
            <a:ext cx="5272204" cy="14191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Chrome – Wikipedia tiếng Việt">
            <a:extLst>
              <a:ext uri="{FF2B5EF4-FFF2-40B4-BE49-F238E27FC236}">
                <a16:creationId xmlns:a16="http://schemas.microsoft.com/office/drawing/2014/main" id="{E28FB4C9-E56B-3F86-BA7A-47B47FDBA5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81113" y="6645344"/>
            <a:ext cx="2064334" cy="20643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F3C411D-1B5E-1387-DFDB-B491A9B8F8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6533" y="7244541"/>
            <a:ext cx="4709160" cy="112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845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860361" y="-2273223"/>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399" y="1899892"/>
            <a:ext cx="4984661" cy="443198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Các kịch bản kiểm thử</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00806"/>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20</a:t>
              </a:r>
            </a:p>
          </p:txBody>
        </p:sp>
      </p:grpSp>
      <p:pic>
        <p:nvPicPr>
          <p:cNvPr id="12" name="Picture 11">
            <a:extLst>
              <a:ext uri="{FF2B5EF4-FFF2-40B4-BE49-F238E27FC236}">
                <a16:creationId xmlns:a16="http://schemas.microsoft.com/office/drawing/2014/main" id="{9187047D-0921-FE3E-6E6F-2A7C6C878DE0}"/>
              </a:ext>
            </a:extLst>
          </p:cNvPr>
          <p:cNvPicPr>
            <a:picLocks noChangeAspect="1"/>
          </p:cNvPicPr>
          <p:nvPr/>
        </p:nvPicPr>
        <p:blipFill>
          <a:blip r:embed="rId6"/>
          <a:stretch>
            <a:fillRect/>
          </a:stretch>
        </p:blipFill>
        <p:spPr>
          <a:xfrm>
            <a:off x="6967808" y="320594"/>
            <a:ext cx="10506565" cy="9653530"/>
          </a:xfrm>
          <a:prstGeom prst="rect">
            <a:avLst/>
          </a:prstGeom>
        </p:spPr>
      </p:pic>
    </p:spTree>
    <p:extLst>
      <p:ext uri="{BB962C8B-B14F-4D97-AF65-F5344CB8AC3E}">
        <p14:creationId xmlns:p14="http://schemas.microsoft.com/office/powerpoint/2010/main" val="1866189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860361" y="-2273223"/>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399" y="1899892"/>
            <a:ext cx="14278561"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Các trường hợp kiểm thử</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00806"/>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21</a:t>
              </a:r>
            </a:p>
          </p:txBody>
        </p:sp>
      </p:grpSp>
      <p:sp>
        <p:nvSpPr>
          <p:cNvPr id="5" name="TextBox 4">
            <a:extLst>
              <a:ext uri="{FF2B5EF4-FFF2-40B4-BE49-F238E27FC236}">
                <a16:creationId xmlns:a16="http://schemas.microsoft.com/office/drawing/2014/main" id="{FFE68196-9D1E-35BC-A967-5743F5D892CA}"/>
              </a:ext>
            </a:extLst>
          </p:cNvPr>
          <p:cNvSpPr txBox="1"/>
          <p:nvPr/>
        </p:nvSpPr>
        <p:spPr>
          <a:xfrm>
            <a:off x="1784398" y="4541024"/>
            <a:ext cx="11126930" cy="2413802"/>
          </a:xfrm>
          <a:prstGeom prst="rect">
            <a:avLst/>
          </a:prstGeom>
          <a:noFill/>
        </p:spPr>
        <p:txBody>
          <a:bodyPr wrap="square" rtlCol="0">
            <a:spAutoFit/>
          </a:bodyPr>
          <a:lstStyle/>
          <a:p>
            <a:pPr marL="571500" indent="-571500">
              <a:lnSpc>
                <a:spcPct val="120000"/>
              </a:lnSpc>
              <a:buClr>
                <a:schemeClr val="bg1"/>
              </a:buClr>
              <a:buFont typeface="Wingdings" panose="05000000000000000000" pitchFamily="2" charset="2"/>
              <a:buChar char="v"/>
            </a:pPr>
            <a:r>
              <a:rPr lang="en-US" sz="3200" dirty="0">
                <a:solidFill>
                  <a:schemeClr val="bg1"/>
                </a:solidFill>
                <a:latin typeface="+mj-lt"/>
              </a:rPr>
              <a:t>Có tổng cộng 40 trường hợp kiểm thử.</a:t>
            </a:r>
          </a:p>
          <a:p>
            <a:pPr marL="571500" indent="-571500">
              <a:lnSpc>
                <a:spcPct val="120000"/>
              </a:lnSpc>
              <a:buClr>
                <a:schemeClr val="bg1"/>
              </a:buClr>
              <a:buFont typeface="Wingdings" panose="05000000000000000000" pitchFamily="2" charset="2"/>
              <a:buChar char="v"/>
            </a:pPr>
            <a:r>
              <a:rPr lang="en-US" sz="3200" dirty="0">
                <a:solidFill>
                  <a:schemeClr val="bg1"/>
                </a:solidFill>
                <a:latin typeface="+mj-lt"/>
              </a:rPr>
              <a:t>Số trường hợp kiểm thử thành công: 40/40 (100%).</a:t>
            </a:r>
          </a:p>
          <a:p>
            <a:pPr marL="571500" indent="-571500">
              <a:lnSpc>
                <a:spcPct val="120000"/>
              </a:lnSpc>
              <a:buClr>
                <a:schemeClr val="bg1"/>
              </a:buClr>
              <a:buFont typeface="Wingdings" panose="05000000000000000000" pitchFamily="2" charset="2"/>
              <a:buChar char="v"/>
            </a:pPr>
            <a:r>
              <a:rPr lang="en-US" sz="3200" dirty="0">
                <a:solidFill>
                  <a:schemeClr val="bg1"/>
                </a:solidFill>
                <a:latin typeface="+mj-lt"/>
              </a:rPr>
              <a:t>Số trường hợp kiểm thử thất bại: 0/40.</a:t>
            </a:r>
          </a:p>
          <a:p>
            <a:pPr>
              <a:lnSpc>
                <a:spcPct val="120000"/>
              </a:lnSpc>
              <a:buClr>
                <a:schemeClr val="bg1"/>
              </a:buClr>
            </a:pPr>
            <a:r>
              <a:rPr lang="en-US" sz="3200" dirty="0">
                <a:solidFill>
                  <a:schemeClr val="bg1"/>
                </a:solidFill>
                <a:latin typeface="+mj-lt"/>
                <a:sym typeface="Wingdings" panose="05000000000000000000" pitchFamily="2" charset="2"/>
              </a:rPr>
              <a:t></a:t>
            </a:r>
            <a:r>
              <a:rPr lang="en-US" sz="3200" dirty="0">
                <a:solidFill>
                  <a:schemeClr val="bg1"/>
                </a:solidFill>
                <a:latin typeface="+mj-lt"/>
              </a:rPr>
              <a:t>Kết quả cho thấy hệ thống hoạt động tốt và ổn định</a:t>
            </a:r>
          </a:p>
        </p:txBody>
      </p:sp>
    </p:spTree>
    <p:extLst>
      <p:ext uri="{BB962C8B-B14F-4D97-AF65-F5344CB8AC3E}">
        <p14:creationId xmlns:p14="http://schemas.microsoft.com/office/powerpoint/2010/main" val="2010394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860361" y="-2273223"/>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399" y="1850652"/>
            <a:ext cx="10849561"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vi-VN" sz="8000" dirty="0">
                <a:solidFill>
                  <a:schemeClr val="bg1">
                    <a:lumMod val="95000"/>
                  </a:schemeClr>
                </a:solidFill>
                <a:latin typeface="Black Ops One"/>
                <a:sym typeface="Black Ops One"/>
              </a:rPr>
              <a:t>Kết quả đạt được</a:t>
            </a:r>
          </a:p>
        </p:txBody>
      </p:sp>
      <p:grpSp>
        <p:nvGrpSpPr>
          <p:cNvPr id="134" name="Google Shape;134;p14"/>
          <p:cNvGrpSpPr/>
          <p:nvPr/>
        </p:nvGrpSpPr>
        <p:grpSpPr>
          <a:xfrm>
            <a:off x="15131296" y="3315219"/>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59165"/>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22</a:t>
              </a:r>
            </a:p>
          </p:txBody>
        </p:sp>
      </p:grpSp>
      <p:sp>
        <p:nvSpPr>
          <p:cNvPr id="5" name="TextBox 4">
            <a:extLst>
              <a:ext uri="{FF2B5EF4-FFF2-40B4-BE49-F238E27FC236}">
                <a16:creationId xmlns:a16="http://schemas.microsoft.com/office/drawing/2014/main" id="{FFE68196-9D1E-35BC-A967-5743F5D892CA}"/>
              </a:ext>
            </a:extLst>
          </p:cNvPr>
          <p:cNvSpPr txBox="1"/>
          <p:nvPr/>
        </p:nvSpPr>
        <p:spPr>
          <a:xfrm>
            <a:off x="1784399" y="4205674"/>
            <a:ext cx="6323281" cy="4183709"/>
          </a:xfrm>
          <a:prstGeom prst="rect">
            <a:avLst/>
          </a:prstGeom>
          <a:noFill/>
        </p:spPr>
        <p:txBody>
          <a:bodyPr wrap="square" rtlCol="0">
            <a:spAutoFit/>
          </a:bodyPr>
          <a:lstStyle/>
          <a:p>
            <a:pPr>
              <a:lnSpc>
                <a:spcPct val="120000"/>
              </a:lnSpc>
              <a:buClr>
                <a:schemeClr val="bg1"/>
              </a:buClr>
            </a:pPr>
            <a:r>
              <a:rPr lang="en-US" sz="2800" dirty="0">
                <a:solidFill>
                  <a:schemeClr val="bg1"/>
                </a:solidFill>
                <a:latin typeface="+mj-lt"/>
              </a:rPr>
              <a:t>Về lý thuyết:</a:t>
            </a:r>
          </a:p>
          <a:p>
            <a:pPr marL="457200" indent="-457200">
              <a:lnSpc>
                <a:spcPct val="120000"/>
              </a:lnSpc>
              <a:buClr>
                <a:schemeClr val="bg1"/>
              </a:buClr>
              <a:buFont typeface="Wingdings" panose="05000000000000000000" pitchFamily="2" charset="2"/>
              <a:buChar char="v"/>
            </a:pPr>
            <a:r>
              <a:rPr lang="vi-VN" sz="2400" dirty="0">
                <a:solidFill>
                  <a:schemeClr val="bg1"/>
                </a:solidFill>
                <a:latin typeface="+mn-lt"/>
              </a:rPr>
              <a:t>Củng cố và trao dồi các kiến thức </a:t>
            </a:r>
            <a:r>
              <a:rPr lang="en-US" sz="2400" dirty="0">
                <a:solidFill>
                  <a:schemeClr val="bg1"/>
                </a:solidFill>
                <a:latin typeface="+mn-lt"/>
              </a:rPr>
              <a:t>đã học: </a:t>
            </a:r>
            <a:r>
              <a:rPr lang="vi-VN" sz="2400" dirty="0">
                <a:solidFill>
                  <a:schemeClr val="bg1"/>
                </a:solidFill>
                <a:latin typeface="+mn-lt"/>
              </a:rPr>
              <a:t>phân tích, thiết kế</a:t>
            </a:r>
            <a:r>
              <a:rPr lang="en-US" sz="2400" dirty="0">
                <a:solidFill>
                  <a:schemeClr val="bg1"/>
                </a:solidFill>
                <a:latin typeface="+mn-lt"/>
              </a:rPr>
              <a:t> CSDL, …</a:t>
            </a:r>
            <a:endParaRPr lang="vi-VN" sz="2400" dirty="0">
              <a:solidFill>
                <a:schemeClr val="bg1"/>
              </a:solidFill>
              <a:latin typeface="+mn-lt"/>
            </a:endParaRPr>
          </a:p>
          <a:p>
            <a:pPr marL="457200" indent="-457200">
              <a:lnSpc>
                <a:spcPct val="120000"/>
              </a:lnSpc>
              <a:buClr>
                <a:schemeClr val="bg1"/>
              </a:buClr>
              <a:buFont typeface="Wingdings" panose="05000000000000000000" pitchFamily="2" charset="2"/>
              <a:buChar char="v"/>
            </a:pPr>
            <a:r>
              <a:rPr lang="vi-VN" sz="2400" dirty="0">
                <a:solidFill>
                  <a:schemeClr val="bg1"/>
                </a:solidFill>
                <a:latin typeface="+mn-lt"/>
              </a:rPr>
              <a:t>Kết hợp ExpressJS, Handlebars và MySQL để xây dựng một sàn giao dịch </a:t>
            </a:r>
            <a:r>
              <a:rPr lang="en-US" sz="2400" dirty="0">
                <a:solidFill>
                  <a:schemeClr val="bg1"/>
                </a:solidFill>
                <a:latin typeface="+mn-lt"/>
              </a:rPr>
              <a:t>trực tuyến</a:t>
            </a:r>
            <a:r>
              <a:rPr lang="vi-VN" sz="2400" dirty="0">
                <a:solidFill>
                  <a:schemeClr val="bg1"/>
                </a:solidFill>
                <a:latin typeface="+mn-lt"/>
              </a:rPr>
              <a:t>. </a:t>
            </a:r>
          </a:p>
          <a:p>
            <a:pPr marL="457200" indent="-457200">
              <a:lnSpc>
                <a:spcPct val="120000"/>
              </a:lnSpc>
              <a:buClr>
                <a:schemeClr val="bg1"/>
              </a:buClr>
              <a:buFont typeface="Wingdings" panose="05000000000000000000" pitchFamily="2" charset="2"/>
              <a:buChar char="v"/>
            </a:pPr>
            <a:r>
              <a:rPr lang="vi-VN" sz="2400" dirty="0">
                <a:solidFill>
                  <a:schemeClr val="bg1"/>
                </a:solidFill>
                <a:latin typeface="+mn-lt"/>
              </a:rPr>
              <a:t>Tìm hiểu và tích hợp thành công một diễn đàn cho website.</a:t>
            </a:r>
          </a:p>
          <a:p>
            <a:pPr>
              <a:lnSpc>
                <a:spcPct val="120000"/>
              </a:lnSpc>
              <a:buClr>
                <a:schemeClr val="bg1"/>
              </a:buClr>
            </a:pPr>
            <a:endParaRPr lang="vi-VN" sz="2800" dirty="0">
              <a:solidFill>
                <a:schemeClr val="bg1"/>
              </a:solidFill>
              <a:latin typeface="+mj-lt"/>
            </a:endParaRPr>
          </a:p>
        </p:txBody>
      </p:sp>
      <p:sp>
        <p:nvSpPr>
          <p:cNvPr id="7" name="TextBox 6">
            <a:extLst>
              <a:ext uri="{FF2B5EF4-FFF2-40B4-BE49-F238E27FC236}">
                <a16:creationId xmlns:a16="http://schemas.microsoft.com/office/drawing/2014/main" id="{9D52C2F8-A591-6AA8-9943-2B9EF76B11BC}"/>
              </a:ext>
            </a:extLst>
          </p:cNvPr>
          <p:cNvSpPr txBox="1"/>
          <p:nvPr/>
        </p:nvSpPr>
        <p:spPr>
          <a:xfrm>
            <a:off x="10180322" y="4242212"/>
            <a:ext cx="8075881" cy="2643544"/>
          </a:xfrm>
          <a:prstGeom prst="rect">
            <a:avLst/>
          </a:prstGeom>
          <a:noFill/>
        </p:spPr>
        <p:txBody>
          <a:bodyPr wrap="square" rtlCol="0">
            <a:spAutoFit/>
          </a:bodyPr>
          <a:lstStyle/>
          <a:p>
            <a:pPr>
              <a:lnSpc>
                <a:spcPct val="120000"/>
              </a:lnSpc>
              <a:buClr>
                <a:schemeClr val="bg1"/>
              </a:buClr>
            </a:pPr>
            <a:r>
              <a:rPr lang="en-US" sz="2800" dirty="0">
                <a:solidFill>
                  <a:schemeClr val="bg1"/>
                </a:solidFill>
                <a:latin typeface="+mj-lt"/>
              </a:rPr>
              <a:t>Về chương trình:</a:t>
            </a:r>
          </a:p>
          <a:p>
            <a:pPr marL="457200" indent="-457200">
              <a:lnSpc>
                <a:spcPct val="120000"/>
              </a:lnSpc>
              <a:buClr>
                <a:schemeClr val="bg1"/>
              </a:buClr>
              <a:buFont typeface="Wingdings" panose="05000000000000000000" pitchFamily="2" charset="2"/>
              <a:buChar char="v"/>
            </a:pPr>
            <a:r>
              <a:rPr lang="en-US" sz="2800" dirty="0">
                <a:solidFill>
                  <a:schemeClr val="bg1"/>
                </a:solidFill>
                <a:latin typeface="+mj-lt"/>
              </a:rPr>
              <a:t>Xây dựng sàn giao dịch trực tuyến đáp ứng các chức năng cơ bản.</a:t>
            </a:r>
          </a:p>
          <a:p>
            <a:pPr marL="457200" indent="-457200">
              <a:lnSpc>
                <a:spcPct val="120000"/>
              </a:lnSpc>
              <a:buClr>
                <a:schemeClr val="bg1"/>
              </a:buClr>
              <a:buFont typeface="Wingdings" panose="05000000000000000000" pitchFamily="2" charset="2"/>
              <a:buChar char="v"/>
            </a:pPr>
            <a:r>
              <a:rPr lang="en-US" sz="2800" dirty="0">
                <a:solidFill>
                  <a:schemeClr val="bg1"/>
                </a:solidFill>
                <a:latin typeface="+mj-lt"/>
              </a:rPr>
              <a:t>Website dễ sử dụng và hoạt động ổn định</a:t>
            </a:r>
          </a:p>
          <a:p>
            <a:pPr>
              <a:lnSpc>
                <a:spcPct val="120000"/>
              </a:lnSpc>
              <a:buClr>
                <a:schemeClr val="bg1"/>
              </a:buClr>
            </a:pPr>
            <a:endParaRPr lang="vi-VN" sz="2800" dirty="0">
              <a:solidFill>
                <a:schemeClr val="bg1"/>
              </a:solidFill>
              <a:latin typeface="+mj-lt"/>
            </a:endParaRPr>
          </a:p>
        </p:txBody>
      </p:sp>
      <p:sp>
        <p:nvSpPr>
          <p:cNvPr id="8" name="TextBox 7">
            <a:extLst>
              <a:ext uri="{FF2B5EF4-FFF2-40B4-BE49-F238E27FC236}">
                <a16:creationId xmlns:a16="http://schemas.microsoft.com/office/drawing/2014/main" id="{A4577834-615A-039F-5F9A-677647C03341}"/>
              </a:ext>
            </a:extLst>
          </p:cNvPr>
          <p:cNvSpPr txBox="1"/>
          <p:nvPr/>
        </p:nvSpPr>
        <p:spPr>
          <a:xfrm>
            <a:off x="10180323" y="7349704"/>
            <a:ext cx="7559038" cy="1455014"/>
          </a:xfrm>
          <a:prstGeom prst="rect">
            <a:avLst/>
          </a:prstGeom>
          <a:noFill/>
        </p:spPr>
        <p:txBody>
          <a:bodyPr wrap="square" rtlCol="0">
            <a:spAutoFit/>
          </a:bodyPr>
          <a:lstStyle/>
          <a:p>
            <a:pPr>
              <a:lnSpc>
                <a:spcPct val="120000"/>
              </a:lnSpc>
              <a:buClr>
                <a:schemeClr val="bg1"/>
              </a:buClr>
            </a:pPr>
            <a:r>
              <a:rPr lang="en-US" sz="2800" dirty="0">
                <a:solidFill>
                  <a:schemeClr val="bg1"/>
                </a:solidFill>
                <a:latin typeface="+mj-lt"/>
              </a:rPr>
              <a:t>Về khả năng ứng dụng thực tiễn:</a:t>
            </a:r>
          </a:p>
          <a:p>
            <a:pPr marL="457200" indent="-457200">
              <a:lnSpc>
                <a:spcPct val="120000"/>
              </a:lnSpc>
              <a:buClr>
                <a:schemeClr val="bg1"/>
              </a:buClr>
              <a:buFont typeface="Wingdings" panose="05000000000000000000" pitchFamily="2" charset="2"/>
              <a:buChar char="v"/>
            </a:pPr>
            <a:r>
              <a:rPr lang="en-US" sz="2400" dirty="0">
                <a:solidFill>
                  <a:schemeClr val="bg1"/>
                </a:solidFill>
                <a:latin typeface="+mj-lt"/>
              </a:rPr>
              <a:t>W</a:t>
            </a:r>
            <a:r>
              <a:rPr lang="vi-VN" sz="2400" dirty="0">
                <a:solidFill>
                  <a:schemeClr val="bg1"/>
                </a:solidFill>
                <a:latin typeface="+mn-lt"/>
              </a:rPr>
              <a:t>ebsite đáp ứng được nhu cầu của người dùng và có thể được đưa vào ứng dụng thực tiễn</a:t>
            </a:r>
          </a:p>
        </p:txBody>
      </p:sp>
      <p:grpSp>
        <p:nvGrpSpPr>
          <p:cNvPr id="10" name="Google Shape;134;p14">
            <a:extLst>
              <a:ext uri="{FF2B5EF4-FFF2-40B4-BE49-F238E27FC236}">
                <a16:creationId xmlns:a16="http://schemas.microsoft.com/office/drawing/2014/main" id="{174542C3-07AF-DB69-B96F-6DB4CB69CD22}"/>
              </a:ext>
            </a:extLst>
          </p:cNvPr>
          <p:cNvGrpSpPr/>
          <p:nvPr/>
        </p:nvGrpSpPr>
        <p:grpSpPr>
          <a:xfrm>
            <a:off x="619138" y="5142862"/>
            <a:ext cx="388978" cy="388978"/>
            <a:chOff x="0" y="0"/>
            <a:chExt cx="812800" cy="812800"/>
          </a:xfrm>
        </p:grpSpPr>
        <p:sp>
          <p:nvSpPr>
            <p:cNvPr id="11" name="Google Shape;135;p14">
              <a:extLst>
                <a:ext uri="{FF2B5EF4-FFF2-40B4-BE49-F238E27FC236}">
                  <a16:creationId xmlns:a16="http://schemas.microsoft.com/office/drawing/2014/main" id="{C9024742-AE13-34D3-2584-C917FBB9B666}"/>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6;p14">
              <a:extLst>
                <a:ext uri="{FF2B5EF4-FFF2-40B4-BE49-F238E27FC236}">
                  <a16:creationId xmlns:a16="http://schemas.microsoft.com/office/drawing/2014/main" id="{082D8648-45C1-2FF3-5D0F-FDA3E78FA672}"/>
                </a:ext>
              </a:extLst>
            </p:cNvPr>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 name="Google Shape;564;p30">
            <a:extLst>
              <a:ext uri="{FF2B5EF4-FFF2-40B4-BE49-F238E27FC236}">
                <a16:creationId xmlns:a16="http://schemas.microsoft.com/office/drawing/2014/main" id="{A314A66B-6B3D-0A86-E98F-A43DE941EBEF}"/>
              </a:ext>
            </a:extLst>
          </p:cNvPr>
          <p:cNvGrpSpPr/>
          <p:nvPr/>
        </p:nvGrpSpPr>
        <p:grpSpPr>
          <a:xfrm>
            <a:off x="9107534" y="6872081"/>
            <a:ext cx="388978" cy="388978"/>
            <a:chOff x="0" y="0"/>
            <a:chExt cx="812800" cy="812800"/>
          </a:xfrm>
        </p:grpSpPr>
        <p:sp>
          <p:nvSpPr>
            <p:cNvPr id="17" name="Google Shape;565;p30">
              <a:extLst>
                <a:ext uri="{FF2B5EF4-FFF2-40B4-BE49-F238E27FC236}">
                  <a16:creationId xmlns:a16="http://schemas.microsoft.com/office/drawing/2014/main" id="{24CF2A80-0B3F-3D1E-ACF7-AA48206DD219}"/>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3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66;p30">
              <a:extLst>
                <a:ext uri="{FF2B5EF4-FFF2-40B4-BE49-F238E27FC236}">
                  <a16:creationId xmlns:a16="http://schemas.microsoft.com/office/drawing/2014/main" id="{3AF42D52-4376-D68B-ABE8-03F4E57A1E51}"/>
                </a:ext>
              </a:extLst>
            </p:cNvPr>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275613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860361" y="-2273223"/>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907976" y="2638556"/>
            <a:ext cx="14278561"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rPr>
              <a:t>Hạn chế</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590406" y="9526000"/>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23</a:t>
              </a:r>
            </a:p>
          </p:txBody>
        </p:sp>
      </p:grpSp>
      <p:sp>
        <p:nvSpPr>
          <p:cNvPr id="5" name="TextBox 4">
            <a:extLst>
              <a:ext uri="{FF2B5EF4-FFF2-40B4-BE49-F238E27FC236}">
                <a16:creationId xmlns:a16="http://schemas.microsoft.com/office/drawing/2014/main" id="{FFE68196-9D1E-35BC-A967-5743F5D892CA}"/>
              </a:ext>
            </a:extLst>
          </p:cNvPr>
          <p:cNvSpPr txBox="1"/>
          <p:nvPr/>
        </p:nvSpPr>
        <p:spPr>
          <a:xfrm>
            <a:off x="1811234" y="4273718"/>
            <a:ext cx="14472046" cy="2113079"/>
          </a:xfrm>
          <a:prstGeom prst="rect">
            <a:avLst/>
          </a:prstGeom>
          <a:noFill/>
        </p:spPr>
        <p:txBody>
          <a:bodyPr wrap="square" rtlCol="0">
            <a:spAutoFit/>
          </a:bodyPr>
          <a:lstStyle/>
          <a:p>
            <a:pPr marL="457200" indent="-457200">
              <a:lnSpc>
                <a:spcPct val="120000"/>
              </a:lnSpc>
              <a:buClr>
                <a:schemeClr val="bg1"/>
              </a:buClr>
              <a:buFont typeface="Wingdings" panose="05000000000000000000" pitchFamily="2" charset="2"/>
              <a:buChar char="v"/>
            </a:pPr>
            <a:r>
              <a:rPr lang="en-US" sz="2800" dirty="0">
                <a:solidFill>
                  <a:schemeClr val="bg1"/>
                </a:solidFill>
                <a:latin typeface="+mj-lt"/>
                <a:cs typeface="Times New Roman" panose="02020603050405020304" pitchFamily="18" charset="0"/>
              </a:rPr>
              <a:t>Giao diện còn đơn giản, chưa tương thích với Tablet và Mobile do hạn chế thời gian thực hiện đề tài.</a:t>
            </a:r>
          </a:p>
          <a:p>
            <a:pPr marL="457200" indent="-457200">
              <a:lnSpc>
                <a:spcPct val="120000"/>
              </a:lnSpc>
              <a:buClr>
                <a:schemeClr val="bg1"/>
              </a:buClr>
              <a:buFont typeface="Wingdings" panose="05000000000000000000" pitchFamily="2" charset="2"/>
              <a:buChar char="v"/>
            </a:pPr>
            <a:r>
              <a:rPr lang="en-US" sz="2800" dirty="0">
                <a:solidFill>
                  <a:schemeClr val="bg1"/>
                </a:solidFill>
                <a:latin typeface="+mj-lt"/>
                <a:cs typeface="Times New Roman" panose="02020603050405020304" pitchFamily="18" charset="0"/>
              </a:rPr>
              <a:t>Tốc độ</a:t>
            </a:r>
            <a:r>
              <a:rPr lang="vi-VN" sz="2800" dirty="0">
                <a:solidFill>
                  <a:schemeClr val="bg1"/>
                </a:solidFill>
                <a:latin typeface="+mj-lt"/>
                <a:cs typeface="Times New Roman" panose="02020603050405020304" pitchFamily="18" charset="0"/>
              </a:rPr>
              <a:t> </a:t>
            </a:r>
            <a:r>
              <a:rPr lang="vi-VN" sz="2800" dirty="0">
                <a:solidFill>
                  <a:schemeClr val="bg1"/>
                </a:solidFill>
                <a:latin typeface="+mn-lt"/>
                <a:cs typeface="Times New Roman" panose="02020603050405020304" pitchFamily="18" charset="0"/>
              </a:rPr>
              <a:t>lưu trữ </a:t>
            </a:r>
            <a:r>
              <a:rPr lang="en-US" sz="2800" dirty="0">
                <a:solidFill>
                  <a:schemeClr val="bg1"/>
                </a:solidFill>
                <a:latin typeface="+mn-lt"/>
                <a:cs typeface="Times New Roman" panose="02020603050405020304" pitchFamily="18" charset="0"/>
              </a:rPr>
              <a:t>nhiều </a:t>
            </a:r>
            <a:r>
              <a:rPr lang="vi-VN" sz="2800" dirty="0">
                <a:solidFill>
                  <a:schemeClr val="bg1"/>
                </a:solidFill>
                <a:latin typeface="+mn-lt"/>
                <a:cs typeface="Times New Roman" panose="02020603050405020304" pitchFamily="18" charset="0"/>
              </a:rPr>
              <a:t>hình ảnh và tập tin từ máy chủ lên Google Drive </a:t>
            </a:r>
            <a:r>
              <a:rPr lang="en-US" sz="2800" dirty="0">
                <a:solidFill>
                  <a:schemeClr val="bg1"/>
                </a:solidFill>
                <a:latin typeface="+mn-lt"/>
                <a:cs typeface="Times New Roman" panose="02020603050405020304" pitchFamily="18" charset="0"/>
              </a:rPr>
              <a:t>còn chậm</a:t>
            </a:r>
          </a:p>
          <a:p>
            <a:pPr marL="457200" indent="-457200">
              <a:lnSpc>
                <a:spcPct val="120000"/>
              </a:lnSpc>
              <a:buClr>
                <a:schemeClr val="bg1"/>
              </a:buClr>
              <a:buFont typeface="Wingdings" panose="05000000000000000000" pitchFamily="2" charset="2"/>
              <a:buChar char="v"/>
            </a:pPr>
            <a:r>
              <a:rPr lang="en-US" sz="2800" dirty="0">
                <a:solidFill>
                  <a:schemeClr val="bg1"/>
                </a:solidFill>
                <a:latin typeface="+mn-lt"/>
                <a:cs typeface="Times New Roman" panose="02020603050405020304" pitchFamily="18" charset="0"/>
              </a:rPr>
              <a:t>Chưa kiểm soát được nội dung dự án và bài đăng.</a:t>
            </a:r>
            <a:endParaRPr lang="vi-VN" sz="2800" dirty="0">
              <a:solidFill>
                <a:schemeClr val="bg1"/>
              </a:solidFill>
              <a:latin typeface="+mn-lt"/>
              <a:cs typeface="Times New Roman" panose="02020603050405020304" pitchFamily="18" charset="0"/>
            </a:endParaRPr>
          </a:p>
        </p:txBody>
      </p:sp>
      <p:sp>
        <p:nvSpPr>
          <p:cNvPr id="7" name="Google Shape;591;p31">
            <a:extLst>
              <a:ext uri="{FF2B5EF4-FFF2-40B4-BE49-F238E27FC236}">
                <a16:creationId xmlns:a16="http://schemas.microsoft.com/office/drawing/2014/main" id="{1CE08E99-50F2-E2C0-9C07-43D5E3389377}"/>
              </a:ext>
            </a:extLst>
          </p:cNvPr>
          <p:cNvSpPr/>
          <p:nvPr/>
        </p:nvSpPr>
        <p:spPr>
          <a:xfrm rot="20126238">
            <a:off x="253143" y="265701"/>
            <a:ext cx="1544018" cy="708318"/>
          </a:xfrm>
          <a:custGeom>
            <a:avLst/>
            <a:gdLst/>
            <a:ahLst/>
            <a:cxnLst/>
            <a:rect l="l" t="t" r="r" b="b"/>
            <a:pathLst>
              <a:path w="1544018" h="708318" extrusionOk="0">
                <a:moveTo>
                  <a:pt x="0" y="0"/>
                </a:moveTo>
                <a:lnTo>
                  <a:pt x="1544018" y="0"/>
                </a:lnTo>
                <a:lnTo>
                  <a:pt x="1544018" y="708319"/>
                </a:lnTo>
                <a:lnTo>
                  <a:pt x="0" y="708319"/>
                </a:lnTo>
                <a:lnTo>
                  <a:pt x="0" y="0"/>
                </a:lnTo>
                <a:close/>
              </a:path>
            </a:pathLst>
          </a:custGeom>
          <a:blipFill rotWithShape="1">
            <a:blip r:embed="rId6">
              <a:alphaModFix/>
            </a:blip>
            <a:stretch>
              <a:fillRect/>
            </a:stretch>
          </a:blipFill>
          <a:ln>
            <a:noFill/>
          </a:ln>
        </p:spPr>
        <p:txBody>
          <a:bodyPr/>
          <a:lstStyle/>
          <a:p>
            <a:endParaRPr lang="en-US"/>
          </a:p>
        </p:txBody>
      </p:sp>
    </p:spTree>
    <p:extLst>
      <p:ext uri="{BB962C8B-B14F-4D97-AF65-F5344CB8AC3E}">
        <p14:creationId xmlns:p14="http://schemas.microsoft.com/office/powerpoint/2010/main" val="3635621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860361" y="-2273223"/>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399" y="2886584"/>
            <a:ext cx="14278561"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vi-VN" sz="8000" dirty="0">
                <a:solidFill>
                  <a:schemeClr val="bg1">
                    <a:lumMod val="95000"/>
                  </a:schemeClr>
                </a:solidFill>
                <a:latin typeface="Black Ops One"/>
                <a:sym typeface="Black Ops One"/>
              </a:rPr>
              <a:t>Hướng phát triển	</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605644" y="9421552"/>
            <a:ext cx="1487319" cy="573318"/>
            <a:chOff x="16449853" y="9357149"/>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3" y="9357149"/>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5" y="9412975"/>
              <a:ext cx="738873" cy="461665"/>
            </a:xfrm>
            <a:prstGeom prst="rect">
              <a:avLst/>
            </a:prstGeom>
            <a:noFill/>
          </p:spPr>
          <p:txBody>
            <a:bodyPr wrap="square" rtlCol="0">
              <a:spAutoFit/>
            </a:bodyPr>
            <a:lstStyle/>
            <a:p>
              <a:pPr algn="ctr"/>
              <a:r>
                <a:rPr lang="en-US" sz="2400" dirty="0"/>
                <a:t>24</a:t>
              </a:r>
            </a:p>
          </p:txBody>
        </p:sp>
      </p:grpSp>
      <p:sp>
        <p:nvSpPr>
          <p:cNvPr id="5" name="TextBox 4">
            <a:extLst>
              <a:ext uri="{FF2B5EF4-FFF2-40B4-BE49-F238E27FC236}">
                <a16:creationId xmlns:a16="http://schemas.microsoft.com/office/drawing/2014/main" id="{FFE68196-9D1E-35BC-A967-5743F5D892CA}"/>
              </a:ext>
            </a:extLst>
          </p:cNvPr>
          <p:cNvSpPr txBox="1"/>
          <p:nvPr/>
        </p:nvSpPr>
        <p:spPr>
          <a:xfrm>
            <a:off x="1784399" y="4768021"/>
            <a:ext cx="14472046" cy="2113079"/>
          </a:xfrm>
          <a:prstGeom prst="rect">
            <a:avLst/>
          </a:prstGeom>
          <a:noFill/>
        </p:spPr>
        <p:txBody>
          <a:bodyPr wrap="square" rtlCol="0">
            <a:spAutoFit/>
          </a:bodyPr>
          <a:lstStyle/>
          <a:p>
            <a:pPr marL="457200" indent="-457200">
              <a:lnSpc>
                <a:spcPct val="120000"/>
              </a:lnSpc>
              <a:buClr>
                <a:schemeClr val="bg1"/>
              </a:buClr>
              <a:buFont typeface="Wingdings" panose="05000000000000000000" pitchFamily="2" charset="2"/>
              <a:buChar char="v"/>
            </a:pPr>
            <a:r>
              <a:rPr lang="vi-VN" sz="2800" dirty="0">
                <a:solidFill>
                  <a:schemeClr val="bg1"/>
                </a:solidFill>
                <a:latin typeface="+mn-lt"/>
              </a:rPr>
              <a:t>Tìm hiểu</a:t>
            </a:r>
            <a:r>
              <a:rPr lang="en-US" sz="2800" dirty="0">
                <a:solidFill>
                  <a:schemeClr val="bg1"/>
                </a:solidFill>
                <a:latin typeface="+mn-lt"/>
              </a:rPr>
              <a:t> và áp dụng</a:t>
            </a:r>
            <a:r>
              <a:rPr lang="vi-VN" sz="2800" dirty="0">
                <a:solidFill>
                  <a:schemeClr val="bg1"/>
                </a:solidFill>
                <a:latin typeface="+mn-lt"/>
              </a:rPr>
              <a:t> cách lưu trữ tệp khác để tăng tốc độ tải lên hình ảnh và tập tin</a:t>
            </a:r>
          </a:p>
          <a:p>
            <a:pPr marL="457200" indent="-457200">
              <a:lnSpc>
                <a:spcPct val="120000"/>
              </a:lnSpc>
              <a:buClr>
                <a:schemeClr val="bg1"/>
              </a:buClr>
              <a:buFont typeface="Wingdings" panose="05000000000000000000" pitchFamily="2" charset="2"/>
              <a:buChar char="v"/>
            </a:pPr>
            <a:r>
              <a:rPr lang="vi-VN" sz="2800" dirty="0">
                <a:solidFill>
                  <a:schemeClr val="bg1"/>
                </a:solidFill>
                <a:latin typeface="+mn-lt"/>
              </a:rPr>
              <a:t>Xây dựng thêm các tính năng kiểm duyệt nội dung</a:t>
            </a:r>
            <a:r>
              <a:rPr lang="en-US" sz="2800" dirty="0">
                <a:solidFill>
                  <a:schemeClr val="bg1"/>
                </a:solidFill>
                <a:latin typeface="+mn-lt"/>
              </a:rPr>
              <a:t> dự án và diễn đàn.</a:t>
            </a:r>
            <a:endParaRPr lang="vi-VN" sz="2800" dirty="0">
              <a:solidFill>
                <a:schemeClr val="bg1"/>
              </a:solidFill>
              <a:latin typeface="+mn-lt"/>
            </a:endParaRPr>
          </a:p>
          <a:p>
            <a:pPr marL="457200" indent="-457200">
              <a:lnSpc>
                <a:spcPct val="120000"/>
              </a:lnSpc>
              <a:buClr>
                <a:schemeClr val="bg1"/>
              </a:buClr>
              <a:buFont typeface="Wingdings" panose="05000000000000000000" pitchFamily="2" charset="2"/>
              <a:buChar char="v"/>
            </a:pPr>
            <a:r>
              <a:rPr lang="en-US" sz="2800" dirty="0">
                <a:solidFill>
                  <a:schemeClr val="bg1"/>
                </a:solidFill>
                <a:latin typeface="+mn-lt"/>
              </a:rPr>
              <a:t>Cải tiến giao diện website để bắt mắt hơn</a:t>
            </a:r>
            <a:endParaRPr lang="vi-VN" sz="2800" dirty="0">
              <a:solidFill>
                <a:schemeClr val="bg1"/>
              </a:solidFill>
              <a:latin typeface="+mn-lt"/>
            </a:endParaRPr>
          </a:p>
          <a:p>
            <a:pPr>
              <a:lnSpc>
                <a:spcPct val="120000"/>
              </a:lnSpc>
              <a:buClr>
                <a:schemeClr val="bg1"/>
              </a:buClr>
            </a:pPr>
            <a:endParaRPr lang="vi-VN" sz="2800" dirty="0">
              <a:solidFill>
                <a:schemeClr val="bg1"/>
              </a:solidFill>
              <a:latin typeface="+mn-lt"/>
            </a:endParaRPr>
          </a:p>
        </p:txBody>
      </p:sp>
      <p:sp>
        <p:nvSpPr>
          <p:cNvPr id="7" name="Google Shape;575;p31">
            <a:extLst>
              <a:ext uri="{FF2B5EF4-FFF2-40B4-BE49-F238E27FC236}">
                <a16:creationId xmlns:a16="http://schemas.microsoft.com/office/drawing/2014/main" id="{13CA56F5-B527-295B-413F-BFE325F44850}"/>
              </a:ext>
            </a:extLst>
          </p:cNvPr>
          <p:cNvSpPr/>
          <p:nvPr/>
        </p:nvSpPr>
        <p:spPr>
          <a:xfrm>
            <a:off x="219492" y="392528"/>
            <a:ext cx="1927146" cy="508285"/>
          </a:xfrm>
          <a:custGeom>
            <a:avLst/>
            <a:gdLst/>
            <a:ahLst/>
            <a:cxnLst/>
            <a:rect l="l" t="t" r="r" b="b"/>
            <a:pathLst>
              <a:path w="1927146" h="508285" extrusionOk="0">
                <a:moveTo>
                  <a:pt x="0" y="0"/>
                </a:moveTo>
                <a:lnTo>
                  <a:pt x="1927147" y="0"/>
                </a:lnTo>
                <a:lnTo>
                  <a:pt x="1927147" y="508285"/>
                </a:lnTo>
                <a:lnTo>
                  <a:pt x="0" y="508285"/>
                </a:lnTo>
                <a:lnTo>
                  <a:pt x="0" y="0"/>
                </a:lnTo>
                <a:close/>
              </a:path>
            </a:pathLst>
          </a:custGeom>
          <a:blipFill rotWithShape="1">
            <a:blip r:embed="rId6">
              <a:alphaModFix/>
            </a:blip>
            <a:stretch>
              <a:fillRect/>
            </a:stretch>
          </a:blipFill>
          <a:ln>
            <a:noFill/>
          </a:ln>
        </p:spPr>
        <p:txBody>
          <a:bodyPr/>
          <a:lstStyle/>
          <a:p>
            <a:endParaRPr lang="en-US"/>
          </a:p>
        </p:txBody>
      </p:sp>
      <p:pic>
        <p:nvPicPr>
          <p:cNvPr id="4098" name="Picture 2" descr="Cloudinary's New Generative AI Features Help Brands Maximize Impact of  Images | Business Wire">
            <a:extLst>
              <a:ext uri="{FF2B5EF4-FFF2-40B4-BE49-F238E27FC236}">
                <a16:creationId xmlns:a16="http://schemas.microsoft.com/office/drawing/2014/main" id="{22F3C5EA-97F4-96BA-1666-E215950125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5279" y="6983152"/>
            <a:ext cx="48768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006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547"/>
        <p:cNvGrpSpPr/>
        <p:nvPr/>
      </p:nvGrpSpPr>
      <p:grpSpPr>
        <a:xfrm>
          <a:off x="0" y="0"/>
          <a:ext cx="0" cy="0"/>
          <a:chOff x="0" y="0"/>
          <a:chExt cx="0" cy="0"/>
        </a:xfrm>
      </p:grpSpPr>
      <p:sp>
        <p:nvSpPr>
          <p:cNvPr id="548" name="Google Shape;548;p30"/>
          <p:cNvSpPr/>
          <p:nvPr/>
        </p:nvSpPr>
        <p:spPr>
          <a:xfrm>
            <a:off x="-3910071" y="-2922472"/>
            <a:ext cx="8677474" cy="8439352"/>
          </a:xfrm>
          <a:custGeom>
            <a:avLst/>
            <a:gdLst/>
            <a:ahLst/>
            <a:cxnLst/>
            <a:rect l="l" t="t" r="r" b="b"/>
            <a:pathLst>
              <a:path w="9877542" h="9470094" extrusionOk="0">
                <a:moveTo>
                  <a:pt x="0" y="0"/>
                </a:moveTo>
                <a:lnTo>
                  <a:pt x="9877542" y="0"/>
                </a:lnTo>
                <a:lnTo>
                  <a:pt x="9877542" y="9470093"/>
                </a:lnTo>
                <a:lnTo>
                  <a:pt x="0" y="9470093"/>
                </a:lnTo>
                <a:lnTo>
                  <a:pt x="0" y="0"/>
                </a:lnTo>
                <a:close/>
              </a:path>
            </a:pathLst>
          </a:custGeom>
          <a:blipFill rotWithShape="1">
            <a:blip r:embed="rId3">
              <a:alphaModFix/>
            </a:blip>
            <a:stretch>
              <a:fillRect/>
            </a:stretch>
          </a:blipFill>
          <a:ln>
            <a:noFill/>
          </a:ln>
        </p:spPr>
        <p:txBody>
          <a:bodyPr/>
          <a:lstStyle/>
          <a:p>
            <a:endParaRPr lang="en-US"/>
          </a:p>
        </p:txBody>
      </p:sp>
      <p:sp>
        <p:nvSpPr>
          <p:cNvPr id="549" name="Google Shape;549;p30"/>
          <p:cNvSpPr/>
          <p:nvPr/>
        </p:nvSpPr>
        <p:spPr>
          <a:xfrm rot="10800000">
            <a:off x="11681828" y="3641902"/>
            <a:ext cx="9877542" cy="9470094"/>
          </a:xfrm>
          <a:custGeom>
            <a:avLst/>
            <a:gdLst/>
            <a:ahLst/>
            <a:cxnLst/>
            <a:rect l="l" t="t" r="r" b="b"/>
            <a:pathLst>
              <a:path w="9877542" h="9470094" extrusionOk="0">
                <a:moveTo>
                  <a:pt x="0" y="0"/>
                </a:moveTo>
                <a:lnTo>
                  <a:pt x="9877542" y="0"/>
                </a:lnTo>
                <a:lnTo>
                  <a:pt x="9877542" y="9470094"/>
                </a:lnTo>
                <a:lnTo>
                  <a:pt x="0" y="9470094"/>
                </a:lnTo>
                <a:lnTo>
                  <a:pt x="0" y="0"/>
                </a:lnTo>
                <a:close/>
              </a:path>
            </a:pathLst>
          </a:custGeom>
          <a:blipFill rotWithShape="1">
            <a:blip r:embed="rId3">
              <a:alphaModFix/>
            </a:blip>
            <a:stretch>
              <a:fillRect/>
            </a:stretch>
          </a:blipFill>
          <a:ln>
            <a:noFill/>
          </a:ln>
        </p:spPr>
        <p:txBody>
          <a:bodyPr/>
          <a:lstStyle/>
          <a:p>
            <a:endParaRPr lang="en-US"/>
          </a:p>
        </p:txBody>
      </p:sp>
      <p:sp>
        <p:nvSpPr>
          <p:cNvPr id="550" name="Google Shape;550;p30"/>
          <p:cNvSpPr txBox="1"/>
          <p:nvPr/>
        </p:nvSpPr>
        <p:spPr>
          <a:xfrm>
            <a:off x="-194962" y="3678619"/>
            <a:ext cx="10829854" cy="12192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8000" b="0" i="0" u="none" strike="noStrike" cap="none" dirty="0">
                <a:solidFill>
                  <a:srgbClr val="FFD33B"/>
                </a:solidFill>
                <a:latin typeface="Black Ops One"/>
                <a:ea typeface="Black Ops One"/>
                <a:cs typeface="Black Ops One"/>
                <a:sym typeface="Black Ops One"/>
              </a:rPr>
              <a:t>Thank you!</a:t>
            </a:r>
            <a:endParaRPr dirty="0"/>
          </a:p>
        </p:txBody>
      </p:sp>
      <p:sp>
        <p:nvSpPr>
          <p:cNvPr id="551" name="Google Shape;551;p30"/>
          <p:cNvSpPr txBox="1"/>
          <p:nvPr/>
        </p:nvSpPr>
        <p:spPr>
          <a:xfrm>
            <a:off x="1779783" y="5095875"/>
            <a:ext cx="6880500" cy="1238801"/>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3500" b="1" dirty="0">
                <a:solidFill>
                  <a:srgbClr val="FFFFFF"/>
                </a:solidFill>
              </a:rPr>
              <a:t>Cảm ơn thầy cô và các bạn đã dành thời gian lắng nghe</a:t>
            </a:r>
            <a:endParaRPr b="1" dirty="0"/>
          </a:p>
        </p:txBody>
      </p:sp>
      <p:grpSp>
        <p:nvGrpSpPr>
          <p:cNvPr id="552" name="Google Shape;552;p30"/>
          <p:cNvGrpSpPr/>
          <p:nvPr/>
        </p:nvGrpSpPr>
        <p:grpSpPr>
          <a:xfrm>
            <a:off x="8867002" y="2685067"/>
            <a:ext cx="8019318" cy="4821615"/>
            <a:chOff x="0" y="0"/>
            <a:chExt cx="10692424" cy="6428820"/>
          </a:xfrm>
        </p:grpSpPr>
        <p:sp>
          <p:nvSpPr>
            <p:cNvPr id="553" name="Google Shape;553;p30"/>
            <p:cNvSpPr/>
            <p:nvPr/>
          </p:nvSpPr>
          <p:spPr>
            <a:xfrm>
              <a:off x="0" y="0"/>
              <a:ext cx="10692424" cy="6428820"/>
            </a:xfrm>
            <a:custGeom>
              <a:avLst/>
              <a:gdLst/>
              <a:ahLst/>
              <a:cxnLst/>
              <a:rect l="l" t="t" r="r" b="b"/>
              <a:pathLst>
                <a:path w="10692424" h="6428820" extrusionOk="0">
                  <a:moveTo>
                    <a:pt x="0" y="0"/>
                  </a:moveTo>
                  <a:lnTo>
                    <a:pt x="10692424" y="0"/>
                  </a:lnTo>
                  <a:lnTo>
                    <a:pt x="10692424" y="6428820"/>
                  </a:lnTo>
                  <a:lnTo>
                    <a:pt x="0" y="6428820"/>
                  </a:lnTo>
                  <a:lnTo>
                    <a:pt x="0" y="0"/>
                  </a:lnTo>
                  <a:close/>
                </a:path>
              </a:pathLst>
            </a:custGeom>
            <a:blipFill rotWithShape="1">
              <a:blip r:embed="rId4">
                <a:alphaModFix/>
              </a:blip>
              <a:stretch>
                <a:fillRect/>
              </a:stretch>
            </a:blipFill>
            <a:ln>
              <a:noFill/>
            </a:ln>
          </p:spPr>
          <p:txBody>
            <a:bodyPr/>
            <a:lstStyle/>
            <a:p>
              <a:endParaRPr lang="en-US"/>
            </a:p>
          </p:txBody>
        </p:sp>
        <p:sp>
          <p:nvSpPr>
            <p:cNvPr id="554" name="Google Shape;554;p30"/>
            <p:cNvSpPr/>
            <p:nvPr/>
          </p:nvSpPr>
          <p:spPr>
            <a:xfrm>
              <a:off x="1228059" y="433631"/>
              <a:ext cx="8461769" cy="5103715"/>
            </a:xfrm>
            <a:custGeom>
              <a:avLst/>
              <a:gdLst/>
              <a:ahLst/>
              <a:cxnLst/>
              <a:rect l="l" t="t" r="r" b="b"/>
              <a:pathLst>
                <a:path w="8461769" h="5103715" extrusionOk="0">
                  <a:moveTo>
                    <a:pt x="0" y="0"/>
                  </a:moveTo>
                  <a:lnTo>
                    <a:pt x="8461769" y="0"/>
                  </a:lnTo>
                  <a:lnTo>
                    <a:pt x="8461769" y="5103714"/>
                  </a:lnTo>
                  <a:lnTo>
                    <a:pt x="0" y="5103714"/>
                  </a:lnTo>
                  <a:lnTo>
                    <a:pt x="0" y="0"/>
                  </a:lnTo>
                  <a:close/>
                </a:path>
              </a:pathLst>
            </a:custGeom>
            <a:blipFill rotWithShape="1">
              <a:blip r:embed="rId5">
                <a:alphaModFix/>
              </a:blip>
              <a:stretch>
                <a:fillRect l="-2262" t="-104717" b="-49593"/>
              </a:stretch>
            </a:blipFill>
            <a:ln>
              <a:noFill/>
            </a:ln>
          </p:spPr>
          <p:txBody>
            <a:bodyPr/>
            <a:lstStyle/>
            <a:p>
              <a:endParaRPr lang="en-US" dirty="0"/>
            </a:p>
          </p:txBody>
        </p:sp>
      </p:grpSp>
      <p:grpSp>
        <p:nvGrpSpPr>
          <p:cNvPr id="555" name="Google Shape;555;p30"/>
          <p:cNvGrpSpPr/>
          <p:nvPr/>
        </p:nvGrpSpPr>
        <p:grpSpPr>
          <a:xfrm>
            <a:off x="2173627" y="1934494"/>
            <a:ext cx="388978" cy="388978"/>
            <a:chOff x="0" y="0"/>
            <a:chExt cx="812800" cy="812800"/>
          </a:xfrm>
        </p:grpSpPr>
        <p:sp>
          <p:nvSpPr>
            <p:cNvPr id="556" name="Google Shape;556;p30"/>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B1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58" name="Google Shape;558;p30"/>
          <p:cNvGrpSpPr/>
          <p:nvPr/>
        </p:nvGrpSpPr>
        <p:grpSpPr>
          <a:xfrm>
            <a:off x="14917054" y="1236984"/>
            <a:ext cx="388978" cy="388978"/>
            <a:chOff x="0" y="0"/>
            <a:chExt cx="812800" cy="812800"/>
          </a:xfrm>
        </p:grpSpPr>
        <p:sp>
          <p:nvSpPr>
            <p:cNvPr id="559" name="Google Shape;559;p30"/>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C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61" name="Google Shape;561;p30"/>
          <p:cNvGrpSpPr/>
          <p:nvPr/>
        </p:nvGrpSpPr>
        <p:grpSpPr>
          <a:xfrm>
            <a:off x="14077882" y="9258300"/>
            <a:ext cx="388978" cy="388978"/>
            <a:chOff x="0" y="0"/>
            <a:chExt cx="812800" cy="812800"/>
          </a:xfrm>
        </p:grpSpPr>
        <p:sp>
          <p:nvSpPr>
            <p:cNvPr id="562" name="Google Shape;562;p30"/>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3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Google Shape;584;p31">
            <a:extLst>
              <a:ext uri="{FF2B5EF4-FFF2-40B4-BE49-F238E27FC236}">
                <a16:creationId xmlns:a16="http://schemas.microsoft.com/office/drawing/2014/main" id="{BE807BDC-3BB8-4206-6522-EBBEEB248AE3}"/>
              </a:ext>
            </a:extLst>
          </p:cNvPr>
          <p:cNvSpPr/>
          <p:nvPr/>
        </p:nvSpPr>
        <p:spPr>
          <a:xfrm>
            <a:off x="428666" y="581857"/>
            <a:ext cx="1205759" cy="1044105"/>
          </a:xfrm>
          <a:custGeom>
            <a:avLst/>
            <a:gdLst/>
            <a:ahLst/>
            <a:cxnLst/>
            <a:rect l="l" t="t" r="r" b="b"/>
            <a:pathLst>
              <a:path w="1044623" h="1044623" extrusionOk="0">
                <a:moveTo>
                  <a:pt x="0" y="0"/>
                </a:moveTo>
                <a:lnTo>
                  <a:pt x="1044622" y="0"/>
                </a:lnTo>
                <a:lnTo>
                  <a:pt x="1044622" y="1044623"/>
                </a:lnTo>
                <a:lnTo>
                  <a:pt x="0" y="1044623"/>
                </a:lnTo>
                <a:lnTo>
                  <a:pt x="0" y="0"/>
                </a:lnTo>
                <a:close/>
              </a:path>
            </a:pathLst>
          </a:custGeom>
          <a:blipFill rotWithShape="1">
            <a:blip r:embed="rId6">
              <a:alphaModFix/>
            </a:blip>
            <a:stretch>
              <a:fillRect/>
            </a:stretch>
          </a:blipFill>
          <a:ln>
            <a:noFill/>
          </a:ln>
        </p:spPr>
        <p:txBody>
          <a:bodyPr/>
          <a:lstStyle/>
          <a:p>
            <a:endParaRPr lang="en-US"/>
          </a:p>
        </p:txBody>
      </p:sp>
      <p:sp>
        <p:nvSpPr>
          <p:cNvPr id="8" name="Google Shape;551;p30">
            <a:extLst>
              <a:ext uri="{FF2B5EF4-FFF2-40B4-BE49-F238E27FC236}">
                <a16:creationId xmlns:a16="http://schemas.microsoft.com/office/drawing/2014/main" id="{FEAACC0B-3F5C-9C33-0DEA-857A5AAAD6DF}"/>
              </a:ext>
            </a:extLst>
          </p:cNvPr>
          <p:cNvSpPr txBox="1"/>
          <p:nvPr/>
        </p:nvSpPr>
        <p:spPr>
          <a:xfrm>
            <a:off x="1779783" y="6787147"/>
            <a:ext cx="6880500" cy="1238801"/>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3500" b="1" dirty="0">
                <a:solidFill>
                  <a:srgbClr val="FF7C80"/>
                </a:solidFill>
              </a:rPr>
              <a:t>Mời thầy cô và các bạn xem demo chương trình</a:t>
            </a:r>
            <a:endParaRPr b="1" dirty="0">
              <a:solidFill>
                <a:srgbClr val="FF7C80"/>
              </a:solidFill>
            </a:endParaRPr>
          </a:p>
        </p:txBody>
      </p:sp>
      <p:grpSp>
        <p:nvGrpSpPr>
          <p:cNvPr id="10" name="Google Shape;593;p31">
            <a:extLst>
              <a:ext uri="{FF2B5EF4-FFF2-40B4-BE49-F238E27FC236}">
                <a16:creationId xmlns:a16="http://schemas.microsoft.com/office/drawing/2014/main" id="{EA292AF3-567A-2F10-1DF9-3857C6712DE6}"/>
              </a:ext>
            </a:extLst>
          </p:cNvPr>
          <p:cNvGrpSpPr/>
          <p:nvPr/>
        </p:nvGrpSpPr>
        <p:grpSpPr>
          <a:xfrm>
            <a:off x="4412296" y="7975596"/>
            <a:ext cx="1802630" cy="763772"/>
            <a:chOff x="0" y="-120733"/>
            <a:chExt cx="2612098" cy="1119915"/>
          </a:xfrm>
        </p:grpSpPr>
        <p:grpSp>
          <p:nvGrpSpPr>
            <p:cNvPr id="11" name="Google Shape;594;p31">
              <a:extLst>
                <a:ext uri="{FF2B5EF4-FFF2-40B4-BE49-F238E27FC236}">
                  <a16:creationId xmlns:a16="http://schemas.microsoft.com/office/drawing/2014/main" id="{C6EA2C49-7021-6114-294F-A49964A3AFC0}"/>
                </a:ext>
              </a:extLst>
            </p:cNvPr>
            <p:cNvGrpSpPr/>
            <p:nvPr/>
          </p:nvGrpSpPr>
          <p:grpSpPr>
            <a:xfrm>
              <a:off x="0" y="-99389"/>
              <a:ext cx="2563148" cy="1098571"/>
              <a:chOff x="0" y="-95250"/>
              <a:chExt cx="1015997" cy="435458"/>
            </a:xfrm>
          </p:grpSpPr>
          <p:sp>
            <p:nvSpPr>
              <p:cNvPr id="15" name="Google Shape;595;p31">
                <a:extLst>
                  <a:ext uri="{FF2B5EF4-FFF2-40B4-BE49-F238E27FC236}">
                    <a16:creationId xmlns:a16="http://schemas.microsoft.com/office/drawing/2014/main" id="{D58FB504-E10A-0847-5996-19011BBA9EAA}"/>
                  </a:ext>
                </a:extLst>
              </p:cNvPr>
              <p:cNvSpPr/>
              <p:nvPr/>
            </p:nvSpPr>
            <p:spPr>
              <a:xfrm>
                <a:off x="0" y="0"/>
                <a:ext cx="1015997" cy="340208"/>
              </a:xfrm>
              <a:custGeom>
                <a:avLst/>
                <a:gdLst/>
                <a:ahLst/>
                <a:cxnLst/>
                <a:rect l="l" t="t" r="r" b="b"/>
                <a:pathLst>
                  <a:path w="1015997" h="340208" extrusionOk="0">
                    <a:moveTo>
                      <a:pt x="812797" y="0"/>
                    </a:moveTo>
                    <a:cubicBezTo>
                      <a:pt x="925021" y="0"/>
                      <a:pt x="1015997" y="76158"/>
                      <a:pt x="1015997" y="170104"/>
                    </a:cubicBezTo>
                    <a:cubicBezTo>
                      <a:pt x="1015997" y="264050"/>
                      <a:pt x="925021" y="340208"/>
                      <a:pt x="812797" y="340208"/>
                    </a:cubicBezTo>
                    <a:lnTo>
                      <a:pt x="203200" y="340208"/>
                    </a:lnTo>
                    <a:cubicBezTo>
                      <a:pt x="90976" y="340208"/>
                      <a:pt x="0" y="264050"/>
                      <a:pt x="0" y="170104"/>
                    </a:cubicBezTo>
                    <a:cubicBezTo>
                      <a:pt x="0" y="76158"/>
                      <a:pt x="90976" y="0"/>
                      <a:pt x="2032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96;p31">
                <a:extLst>
                  <a:ext uri="{FF2B5EF4-FFF2-40B4-BE49-F238E27FC236}">
                    <a16:creationId xmlns:a16="http://schemas.microsoft.com/office/drawing/2014/main" id="{01E2237B-F145-9E99-B416-9AC8BB164EDE}"/>
                  </a:ext>
                </a:extLst>
              </p:cNvPr>
              <p:cNvSpPr txBox="1"/>
              <p:nvPr/>
            </p:nvSpPr>
            <p:spPr>
              <a:xfrm>
                <a:off x="0" y="-95250"/>
                <a:ext cx="1015997" cy="435458"/>
              </a:xfrm>
              <a:prstGeom prst="rect">
                <a:avLst/>
              </a:prstGeom>
              <a:noFill/>
              <a:ln>
                <a:noFill/>
              </a:ln>
            </p:spPr>
            <p:txBody>
              <a:bodyPr spcFirstLastPara="1" wrap="square" lIns="50800" tIns="50800" rIns="50800" bIns="50800" anchor="ctr" anchorCtr="0">
                <a:noAutofit/>
              </a:bodyPr>
              <a:lstStyle/>
              <a:p>
                <a:pPr marL="0" marR="0" lvl="0" indent="0" algn="ctr" rtl="0">
                  <a:lnSpc>
                    <a:spcPct val="3888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 name="Google Shape;597;p31">
              <a:extLst>
                <a:ext uri="{FF2B5EF4-FFF2-40B4-BE49-F238E27FC236}">
                  <a16:creationId xmlns:a16="http://schemas.microsoft.com/office/drawing/2014/main" id="{826C8C63-EED1-3051-0644-9197C0DD824A}"/>
                </a:ext>
              </a:extLst>
            </p:cNvPr>
            <p:cNvGrpSpPr/>
            <p:nvPr/>
          </p:nvGrpSpPr>
          <p:grpSpPr>
            <a:xfrm>
              <a:off x="0" y="-120733"/>
              <a:ext cx="2612098" cy="1002453"/>
              <a:chOff x="0" y="-47857"/>
              <a:chExt cx="1035400" cy="397358"/>
            </a:xfrm>
          </p:grpSpPr>
          <p:sp>
            <p:nvSpPr>
              <p:cNvPr id="13" name="Google Shape;598;p31">
                <a:extLst>
                  <a:ext uri="{FF2B5EF4-FFF2-40B4-BE49-F238E27FC236}">
                    <a16:creationId xmlns:a16="http://schemas.microsoft.com/office/drawing/2014/main" id="{A33C4D09-E6B3-31FB-7C08-4500A9CBA886}"/>
                  </a:ext>
                </a:extLst>
              </p:cNvPr>
              <p:cNvSpPr/>
              <p:nvPr/>
            </p:nvSpPr>
            <p:spPr>
              <a:xfrm>
                <a:off x="0" y="0"/>
                <a:ext cx="1015997" cy="340208"/>
              </a:xfrm>
              <a:custGeom>
                <a:avLst/>
                <a:gdLst/>
                <a:ahLst/>
                <a:cxnLst/>
                <a:rect l="l" t="t" r="r" b="b"/>
                <a:pathLst>
                  <a:path w="1015997" h="340208" extrusionOk="0">
                    <a:moveTo>
                      <a:pt x="812797" y="0"/>
                    </a:moveTo>
                    <a:cubicBezTo>
                      <a:pt x="925021" y="0"/>
                      <a:pt x="1015997" y="76158"/>
                      <a:pt x="1015997" y="170104"/>
                    </a:cubicBezTo>
                    <a:cubicBezTo>
                      <a:pt x="1015997" y="264050"/>
                      <a:pt x="925021" y="340208"/>
                      <a:pt x="812797" y="340208"/>
                    </a:cubicBezTo>
                    <a:lnTo>
                      <a:pt x="203200" y="340208"/>
                    </a:lnTo>
                    <a:cubicBezTo>
                      <a:pt x="90976" y="340208"/>
                      <a:pt x="0" y="264050"/>
                      <a:pt x="0" y="170104"/>
                    </a:cubicBezTo>
                    <a:cubicBezTo>
                      <a:pt x="0" y="76158"/>
                      <a:pt x="90976" y="0"/>
                      <a:pt x="203200" y="0"/>
                    </a:cubicBezTo>
                    <a:close/>
                  </a:path>
                </a:pathLst>
              </a:custGeom>
              <a:solidFill>
                <a:srgbClr val="EC008A"/>
              </a:solidFill>
              <a:ln w="4762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99;p31">
                <a:extLst>
                  <a:ext uri="{FF2B5EF4-FFF2-40B4-BE49-F238E27FC236}">
                    <a16:creationId xmlns:a16="http://schemas.microsoft.com/office/drawing/2014/main" id="{556E5B2C-7254-BF57-2CAF-CC3F405C36E6}"/>
                  </a:ext>
                </a:extLst>
              </p:cNvPr>
              <p:cNvSpPr txBox="1"/>
              <p:nvPr/>
            </p:nvSpPr>
            <p:spPr>
              <a:xfrm>
                <a:off x="19403" y="-47857"/>
                <a:ext cx="1015997" cy="397358"/>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2999" b="0" i="0" u="none" strike="noStrike" cap="none" dirty="0">
                    <a:solidFill>
                      <a:srgbClr val="000000"/>
                    </a:solidFill>
                    <a:latin typeface="Arial"/>
                    <a:ea typeface="Arial"/>
                    <a:cs typeface="Arial"/>
                    <a:sym typeface="Arial"/>
                  </a:rPr>
                  <a:t>START</a:t>
                </a:r>
                <a:endParaRPr dirty="0"/>
              </a:p>
            </p:txBody>
          </p:sp>
        </p:grpSp>
      </p:grpSp>
      <p:sp>
        <p:nvSpPr>
          <p:cNvPr id="17" name="Google Shape;600;p31">
            <a:extLst>
              <a:ext uri="{FF2B5EF4-FFF2-40B4-BE49-F238E27FC236}">
                <a16:creationId xmlns:a16="http://schemas.microsoft.com/office/drawing/2014/main" id="{3D6B6F66-5991-9AD4-6D1A-F05623696425}"/>
              </a:ext>
            </a:extLst>
          </p:cNvPr>
          <p:cNvSpPr/>
          <p:nvPr/>
        </p:nvSpPr>
        <p:spPr>
          <a:xfrm rot="4107724">
            <a:off x="6379345" y="7846700"/>
            <a:ext cx="313889" cy="535067"/>
          </a:xfrm>
          <a:custGeom>
            <a:avLst/>
            <a:gdLst/>
            <a:ahLst/>
            <a:cxnLst/>
            <a:rect l="l" t="t" r="r" b="b"/>
            <a:pathLst>
              <a:path w="960325" h="1029589" extrusionOk="0">
                <a:moveTo>
                  <a:pt x="0" y="0"/>
                </a:moveTo>
                <a:lnTo>
                  <a:pt x="960326" y="0"/>
                </a:lnTo>
                <a:lnTo>
                  <a:pt x="960326" y="1029589"/>
                </a:lnTo>
                <a:lnTo>
                  <a:pt x="0" y="1029589"/>
                </a:lnTo>
                <a:lnTo>
                  <a:pt x="0" y="0"/>
                </a:lnTo>
                <a:close/>
              </a:path>
            </a:pathLst>
          </a:custGeom>
          <a:blipFill rotWithShape="1">
            <a:blip r:embed="rId7">
              <a:alphaModFix/>
            </a:blip>
            <a:stretch>
              <a:fillRect/>
            </a:stretch>
          </a:blipFill>
          <a:ln>
            <a:noFill/>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nodeType="withEffect">
                                  <p:stCondLst>
                                    <p:cond delay="0"/>
                                  </p:stCondLst>
                                  <p:childTnLst>
                                    <p:animScale>
                                      <p:cBhvr>
                                        <p:cTn id="6" dur="1000" fill="hold"/>
                                        <p:tgtEl>
                                          <p:spTgt spid="10"/>
                                        </p:tgtEl>
                                      </p:cBhvr>
                                      <p:by x="110000" y="110000"/>
                                    </p:animScale>
                                  </p:childTnLst>
                                </p:cTn>
                              </p:par>
                              <p:par>
                                <p:cTn id="7" presetID="6" presetClass="emph" presetSubtype="0" repeatCount="indefinite" accel="50000" decel="50000" autoRev="1" fill="hold" grpId="0" nodeType="withEffect">
                                  <p:stCondLst>
                                    <p:cond delay="0"/>
                                  </p:stCondLst>
                                  <p:childTnLst>
                                    <p:animScale>
                                      <p:cBhvr>
                                        <p:cTn id="8" dur="1000" fill="hold"/>
                                        <p:tgtEl>
                                          <p:spTgt spid="1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47"/>
        <p:cNvGrpSpPr/>
        <p:nvPr/>
      </p:nvGrpSpPr>
      <p:grpSpPr>
        <a:xfrm>
          <a:off x="0" y="0"/>
          <a:ext cx="0" cy="0"/>
          <a:chOff x="0" y="0"/>
          <a:chExt cx="0" cy="0"/>
        </a:xfrm>
      </p:grpSpPr>
      <p:sp>
        <p:nvSpPr>
          <p:cNvPr id="154" name="Google Shape;154;p15"/>
          <p:cNvSpPr/>
          <p:nvPr/>
        </p:nvSpPr>
        <p:spPr>
          <a:xfrm rot="7291830">
            <a:off x="-2147297" y="-2435683"/>
            <a:ext cx="5418782" cy="5834490"/>
          </a:xfrm>
          <a:custGeom>
            <a:avLst/>
            <a:gdLst/>
            <a:ahLst/>
            <a:cxnLst/>
            <a:rect l="l" t="t" r="r" b="b"/>
            <a:pathLst>
              <a:path w="5418782" h="5834490" extrusionOk="0">
                <a:moveTo>
                  <a:pt x="0" y="0"/>
                </a:moveTo>
                <a:lnTo>
                  <a:pt x="5418782" y="0"/>
                </a:lnTo>
                <a:lnTo>
                  <a:pt x="5418782" y="5834489"/>
                </a:lnTo>
                <a:lnTo>
                  <a:pt x="0" y="5834489"/>
                </a:lnTo>
                <a:lnTo>
                  <a:pt x="0" y="0"/>
                </a:lnTo>
                <a:close/>
              </a:path>
            </a:pathLst>
          </a:custGeom>
          <a:blipFill rotWithShape="1">
            <a:blip r:embed="rId3">
              <a:alphaModFix/>
            </a:blip>
            <a:stretch>
              <a:fillRect/>
            </a:stretch>
          </a:blipFill>
          <a:ln>
            <a:noFill/>
          </a:ln>
        </p:spPr>
        <p:txBody>
          <a:bodyPr/>
          <a:lstStyle/>
          <a:p>
            <a:endParaRPr lang="en-US"/>
          </a:p>
        </p:txBody>
      </p:sp>
      <p:sp>
        <p:nvSpPr>
          <p:cNvPr id="155" name="Google Shape;155;p15"/>
          <p:cNvSpPr txBox="1"/>
          <p:nvPr/>
        </p:nvSpPr>
        <p:spPr>
          <a:xfrm>
            <a:off x="2894772" y="2240734"/>
            <a:ext cx="10792551" cy="1477328"/>
          </a:xfrm>
          <a:prstGeom prst="rect">
            <a:avLst/>
          </a:prstGeom>
          <a:noFill/>
          <a:ln>
            <a:noFill/>
          </a:ln>
        </p:spPr>
        <p:txBody>
          <a:bodyPr spcFirstLastPara="1" wrap="square" lIns="0" tIns="0" rIns="0" bIns="0" anchor="t" anchorCtr="0">
            <a:spAutoFit/>
          </a:bodyPr>
          <a:lstStyle/>
          <a:p>
            <a:pPr marL="0" marR="0" lvl="0" indent="0" rtl="0">
              <a:lnSpc>
                <a:spcPct val="120000"/>
              </a:lnSpc>
              <a:spcBef>
                <a:spcPts val="0"/>
              </a:spcBef>
              <a:spcAft>
                <a:spcPts val="0"/>
              </a:spcAft>
              <a:buNone/>
            </a:pPr>
            <a:r>
              <a:rPr lang="en-US" sz="8000" b="0" i="0" u="none" strike="noStrike" cap="none" dirty="0">
                <a:solidFill>
                  <a:schemeClr val="bg1"/>
                </a:solidFill>
                <a:latin typeface="Black Ops One"/>
                <a:ea typeface="Black Ops One"/>
                <a:cs typeface="Black Ops One"/>
                <a:sym typeface="Black Ops One"/>
              </a:rPr>
              <a:t>Game Indie là gì?</a:t>
            </a:r>
            <a:endParaRPr dirty="0">
              <a:solidFill>
                <a:schemeClr val="bg1"/>
              </a:solidFill>
            </a:endParaRPr>
          </a:p>
        </p:txBody>
      </p:sp>
      <p:sp>
        <p:nvSpPr>
          <p:cNvPr id="157" name="Google Shape;157;p15"/>
          <p:cNvSpPr/>
          <p:nvPr/>
        </p:nvSpPr>
        <p:spPr>
          <a:xfrm rot="8879804">
            <a:off x="15616749" y="-2632482"/>
            <a:ext cx="5980864" cy="6439692"/>
          </a:xfrm>
          <a:custGeom>
            <a:avLst/>
            <a:gdLst/>
            <a:ahLst/>
            <a:cxnLst/>
            <a:rect l="l" t="t" r="r" b="b"/>
            <a:pathLst>
              <a:path w="5980864" h="6439692" extrusionOk="0">
                <a:moveTo>
                  <a:pt x="0" y="0"/>
                </a:moveTo>
                <a:lnTo>
                  <a:pt x="5980864" y="0"/>
                </a:lnTo>
                <a:lnTo>
                  <a:pt x="5980864" y="6439691"/>
                </a:lnTo>
                <a:lnTo>
                  <a:pt x="0" y="6439691"/>
                </a:lnTo>
                <a:lnTo>
                  <a:pt x="0" y="0"/>
                </a:lnTo>
                <a:close/>
              </a:path>
            </a:pathLst>
          </a:custGeom>
          <a:blipFill rotWithShape="1">
            <a:blip r:embed="rId3">
              <a:alphaModFix/>
            </a:blip>
            <a:stretch>
              <a:fillRect/>
            </a:stretch>
          </a:blipFill>
          <a:ln>
            <a:noFill/>
          </a:ln>
        </p:spPr>
        <p:txBody>
          <a:bodyPr/>
          <a:lstStyle/>
          <a:p>
            <a:endParaRPr lang="en-US"/>
          </a:p>
        </p:txBody>
      </p:sp>
      <p:sp>
        <p:nvSpPr>
          <p:cNvPr id="165" name="Google Shape;165;p15"/>
          <p:cNvSpPr/>
          <p:nvPr/>
        </p:nvSpPr>
        <p:spPr>
          <a:xfrm>
            <a:off x="16449855" y="587365"/>
            <a:ext cx="1165685" cy="1165685"/>
          </a:xfrm>
          <a:custGeom>
            <a:avLst/>
            <a:gdLst/>
            <a:ahLst/>
            <a:cxnLst/>
            <a:rect l="l" t="t" r="r" b="b"/>
            <a:pathLst>
              <a:path w="1165685" h="1165685" extrusionOk="0">
                <a:moveTo>
                  <a:pt x="0" y="0"/>
                </a:moveTo>
                <a:lnTo>
                  <a:pt x="1165684" y="0"/>
                </a:lnTo>
                <a:lnTo>
                  <a:pt x="1165684" y="1165684"/>
                </a:lnTo>
                <a:lnTo>
                  <a:pt x="0" y="1165684"/>
                </a:lnTo>
                <a:lnTo>
                  <a:pt x="0" y="0"/>
                </a:lnTo>
                <a:close/>
              </a:path>
            </a:pathLst>
          </a:custGeom>
          <a:blipFill rotWithShape="1">
            <a:blip r:embed="rId4">
              <a:alphaModFix/>
            </a:blip>
            <a:stretch>
              <a:fillRect/>
            </a:stretch>
          </a:blipFill>
          <a:ln>
            <a:noFill/>
          </a:ln>
        </p:spPr>
        <p:txBody>
          <a:bodyPr/>
          <a:lstStyle/>
          <a:p>
            <a:endParaRPr lang="en-US"/>
          </a:p>
        </p:txBody>
      </p:sp>
      <p:sp>
        <p:nvSpPr>
          <p:cNvPr id="167" name="Google Shape;167;p15"/>
          <p:cNvSpPr/>
          <p:nvPr/>
        </p:nvSpPr>
        <p:spPr>
          <a:xfrm>
            <a:off x="742009" y="3944825"/>
            <a:ext cx="621805" cy="674044"/>
          </a:xfrm>
          <a:custGeom>
            <a:avLst/>
            <a:gdLst/>
            <a:ahLst/>
            <a:cxnLst/>
            <a:rect l="l" t="t" r="r" b="b"/>
            <a:pathLst>
              <a:path w="621805" h="674044" extrusionOk="0">
                <a:moveTo>
                  <a:pt x="0" y="0"/>
                </a:moveTo>
                <a:lnTo>
                  <a:pt x="621805" y="0"/>
                </a:lnTo>
                <a:lnTo>
                  <a:pt x="621805" y="674044"/>
                </a:lnTo>
                <a:lnTo>
                  <a:pt x="0" y="674044"/>
                </a:lnTo>
                <a:lnTo>
                  <a:pt x="0" y="0"/>
                </a:lnTo>
                <a:close/>
              </a:path>
            </a:pathLst>
          </a:custGeom>
          <a:blipFill rotWithShape="1">
            <a:blip r:embed="rId5">
              <a:alphaModFix/>
            </a:blip>
            <a:stretch>
              <a:fillRect/>
            </a:stretch>
          </a:blipFill>
          <a:ln>
            <a:noFill/>
          </a:ln>
        </p:spPr>
        <p:txBody>
          <a:bodyPr/>
          <a:lstStyle/>
          <a:p>
            <a:endParaRPr lang="en-US" dirty="0"/>
          </a:p>
        </p:txBody>
      </p:sp>
      <p:grpSp>
        <p:nvGrpSpPr>
          <p:cNvPr id="168" name="Google Shape;168;p15"/>
          <p:cNvGrpSpPr/>
          <p:nvPr/>
        </p:nvGrpSpPr>
        <p:grpSpPr>
          <a:xfrm>
            <a:off x="4376091" y="545467"/>
            <a:ext cx="388978" cy="388978"/>
            <a:chOff x="0" y="0"/>
            <a:chExt cx="812800" cy="812800"/>
          </a:xfrm>
        </p:grpSpPr>
        <p:sp>
          <p:nvSpPr>
            <p:cNvPr id="169" name="Google Shape;169;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C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1" name="Google Shape;171;p15"/>
          <p:cNvGrpSpPr/>
          <p:nvPr/>
        </p:nvGrpSpPr>
        <p:grpSpPr>
          <a:xfrm>
            <a:off x="13073785" y="3927546"/>
            <a:ext cx="388978" cy="388978"/>
            <a:chOff x="0" y="0"/>
            <a:chExt cx="812800" cy="812800"/>
          </a:xfrm>
        </p:grpSpPr>
        <p:sp>
          <p:nvSpPr>
            <p:cNvPr id="172" name="Google Shape;172;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4" name="Google Shape;174;p15"/>
          <p:cNvGrpSpPr/>
          <p:nvPr/>
        </p:nvGrpSpPr>
        <p:grpSpPr>
          <a:xfrm>
            <a:off x="15618437" y="2800257"/>
            <a:ext cx="179141" cy="179141"/>
            <a:chOff x="0" y="0"/>
            <a:chExt cx="812800" cy="812800"/>
          </a:xfrm>
        </p:grpSpPr>
        <p:sp>
          <p:nvSpPr>
            <p:cNvPr id="175" name="Google Shape;175;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C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7" name="Google Shape;177;p15"/>
          <p:cNvGrpSpPr/>
          <p:nvPr/>
        </p:nvGrpSpPr>
        <p:grpSpPr>
          <a:xfrm>
            <a:off x="1806983" y="7509620"/>
            <a:ext cx="289306" cy="289306"/>
            <a:chOff x="0" y="0"/>
            <a:chExt cx="812800" cy="812800"/>
          </a:xfrm>
        </p:grpSpPr>
        <p:sp>
          <p:nvSpPr>
            <p:cNvPr id="178" name="Google Shape;178;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0" name="Google Shape;180;p15"/>
          <p:cNvGrpSpPr/>
          <p:nvPr/>
        </p:nvGrpSpPr>
        <p:grpSpPr>
          <a:xfrm>
            <a:off x="17226561" y="7509620"/>
            <a:ext cx="388978" cy="388978"/>
            <a:chOff x="0" y="0"/>
            <a:chExt cx="812800" cy="812800"/>
          </a:xfrm>
        </p:grpSpPr>
        <p:sp>
          <p:nvSpPr>
            <p:cNvPr id="181" name="Google Shape;181;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C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3B7B488C-2D30-C5CD-6FC9-A118672423F9}"/>
              </a:ext>
            </a:extLst>
          </p:cNvPr>
          <p:cNvSpPr txBox="1"/>
          <p:nvPr/>
        </p:nvSpPr>
        <p:spPr>
          <a:xfrm>
            <a:off x="2839273" y="4228663"/>
            <a:ext cx="11015382" cy="1569660"/>
          </a:xfrm>
          <a:prstGeom prst="rect">
            <a:avLst/>
          </a:prstGeom>
          <a:noFill/>
        </p:spPr>
        <p:txBody>
          <a:bodyPr wrap="square" rtlCol="0">
            <a:spAutoFit/>
          </a:bodyPr>
          <a:lstStyle/>
          <a:p>
            <a:pPr marL="514350" indent="-514350">
              <a:buClr>
                <a:schemeClr val="bg1"/>
              </a:buClr>
              <a:buFont typeface="Arial"/>
              <a:buAutoNum type="arabicPeriod"/>
            </a:pPr>
            <a:r>
              <a:rPr lang="vi-VN" sz="2400" dirty="0">
                <a:solidFill>
                  <a:srgbClr val="FFFFFF"/>
                </a:solidFill>
                <a:latin typeface="+mn-lt"/>
              </a:rPr>
              <a:t>Là những trò chơi được phát triển và sản xuất bởi những nhóm nhỏ hoặc các cá nhân</a:t>
            </a:r>
            <a:endParaRPr lang="en-US" sz="2400" dirty="0">
              <a:solidFill>
                <a:srgbClr val="FFFFFF"/>
              </a:solidFill>
              <a:latin typeface="+mn-lt"/>
            </a:endParaRPr>
          </a:p>
          <a:p>
            <a:pPr marL="514350" indent="-514350">
              <a:buClr>
                <a:schemeClr val="bg1"/>
              </a:buClr>
              <a:buFont typeface="Arial"/>
              <a:buAutoNum type="arabicPeriod"/>
            </a:pPr>
            <a:r>
              <a:rPr lang="en-US" sz="2400" dirty="0">
                <a:solidFill>
                  <a:srgbClr val="FFFFFF"/>
                </a:solidFill>
                <a:latin typeface="+mn-lt"/>
              </a:rPr>
              <a:t>Không </a:t>
            </a:r>
            <a:r>
              <a:rPr lang="vi-VN" sz="2400" dirty="0">
                <a:solidFill>
                  <a:srgbClr val="FFFFFF"/>
                </a:solidFill>
                <a:latin typeface="+mn-lt"/>
              </a:rPr>
              <a:t>có sự đầu tư lớn về kinh phí cũng như là truyền thông </a:t>
            </a:r>
            <a:endParaRPr lang="en-US" sz="2400" dirty="0">
              <a:solidFill>
                <a:srgbClr val="FFFFFF"/>
              </a:solidFill>
              <a:latin typeface="+mn-lt"/>
            </a:endParaRPr>
          </a:p>
          <a:p>
            <a:pPr marL="514350" indent="-514350">
              <a:buClr>
                <a:schemeClr val="bg1"/>
              </a:buClr>
              <a:buFont typeface="Arial"/>
              <a:buAutoNum type="arabicPeriod"/>
            </a:pPr>
            <a:r>
              <a:rPr lang="en-US" sz="2400" dirty="0">
                <a:solidFill>
                  <a:srgbClr val="FFFFFF"/>
                </a:solidFill>
                <a:latin typeface="+mn-lt"/>
              </a:rPr>
              <a:t>G</a:t>
            </a:r>
            <a:r>
              <a:rPr lang="vi-VN" sz="2400" dirty="0">
                <a:solidFill>
                  <a:srgbClr val="FFFFFF"/>
                </a:solidFill>
                <a:latin typeface="+mn-lt"/>
              </a:rPr>
              <a:t>ame indie thường sẽ có rất nhiều phong cách thể hiện khác nhau</a:t>
            </a:r>
            <a:endParaRPr lang="en-US" sz="2400" dirty="0">
              <a:solidFill>
                <a:srgbClr val="FFFFFF"/>
              </a:solidFill>
              <a:latin typeface="+mn-lt"/>
            </a:endParaRPr>
          </a:p>
        </p:txBody>
      </p:sp>
      <p:grpSp>
        <p:nvGrpSpPr>
          <p:cNvPr id="8" name="Group 7">
            <a:extLst>
              <a:ext uri="{FF2B5EF4-FFF2-40B4-BE49-F238E27FC236}">
                <a16:creationId xmlns:a16="http://schemas.microsoft.com/office/drawing/2014/main" id="{052EB270-FDF1-3396-D679-9A8DFCE63163}"/>
              </a:ext>
            </a:extLst>
          </p:cNvPr>
          <p:cNvGrpSpPr/>
          <p:nvPr/>
        </p:nvGrpSpPr>
        <p:grpSpPr>
          <a:xfrm>
            <a:off x="16449855" y="9126317"/>
            <a:ext cx="1487319" cy="573318"/>
            <a:chOff x="16449855" y="9126317"/>
            <a:chExt cx="1487319" cy="573318"/>
          </a:xfrm>
        </p:grpSpPr>
        <p:sp>
          <p:nvSpPr>
            <p:cNvPr id="4" name="Google Shape;587;p31">
              <a:extLst>
                <a:ext uri="{FF2B5EF4-FFF2-40B4-BE49-F238E27FC236}">
                  <a16:creationId xmlns:a16="http://schemas.microsoft.com/office/drawing/2014/main" id="{2A6397C1-125E-8EA2-E0C6-3936930B9F0F}"/>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6">
                <a:alphaModFix/>
              </a:blip>
              <a:stretch>
                <a:fillRect/>
              </a:stretch>
            </a:blipFill>
            <a:ln>
              <a:noFill/>
            </a:ln>
          </p:spPr>
          <p:txBody>
            <a:bodyPr/>
            <a:lstStyle/>
            <a:p>
              <a:endParaRPr lang="en-US"/>
            </a:p>
          </p:txBody>
        </p:sp>
        <p:sp>
          <p:nvSpPr>
            <p:cNvPr id="5" name="TextBox 4">
              <a:extLst>
                <a:ext uri="{FF2B5EF4-FFF2-40B4-BE49-F238E27FC236}">
                  <a16:creationId xmlns:a16="http://schemas.microsoft.com/office/drawing/2014/main" id="{FD410F8D-F90A-6DDA-0CFE-B7B1F216944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3</a:t>
              </a:r>
            </a:p>
          </p:txBody>
        </p:sp>
      </p:grpSp>
      <p:pic>
        <p:nvPicPr>
          <p:cNvPr id="1026" name="Picture 2" descr="Game Indie Stardew Valley">
            <a:extLst>
              <a:ext uri="{FF2B5EF4-FFF2-40B4-BE49-F238E27FC236}">
                <a16:creationId xmlns:a16="http://schemas.microsoft.com/office/drawing/2014/main" id="{2BDA88B2-7595-C088-1E6B-3BDDC0C4B0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5705" y="6637415"/>
            <a:ext cx="4524131" cy="23676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ame Inside ">
            <a:extLst>
              <a:ext uri="{FF2B5EF4-FFF2-40B4-BE49-F238E27FC236}">
                <a16:creationId xmlns:a16="http://schemas.microsoft.com/office/drawing/2014/main" id="{C57449E7-9AFF-332D-FAA3-8DF2D762FF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51024" y="6637415"/>
            <a:ext cx="4303631" cy="24243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CBCE986-0C95-E089-7456-0152DA564BC5}"/>
              </a:ext>
            </a:extLst>
          </p:cNvPr>
          <p:cNvSpPr txBox="1"/>
          <p:nvPr/>
        </p:nvSpPr>
        <p:spPr>
          <a:xfrm>
            <a:off x="3173710" y="9237970"/>
            <a:ext cx="4008120" cy="461665"/>
          </a:xfrm>
          <a:prstGeom prst="rect">
            <a:avLst/>
          </a:prstGeom>
          <a:noFill/>
        </p:spPr>
        <p:txBody>
          <a:bodyPr wrap="square" rtlCol="0">
            <a:spAutoFit/>
          </a:bodyPr>
          <a:lstStyle/>
          <a:p>
            <a:pPr algn="ctr"/>
            <a:r>
              <a:rPr lang="en-US" sz="2400" dirty="0">
                <a:solidFill>
                  <a:schemeClr val="bg1"/>
                </a:solidFill>
              </a:rPr>
              <a:t>Stardew Valley (2016)</a:t>
            </a:r>
          </a:p>
        </p:txBody>
      </p:sp>
      <p:sp>
        <p:nvSpPr>
          <p:cNvPr id="6" name="TextBox 5">
            <a:extLst>
              <a:ext uri="{FF2B5EF4-FFF2-40B4-BE49-F238E27FC236}">
                <a16:creationId xmlns:a16="http://schemas.microsoft.com/office/drawing/2014/main" id="{FF2732D8-07A5-D040-C6AE-F3EE5C1FA9D4}"/>
              </a:ext>
            </a:extLst>
          </p:cNvPr>
          <p:cNvSpPr txBox="1"/>
          <p:nvPr/>
        </p:nvSpPr>
        <p:spPr>
          <a:xfrm>
            <a:off x="9723411" y="9237971"/>
            <a:ext cx="4008120" cy="461665"/>
          </a:xfrm>
          <a:prstGeom prst="rect">
            <a:avLst/>
          </a:prstGeom>
          <a:noFill/>
        </p:spPr>
        <p:txBody>
          <a:bodyPr wrap="square" rtlCol="0">
            <a:spAutoFit/>
          </a:bodyPr>
          <a:lstStyle/>
          <a:p>
            <a:pPr algn="ctr"/>
            <a:r>
              <a:rPr lang="en-US" sz="2400" dirty="0">
                <a:solidFill>
                  <a:schemeClr val="bg1"/>
                </a:solidFill>
              </a:rPr>
              <a:t>Inside (2016)</a:t>
            </a:r>
          </a:p>
        </p:txBody>
      </p:sp>
      <p:pic>
        <p:nvPicPr>
          <p:cNvPr id="1030" name="Picture 6" descr="Explain - Free communications icons">
            <a:extLst>
              <a:ext uri="{FF2B5EF4-FFF2-40B4-BE49-F238E27FC236}">
                <a16:creationId xmlns:a16="http://schemas.microsoft.com/office/drawing/2014/main" id="{C7DFB183-4EDF-5D8C-3811-F80B54617C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5234" y="79777"/>
            <a:ext cx="1636401" cy="1636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2" name="Google Shape;154;p15">
            <a:extLst>
              <a:ext uri="{FF2B5EF4-FFF2-40B4-BE49-F238E27FC236}">
                <a16:creationId xmlns:a16="http://schemas.microsoft.com/office/drawing/2014/main" id="{62F8AD51-CAE0-D8DE-8D6A-8D042F3F3848}"/>
              </a:ext>
            </a:extLst>
          </p:cNvPr>
          <p:cNvSpPr/>
          <p:nvPr/>
        </p:nvSpPr>
        <p:spPr>
          <a:xfrm rot="6122049">
            <a:off x="-2059482" y="-2917246"/>
            <a:ext cx="5418782" cy="5834490"/>
          </a:xfrm>
          <a:custGeom>
            <a:avLst/>
            <a:gdLst/>
            <a:ahLst/>
            <a:cxnLst/>
            <a:rect l="l" t="t" r="r" b="b"/>
            <a:pathLst>
              <a:path w="5418782" h="5834490" extrusionOk="0">
                <a:moveTo>
                  <a:pt x="0" y="0"/>
                </a:moveTo>
                <a:lnTo>
                  <a:pt x="5418782" y="0"/>
                </a:lnTo>
                <a:lnTo>
                  <a:pt x="5418782" y="5834489"/>
                </a:lnTo>
                <a:lnTo>
                  <a:pt x="0" y="5834489"/>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2125980" y="1510914"/>
            <a:ext cx="7018020" cy="295465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Đặt vấn đề</a:t>
            </a:r>
          </a:p>
          <a:p>
            <a:pPr marL="0" marR="0" lvl="0" indent="0" algn="l" rtl="0">
              <a:lnSpc>
                <a:spcPct val="120000"/>
              </a:lnSpc>
              <a:spcBef>
                <a:spcPts val="0"/>
              </a:spcBef>
              <a:spcAft>
                <a:spcPts val="0"/>
              </a:spcAft>
              <a:buNone/>
            </a:pPr>
            <a:endParaRPr lang="en-US" sz="8000" dirty="0">
              <a:solidFill>
                <a:schemeClr val="bg1">
                  <a:lumMod val="95000"/>
                </a:schemeClr>
              </a:solidFill>
              <a:latin typeface="Black Ops One"/>
            </a:endParaRPr>
          </a:p>
        </p:txBody>
      </p:sp>
      <p:grpSp>
        <p:nvGrpSpPr>
          <p:cNvPr id="134" name="Google Shape;134;p14"/>
          <p:cNvGrpSpPr/>
          <p:nvPr/>
        </p:nvGrpSpPr>
        <p:grpSpPr>
          <a:xfrm>
            <a:off x="9766816" y="657785"/>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6531590" y="2599264"/>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8611979" y="9032240"/>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3" name="Google Shape;143;p14"/>
          <p:cNvSpPr/>
          <p:nvPr/>
        </p:nvSpPr>
        <p:spPr>
          <a:xfrm rot="9273880">
            <a:off x="14662020" y="-3465460"/>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3">
              <a:alphaModFix/>
            </a:blip>
            <a:stretch>
              <a:fillRect/>
            </a:stretch>
          </a:blipFill>
          <a:ln>
            <a:noFill/>
          </a:ln>
        </p:spPr>
        <p:txBody>
          <a:bodyPr/>
          <a:lstStyle/>
          <a:p>
            <a:endParaRPr lang="en-US"/>
          </a:p>
        </p:txBody>
      </p:sp>
      <p:sp>
        <p:nvSpPr>
          <p:cNvPr id="6" name="TextBox 5">
            <a:extLst>
              <a:ext uri="{FF2B5EF4-FFF2-40B4-BE49-F238E27FC236}">
                <a16:creationId xmlns:a16="http://schemas.microsoft.com/office/drawing/2014/main" id="{8DC2FBB3-B592-D894-CAE2-39ED90F8F9A5}"/>
              </a:ext>
            </a:extLst>
          </p:cNvPr>
          <p:cNvSpPr txBox="1"/>
          <p:nvPr/>
        </p:nvSpPr>
        <p:spPr>
          <a:xfrm>
            <a:off x="2036120" y="4171609"/>
            <a:ext cx="9077596" cy="3108543"/>
          </a:xfrm>
          <a:prstGeom prst="rect">
            <a:avLst/>
          </a:prstGeom>
          <a:noFill/>
        </p:spPr>
        <p:txBody>
          <a:bodyPr wrap="square" rtlCol="0">
            <a:spAutoFit/>
          </a:bodyPr>
          <a:lstStyle/>
          <a:p>
            <a:pPr marL="457200" indent="-457200">
              <a:buClr>
                <a:schemeClr val="bg1"/>
              </a:buClr>
              <a:buFont typeface="Wingdings" panose="05000000000000000000" pitchFamily="2" charset="2"/>
              <a:buChar char="v"/>
            </a:pPr>
            <a:r>
              <a:rPr lang="en-US" sz="2800" dirty="0">
                <a:solidFill>
                  <a:schemeClr val="bg1"/>
                </a:solidFill>
                <a:latin typeface="+mj-lt"/>
              </a:rPr>
              <a:t>Nhu cầu giải trí tăng do áp lực từ học tập và công việc.</a:t>
            </a:r>
          </a:p>
          <a:p>
            <a:pPr marL="457200" indent="-457200">
              <a:buClr>
                <a:schemeClr val="bg1"/>
              </a:buClr>
              <a:buFont typeface="Wingdings" panose="05000000000000000000" pitchFamily="2" charset="2"/>
              <a:buChar char="v"/>
            </a:pPr>
            <a:r>
              <a:rPr lang="en-US" sz="2800" dirty="0">
                <a:solidFill>
                  <a:schemeClr val="bg1"/>
                </a:solidFill>
                <a:latin typeface="+mj-lt"/>
              </a:rPr>
              <a:t>Sự phát triển mạnh mẽ của cộng đồng game Indie tại Việt Nam.</a:t>
            </a:r>
          </a:p>
          <a:p>
            <a:pPr marL="457200" indent="-457200">
              <a:buClr>
                <a:schemeClr val="bg1"/>
              </a:buClr>
              <a:buFont typeface="Wingdings" panose="05000000000000000000" pitchFamily="2" charset="2"/>
              <a:buChar char="v"/>
            </a:pPr>
            <a:r>
              <a:rPr lang="en-US" sz="2800" dirty="0">
                <a:solidFill>
                  <a:schemeClr val="bg1"/>
                </a:solidFill>
                <a:latin typeface="+mj-lt"/>
              </a:rPr>
              <a:t>Lập trình viên cần một nền tảng để quảng bá và mua bán các dự án của mình.</a:t>
            </a:r>
          </a:p>
          <a:p>
            <a:pPr marL="457200" indent="-457200">
              <a:buClr>
                <a:schemeClr val="bg1"/>
              </a:buClr>
              <a:buFont typeface="Wingdings" panose="05000000000000000000" pitchFamily="2" charset="2"/>
              <a:buChar char="v"/>
            </a:pPr>
            <a:endParaRPr lang="en-US" sz="2800" dirty="0">
              <a:solidFill>
                <a:schemeClr val="bg1"/>
              </a:solidFill>
              <a:latin typeface="+mj-lt"/>
            </a:endParaRPr>
          </a:p>
        </p:txBody>
      </p:sp>
      <p:sp>
        <p:nvSpPr>
          <p:cNvPr id="7" name="Google Shape;192;p16">
            <a:extLst>
              <a:ext uri="{FF2B5EF4-FFF2-40B4-BE49-F238E27FC236}">
                <a16:creationId xmlns:a16="http://schemas.microsoft.com/office/drawing/2014/main" id="{D5323E72-1BE9-F60E-9284-66294FBC25B1}"/>
              </a:ext>
            </a:extLst>
          </p:cNvPr>
          <p:cNvSpPr/>
          <p:nvPr/>
        </p:nvSpPr>
        <p:spPr>
          <a:xfrm rot="1178454">
            <a:off x="428525" y="228437"/>
            <a:ext cx="962117" cy="886046"/>
          </a:xfrm>
          <a:custGeom>
            <a:avLst/>
            <a:gdLst/>
            <a:ahLst/>
            <a:cxnLst/>
            <a:rect l="l" t="t" r="r" b="b"/>
            <a:pathLst>
              <a:path w="2056657" h="1871558" extrusionOk="0">
                <a:moveTo>
                  <a:pt x="0" y="0"/>
                </a:moveTo>
                <a:lnTo>
                  <a:pt x="2056657" y="0"/>
                </a:lnTo>
                <a:lnTo>
                  <a:pt x="2056657" y="1871558"/>
                </a:lnTo>
                <a:lnTo>
                  <a:pt x="0" y="1871558"/>
                </a:lnTo>
                <a:lnTo>
                  <a:pt x="0" y="0"/>
                </a:lnTo>
                <a:close/>
              </a:path>
            </a:pathLst>
          </a:custGeom>
          <a:blipFill rotWithShape="1">
            <a:blip r:embed="rId4">
              <a:alphaModFix/>
            </a:blip>
            <a:stretch>
              <a:fillRect/>
            </a:stretch>
          </a:blipFill>
          <a:ln>
            <a:noFill/>
          </a:ln>
        </p:spPr>
        <p:txBody>
          <a:bodyPr/>
          <a:lstStyle/>
          <a:p>
            <a:endParaRPr lang="en-US"/>
          </a:p>
        </p:txBody>
      </p:sp>
      <p:grpSp>
        <p:nvGrpSpPr>
          <p:cNvPr id="9" name="Group 8">
            <a:extLst>
              <a:ext uri="{FF2B5EF4-FFF2-40B4-BE49-F238E27FC236}">
                <a16:creationId xmlns:a16="http://schemas.microsoft.com/office/drawing/2014/main" id="{A27A6A5C-7CC0-C70D-9AEE-D71D58FC9B8B}"/>
              </a:ext>
            </a:extLst>
          </p:cNvPr>
          <p:cNvGrpSpPr/>
          <p:nvPr/>
        </p:nvGrpSpPr>
        <p:grpSpPr>
          <a:xfrm>
            <a:off x="16449855" y="9126317"/>
            <a:ext cx="1487319" cy="573318"/>
            <a:chOff x="16449855" y="9126317"/>
            <a:chExt cx="1487319" cy="573318"/>
          </a:xfrm>
        </p:grpSpPr>
        <p:sp>
          <p:nvSpPr>
            <p:cNvPr id="10" name="Google Shape;587;p31">
              <a:extLst>
                <a:ext uri="{FF2B5EF4-FFF2-40B4-BE49-F238E27FC236}">
                  <a16:creationId xmlns:a16="http://schemas.microsoft.com/office/drawing/2014/main" id="{71117E42-00B8-4FE9-8239-9D56A1541B67}"/>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a:p>
          </p:txBody>
        </p:sp>
        <p:sp>
          <p:nvSpPr>
            <p:cNvPr id="11" name="TextBox 10">
              <a:extLst>
                <a:ext uri="{FF2B5EF4-FFF2-40B4-BE49-F238E27FC236}">
                  <a16:creationId xmlns:a16="http://schemas.microsoft.com/office/drawing/2014/main" id="{56F61DA3-1D0F-9A65-9724-057E564B4934}"/>
                </a:ext>
              </a:extLst>
            </p:cNvPr>
            <p:cNvSpPr txBox="1"/>
            <p:nvPr/>
          </p:nvSpPr>
          <p:spPr>
            <a:xfrm>
              <a:off x="16824077" y="9182143"/>
              <a:ext cx="738873" cy="461665"/>
            </a:xfrm>
            <a:prstGeom prst="rect">
              <a:avLst/>
            </a:prstGeom>
            <a:noFill/>
          </p:spPr>
          <p:txBody>
            <a:bodyPr wrap="square" rtlCol="0">
              <a:spAutoFit/>
            </a:bodyPr>
            <a:lstStyle/>
            <a:p>
              <a:pPr algn="ctr"/>
              <a:r>
                <a:rPr lang="en-US" sz="2400" dirty="0"/>
                <a:t>4</a:t>
              </a:r>
            </a:p>
          </p:txBody>
        </p:sp>
      </p:grpSp>
      <p:pic>
        <p:nvPicPr>
          <p:cNvPr id="3074" name="Picture 2" descr="Top 10 tips for Stress Management">
            <a:extLst>
              <a:ext uri="{FF2B5EF4-FFF2-40B4-BE49-F238E27FC236}">
                <a16:creationId xmlns:a16="http://schemas.microsoft.com/office/drawing/2014/main" id="{79889BF9-7288-3D63-8752-075B0D8D2E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08297" y="2131900"/>
            <a:ext cx="5375806" cy="335987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aming Hub | Ứng dụng và Dịch vụ | Samsung Việt Nam">
            <a:extLst>
              <a:ext uri="{FF2B5EF4-FFF2-40B4-BE49-F238E27FC236}">
                <a16:creationId xmlns:a16="http://schemas.microsoft.com/office/drawing/2014/main" id="{D3A36D74-E105-66CF-6E64-522D50A9C9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12239" y="5623775"/>
            <a:ext cx="5055818" cy="3370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4447702">
            <a:off x="-2278389" y="-1761823"/>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8" y="1563582"/>
            <a:ext cx="13996352"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Lịch sử giải quyết vấn đề</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6531590" y="2599264"/>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8611979" y="9032240"/>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3" name="Google Shape;143;p14"/>
          <p:cNvSpPr/>
          <p:nvPr/>
        </p:nvSpPr>
        <p:spPr>
          <a:xfrm rot="9273880">
            <a:off x="14843984" y="-3861699"/>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a:p>
        </p:txBody>
      </p:sp>
      <p:sp>
        <p:nvSpPr>
          <p:cNvPr id="7" name="TextBox 6">
            <a:extLst>
              <a:ext uri="{FF2B5EF4-FFF2-40B4-BE49-F238E27FC236}">
                <a16:creationId xmlns:a16="http://schemas.microsoft.com/office/drawing/2014/main" id="{F64D7731-771C-F3D7-6194-126939341DE5}"/>
              </a:ext>
            </a:extLst>
          </p:cNvPr>
          <p:cNvSpPr txBox="1"/>
          <p:nvPr/>
        </p:nvSpPr>
        <p:spPr>
          <a:xfrm>
            <a:off x="1854156" y="3538018"/>
            <a:ext cx="9077596" cy="523220"/>
          </a:xfrm>
          <a:prstGeom prst="rect">
            <a:avLst/>
          </a:prstGeom>
          <a:noFill/>
        </p:spPr>
        <p:txBody>
          <a:bodyPr wrap="square" rtlCol="0">
            <a:spAutoFit/>
          </a:bodyPr>
          <a:lstStyle/>
          <a:p>
            <a:pPr>
              <a:buClr>
                <a:schemeClr val="bg1"/>
              </a:buClr>
            </a:pPr>
            <a:r>
              <a:rPr lang="en-US" sz="2800" dirty="0">
                <a:solidFill>
                  <a:schemeClr val="bg1"/>
                </a:solidFill>
                <a:latin typeface="+mj-lt"/>
              </a:rPr>
              <a:t>Ngoài nước</a:t>
            </a:r>
          </a:p>
        </p:txBody>
      </p:sp>
      <p:pic>
        <p:nvPicPr>
          <p:cNvPr id="2050" name="Picture 2" descr="Press Kit &amp; Brand Assets - itch.io">
            <a:extLst>
              <a:ext uri="{FF2B5EF4-FFF2-40B4-BE49-F238E27FC236}">
                <a16:creationId xmlns:a16="http://schemas.microsoft.com/office/drawing/2014/main" id="{73D19A18-4C36-A980-BC2C-73CB1A16E20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37" t="3870" r="1137" b="10416"/>
          <a:stretch/>
        </p:blipFill>
        <p:spPr bwMode="auto">
          <a:xfrm>
            <a:off x="1835333" y="4823279"/>
            <a:ext cx="4518302" cy="12609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BAE7CAF-D616-693B-B229-5836095549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4156" y="7348102"/>
            <a:ext cx="4537125" cy="13753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B72119B-3389-2B64-AD77-E273FE8CDFB4}"/>
              </a:ext>
            </a:extLst>
          </p:cNvPr>
          <p:cNvSpPr txBox="1"/>
          <p:nvPr/>
        </p:nvSpPr>
        <p:spPr>
          <a:xfrm>
            <a:off x="7086599" y="7229032"/>
            <a:ext cx="8582298" cy="1381147"/>
          </a:xfrm>
          <a:prstGeom prst="rect">
            <a:avLst/>
          </a:prstGeom>
          <a:noFill/>
        </p:spPr>
        <p:txBody>
          <a:bodyPr wrap="square" rtlCol="0">
            <a:spAutoFit/>
          </a:bodyPr>
          <a:lstStyle/>
          <a:p>
            <a:pPr marL="457200" indent="-457200">
              <a:lnSpc>
                <a:spcPct val="120000"/>
              </a:lnSpc>
              <a:buClr>
                <a:schemeClr val="bg1"/>
              </a:buClr>
              <a:buFont typeface="Wingdings" panose="05000000000000000000" pitchFamily="2" charset="2"/>
              <a:buChar char="v"/>
            </a:pPr>
            <a:r>
              <a:rPr lang="vi-VN" sz="2400" dirty="0">
                <a:solidFill>
                  <a:schemeClr val="bg1"/>
                </a:solidFill>
                <a:latin typeface="+mn-lt"/>
              </a:rPr>
              <a:t>Nền tảng phân phối trò chơi số lớn nhất trên thế giới</a:t>
            </a:r>
            <a:endParaRPr lang="en-US" sz="2400" dirty="0">
              <a:solidFill>
                <a:schemeClr val="bg1"/>
              </a:solidFill>
              <a:latin typeface="+mn-lt"/>
            </a:endParaRPr>
          </a:p>
          <a:p>
            <a:pPr marL="457200" indent="-457200">
              <a:lnSpc>
                <a:spcPct val="120000"/>
              </a:lnSpc>
              <a:buClr>
                <a:schemeClr val="bg1"/>
              </a:buClr>
              <a:buFont typeface="Wingdings" panose="05000000000000000000" pitchFamily="2" charset="2"/>
              <a:buChar char="v"/>
            </a:pPr>
            <a:r>
              <a:rPr lang="vi-VN" sz="2400" dirty="0">
                <a:solidFill>
                  <a:schemeClr val="bg1"/>
                </a:solidFill>
                <a:latin typeface="+mn-lt"/>
              </a:rPr>
              <a:t>Được phát triển và duy trì bởi Valve Corporation</a:t>
            </a:r>
          </a:p>
          <a:p>
            <a:pPr marL="457200" indent="-457200">
              <a:lnSpc>
                <a:spcPct val="120000"/>
              </a:lnSpc>
              <a:buClr>
                <a:schemeClr val="bg1"/>
              </a:buClr>
              <a:buFont typeface="Wingdings" panose="05000000000000000000" pitchFamily="2" charset="2"/>
              <a:buChar char="v"/>
            </a:pPr>
            <a:r>
              <a:rPr lang="en-US" sz="2400" dirty="0">
                <a:solidFill>
                  <a:schemeClr val="bg1"/>
                </a:solidFill>
                <a:latin typeface="+mn-lt"/>
              </a:rPr>
              <a:t>Đa dạng thể lại trò chơi</a:t>
            </a:r>
          </a:p>
        </p:txBody>
      </p:sp>
      <p:sp>
        <p:nvSpPr>
          <p:cNvPr id="9" name="TextBox 8">
            <a:extLst>
              <a:ext uri="{FF2B5EF4-FFF2-40B4-BE49-F238E27FC236}">
                <a16:creationId xmlns:a16="http://schemas.microsoft.com/office/drawing/2014/main" id="{7571FE1C-FEEE-F68E-A60C-084B23687E84}"/>
              </a:ext>
            </a:extLst>
          </p:cNvPr>
          <p:cNvSpPr txBox="1"/>
          <p:nvPr/>
        </p:nvSpPr>
        <p:spPr>
          <a:xfrm>
            <a:off x="7086599" y="4127318"/>
            <a:ext cx="8582298" cy="2267544"/>
          </a:xfrm>
          <a:prstGeom prst="rect">
            <a:avLst/>
          </a:prstGeom>
          <a:noFill/>
        </p:spPr>
        <p:txBody>
          <a:bodyPr wrap="square" rtlCol="0">
            <a:spAutoFit/>
          </a:bodyPr>
          <a:lstStyle/>
          <a:p>
            <a:pPr marL="457200" indent="-457200">
              <a:lnSpc>
                <a:spcPct val="120000"/>
              </a:lnSpc>
              <a:buClr>
                <a:schemeClr val="bg1"/>
              </a:buClr>
              <a:buFont typeface="Wingdings" panose="05000000000000000000" pitchFamily="2" charset="2"/>
              <a:buChar char="v"/>
            </a:pPr>
            <a:r>
              <a:rPr lang="vi-VN" sz="2400" dirty="0">
                <a:solidFill>
                  <a:schemeClr val="bg1"/>
                </a:solidFill>
                <a:latin typeface="+mn-lt"/>
              </a:rPr>
              <a:t>Được phát hành vào tháng 3 năm 2013 bởi Leaf Corcoran</a:t>
            </a:r>
            <a:endParaRPr lang="en-US" sz="2400" dirty="0">
              <a:solidFill>
                <a:schemeClr val="bg1"/>
              </a:solidFill>
              <a:latin typeface="+mn-lt"/>
            </a:endParaRPr>
          </a:p>
          <a:p>
            <a:pPr marL="457200" indent="-457200">
              <a:lnSpc>
                <a:spcPct val="120000"/>
              </a:lnSpc>
              <a:buClr>
                <a:schemeClr val="bg1"/>
              </a:buClr>
              <a:buFont typeface="Wingdings" panose="05000000000000000000" pitchFamily="2" charset="2"/>
              <a:buChar char="v"/>
            </a:pPr>
            <a:r>
              <a:rPr lang="en-US" sz="2400" dirty="0">
                <a:solidFill>
                  <a:schemeClr val="bg1"/>
                </a:solidFill>
                <a:latin typeface="+mn-lt"/>
              </a:rPr>
              <a:t>Nền tảng cung cấp game Indie, tài nguyên phát triển game (2d art, character design, map, soundtrack, …)</a:t>
            </a:r>
          </a:p>
          <a:p>
            <a:pPr marL="457200" indent="-457200">
              <a:lnSpc>
                <a:spcPct val="120000"/>
              </a:lnSpc>
              <a:buClr>
                <a:schemeClr val="bg1"/>
              </a:buClr>
              <a:buFont typeface="Wingdings" panose="05000000000000000000" pitchFamily="2" charset="2"/>
              <a:buChar char="v"/>
            </a:pPr>
            <a:r>
              <a:rPr lang="en-US" sz="2400" dirty="0">
                <a:solidFill>
                  <a:schemeClr val="bg1"/>
                </a:solidFill>
                <a:latin typeface="+mn-lt"/>
              </a:rPr>
              <a:t>Hổ trợ nhiều tính năng hữu ích cho nhà phát triển game.</a:t>
            </a:r>
          </a:p>
          <a:p>
            <a:pPr marL="457200" indent="-457200">
              <a:lnSpc>
                <a:spcPct val="120000"/>
              </a:lnSpc>
              <a:buClr>
                <a:schemeClr val="bg1"/>
              </a:buClr>
              <a:buFont typeface="Wingdings" panose="05000000000000000000" pitchFamily="2" charset="2"/>
              <a:buChar char="v"/>
            </a:pPr>
            <a:r>
              <a:rPr lang="en-US" sz="2400" dirty="0">
                <a:solidFill>
                  <a:schemeClr val="bg1"/>
                </a:solidFill>
                <a:latin typeface="+mn-lt"/>
              </a:rPr>
              <a:t>Người dùng có thể tổ chức Game Jam.</a:t>
            </a:r>
          </a:p>
        </p:txBody>
      </p:sp>
      <p:grpSp>
        <p:nvGrpSpPr>
          <p:cNvPr id="10" name="Group 9">
            <a:extLst>
              <a:ext uri="{FF2B5EF4-FFF2-40B4-BE49-F238E27FC236}">
                <a16:creationId xmlns:a16="http://schemas.microsoft.com/office/drawing/2014/main" id="{A89A108A-B855-9EEE-CD83-884D4EB68A27}"/>
              </a:ext>
            </a:extLst>
          </p:cNvPr>
          <p:cNvGrpSpPr/>
          <p:nvPr/>
        </p:nvGrpSpPr>
        <p:grpSpPr>
          <a:xfrm>
            <a:off x="16449855" y="9126317"/>
            <a:ext cx="1487319" cy="573318"/>
            <a:chOff x="16449855" y="9126317"/>
            <a:chExt cx="1487319" cy="573318"/>
          </a:xfrm>
        </p:grpSpPr>
        <p:sp>
          <p:nvSpPr>
            <p:cNvPr id="11" name="Google Shape;587;p31">
              <a:extLst>
                <a:ext uri="{FF2B5EF4-FFF2-40B4-BE49-F238E27FC236}">
                  <a16:creationId xmlns:a16="http://schemas.microsoft.com/office/drawing/2014/main" id="{18EAE11B-0CDA-CE81-173F-C7217BCF9FC1}"/>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7">
                <a:alphaModFix/>
              </a:blip>
              <a:stretch>
                <a:fillRect/>
              </a:stretch>
            </a:blipFill>
            <a:ln>
              <a:noFill/>
            </a:ln>
          </p:spPr>
          <p:txBody>
            <a:bodyPr/>
            <a:lstStyle/>
            <a:p>
              <a:endParaRPr lang="en-US"/>
            </a:p>
          </p:txBody>
        </p:sp>
        <p:sp>
          <p:nvSpPr>
            <p:cNvPr id="12" name="TextBox 11">
              <a:extLst>
                <a:ext uri="{FF2B5EF4-FFF2-40B4-BE49-F238E27FC236}">
                  <a16:creationId xmlns:a16="http://schemas.microsoft.com/office/drawing/2014/main" id="{642C1C82-B099-36F3-FA76-73F0FBC03391}"/>
                </a:ext>
              </a:extLst>
            </p:cNvPr>
            <p:cNvSpPr txBox="1"/>
            <p:nvPr/>
          </p:nvSpPr>
          <p:spPr>
            <a:xfrm>
              <a:off x="16824077" y="9182143"/>
              <a:ext cx="738873" cy="461665"/>
            </a:xfrm>
            <a:prstGeom prst="rect">
              <a:avLst/>
            </a:prstGeom>
            <a:noFill/>
          </p:spPr>
          <p:txBody>
            <a:bodyPr wrap="square" rtlCol="0">
              <a:spAutoFit/>
            </a:bodyPr>
            <a:lstStyle/>
            <a:p>
              <a:pPr algn="ctr"/>
              <a:r>
                <a:rPr lang="en-US" sz="2400" dirty="0"/>
                <a:t>5</a:t>
              </a:r>
            </a:p>
          </p:txBody>
        </p:sp>
      </p:grpSp>
      <p:sp>
        <p:nvSpPr>
          <p:cNvPr id="13" name="Google Shape;580;p31">
            <a:extLst>
              <a:ext uri="{FF2B5EF4-FFF2-40B4-BE49-F238E27FC236}">
                <a16:creationId xmlns:a16="http://schemas.microsoft.com/office/drawing/2014/main" id="{7139AF59-2879-6F5D-9395-DE5D85396AEA}"/>
              </a:ext>
            </a:extLst>
          </p:cNvPr>
          <p:cNvSpPr/>
          <p:nvPr/>
        </p:nvSpPr>
        <p:spPr>
          <a:xfrm rot="2111375">
            <a:off x="137654" y="466211"/>
            <a:ext cx="1150982" cy="842729"/>
          </a:xfrm>
          <a:custGeom>
            <a:avLst/>
            <a:gdLst/>
            <a:ahLst/>
            <a:cxnLst/>
            <a:rect l="l" t="t" r="r" b="b"/>
            <a:pathLst>
              <a:path w="1531867" h="951673" extrusionOk="0">
                <a:moveTo>
                  <a:pt x="0" y="0"/>
                </a:moveTo>
                <a:lnTo>
                  <a:pt x="1531868" y="0"/>
                </a:lnTo>
                <a:lnTo>
                  <a:pt x="1531868" y="951673"/>
                </a:lnTo>
                <a:lnTo>
                  <a:pt x="0" y="951673"/>
                </a:lnTo>
                <a:lnTo>
                  <a:pt x="0" y="0"/>
                </a:lnTo>
                <a:close/>
              </a:path>
            </a:pathLst>
          </a:custGeom>
          <a:blipFill rotWithShape="1">
            <a:blip r:embed="rId8">
              <a:alphaModFix/>
            </a:blip>
            <a:stretch>
              <a:fillRect/>
            </a:stretch>
          </a:blipFill>
          <a:ln>
            <a:noFill/>
          </a:ln>
        </p:spPr>
        <p:txBody>
          <a:bodyPr/>
          <a:lstStyle/>
          <a:p>
            <a:endParaRPr lang="en-US"/>
          </a:p>
        </p:txBody>
      </p:sp>
    </p:spTree>
    <p:extLst>
      <p:ext uri="{BB962C8B-B14F-4D97-AF65-F5344CB8AC3E}">
        <p14:creationId xmlns:p14="http://schemas.microsoft.com/office/powerpoint/2010/main" val="140841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6706242" y="-1963272"/>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8" y="1563582"/>
            <a:ext cx="14468791"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Lịch sử giải quyết vấn đề</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6531590" y="2599264"/>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8611979" y="9032240"/>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sp>
        <p:nvSpPr>
          <p:cNvPr id="7" name="TextBox 6">
            <a:extLst>
              <a:ext uri="{FF2B5EF4-FFF2-40B4-BE49-F238E27FC236}">
                <a16:creationId xmlns:a16="http://schemas.microsoft.com/office/drawing/2014/main" id="{F64D7731-771C-F3D7-6194-126939341DE5}"/>
              </a:ext>
            </a:extLst>
          </p:cNvPr>
          <p:cNvSpPr txBox="1"/>
          <p:nvPr/>
        </p:nvSpPr>
        <p:spPr>
          <a:xfrm>
            <a:off x="1838008" y="3594340"/>
            <a:ext cx="9077596" cy="523220"/>
          </a:xfrm>
          <a:prstGeom prst="rect">
            <a:avLst/>
          </a:prstGeom>
          <a:noFill/>
        </p:spPr>
        <p:txBody>
          <a:bodyPr wrap="square" rtlCol="0">
            <a:spAutoFit/>
          </a:bodyPr>
          <a:lstStyle/>
          <a:p>
            <a:pPr>
              <a:buClr>
                <a:schemeClr val="bg1"/>
              </a:buClr>
            </a:pPr>
            <a:r>
              <a:rPr lang="en-US" sz="2800" dirty="0">
                <a:solidFill>
                  <a:schemeClr val="bg1"/>
                </a:solidFill>
                <a:latin typeface="+mj-lt"/>
              </a:rPr>
              <a:t>Trong nước</a:t>
            </a:r>
          </a:p>
        </p:txBody>
      </p:sp>
      <p:sp>
        <p:nvSpPr>
          <p:cNvPr id="9" name="TextBox 8">
            <a:extLst>
              <a:ext uri="{FF2B5EF4-FFF2-40B4-BE49-F238E27FC236}">
                <a16:creationId xmlns:a16="http://schemas.microsoft.com/office/drawing/2014/main" id="{7571FE1C-FEEE-F68E-A60C-084B23687E84}"/>
              </a:ext>
            </a:extLst>
          </p:cNvPr>
          <p:cNvSpPr txBox="1"/>
          <p:nvPr/>
        </p:nvSpPr>
        <p:spPr>
          <a:xfrm>
            <a:off x="7040879" y="4600499"/>
            <a:ext cx="8582298" cy="2113079"/>
          </a:xfrm>
          <a:prstGeom prst="rect">
            <a:avLst/>
          </a:prstGeom>
          <a:noFill/>
        </p:spPr>
        <p:txBody>
          <a:bodyPr wrap="square" rtlCol="0">
            <a:spAutoFit/>
          </a:bodyPr>
          <a:lstStyle/>
          <a:p>
            <a:pPr marL="457200" indent="-457200">
              <a:lnSpc>
                <a:spcPct val="120000"/>
              </a:lnSpc>
              <a:buClr>
                <a:schemeClr val="bg1"/>
              </a:buClr>
              <a:buFont typeface="Wingdings" panose="05000000000000000000" pitchFamily="2" charset="2"/>
              <a:buChar char="v"/>
            </a:pPr>
            <a:r>
              <a:rPr lang="en-US" sz="2800" dirty="0">
                <a:solidFill>
                  <a:schemeClr val="bg1"/>
                </a:solidFill>
                <a:latin typeface="+mj-lt"/>
              </a:rPr>
              <a:t>Là website phân phối sản phẩm về Game bản quyền, Phần mềm, tiện ích hàng đầu Việt Nam.</a:t>
            </a:r>
          </a:p>
          <a:p>
            <a:pPr marL="457200" indent="-457200">
              <a:lnSpc>
                <a:spcPct val="120000"/>
              </a:lnSpc>
              <a:buClr>
                <a:schemeClr val="bg1"/>
              </a:buClr>
              <a:buFont typeface="Wingdings" panose="05000000000000000000" pitchFamily="2" charset="2"/>
              <a:buChar char="v"/>
            </a:pPr>
            <a:r>
              <a:rPr lang="en-US" sz="2800" dirty="0">
                <a:solidFill>
                  <a:schemeClr val="bg1"/>
                </a:solidFill>
                <a:latin typeface="+mj-lt"/>
              </a:rPr>
              <a:t>Đa dạng sản phẩm từ trò chơi, phần mềm, key, tài khoản premium của các nền tảng lớn.</a:t>
            </a:r>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449855" y="9126317"/>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6</a:t>
              </a:r>
            </a:p>
          </p:txBody>
        </p:sp>
      </p:grpSp>
      <p:pic>
        <p:nvPicPr>
          <p:cNvPr id="3074" name="Picture 2" descr="Home - Divine News">
            <a:extLst>
              <a:ext uri="{FF2B5EF4-FFF2-40B4-BE49-F238E27FC236}">
                <a16:creationId xmlns:a16="http://schemas.microsoft.com/office/drawing/2014/main" id="{3D62B943-F4CF-7D0A-1455-17F2540D32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1701" y="4767550"/>
            <a:ext cx="4684037" cy="1545732"/>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572;p31">
            <a:extLst>
              <a:ext uri="{FF2B5EF4-FFF2-40B4-BE49-F238E27FC236}">
                <a16:creationId xmlns:a16="http://schemas.microsoft.com/office/drawing/2014/main" id="{2CEFB24D-B4EC-8EF3-8246-9A2FF17427D2}"/>
              </a:ext>
            </a:extLst>
          </p:cNvPr>
          <p:cNvSpPr/>
          <p:nvPr/>
        </p:nvSpPr>
        <p:spPr>
          <a:xfrm rot="2700000">
            <a:off x="464387" y="257379"/>
            <a:ext cx="1437357" cy="1201990"/>
          </a:xfrm>
          <a:custGeom>
            <a:avLst/>
            <a:gdLst/>
            <a:ahLst/>
            <a:cxnLst/>
            <a:rect l="l" t="t" r="r" b="b"/>
            <a:pathLst>
              <a:path w="1437357" h="1201990" extrusionOk="0">
                <a:moveTo>
                  <a:pt x="0" y="0"/>
                </a:moveTo>
                <a:lnTo>
                  <a:pt x="1437357" y="0"/>
                </a:lnTo>
                <a:lnTo>
                  <a:pt x="1437357" y="1201990"/>
                </a:lnTo>
                <a:lnTo>
                  <a:pt x="0" y="1201990"/>
                </a:lnTo>
                <a:lnTo>
                  <a:pt x="0" y="0"/>
                </a:lnTo>
                <a:close/>
              </a:path>
            </a:pathLst>
          </a:custGeom>
          <a:blipFill rotWithShape="1">
            <a:blip r:embed="rId7">
              <a:alphaModFix/>
            </a:blip>
            <a:stretch>
              <a:fillRect/>
            </a:stretch>
          </a:blipFill>
          <a:ln>
            <a:noFill/>
          </a:ln>
        </p:spPr>
        <p:txBody>
          <a:bodyPr/>
          <a:lstStyle/>
          <a:p>
            <a:endParaRPr lang="en-US"/>
          </a:p>
        </p:txBody>
      </p:sp>
    </p:spTree>
    <p:extLst>
      <p:ext uri="{BB962C8B-B14F-4D97-AF65-F5344CB8AC3E}">
        <p14:creationId xmlns:p14="http://schemas.microsoft.com/office/powerpoint/2010/main" val="2269433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6706242" y="-1963272"/>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9" y="1563582"/>
            <a:ext cx="7018020"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Mục tiêu</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6531590" y="2599264"/>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a:p>
        </p:txBody>
      </p:sp>
      <p:sp>
        <p:nvSpPr>
          <p:cNvPr id="7" name="TextBox 6">
            <a:extLst>
              <a:ext uri="{FF2B5EF4-FFF2-40B4-BE49-F238E27FC236}">
                <a16:creationId xmlns:a16="http://schemas.microsoft.com/office/drawing/2014/main" id="{F64D7731-771C-F3D7-6194-126939341DE5}"/>
              </a:ext>
            </a:extLst>
          </p:cNvPr>
          <p:cNvSpPr txBox="1"/>
          <p:nvPr/>
        </p:nvSpPr>
        <p:spPr>
          <a:xfrm>
            <a:off x="1792555" y="4788134"/>
            <a:ext cx="11297964" cy="954107"/>
          </a:xfrm>
          <a:prstGeom prst="rect">
            <a:avLst/>
          </a:prstGeom>
          <a:noFill/>
        </p:spPr>
        <p:txBody>
          <a:bodyPr wrap="square" rtlCol="0">
            <a:spAutoFit/>
          </a:bodyPr>
          <a:lstStyle/>
          <a:p>
            <a:pPr>
              <a:buClr>
                <a:schemeClr val="bg1"/>
              </a:buClr>
            </a:pPr>
            <a:r>
              <a:rPr lang="en-US" sz="2800" dirty="0">
                <a:solidFill>
                  <a:schemeClr val="bg1"/>
                </a:solidFill>
                <a:latin typeface="+mj-lt"/>
              </a:rPr>
              <a:t>    Nghiên cứu xây dựng website sàn giao dịch trực tuyến chuyên về các sản phẩm game Indie.</a:t>
            </a:r>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449855" y="9126317"/>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7</a:t>
              </a:r>
            </a:p>
          </p:txBody>
        </p:sp>
      </p:grpSp>
      <p:sp>
        <p:nvSpPr>
          <p:cNvPr id="8" name="TextBox 7">
            <a:extLst>
              <a:ext uri="{FF2B5EF4-FFF2-40B4-BE49-F238E27FC236}">
                <a16:creationId xmlns:a16="http://schemas.microsoft.com/office/drawing/2014/main" id="{A3653D06-B862-8CED-82BE-81D03EFAF425}"/>
              </a:ext>
            </a:extLst>
          </p:cNvPr>
          <p:cNvSpPr txBox="1"/>
          <p:nvPr/>
        </p:nvSpPr>
        <p:spPr>
          <a:xfrm>
            <a:off x="1792555" y="3904802"/>
            <a:ext cx="8605156" cy="584775"/>
          </a:xfrm>
          <a:prstGeom prst="rect">
            <a:avLst/>
          </a:prstGeom>
          <a:noFill/>
        </p:spPr>
        <p:txBody>
          <a:bodyPr wrap="square" rtlCol="0">
            <a:spAutoFit/>
          </a:bodyPr>
          <a:lstStyle/>
          <a:p>
            <a:r>
              <a:rPr lang="en-US" sz="3200" dirty="0">
                <a:solidFill>
                  <a:schemeClr val="bg1"/>
                </a:solidFill>
                <a:latin typeface="+mj-lt"/>
              </a:rPr>
              <a:t>Tổng quát:</a:t>
            </a:r>
          </a:p>
        </p:txBody>
      </p:sp>
      <p:sp>
        <p:nvSpPr>
          <p:cNvPr id="11" name="TextBox 10">
            <a:extLst>
              <a:ext uri="{FF2B5EF4-FFF2-40B4-BE49-F238E27FC236}">
                <a16:creationId xmlns:a16="http://schemas.microsoft.com/office/drawing/2014/main" id="{6EF44C84-2987-5B40-C776-624959EE7BFA}"/>
              </a:ext>
            </a:extLst>
          </p:cNvPr>
          <p:cNvSpPr txBox="1"/>
          <p:nvPr/>
        </p:nvSpPr>
        <p:spPr>
          <a:xfrm>
            <a:off x="1792555" y="6878535"/>
            <a:ext cx="11297964" cy="1815882"/>
          </a:xfrm>
          <a:prstGeom prst="rect">
            <a:avLst/>
          </a:prstGeom>
          <a:noFill/>
        </p:spPr>
        <p:txBody>
          <a:bodyPr wrap="square" rtlCol="0">
            <a:spAutoFit/>
          </a:bodyPr>
          <a:lstStyle/>
          <a:p>
            <a:pPr marL="457200" indent="-457200">
              <a:buClr>
                <a:schemeClr val="bg1"/>
              </a:buClr>
              <a:buFont typeface="Wingdings" panose="05000000000000000000" pitchFamily="2" charset="2"/>
              <a:buChar char="v"/>
            </a:pPr>
            <a:r>
              <a:rPr lang="en-US" sz="2800" dirty="0">
                <a:solidFill>
                  <a:schemeClr val="bg1"/>
                </a:solidFill>
                <a:latin typeface="+mj-lt"/>
              </a:rPr>
              <a:t>Giúp người chơi dễ dàng tìm kiếm các tựa game Indie hay</a:t>
            </a:r>
          </a:p>
          <a:p>
            <a:pPr marL="457200" indent="-457200">
              <a:buClr>
                <a:schemeClr val="bg1"/>
              </a:buClr>
              <a:buFont typeface="Wingdings" panose="05000000000000000000" pitchFamily="2" charset="2"/>
              <a:buChar char="v"/>
            </a:pPr>
            <a:r>
              <a:rPr lang="en-US" sz="2800" dirty="0">
                <a:solidFill>
                  <a:schemeClr val="bg1"/>
                </a:solidFill>
                <a:latin typeface="+mj-lt"/>
              </a:rPr>
              <a:t>Giúp nhà phát triển mang sản phẩm của mình đến với cộng đồng</a:t>
            </a:r>
          </a:p>
          <a:p>
            <a:pPr marL="457200" indent="-457200">
              <a:buClr>
                <a:schemeClr val="bg1"/>
              </a:buClr>
              <a:buFont typeface="Wingdings" panose="05000000000000000000" pitchFamily="2" charset="2"/>
              <a:buChar char="v"/>
            </a:pPr>
            <a:r>
              <a:rPr lang="en-US" sz="2800" dirty="0">
                <a:solidFill>
                  <a:schemeClr val="bg1"/>
                </a:solidFill>
                <a:latin typeface="+mj-lt"/>
              </a:rPr>
              <a:t>Phát triển cộng đồng người chơi game Indie tại Việt Nam</a:t>
            </a:r>
          </a:p>
          <a:p>
            <a:pPr marL="457200" indent="-457200">
              <a:buClr>
                <a:schemeClr val="bg1"/>
              </a:buClr>
              <a:buFont typeface="Wingdings" panose="05000000000000000000" pitchFamily="2" charset="2"/>
              <a:buChar char="v"/>
            </a:pPr>
            <a:r>
              <a:rPr lang="en-US" sz="2800" dirty="0">
                <a:solidFill>
                  <a:schemeClr val="bg1"/>
                </a:solidFill>
                <a:latin typeface="+mj-lt"/>
              </a:rPr>
              <a:t>Xây dựng một môi trường học lập trình hiệu quả</a:t>
            </a:r>
          </a:p>
        </p:txBody>
      </p:sp>
      <p:sp>
        <p:nvSpPr>
          <p:cNvPr id="12" name="TextBox 11">
            <a:extLst>
              <a:ext uri="{FF2B5EF4-FFF2-40B4-BE49-F238E27FC236}">
                <a16:creationId xmlns:a16="http://schemas.microsoft.com/office/drawing/2014/main" id="{834F6B89-B4EB-CA28-D588-C29E37295F14}"/>
              </a:ext>
            </a:extLst>
          </p:cNvPr>
          <p:cNvSpPr txBox="1"/>
          <p:nvPr/>
        </p:nvSpPr>
        <p:spPr>
          <a:xfrm>
            <a:off x="1792555" y="6084637"/>
            <a:ext cx="8605156" cy="584775"/>
          </a:xfrm>
          <a:prstGeom prst="rect">
            <a:avLst/>
          </a:prstGeom>
          <a:noFill/>
        </p:spPr>
        <p:txBody>
          <a:bodyPr wrap="square" rtlCol="0">
            <a:spAutoFit/>
          </a:bodyPr>
          <a:lstStyle/>
          <a:p>
            <a:r>
              <a:rPr lang="en-US" sz="3200" dirty="0">
                <a:solidFill>
                  <a:schemeClr val="bg1"/>
                </a:solidFill>
                <a:latin typeface="+mj-lt"/>
              </a:rPr>
              <a:t>Cụ thể:</a:t>
            </a:r>
          </a:p>
        </p:txBody>
      </p:sp>
      <p:sp>
        <p:nvSpPr>
          <p:cNvPr id="14" name="Google Shape;581;p31">
            <a:extLst>
              <a:ext uri="{FF2B5EF4-FFF2-40B4-BE49-F238E27FC236}">
                <a16:creationId xmlns:a16="http://schemas.microsoft.com/office/drawing/2014/main" id="{5A4ECBE2-89B7-B9D7-C7C6-83F9FE32D716}"/>
              </a:ext>
            </a:extLst>
          </p:cNvPr>
          <p:cNvSpPr/>
          <p:nvPr/>
        </p:nvSpPr>
        <p:spPr>
          <a:xfrm>
            <a:off x="680717" y="101304"/>
            <a:ext cx="1004696" cy="1056564"/>
          </a:xfrm>
          <a:custGeom>
            <a:avLst/>
            <a:gdLst/>
            <a:ahLst/>
            <a:cxnLst/>
            <a:rect l="l" t="t" r="r" b="b"/>
            <a:pathLst>
              <a:path w="1004696" h="1056564" extrusionOk="0">
                <a:moveTo>
                  <a:pt x="0" y="0"/>
                </a:moveTo>
                <a:lnTo>
                  <a:pt x="1004696" y="0"/>
                </a:lnTo>
                <a:lnTo>
                  <a:pt x="1004696" y="1056564"/>
                </a:lnTo>
                <a:lnTo>
                  <a:pt x="0" y="1056564"/>
                </a:lnTo>
                <a:lnTo>
                  <a:pt x="0" y="0"/>
                </a:lnTo>
                <a:close/>
              </a:path>
            </a:pathLst>
          </a:custGeom>
          <a:blipFill rotWithShape="1">
            <a:blip r:embed="rId6">
              <a:alphaModFix/>
            </a:blip>
            <a:stretch>
              <a:fillRect/>
            </a:stretch>
          </a:blipFill>
          <a:ln>
            <a:noFill/>
          </a:ln>
        </p:spPr>
        <p:txBody>
          <a:bodyPr/>
          <a:lstStyle/>
          <a:p>
            <a:endParaRPr lang="en-US"/>
          </a:p>
        </p:txBody>
      </p:sp>
    </p:spTree>
    <p:extLst>
      <p:ext uri="{BB962C8B-B14F-4D97-AF65-F5344CB8AC3E}">
        <p14:creationId xmlns:p14="http://schemas.microsoft.com/office/powerpoint/2010/main" val="2329971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6706242" y="-1963272"/>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8" y="1563582"/>
            <a:ext cx="10414951"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vi-VN" sz="8000" dirty="0">
                <a:solidFill>
                  <a:schemeClr val="bg1">
                    <a:lumMod val="95000"/>
                  </a:schemeClr>
                </a:solidFill>
                <a:latin typeface="Black Ops One"/>
                <a:sym typeface="Black Ops One"/>
              </a:rPr>
              <a:t>Hướng giải quyết</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6531590" y="2599264"/>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449855" y="9126317"/>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8</a:t>
              </a:r>
            </a:p>
          </p:txBody>
        </p:sp>
      </p:grpSp>
      <p:sp>
        <p:nvSpPr>
          <p:cNvPr id="13" name="TextBox 12">
            <a:extLst>
              <a:ext uri="{FF2B5EF4-FFF2-40B4-BE49-F238E27FC236}">
                <a16:creationId xmlns:a16="http://schemas.microsoft.com/office/drawing/2014/main" id="{1DE7A850-D9CC-E053-C6C6-5CAEF5F6FA6A}"/>
              </a:ext>
            </a:extLst>
          </p:cNvPr>
          <p:cNvSpPr txBox="1"/>
          <p:nvPr/>
        </p:nvSpPr>
        <p:spPr>
          <a:xfrm>
            <a:off x="1685740" y="3892408"/>
            <a:ext cx="12121700" cy="1384995"/>
          </a:xfrm>
          <a:prstGeom prst="rect">
            <a:avLst/>
          </a:prstGeom>
          <a:noFill/>
        </p:spPr>
        <p:txBody>
          <a:bodyPr wrap="square" rtlCol="0">
            <a:spAutoFit/>
          </a:bodyPr>
          <a:lstStyle/>
          <a:p>
            <a:pPr marL="457200" indent="-457200">
              <a:buClr>
                <a:schemeClr val="bg1"/>
              </a:buClr>
              <a:buFont typeface="Wingdings" panose="05000000000000000000" pitchFamily="2" charset="2"/>
              <a:buChar char="v"/>
            </a:pPr>
            <a:r>
              <a:rPr lang="en-US" sz="2800" dirty="0">
                <a:solidFill>
                  <a:schemeClr val="bg1"/>
                </a:solidFill>
                <a:latin typeface="+mj-lt"/>
              </a:rPr>
              <a:t>Tìm hiểu cách hoạt động của một sàn giao dịch trực tuyến.</a:t>
            </a:r>
          </a:p>
          <a:p>
            <a:pPr marL="457200" indent="-457200">
              <a:buClr>
                <a:schemeClr val="bg1"/>
              </a:buClr>
              <a:buFont typeface="Wingdings" panose="05000000000000000000" pitchFamily="2" charset="2"/>
              <a:buChar char="v"/>
            </a:pPr>
            <a:r>
              <a:rPr lang="en-US" sz="2800" dirty="0">
                <a:solidFill>
                  <a:schemeClr val="bg1"/>
                </a:solidFill>
                <a:latin typeface="+mj-lt"/>
              </a:rPr>
              <a:t>Nghiên cứu và sử dụng </a:t>
            </a:r>
            <a:r>
              <a:rPr lang="en-US" sz="2800" dirty="0" err="1">
                <a:solidFill>
                  <a:schemeClr val="bg1"/>
                </a:solidFill>
                <a:latin typeface="+mj-lt"/>
              </a:rPr>
              <a:t>ExpressJS</a:t>
            </a:r>
            <a:r>
              <a:rPr lang="en-US" sz="2800" dirty="0">
                <a:solidFill>
                  <a:schemeClr val="bg1"/>
                </a:solidFill>
                <a:latin typeface="+mj-lt"/>
              </a:rPr>
              <a:t> và </a:t>
            </a:r>
            <a:r>
              <a:rPr lang="en-US" sz="2800" dirty="0" err="1">
                <a:solidFill>
                  <a:schemeClr val="bg1"/>
                </a:solidFill>
                <a:latin typeface="+mj-lt"/>
              </a:rPr>
              <a:t>HandlebarsJS</a:t>
            </a:r>
            <a:r>
              <a:rPr lang="en-US" sz="2800" dirty="0">
                <a:solidFill>
                  <a:schemeClr val="bg1"/>
                </a:solidFill>
                <a:latin typeface="+mj-lt"/>
              </a:rPr>
              <a:t> vào đề tài.</a:t>
            </a:r>
          </a:p>
          <a:p>
            <a:pPr marL="457200" indent="-457200">
              <a:buClr>
                <a:schemeClr val="bg1"/>
              </a:buClr>
              <a:buFont typeface="Wingdings" panose="05000000000000000000" pitchFamily="2" charset="2"/>
              <a:buChar char="v"/>
            </a:pPr>
            <a:r>
              <a:rPr lang="en-US" sz="2800" dirty="0">
                <a:solidFill>
                  <a:schemeClr val="bg1"/>
                </a:solidFill>
                <a:latin typeface="+mj-lt"/>
              </a:rPr>
              <a:t>Tìm hiểu mô hình MVC trong lập trình Backend</a:t>
            </a:r>
          </a:p>
        </p:txBody>
      </p:sp>
      <p:pic>
        <p:nvPicPr>
          <p:cNvPr id="4100" name="Picture 4">
            <a:extLst>
              <a:ext uri="{FF2B5EF4-FFF2-40B4-BE49-F238E27FC236}">
                <a16:creationId xmlns:a16="http://schemas.microsoft.com/office/drawing/2014/main" id="{7299FDBE-6D9B-E475-4D55-D783C32EE6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1142" y="6822325"/>
            <a:ext cx="5272204" cy="141919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yellow square with black letters&#10;&#10;Description automatically generated">
            <a:extLst>
              <a:ext uri="{FF2B5EF4-FFF2-40B4-BE49-F238E27FC236}">
                <a16:creationId xmlns:a16="http://schemas.microsoft.com/office/drawing/2014/main" id="{3EB96D2E-7B0D-710B-0758-96500233CBBF}"/>
              </a:ext>
            </a:extLst>
          </p:cNvPr>
          <p:cNvPicPr>
            <a:picLocks noChangeAspect="1"/>
          </p:cNvPicPr>
          <p:nvPr/>
        </p:nvPicPr>
        <p:blipFill>
          <a:blip r:embed="rId7">
            <a:alphaModFix/>
            <a:extLst>
              <a:ext uri="{BEBA8EAE-BF5A-486C-A8C5-ECC9F3942E4B}">
                <a14:imgProps xmlns:a14="http://schemas.microsoft.com/office/drawing/2010/main">
                  <a14:imgLayer r:embed="rId8">
                    <a14:imgEffect>
                      <a14:saturation sat="200000"/>
                    </a14:imgEffect>
                  </a14:imgLayer>
                </a14:imgProps>
              </a:ext>
            </a:extLst>
          </a:blip>
          <a:stretch>
            <a:fillRect/>
          </a:stretch>
        </p:blipFill>
        <p:spPr>
          <a:xfrm>
            <a:off x="7885288" y="6197173"/>
            <a:ext cx="4745774" cy="2669498"/>
          </a:xfrm>
          <a:prstGeom prst="rect">
            <a:avLst/>
          </a:prstGeom>
        </p:spPr>
      </p:pic>
      <p:pic>
        <p:nvPicPr>
          <p:cNvPr id="4110" name="Picture 14" descr="handlebars Reviews 2024: Details, Pricing, &amp; Features | G2">
            <a:extLst>
              <a:ext uri="{FF2B5EF4-FFF2-40B4-BE49-F238E27FC236}">
                <a16:creationId xmlns:a16="http://schemas.microsoft.com/office/drawing/2014/main" id="{904D0055-58D8-7A12-16D0-CBFA3BAF94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12040" y="6150861"/>
            <a:ext cx="5261184" cy="2762122"/>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91;p31">
            <a:extLst>
              <a:ext uri="{FF2B5EF4-FFF2-40B4-BE49-F238E27FC236}">
                <a16:creationId xmlns:a16="http://schemas.microsoft.com/office/drawing/2014/main" id="{EBC85640-3969-EB8C-7EA9-CFC7E3C6B788}"/>
              </a:ext>
            </a:extLst>
          </p:cNvPr>
          <p:cNvSpPr/>
          <p:nvPr/>
        </p:nvSpPr>
        <p:spPr>
          <a:xfrm rot="201228">
            <a:off x="411055" y="368637"/>
            <a:ext cx="1544018" cy="708318"/>
          </a:xfrm>
          <a:custGeom>
            <a:avLst/>
            <a:gdLst/>
            <a:ahLst/>
            <a:cxnLst/>
            <a:rect l="l" t="t" r="r" b="b"/>
            <a:pathLst>
              <a:path w="1544018" h="708318" extrusionOk="0">
                <a:moveTo>
                  <a:pt x="0" y="0"/>
                </a:moveTo>
                <a:lnTo>
                  <a:pt x="1544018" y="0"/>
                </a:lnTo>
                <a:lnTo>
                  <a:pt x="1544018" y="708319"/>
                </a:lnTo>
                <a:lnTo>
                  <a:pt x="0" y="708319"/>
                </a:lnTo>
                <a:lnTo>
                  <a:pt x="0" y="0"/>
                </a:lnTo>
                <a:close/>
              </a:path>
            </a:pathLst>
          </a:custGeom>
          <a:blipFill rotWithShape="1">
            <a:blip r:embed="rId10">
              <a:alphaModFix/>
            </a:blip>
            <a:stretch>
              <a:fillRect/>
            </a:stretch>
          </a:blipFill>
          <a:ln>
            <a:noFill/>
          </a:ln>
        </p:spPr>
        <p:txBody>
          <a:bodyPr/>
          <a:lstStyle/>
          <a:p>
            <a:endParaRPr lang="en-US"/>
          </a:p>
        </p:txBody>
      </p:sp>
    </p:spTree>
    <p:extLst>
      <p:ext uri="{BB962C8B-B14F-4D97-AF65-F5344CB8AC3E}">
        <p14:creationId xmlns:p14="http://schemas.microsoft.com/office/powerpoint/2010/main" val="645958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6706242" y="-1963272"/>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8" y="1563582"/>
            <a:ext cx="15582972"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Các yêu cầu chức năng</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7068468" y="3040910"/>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449855" y="9126317"/>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8</a:t>
              </a:r>
            </a:p>
          </p:txBody>
        </p:sp>
      </p:grpSp>
      <p:sp>
        <p:nvSpPr>
          <p:cNvPr id="13" name="TextBox 12">
            <a:extLst>
              <a:ext uri="{FF2B5EF4-FFF2-40B4-BE49-F238E27FC236}">
                <a16:creationId xmlns:a16="http://schemas.microsoft.com/office/drawing/2014/main" id="{1DE7A850-D9CC-E053-C6C6-5CAEF5F6FA6A}"/>
              </a:ext>
            </a:extLst>
          </p:cNvPr>
          <p:cNvSpPr txBox="1"/>
          <p:nvPr/>
        </p:nvSpPr>
        <p:spPr>
          <a:xfrm>
            <a:off x="1831726" y="3733383"/>
            <a:ext cx="13493166" cy="1815882"/>
          </a:xfrm>
          <a:prstGeom prst="rect">
            <a:avLst/>
          </a:prstGeom>
          <a:noFill/>
        </p:spPr>
        <p:txBody>
          <a:bodyPr wrap="square" rtlCol="0">
            <a:spAutoFit/>
          </a:bodyPr>
          <a:lstStyle/>
          <a:p>
            <a:pPr marL="457200" indent="-457200">
              <a:buClr>
                <a:schemeClr val="bg1"/>
              </a:buClr>
              <a:buFont typeface="Wingdings" panose="05000000000000000000" pitchFamily="2" charset="2"/>
              <a:buChar char="v"/>
            </a:pPr>
            <a:r>
              <a:rPr lang="en-US" sz="2800" dirty="0">
                <a:solidFill>
                  <a:schemeClr val="bg1"/>
                </a:solidFill>
                <a:latin typeface="+mj-lt"/>
              </a:rPr>
              <a:t>Phục vụ 2 nhóm người sử dụng: người dùng và quản trị viên</a:t>
            </a:r>
          </a:p>
          <a:p>
            <a:pPr marL="457200" indent="-457200">
              <a:buClr>
                <a:schemeClr val="bg1"/>
              </a:buClr>
              <a:buFont typeface="Wingdings" panose="05000000000000000000" pitchFamily="2" charset="2"/>
              <a:buChar char="v"/>
            </a:pPr>
            <a:r>
              <a:rPr lang="en-US" sz="2800" dirty="0">
                <a:solidFill>
                  <a:schemeClr val="bg1"/>
                </a:solidFill>
                <a:latin typeface="+mj-lt"/>
              </a:rPr>
              <a:t>Cung cấp các chức năng của một sàn giao dịch trực tuyến: đăng bán, mua hàng, thanh toán trực tuyến, xuất hoá đơn, thống kê, …</a:t>
            </a:r>
          </a:p>
          <a:p>
            <a:pPr marL="457200" indent="-457200">
              <a:buClr>
                <a:schemeClr val="bg1"/>
              </a:buClr>
              <a:buFont typeface="Wingdings" panose="05000000000000000000" pitchFamily="2" charset="2"/>
              <a:buChar char="v"/>
            </a:pPr>
            <a:r>
              <a:rPr lang="en-US" sz="2800" dirty="0">
                <a:solidFill>
                  <a:schemeClr val="bg1"/>
                </a:solidFill>
                <a:latin typeface="+mj-lt"/>
              </a:rPr>
              <a:t>Tích hợp diễn đàn cho phép đăng bài viết và thảo luận.</a:t>
            </a:r>
          </a:p>
        </p:txBody>
      </p:sp>
    </p:spTree>
    <p:extLst>
      <p:ext uri="{BB962C8B-B14F-4D97-AF65-F5344CB8AC3E}">
        <p14:creationId xmlns:p14="http://schemas.microsoft.com/office/powerpoint/2010/main" val="197637309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TotalTime>
  <Words>1306</Words>
  <Application>Microsoft Office PowerPoint</Application>
  <PresentationFormat>Custom</PresentationFormat>
  <Paragraphs>156</Paragraphs>
  <Slides>29</Slides>
  <Notes>29</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Arial</vt:lpstr>
      <vt:lpstr>Black Ops One</vt:lpstr>
      <vt:lpstr>Wingdings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thai pham</dc:creator>
  <cp:lastModifiedBy>Thai Pham</cp:lastModifiedBy>
  <cp:revision>187</cp:revision>
  <dcterms:modified xsi:type="dcterms:W3CDTF">2024-05-09T15:55:32Z</dcterms:modified>
</cp:coreProperties>
</file>