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8" r:id="rId3"/>
    <p:sldId id="257"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7" r:id="rId20"/>
    <p:sldId id="291" r:id="rId21"/>
    <p:sldId id="290" r:id="rId22"/>
    <p:sldId id="292" r:id="rId23"/>
    <p:sldId id="293" r:id="rId24"/>
    <p:sldId id="294" r:id="rId25"/>
    <p:sldId id="295" r:id="rId26"/>
    <p:sldId id="296" r:id="rId27"/>
    <p:sldId id="273" r:id="rId28"/>
  </p:sldIdLst>
  <p:sldSz cx="18288000" cy="10287000"/>
  <p:notesSz cx="6858000" cy="9144000"/>
  <p:embeddedFontLst>
    <p:embeddedFont>
      <p:font typeface="Black Ops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A69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4" autoAdjust="0"/>
  </p:normalViewPr>
  <p:slideViewPr>
    <p:cSldViewPr snapToGrid="0">
      <p:cViewPr varScale="1">
        <p:scale>
          <a:sx n="50" d="100"/>
          <a:sy n="50" d="100"/>
        </p:scale>
        <p:origin x="88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i.wikipedia.org/wiki/Tr%C3%B2_ch%C6%A1i_%C4%91i%E1%BB%87n_t%E1%BB%AD"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vi.wikipedia.org/wiki/Studio_Ghibli" TargetMode="External"/><Relationship Id="rId5" Type="http://schemas.openxmlformats.org/officeDocument/2006/relationships/hyperlink" Target="https://vi.wikipedia.org/wiki/Tr%C3%B2_ch%C6%A1i_platform" TargetMode="External"/><Relationship Id="rId4" Type="http://schemas.openxmlformats.org/officeDocument/2006/relationships/hyperlink" Target="https://vi.wikipedia.org/wiki/Tr%C3%B2_ch%C6%A1i_%C4%91i%E1%BB%87n_t%E1%BB%AD_%C4%91%E1%BB%99c_l%E1%BA%AD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8206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380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626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8E8E8"/>
                </a:solidFill>
                <a:effectLst/>
                <a:highlight>
                  <a:srgbClr val="1F1F1F"/>
                </a:highlight>
                <a:latin typeface="Times New Roman" panose="02020603050405020304" pitchFamily="18" charset="0"/>
                <a:cs typeface="Times New Roman" panose="02020603050405020304" pitchFamily="18" charset="0"/>
              </a:rPr>
              <a:t>H</a:t>
            </a:r>
            <a:r>
              <a:rPr lang="vi-VN" b="0" i="0" dirty="0">
                <a:solidFill>
                  <a:srgbClr val="E8E8E8"/>
                </a:solidFill>
                <a:effectLst/>
                <a:highlight>
                  <a:srgbClr val="1F1F1F"/>
                </a:highlight>
                <a:latin typeface="Times New Roman" panose="02020603050405020304" pitchFamily="18" charset="0"/>
                <a:cs typeface="Times New Roman" panose="02020603050405020304" pitchFamily="18" charset="0"/>
              </a:rPr>
              <a:t>andlebars là một thư viện javascrip rất mạnh mẽ giúp bạn có thể binding data vào một templete để hiển thị ra website.</a:t>
            </a:r>
            <a:endParaRPr dirty="0">
              <a:latin typeface="Times New Roman" panose="02020603050405020304" pitchFamily="18" charset="0"/>
              <a:cs typeface="Times New Roman" panose="02020603050405020304" pitchFamily="18" charset="0"/>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956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5292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947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501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90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215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017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3821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1300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8225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2081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3752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58308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382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1" dirty="0">
                <a:solidFill>
                  <a:srgbClr val="202122"/>
                </a:solidFill>
                <a:effectLst/>
                <a:highlight>
                  <a:srgbClr val="FFFFFF"/>
                </a:highlight>
                <a:latin typeface="+mj-lt"/>
              </a:rPr>
              <a:t>Trong xã hội hiện đại ngày nay, mọi người đang ngày càng có nhiều áp lực trong công việc và học tập. Kéo theo nhu cầu giải trí ngày càng tăng.</a:t>
            </a:r>
          </a:p>
          <a:p>
            <a:pPr marL="0" lvl="0" indent="0" algn="l" rtl="0">
              <a:spcBef>
                <a:spcPts val="0"/>
              </a:spcBef>
              <a:spcAft>
                <a:spcPts val="0"/>
              </a:spcAft>
              <a:buNone/>
            </a:pPr>
            <a:r>
              <a:rPr lang="vi-VN" b="1" i="1" dirty="0">
                <a:solidFill>
                  <a:srgbClr val="202122"/>
                </a:solidFill>
                <a:effectLst/>
                <a:highlight>
                  <a:srgbClr val="FFFFFF"/>
                </a:highlight>
                <a:latin typeface="+mj-lt"/>
              </a:rPr>
              <a:t>Hoa</a:t>
            </a:r>
            <a:r>
              <a:rPr lang="vi-VN" b="0" i="0" dirty="0">
                <a:solidFill>
                  <a:srgbClr val="202122"/>
                </a:solidFill>
                <a:effectLst/>
                <a:highlight>
                  <a:srgbClr val="FFFFFF"/>
                </a:highlight>
                <a:latin typeface="+mj-lt"/>
              </a:rPr>
              <a:t> là một </a:t>
            </a:r>
            <a:r>
              <a:rPr lang="vi-VN" b="0" i="0" u="none" strike="noStrike" dirty="0">
                <a:solidFill>
                  <a:srgbClr val="3366CC"/>
                </a:solidFill>
                <a:effectLst/>
                <a:highlight>
                  <a:srgbClr val="FFFFFF"/>
                </a:highlight>
                <a:latin typeface="+mj-lt"/>
                <a:hlinkClick r:id="rId3" tooltip="Trò chơi điện tử"/>
              </a:rPr>
              <a:t>trò chơi điện tử</a:t>
            </a:r>
            <a:r>
              <a:rPr lang="vi-VN" b="0" i="0" dirty="0">
                <a:solidFill>
                  <a:srgbClr val="202122"/>
                </a:solidFill>
                <a:effectLst/>
                <a:highlight>
                  <a:srgbClr val="FFFFFF"/>
                </a:highlight>
                <a:latin typeface="+mj-lt"/>
              </a:rPr>
              <a:t> </a:t>
            </a:r>
            <a:r>
              <a:rPr lang="vi-VN" b="0" i="0" u="none" strike="noStrike" dirty="0">
                <a:solidFill>
                  <a:srgbClr val="3366CC"/>
                </a:solidFill>
                <a:effectLst/>
                <a:highlight>
                  <a:srgbClr val="FFFFFF"/>
                </a:highlight>
                <a:latin typeface="+mj-lt"/>
                <a:hlinkClick r:id="rId4" tooltip="Trò chơi điện tử độc lập"/>
              </a:rPr>
              <a:t>độc lập</a:t>
            </a:r>
            <a:r>
              <a:rPr lang="vi-VN" b="0" i="0" dirty="0">
                <a:solidFill>
                  <a:srgbClr val="202122"/>
                </a:solidFill>
                <a:effectLst/>
                <a:highlight>
                  <a:srgbClr val="FFFFFF"/>
                </a:highlight>
                <a:latin typeface="+mj-lt"/>
              </a:rPr>
              <a:t> đồ họa 2D</a:t>
            </a:r>
            <a:r>
              <a:rPr lang="en-US" b="0" i="0" dirty="0">
                <a:solidFill>
                  <a:srgbClr val="202122"/>
                </a:solidFill>
                <a:effectLst/>
                <a:highlight>
                  <a:srgbClr val="FFFFFF"/>
                </a:highlight>
                <a:latin typeface="+mj-lt"/>
              </a:rPr>
              <a:t>, </a:t>
            </a:r>
            <a:r>
              <a:rPr lang="en-US" b="0" i="0" u="none" strike="noStrike" dirty="0">
                <a:solidFill>
                  <a:srgbClr val="3366CC"/>
                </a:solidFill>
                <a:effectLst/>
                <a:highlight>
                  <a:srgbClr val="FFFFFF"/>
                </a:highlight>
                <a:latin typeface="+mj-lt"/>
                <a:hlinkClick r:id="rId5" tooltip="Trò chơi platform"/>
              </a:rPr>
              <a:t>đi cảnh</a:t>
            </a:r>
            <a:r>
              <a:rPr lang="en-US" b="0" i="0" dirty="0">
                <a:solidFill>
                  <a:srgbClr val="202122"/>
                </a:solidFill>
                <a:effectLst/>
                <a:highlight>
                  <a:srgbClr val="FFFFFF"/>
                </a:highlight>
                <a:latin typeface="+mj-lt"/>
              </a:rPr>
              <a:t> mang phong cách </a:t>
            </a:r>
            <a:r>
              <a:rPr lang="en-US" b="0" i="0" u="none" strike="noStrike" dirty="0">
                <a:solidFill>
                  <a:srgbClr val="3366CC"/>
                </a:solidFill>
                <a:effectLst/>
                <a:highlight>
                  <a:srgbClr val="FFFFFF"/>
                </a:highlight>
                <a:latin typeface="+mj-lt"/>
                <a:hlinkClick r:id="rId6"/>
              </a:rPr>
              <a:t>Studio Ghibli</a:t>
            </a:r>
            <a:r>
              <a:rPr lang="en-US" b="0" i="0" u="none" strike="noStrike" dirty="0">
                <a:solidFill>
                  <a:srgbClr val="3366CC"/>
                </a:solidFill>
                <a:effectLst/>
                <a:highlight>
                  <a:srgbClr val="FFFFFF"/>
                </a:highlight>
                <a:latin typeface="+mj-lt"/>
              </a:rPr>
              <a:t> . Do </a:t>
            </a:r>
            <a:r>
              <a:rPr lang="en-US" b="0" i="0" dirty="0" err="1">
                <a:solidFill>
                  <a:srgbClr val="202122"/>
                </a:solidFill>
                <a:effectLst/>
                <a:highlight>
                  <a:srgbClr val="FFFFFF"/>
                </a:highlight>
                <a:latin typeface="+mj-lt"/>
              </a:rPr>
              <a:t>Skrollcat</a:t>
            </a:r>
            <a:r>
              <a:rPr lang="en-US" b="0" i="0" dirty="0">
                <a:solidFill>
                  <a:srgbClr val="202122"/>
                </a:solidFill>
                <a:effectLst/>
                <a:highlight>
                  <a:srgbClr val="FFFFFF"/>
                </a:highlight>
                <a:latin typeface="+mj-lt"/>
              </a:rPr>
              <a:t> Studio phát triển và được phát hành trên toàn cầu bởi PM Studios. Trò chơi là ý tưởng của anh Cao Sơn Tùng nảy ra từ lúc còn là sinh viên. Sau đó a liên hệ với bạn để xây dựng trò chơi và ra dc ra mắt tại sự kiện Wholesome Direct – Indie Game Showcase .</a:t>
            </a:r>
            <a:br>
              <a:rPr lang="en-US" b="0" i="0" dirty="0">
                <a:solidFill>
                  <a:srgbClr val="202122"/>
                </a:solidFill>
                <a:effectLst/>
                <a:highlight>
                  <a:srgbClr val="FFFFFF"/>
                </a:highlight>
                <a:latin typeface="+mj-lt"/>
              </a:rPr>
            </a:br>
            <a:r>
              <a:rPr lang="en-US" b="0" i="0" dirty="0">
                <a:solidFill>
                  <a:srgbClr val="333333"/>
                </a:solidFill>
                <a:effectLst/>
                <a:highlight>
                  <a:srgbClr val="FFFFFF"/>
                </a:highlight>
                <a:latin typeface="+mj-lt"/>
              </a:rPr>
              <a:t>Melan là một tựa game indie thuộc thể loại nhập vai. Theo em tìm hiểu thì game này được làm ra bởi 2 bạn học sinh cấp 3 tập làm game Pixel. Ta thấy </a:t>
            </a:r>
            <a:r>
              <a:rPr lang="en-US" b="0" i="0" dirty="0" err="1">
                <a:solidFill>
                  <a:srgbClr val="333333"/>
                </a:solidFill>
                <a:effectLst/>
                <a:highlight>
                  <a:srgbClr val="FFFFFF"/>
                </a:highlight>
                <a:latin typeface="+mj-lt"/>
              </a:rPr>
              <a:t>GameIndie</a:t>
            </a:r>
            <a:r>
              <a:rPr lang="en-US" b="0" i="0" dirty="0">
                <a:solidFill>
                  <a:srgbClr val="333333"/>
                </a:solidFill>
                <a:effectLst/>
                <a:highlight>
                  <a:srgbClr val="FFFFFF"/>
                </a:highlight>
                <a:latin typeface="+mj-lt"/>
              </a:rPr>
              <a:t> tại việt nam ngày càng phát triển và thu hút. </a:t>
            </a:r>
            <a:endParaRPr dirty="0">
              <a:latin typeface="+mj-lt"/>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3479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8730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577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4414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2099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5962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1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1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1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1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1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11.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1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11.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11.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1.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11.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9.png"/><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jp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1.pn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79ADA"/>
        </a:solidFill>
        <a:effectLst/>
      </p:bgPr>
    </p:bg>
    <p:spTree>
      <p:nvGrpSpPr>
        <p:cNvPr id="1" name="Shape 83"/>
        <p:cNvGrpSpPr/>
        <p:nvPr/>
      </p:nvGrpSpPr>
      <p:grpSpPr>
        <a:xfrm>
          <a:off x="0" y="0"/>
          <a:ext cx="0" cy="0"/>
          <a:chOff x="0" y="0"/>
          <a:chExt cx="0" cy="0"/>
        </a:xfrm>
      </p:grpSpPr>
      <p:grpSp>
        <p:nvGrpSpPr>
          <p:cNvPr id="84" name="Google Shape;84;p13"/>
          <p:cNvGrpSpPr/>
          <p:nvPr/>
        </p:nvGrpSpPr>
        <p:grpSpPr>
          <a:xfrm>
            <a:off x="378405" y="138834"/>
            <a:ext cx="17531189" cy="9828506"/>
            <a:chOff x="0" y="-47625"/>
            <a:chExt cx="4617268" cy="2588578"/>
          </a:xfrm>
        </p:grpSpPr>
        <p:sp>
          <p:nvSpPr>
            <p:cNvPr id="85" name="Google Shape;85;p13"/>
            <p:cNvSpPr/>
            <p:nvPr/>
          </p:nvSpPr>
          <p:spPr>
            <a:xfrm>
              <a:off x="0" y="0"/>
              <a:ext cx="4617268" cy="2540953"/>
            </a:xfrm>
            <a:custGeom>
              <a:avLst/>
              <a:gdLst/>
              <a:ahLst/>
              <a:cxnLst/>
              <a:rect l="l" t="t" r="r" b="b"/>
              <a:pathLst>
                <a:path w="4617268" h="2540953" extrusionOk="0">
                  <a:moveTo>
                    <a:pt x="22522" y="0"/>
                  </a:moveTo>
                  <a:lnTo>
                    <a:pt x="4594746" y="0"/>
                  </a:lnTo>
                  <a:cubicBezTo>
                    <a:pt x="4607184" y="0"/>
                    <a:pt x="4617268" y="10083"/>
                    <a:pt x="4617268" y="22522"/>
                  </a:cubicBezTo>
                  <a:lnTo>
                    <a:pt x="4617268" y="2518431"/>
                  </a:lnTo>
                  <a:cubicBezTo>
                    <a:pt x="4617268" y="2530869"/>
                    <a:pt x="4607184" y="2540953"/>
                    <a:pt x="4594746" y="2540953"/>
                  </a:cubicBezTo>
                  <a:lnTo>
                    <a:pt x="22522" y="2540953"/>
                  </a:lnTo>
                  <a:cubicBezTo>
                    <a:pt x="10083" y="2540953"/>
                    <a:pt x="0" y="2530869"/>
                    <a:pt x="0" y="2518431"/>
                  </a:cubicBezTo>
                  <a:lnTo>
                    <a:pt x="0" y="22522"/>
                  </a:lnTo>
                  <a:cubicBezTo>
                    <a:pt x="0" y="10083"/>
                    <a:pt x="10083" y="0"/>
                    <a:pt x="22522" y="0"/>
                  </a:cubicBezTo>
                  <a:close/>
                </a:path>
              </a:pathLst>
            </a:custGeom>
            <a:solidFill>
              <a:srgbClr val="2E1B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p:nvPr/>
          </p:nvSpPr>
          <p:spPr>
            <a:xfrm>
              <a:off x="0" y="-47625"/>
              <a:ext cx="4617268" cy="258857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87" name="Google Shape;87;p13"/>
          <p:cNvSpPr/>
          <p:nvPr/>
        </p:nvSpPr>
        <p:spPr>
          <a:xfrm rot="-10721354">
            <a:off x="11372613" y="5640208"/>
            <a:ext cx="9441614" cy="7949593"/>
          </a:xfrm>
          <a:custGeom>
            <a:avLst/>
            <a:gdLst/>
            <a:ahLst/>
            <a:cxnLst/>
            <a:rect l="l" t="t" r="r" b="b"/>
            <a:pathLst>
              <a:path w="10877876" h="10429164" extrusionOk="0">
                <a:moveTo>
                  <a:pt x="0" y="0"/>
                </a:moveTo>
                <a:lnTo>
                  <a:pt x="10877876" y="0"/>
                </a:lnTo>
                <a:lnTo>
                  <a:pt x="10877876" y="10429163"/>
                </a:lnTo>
                <a:lnTo>
                  <a:pt x="0" y="10429163"/>
                </a:lnTo>
                <a:lnTo>
                  <a:pt x="0" y="0"/>
                </a:lnTo>
                <a:close/>
              </a:path>
            </a:pathLst>
          </a:custGeom>
          <a:blipFill rotWithShape="1">
            <a:blip r:embed="rId3">
              <a:alphaModFix/>
            </a:blip>
            <a:stretch>
              <a:fillRect/>
            </a:stretch>
          </a:blipFill>
          <a:ln>
            <a:noFill/>
          </a:ln>
        </p:spPr>
        <p:txBody>
          <a:bodyPr/>
          <a:lstStyle/>
          <a:p>
            <a:endParaRPr lang="en-US"/>
          </a:p>
        </p:txBody>
      </p:sp>
      <p:sp>
        <p:nvSpPr>
          <p:cNvPr id="89" name="Google Shape;89;p13"/>
          <p:cNvSpPr txBox="1"/>
          <p:nvPr/>
        </p:nvSpPr>
        <p:spPr>
          <a:xfrm>
            <a:off x="2346016" y="2873901"/>
            <a:ext cx="13595965" cy="2659190"/>
          </a:xfrm>
          <a:prstGeom prst="rect">
            <a:avLst/>
          </a:prstGeom>
          <a:noFill/>
          <a:ln>
            <a:noFill/>
          </a:ln>
        </p:spPr>
        <p:txBody>
          <a:bodyPr spcFirstLastPara="1" wrap="square" lIns="0" tIns="0" rIns="0" bIns="0" anchor="t" anchorCtr="0">
            <a:spAutoFit/>
          </a:bodyPr>
          <a:lstStyle/>
          <a:p>
            <a:pPr marL="0" marR="0" lvl="0" indent="0" algn="ctr" rtl="0">
              <a:lnSpc>
                <a:spcPct val="120001"/>
              </a:lnSpc>
              <a:spcBef>
                <a:spcPts val="0"/>
              </a:spcBef>
              <a:spcAft>
                <a:spcPts val="0"/>
              </a:spcAft>
              <a:buNone/>
            </a:pPr>
            <a:r>
              <a:rPr lang="en-US" sz="4800" b="0" i="0" u="none" strike="noStrike" cap="none" dirty="0">
                <a:solidFill>
                  <a:srgbClr val="ED1495"/>
                </a:solidFill>
                <a:latin typeface="Black Ops One"/>
                <a:ea typeface="Black Ops One"/>
                <a:cs typeface="Black Ops One"/>
                <a:sym typeface="Black Ops One"/>
              </a:rPr>
              <a:t>Xây dựng web</a:t>
            </a:r>
            <a:r>
              <a:rPr lang="en-US" sz="4800" dirty="0">
                <a:solidFill>
                  <a:srgbClr val="ED1495"/>
                </a:solidFill>
                <a:latin typeface="Black Ops One"/>
                <a:ea typeface="Black Ops One"/>
                <a:cs typeface="Black Ops One"/>
                <a:sym typeface="Black Ops One"/>
              </a:rPr>
              <a:t>site </a:t>
            </a:r>
          </a:p>
          <a:p>
            <a:pPr marL="0" marR="0" lvl="0" indent="0" algn="ctr" rtl="0">
              <a:lnSpc>
                <a:spcPct val="120001"/>
              </a:lnSpc>
              <a:spcBef>
                <a:spcPts val="0"/>
              </a:spcBef>
              <a:spcAft>
                <a:spcPts val="0"/>
              </a:spcAft>
              <a:buNone/>
            </a:pPr>
            <a:r>
              <a:rPr lang="en-US" sz="4800" dirty="0">
                <a:solidFill>
                  <a:srgbClr val="ED1495"/>
                </a:solidFill>
                <a:latin typeface="Black Ops One"/>
                <a:ea typeface="Black Ops One"/>
                <a:cs typeface="Black Ops One"/>
                <a:sym typeface="Black Ops One"/>
              </a:rPr>
              <a:t>sàn giao dịch game Indie </a:t>
            </a:r>
          </a:p>
          <a:p>
            <a:pPr marL="0" marR="0" lvl="0" indent="0" algn="ctr" rtl="0">
              <a:lnSpc>
                <a:spcPct val="120001"/>
              </a:lnSpc>
              <a:spcBef>
                <a:spcPts val="0"/>
              </a:spcBef>
              <a:spcAft>
                <a:spcPts val="0"/>
              </a:spcAft>
              <a:buNone/>
            </a:pPr>
            <a:r>
              <a:rPr lang="en-US" sz="4800" dirty="0">
                <a:solidFill>
                  <a:srgbClr val="ED1495"/>
                </a:solidFill>
                <a:latin typeface="Black Ops One"/>
                <a:ea typeface="Black Ops One"/>
                <a:cs typeface="Black Ops One"/>
                <a:sym typeface="Black Ops One"/>
              </a:rPr>
              <a:t>tích hợp cộng đồng hổ trợ nhà phát triển</a:t>
            </a:r>
            <a:endParaRPr sz="4800" dirty="0"/>
          </a:p>
        </p:txBody>
      </p:sp>
      <p:sp>
        <p:nvSpPr>
          <p:cNvPr id="90" name="Google Shape;90;p13"/>
          <p:cNvSpPr/>
          <p:nvPr/>
        </p:nvSpPr>
        <p:spPr>
          <a:xfrm rot="7845160">
            <a:off x="15776177" y="5533026"/>
            <a:ext cx="688379" cy="529276"/>
          </a:xfrm>
          <a:custGeom>
            <a:avLst/>
            <a:gdLst/>
            <a:ahLst/>
            <a:cxnLst/>
            <a:rect l="l" t="t" r="r" b="b"/>
            <a:pathLst>
              <a:path w="1031726" h="1106139" extrusionOk="0">
                <a:moveTo>
                  <a:pt x="0" y="0"/>
                </a:moveTo>
                <a:lnTo>
                  <a:pt x="1031726" y="0"/>
                </a:lnTo>
                <a:lnTo>
                  <a:pt x="1031726" y="1106139"/>
                </a:lnTo>
                <a:lnTo>
                  <a:pt x="0" y="1106139"/>
                </a:lnTo>
                <a:lnTo>
                  <a:pt x="0" y="0"/>
                </a:lnTo>
                <a:close/>
              </a:path>
            </a:pathLst>
          </a:custGeom>
          <a:blipFill rotWithShape="1">
            <a:blip r:embed="rId4">
              <a:alphaModFix/>
            </a:blip>
            <a:stretch>
              <a:fillRect/>
            </a:stretch>
          </a:blipFill>
          <a:ln>
            <a:noFill/>
          </a:ln>
        </p:spPr>
        <p:txBody>
          <a:bodyPr/>
          <a:lstStyle/>
          <a:p>
            <a:endParaRPr lang="en-US"/>
          </a:p>
        </p:txBody>
      </p:sp>
      <p:grpSp>
        <p:nvGrpSpPr>
          <p:cNvPr id="91" name="Google Shape;91;p13"/>
          <p:cNvGrpSpPr/>
          <p:nvPr/>
        </p:nvGrpSpPr>
        <p:grpSpPr>
          <a:xfrm>
            <a:off x="15021550" y="8837953"/>
            <a:ext cx="2079728" cy="832529"/>
            <a:chOff x="0" y="-154747"/>
            <a:chExt cx="3990774" cy="1710455"/>
          </a:xfrm>
        </p:grpSpPr>
        <p:grpSp>
          <p:nvGrpSpPr>
            <p:cNvPr id="92" name="Google Shape;92;p13"/>
            <p:cNvGrpSpPr/>
            <p:nvPr/>
          </p:nvGrpSpPr>
          <p:grpSpPr>
            <a:xfrm>
              <a:off x="0" y="-154747"/>
              <a:ext cx="3990774" cy="1710455"/>
              <a:chOff x="0" y="-95250"/>
              <a:chExt cx="1015997" cy="435458"/>
            </a:xfrm>
          </p:grpSpPr>
          <p:sp>
            <p:nvSpPr>
              <p:cNvPr id="93" name="Google Shape;93;p13"/>
              <p:cNvSpPr/>
              <p:nvPr/>
            </p:nvSpPr>
            <p:spPr>
              <a:xfrm>
                <a:off x="0" y="0"/>
                <a:ext cx="1015997" cy="340208"/>
              </a:xfrm>
              <a:custGeom>
                <a:avLst/>
                <a:gdLst/>
                <a:ahLst/>
                <a:cxnLst/>
                <a:rect l="l" t="t" r="r" b="b"/>
                <a:pathLst>
                  <a:path w="1015997" h="340208" extrusionOk="0">
                    <a:moveTo>
                      <a:pt x="812797" y="0"/>
                    </a:moveTo>
                    <a:cubicBezTo>
                      <a:pt x="925021" y="0"/>
                      <a:pt x="1015997" y="76158"/>
                      <a:pt x="1015997" y="170104"/>
                    </a:cubicBezTo>
                    <a:cubicBezTo>
                      <a:pt x="1015997" y="264050"/>
                      <a:pt x="925021" y="340208"/>
                      <a:pt x="812797" y="340208"/>
                    </a:cubicBezTo>
                    <a:lnTo>
                      <a:pt x="203200" y="340208"/>
                    </a:lnTo>
                    <a:cubicBezTo>
                      <a:pt x="90976" y="340208"/>
                      <a:pt x="0" y="264050"/>
                      <a:pt x="0" y="170104"/>
                    </a:cubicBezTo>
                    <a:cubicBezTo>
                      <a:pt x="0" y="76158"/>
                      <a:pt x="90976" y="0"/>
                      <a:pt x="2032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p:nvPr/>
            </p:nvSpPr>
            <p:spPr>
              <a:xfrm>
                <a:off x="0" y="-95250"/>
                <a:ext cx="1015997" cy="435458"/>
              </a:xfrm>
              <a:prstGeom prst="rect">
                <a:avLst/>
              </a:prstGeom>
              <a:noFill/>
              <a:ln>
                <a:noFill/>
              </a:ln>
            </p:spPr>
            <p:txBody>
              <a:bodyPr spcFirstLastPara="1" wrap="square" lIns="50800" tIns="50800" rIns="50800" bIns="50800" anchor="ctr" anchorCtr="0">
                <a:noAutofit/>
              </a:bodyPr>
              <a:lstStyle/>
              <a:p>
                <a:pPr marL="0" marR="0" lvl="0" indent="0" algn="ctr" rtl="0">
                  <a:lnSpc>
                    <a:spcPct val="3888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 name="Google Shape;95;p13"/>
            <p:cNvGrpSpPr/>
            <p:nvPr/>
          </p:nvGrpSpPr>
          <p:grpSpPr>
            <a:xfrm>
              <a:off x="0" y="0"/>
              <a:ext cx="3990774" cy="1336318"/>
              <a:chOff x="0" y="0"/>
              <a:chExt cx="1015997" cy="340208"/>
            </a:xfrm>
          </p:grpSpPr>
          <p:sp>
            <p:nvSpPr>
              <p:cNvPr id="96" name="Google Shape;96;p13"/>
              <p:cNvSpPr/>
              <p:nvPr/>
            </p:nvSpPr>
            <p:spPr>
              <a:xfrm>
                <a:off x="0" y="0"/>
                <a:ext cx="1015997" cy="340208"/>
              </a:xfrm>
              <a:custGeom>
                <a:avLst/>
                <a:gdLst/>
                <a:ahLst/>
                <a:cxnLst/>
                <a:rect l="l" t="t" r="r" b="b"/>
                <a:pathLst>
                  <a:path w="1015997" h="340208" extrusionOk="0">
                    <a:moveTo>
                      <a:pt x="812797" y="0"/>
                    </a:moveTo>
                    <a:cubicBezTo>
                      <a:pt x="925021" y="0"/>
                      <a:pt x="1015997" y="76158"/>
                      <a:pt x="1015997" y="170104"/>
                    </a:cubicBezTo>
                    <a:cubicBezTo>
                      <a:pt x="1015997" y="264050"/>
                      <a:pt x="925021" y="340208"/>
                      <a:pt x="812797" y="340208"/>
                    </a:cubicBezTo>
                    <a:lnTo>
                      <a:pt x="203200" y="340208"/>
                    </a:lnTo>
                    <a:cubicBezTo>
                      <a:pt x="90976" y="340208"/>
                      <a:pt x="0" y="264050"/>
                      <a:pt x="0" y="170104"/>
                    </a:cubicBezTo>
                    <a:cubicBezTo>
                      <a:pt x="0" y="76158"/>
                      <a:pt x="90976" y="0"/>
                      <a:pt x="203200" y="0"/>
                    </a:cubicBezTo>
                    <a:close/>
                  </a:path>
                </a:pathLst>
              </a:custGeom>
              <a:solidFill>
                <a:srgbClr val="EC008A"/>
              </a:solidFill>
              <a:ln w="4762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p:nvPr/>
            </p:nvSpPr>
            <p:spPr>
              <a:xfrm>
                <a:off x="0" y="0"/>
                <a:ext cx="1015997" cy="340208"/>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2400" b="0" i="0" u="none" strike="noStrike" cap="none" dirty="0">
                    <a:solidFill>
                      <a:srgbClr val="000000"/>
                    </a:solidFill>
                    <a:latin typeface="Arial"/>
                    <a:ea typeface="Arial"/>
                    <a:cs typeface="Arial"/>
                    <a:sym typeface="Arial"/>
                  </a:rPr>
                  <a:t>START</a:t>
                </a:r>
                <a:endParaRPr sz="2000" dirty="0"/>
              </a:p>
            </p:txBody>
          </p:sp>
        </p:grpSp>
      </p:grpSp>
      <p:sp>
        <p:nvSpPr>
          <p:cNvPr id="100" name="Google Shape;100;p13"/>
          <p:cNvSpPr/>
          <p:nvPr/>
        </p:nvSpPr>
        <p:spPr>
          <a:xfrm rot="104982">
            <a:off x="-4533857" y="-1356000"/>
            <a:ext cx="9687163" cy="8915051"/>
          </a:xfrm>
          <a:custGeom>
            <a:avLst/>
            <a:gdLst/>
            <a:ahLst/>
            <a:cxnLst/>
            <a:rect l="l" t="t" r="r" b="b"/>
            <a:pathLst>
              <a:path w="10877876" h="10429164" extrusionOk="0">
                <a:moveTo>
                  <a:pt x="0" y="0"/>
                </a:moveTo>
                <a:lnTo>
                  <a:pt x="10877876" y="0"/>
                </a:lnTo>
                <a:lnTo>
                  <a:pt x="10877876" y="10429164"/>
                </a:lnTo>
                <a:lnTo>
                  <a:pt x="0" y="10429164"/>
                </a:lnTo>
                <a:lnTo>
                  <a:pt x="0" y="0"/>
                </a:lnTo>
                <a:close/>
              </a:path>
            </a:pathLst>
          </a:custGeom>
          <a:blipFill rotWithShape="1">
            <a:blip r:embed="rId3">
              <a:alphaModFix/>
            </a:blip>
            <a:stretch>
              <a:fillRect/>
            </a:stretch>
          </a:blipFill>
          <a:ln>
            <a:noFill/>
          </a:ln>
        </p:spPr>
        <p:txBody>
          <a:bodyPr/>
          <a:lstStyle/>
          <a:p>
            <a:endParaRPr lang="en-US"/>
          </a:p>
        </p:txBody>
      </p:sp>
      <p:sp>
        <p:nvSpPr>
          <p:cNvPr id="102" name="Google Shape;102;p13"/>
          <p:cNvSpPr/>
          <p:nvPr/>
        </p:nvSpPr>
        <p:spPr>
          <a:xfrm rot="-1227504">
            <a:off x="14751637" y="1768347"/>
            <a:ext cx="862758" cy="1166384"/>
          </a:xfrm>
          <a:custGeom>
            <a:avLst/>
            <a:gdLst/>
            <a:ahLst/>
            <a:cxnLst/>
            <a:rect l="l" t="t" r="r" b="b"/>
            <a:pathLst>
              <a:path w="2541706" h="3910317" extrusionOk="0">
                <a:moveTo>
                  <a:pt x="0" y="0"/>
                </a:moveTo>
                <a:lnTo>
                  <a:pt x="2541706" y="0"/>
                </a:lnTo>
                <a:lnTo>
                  <a:pt x="2541706" y="3910317"/>
                </a:lnTo>
                <a:lnTo>
                  <a:pt x="0" y="3910317"/>
                </a:lnTo>
                <a:lnTo>
                  <a:pt x="0" y="0"/>
                </a:lnTo>
                <a:close/>
              </a:path>
            </a:pathLst>
          </a:custGeom>
          <a:blipFill rotWithShape="1">
            <a:blip r:embed="rId5">
              <a:alphaModFix/>
            </a:blip>
            <a:stretch>
              <a:fillRect/>
            </a:stretch>
          </a:blipFill>
          <a:ln>
            <a:noFill/>
          </a:ln>
        </p:spPr>
        <p:txBody>
          <a:bodyPr/>
          <a:lstStyle/>
          <a:p>
            <a:endParaRPr lang="en-US"/>
          </a:p>
        </p:txBody>
      </p:sp>
      <p:sp>
        <p:nvSpPr>
          <p:cNvPr id="101" name="Google Shape;101;p13"/>
          <p:cNvSpPr/>
          <p:nvPr/>
        </p:nvSpPr>
        <p:spPr>
          <a:xfrm rot="-2545084">
            <a:off x="5166748" y="1893874"/>
            <a:ext cx="1049239" cy="982345"/>
          </a:xfrm>
          <a:custGeom>
            <a:avLst/>
            <a:gdLst/>
            <a:ahLst/>
            <a:cxnLst/>
            <a:rect l="l" t="t" r="r" b="b"/>
            <a:pathLst>
              <a:path w="1468452" h="1574364" extrusionOk="0">
                <a:moveTo>
                  <a:pt x="0" y="0"/>
                </a:moveTo>
                <a:lnTo>
                  <a:pt x="1468453" y="0"/>
                </a:lnTo>
                <a:lnTo>
                  <a:pt x="1468453" y="1574364"/>
                </a:lnTo>
                <a:lnTo>
                  <a:pt x="0" y="1574364"/>
                </a:lnTo>
                <a:lnTo>
                  <a:pt x="0" y="0"/>
                </a:lnTo>
                <a:close/>
              </a:path>
            </a:pathLst>
          </a:custGeom>
          <a:blipFill rotWithShape="1">
            <a:blip r:embed="rId4">
              <a:alphaModFix/>
            </a:blip>
            <a:stretch>
              <a:fillRect/>
            </a:stretch>
          </a:blipFill>
          <a:ln>
            <a:noFill/>
          </a:ln>
        </p:spPr>
        <p:txBody>
          <a:bodyPr/>
          <a:lstStyle/>
          <a:p>
            <a:endParaRPr lang="en-US"/>
          </a:p>
        </p:txBody>
      </p:sp>
      <p:sp>
        <p:nvSpPr>
          <p:cNvPr id="103" name="Google Shape;103;p13"/>
          <p:cNvSpPr/>
          <p:nvPr/>
        </p:nvSpPr>
        <p:spPr>
          <a:xfrm rot="2700000">
            <a:off x="835459" y="8140313"/>
            <a:ext cx="1782501" cy="1750385"/>
          </a:xfrm>
          <a:custGeom>
            <a:avLst/>
            <a:gdLst/>
            <a:ahLst/>
            <a:cxnLst/>
            <a:rect l="l" t="t" r="r" b="b"/>
            <a:pathLst>
              <a:path w="3207989" h="2682681" extrusionOk="0">
                <a:moveTo>
                  <a:pt x="0" y="0"/>
                </a:moveTo>
                <a:lnTo>
                  <a:pt x="3207988" y="0"/>
                </a:lnTo>
                <a:lnTo>
                  <a:pt x="3207988" y="2682681"/>
                </a:lnTo>
                <a:lnTo>
                  <a:pt x="0" y="2682681"/>
                </a:lnTo>
                <a:lnTo>
                  <a:pt x="0" y="0"/>
                </a:lnTo>
                <a:close/>
              </a:path>
            </a:pathLst>
          </a:custGeom>
          <a:blipFill rotWithShape="1">
            <a:blip r:embed="rId6">
              <a:alphaModFix/>
            </a:blip>
            <a:stretch>
              <a:fillRect/>
            </a:stretch>
          </a:blipFill>
          <a:ln>
            <a:noFill/>
          </a:ln>
        </p:spPr>
        <p:txBody>
          <a:bodyPr/>
          <a:lstStyle/>
          <a:p>
            <a:endParaRPr lang="en-US" dirty="0"/>
          </a:p>
        </p:txBody>
      </p:sp>
      <p:grpSp>
        <p:nvGrpSpPr>
          <p:cNvPr id="104" name="Google Shape;104;p13"/>
          <p:cNvGrpSpPr/>
          <p:nvPr/>
        </p:nvGrpSpPr>
        <p:grpSpPr>
          <a:xfrm>
            <a:off x="8924962" y="929426"/>
            <a:ext cx="2142065" cy="589347"/>
            <a:chOff x="-3928349" y="104772"/>
            <a:chExt cx="4741151" cy="983770"/>
          </a:xfrm>
        </p:grpSpPr>
        <p:sp>
          <p:nvSpPr>
            <p:cNvPr id="105" name="Google Shape;105;p13"/>
            <p:cNvSpPr/>
            <p:nvPr/>
          </p:nvSpPr>
          <p:spPr>
            <a:xfrm>
              <a:off x="-104116" y="104772"/>
              <a:ext cx="916918" cy="708026"/>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3"/>
            <p:cNvSpPr txBox="1"/>
            <p:nvPr/>
          </p:nvSpPr>
          <p:spPr>
            <a:xfrm>
              <a:off x="-3928349" y="380518"/>
              <a:ext cx="660401" cy="70802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110" name="Google Shape;110;p13"/>
          <p:cNvGrpSpPr/>
          <p:nvPr/>
        </p:nvGrpSpPr>
        <p:grpSpPr>
          <a:xfrm>
            <a:off x="17064811" y="7315885"/>
            <a:ext cx="388978" cy="388978"/>
            <a:chOff x="0" y="0"/>
            <a:chExt cx="812800" cy="812800"/>
          </a:xfrm>
        </p:grpSpPr>
        <p:sp>
          <p:nvSpPr>
            <p:cNvPr id="111" name="Google Shape;111;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2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3" name="Google Shape;113;p13"/>
          <p:cNvGrpSpPr/>
          <p:nvPr/>
        </p:nvGrpSpPr>
        <p:grpSpPr>
          <a:xfrm>
            <a:off x="3153928" y="552342"/>
            <a:ext cx="366512" cy="350785"/>
            <a:chOff x="0" y="0"/>
            <a:chExt cx="812800" cy="812800"/>
          </a:xfrm>
        </p:grpSpPr>
        <p:sp>
          <p:nvSpPr>
            <p:cNvPr id="114" name="Google Shape;114;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 name="Google Shape;116;p13"/>
          <p:cNvGrpSpPr/>
          <p:nvPr/>
        </p:nvGrpSpPr>
        <p:grpSpPr>
          <a:xfrm>
            <a:off x="834211" y="3459480"/>
            <a:ext cx="662046" cy="611416"/>
            <a:chOff x="0" y="0"/>
            <a:chExt cx="812800" cy="812800"/>
          </a:xfrm>
        </p:grpSpPr>
        <p:sp>
          <p:nvSpPr>
            <p:cNvPr id="117" name="Google Shape;117;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B2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9" name="Google Shape;119;p13"/>
          <p:cNvSpPr/>
          <p:nvPr/>
        </p:nvSpPr>
        <p:spPr>
          <a:xfrm rot="861713">
            <a:off x="689328" y="1051168"/>
            <a:ext cx="1375339" cy="1442033"/>
          </a:xfrm>
          <a:custGeom>
            <a:avLst/>
            <a:gdLst/>
            <a:ahLst/>
            <a:cxnLst/>
            <a:rect l="l" t="t" r="r" b="b"/>
            <a:pathLst>
              <a:path w="1375339" h="1442033" extrusionOk="0">
                <a:moveTo>
                  <a:pt x="0" y="0"/>
                </a:moveTo>
                <a:lnTo>
                  <a:pt x="1375339" y="0"/>
                </a:lnTo>
                <a:lnTo>
                  <a:pt x="1375339" y="1442033"/>
                </a:lnTo>
                <a:lnTo>
                  <a:pt x="0" y="1442033"/>
                </a:lnTo>
                <a:lnTo>
                  <a:pt x="0" y="0"/>
                </a:lnTo>
                <a:close/>
              </a:path>
            </a:pathLst>
          </a:custGeom>
          <a:blipFill rotWithShape="1">
            <a:blip r:embed="rId7">
              <a:alphaModFix/>
            </a:blip>
            <a:stretch>
              <a:fillRect/>
            </a:stretch>
          </a:blipFill>
          <a:ln>
            <a:noFill/>
          </a:ln>
        </p:spPr>
        <p:txBody>
          <a:bodyPr/>
          <a:lstStyle/>
          <a:p>
            <a:endParaRPr lang="en-US"/>
          </a:p>
        </p:txBody>
      </p:sp>
      <p:grpSp>
        <p:nvGrpSpPr>
          <p:cNvPr id="2" name="Google Shape;104;p13">
            <a:extLst>
              <a:ext uri="{FF2B5EF4-FFF2-40B4-BE49-F238E27FC236}">
                <a16:creationId xmlns:a16="http://schemas.microsoft.com/office/drawing/2014/main" id="{04F8DF3A-048C-2EFD-BA08-BBEE62ABA245}"/>
              </a:ext>
            </a:extLst>
          </p:cNvPr>
          <p:cNvGrpSpPr/>
          <p:nvPr/>
        </p:nvGrpSpPr>
        <p:grpSpPr>
          <a:xfrm>
            <a:off x="6120951" y="8689552"/>
            <a:ext cx="1841324" cy="604459"/>
            <a:chOff x="-3928349" y="-174521"/>
            <a:chExt cx="4741149" cy="1263063"/>
          </a:xfrm>
        </p:grpSpPr>
        <p:sp>
          <p:nvSpPr>
            <p:cNvPr id="3" name="Google Shape;105;p13">
              <a:extLst>
                <a:ext uri="{FF2B5EF4-FFF2-40B4-BE49-F238E27FC236}">
                  <a16:creationId xmlns:a16="http://schemas.microsoft.com/office/drawing/2014/main" id="{D6197A03-2140-C3B7-0B6D-67C906C48D6C}"/>
                </a:ext>
              </a:extLst>
            </p:cNvPr>
            <p:cNvSpPr/>
            <p:nvPr/>
          </p:nvSpPr>
          <p:spPr>
            <a:xfrm>
              <a:off x="-303955" y="-174521"/>
              <a:ext cx="1116755" cy="987321"/>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13">
              <a:extLst>
                <a:ext uri="{FF2B5EF4-FFF2-40B4-BE49-F238E27FC236}">
                  <a16:creationId xmlns:a16="http://schemas.microsoft.com/office/drawing/2014/main" id="{D44F031F-1D2D-615E-CF46-091DCB899081}"/>
                </a:ext>
              </a:extLst>
            </p:cNvPr>
            <p:cNvSpPr txBox="1"/>
            <p:nvPr/>
          </p:nvSpPr>
          <p:spPr>
            <a:xfrm>
              <a:off x="-3928349" y="380518"/>
              <a:ext cx="660401" cy="70802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5" name="TextBox 4">
            <a:extLst>
              <a:ext uri="{FF2B5EF4-FFF2-40B4-BE49-F238E27FC236}">
                <a16:creationId xmlns:a16="http://schemas.microsoft.com/office/drawing/2014/main" id="{5E11E31A-C755-11BE-CDB8-CF3BA4FC0436}"/>
              </a:ext>
            </a:extLst>
          </p:cNvPr>
          <p:cNvSpPr txBox="1"/>
          <p:nvPr/>
        </p:nvSpPr>
        <p:spPr>
          <a:xfrm>
            <a:off x="2733975" y="6660794"/>
            <a:ext cx="4419369" cy="1077218"/>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Giảng viên hướng dẫn</a:t>
            </a:r>
            <a:br>
              <a:rPr lang="en-US" sz="3200" dirty="0">
                <a:solidFill>
                  <a:schemeClr val="bg1"/>
                </a:solidFill>
                <a:latin typeface="Arial" panose="020B0604020202020204" pitchFamily="34" charset="0"/>
                <a:cs typeface="Arial" panose="020B0604020202020204" pitchFamily="34" charset="0"/>
              </a:rPr>
            </a:br>
            <a:endParaRPr lang="en-US" sz="32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974402C-0140-F493-210A-24602E4AC24A}"/>
              </a:ext>
            </a:extLst>
          </p:cNvPr>
          <p:cNvSpPr txBox="1"/>
          <p:nvPr/>
        </p:nvSpPr>
        <p:spPr>
          <a:xfrm>
            <a:off x="11134656" y="6603236"/>
            <a:ext cx="4419369" cy="584775"/>
          </a:xfrm>
          <a:prstGeom prst="rect">
            <a:avLst/>
          </a:prstGeom>
          <a:noFill/>
        </p:spPr>
        <p:txBody>
          <a:bodyPr wrap="square" rtlCol="0">
            <a:spAutoFit/>
          </a:bodyPr>
          <a:lstStyle/>
          <a:p>
            <a:r>
              <a:rPr lang="en-US" sz="3200" dirty="0">
                <a:solidFill>
                  <a:schemeClr val="bg1"/>
                </a:solidFill>
              </a:rPr>
              <a:t>Sinh viên thực hiện</a:t>
            </a:r>
          </a:p>
        </p:txBody>
      </p:sp>
      <p:sp>
        <p:nvSpPr>
          <p:cNvPr id="7" name="TextBox 6">
            <a:extLst>
              <a:ext uri="{FF2B5EF4-FFF2-40B4-BE49-F238E27FC236}">
                <a16:creationId xmlns:a16="http://schemas.microsoft.com/office/drawing/2014/main" id="{FF631063-15B7-D769-9CFA-B62189E1A0F2}"/>
              </a:ext>
            </a:extLst>
          </p:cNvPr>
          <p:cNvSpPr txBox="1"/>
          <p:nvPr/>
        </p:nvSpPr>
        <p:spPr>
          <a:xfrm>
            <a:off x="2733975" y="7413563"/>
            <a:ext cx="5195282" cy="523220"/>
          </a:xfrm>
          <a:prstGeom prst="rect">
            <a:avLst/>
          </a:prstGeom>
          <a:noFill/>
        </p:spPr>
        <p:txBody>
          <a:bodyPr wrap="square" rtlCol="0">
            <a:spAutoFit/>
          </a:bodyPr>
          <a:lstStyle/>
          <a:p>
            <a:r>
              <a:rPr lang="en-US" sz="2800" dirty="0" err="1">
                <a:solidFill>
                  <a:schemeClr val="bg1"/>
                </a:solidFill>
                <a:latin typeface="Arial" panose="020B0604020202020204" pitchFamily="34" charset="0"/>
                <a:cs typeface="Arial" panose="020B0604020202020204" pitchFamily="34" charset="0"/>
              </a:rPr>
              <a:t>ThS</a:t>
            </a:r>
            <a:r>
              <a:rPr lang="en-US" sz="2800" dirty="0">
                <a:solidFill>
                  <a:schemeClr val="bg1"/>
                </a:solidFill>
                <a:latin typeface="Arial" panose="020B0604020202020204" pitchFamily="34" charset="0"/>
                <a:cs typeface="Arial" panose="020B0604020202020204" pitchFamily="34" charset="0"/>
              </a:rPr>
              <a:t>. GVC. Võ Huỳnh Trâm</a:t>
            </a:r>
          </a:p>
        </p:txBody>
      </p:sp>
      <p:sp>
        <p:nvSpPr>
          <p:cNvPr id="8" name="TextBox 7">
            <a:extLst>
              <a:ext uri="{FF2B5EF4-FFF2-40B4-BE49-F238E27FC236}">
                <a16:creationId xmlns:a16="http://schemas.microsoft.com/office/drawing/2014/main" id="{B16BB177-CD47-B7FE-08CA-F43E7B2977B2}"/>
              </a:ext>
            </a:extLst>
          </p:cNvPr>
          <p:cNvSpPr txBox="1"/>
          <p:nvPr/>
        </p:nvSpPr>
        <p:spPr>
          <a:xfrm>
            <a:off x="11134658" y="7281278"/>
            <a:ext cx="5195282"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Phạm Quang Thái</a:t>
            </a:r>
          </a:p>
        </p:txBody>
      </p:sp>
      <p:sp>
        <p:nvSpPr>
          <p:cNvPr id="9" name="TextBox 8">
            <a:extLst>
              <a:ext uri="{FF2B5EF4-FFF2-40B4-BE49-F238E27FC236}">
                <a16:creationId xmlns:a16="http://schemas.microsoft.com/office/drawing/2014/main" id="{FE9379BE-19A5-6D74-2729-F70B686C83D1}"/>
              </a:ext>
            </a:extLst>
          </p:cNvPr>
          <p:cNvSpPr txBox="1"/>
          <p:nvPr/>
        </p:nvSpPr>
        <p:spPr>
          <a:xfrm>
            <a:off x="11134658" y="7854650"/>
            <a:ext cx="5195282"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MSSV: B2012257</a:t>
            </a:r>
          </a:p>
        </p:txBody>
      </p:sp>
      <p:pic>
        <p:nvPicPr>
          <p:cNvPr id="10" name="Picture 3">
            <a:extLst>
              <a:ext uri="{FF2B5EF4-FFF2-40B4-BE49-F238E27FC236}">
                <a16:creationId xmlns:a16="http://schemas.microsoft.com/office/drawing/2014/main" id="{588FA9F4-E174-57B0-2C69-709993DC64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12284" y="436473"/>
            <a:ext cx="1989457" cy="18342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250"/>
                                  </p:stCondLst>
                                  <p:childTnLst>
                                    <p:animMotion origin="layout" path="M 1.66667E-6 6.17284E-7 L 0.01033 0.04012 " pathEditMode="relative" rAng="0" ptsTypes="AA">
                                      <p:cBhvr>
                                        <p:cTn id="6" dur="2250" fill="hold"/>
                                        <p:tgtEl>
                                          <p:spTgt spid="102"/>
                                        </p:tgtEl>
                                        <p:attrNameLst>
                                          <p:attrName>ppt_x</p:attrName>
                                          <p:attrName>ppt_y</p:attrName>
                                        </p:attrNameLst>
                                      </p:cBhvr>
                                      <p:rCtr x="512" y="2006"/>
                                    </p:animMotion>
                                  </p:childTnLst>
                                </p:cTn>
                              </p:par>
                              <p:par>
                                <p:cTn id="7" presetID="42" presetClass="path" presetSubtype="0" repeatCount="indefinite" accel="50000" decel="50000" autoRev="1" fill="hold" grpId="0" nodeType="withEffect">
                                  <p:stCondLst>
                                    <p:cond delay="250"/>
                                  </p:stCondLst>
                                  <p:childTnLst>
                                    <p:animMotion origin="layout" path="M 2.36111E-6 1.11111E-6 L 0.00564 -0.0838 " pathEditMode="relative" rAng="0" ptsTypes="AA">
                                      <p:cBhvr>
                                        <p:cTn id="8" dur="2250" fill="hold"/>
                                        <p:tgtEl>
                                          <p:spTgt spid="103"/>
                                        </p:tgtEl>
                                        <p:attrNameLst>
                                          <p:attrName>ppt_x</p:attrName>
                                          <p:attrName>ppt_y</p:attrName>
                                        </p:attrNameLst>
                                      </p:cBhvr>
                                      <p:rCtr x="278" y="-4198"/>
                                    </p:animMotion>
                                  </p:childTnLst>
                                </p:cTn>
                              </p:par>
                              <p:par>
                                <p:cTn id="9" presetID="6" presetClass="emph" presetSubtype="0" repeatCount="indefinite" accel="50000" decel="50000" autoRev="1" fill="hold" nodeType="withEffect">
                                  <p:stCondLst>
                                    <p:cond delay="250"/>
                                  </p:stCondLst>
                                  <p:childTnLst>
                                    <p:animScale>
                                      <p:cBhvr>
                                        <p:cTn id="10" dur="2250" fill="hold"/>
                                        <p:tgtEl>
                                          <p:spTgt spid="9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751255" y="-2356905"/>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6406886" cy="443198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Các yêu cầu chức năng</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7068468" y="3040910"/>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713786" y="9200075"/>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10</a:t>
              </a:r>
            </a:p>
          </p:txBody>
        </p:sp>
      </p:grpSp>
      <p:sp>
        <p:nvSpPr>
          <p:cNvPr id="5" name="TextBox 4">
            <a:extLst>
              <a:ext uri="{FF2B5EF4-FFF2-40B4-BE49-F238E27FC236}">
                <a16:creationId xmlns:a16="http://schemas.microsoft.com/office/drawing/2014/main" id="{C3ABA3AD-1330-0E65-367E-978B1E79BCB1}"/>
              </a:ext>
            </a:extLst>
          </p:cNvPr>
          <p:cNvSpPr txBox="1"/>
          <p:nvPr/>
        </p:nvSpPr>
        <p:spPr>
          <a:xfrm>
            <a:off x="10276481" y="9182143"/>
            <a:ext cx="6547596" cy="523220"/>
          </a:xfrm>
          <a:prstGeom prst="rect">
            <a:avLst/>
          </a:prstGeom>
          <a:noFill/>
        </p:spPr>
        <p:txBody>
          <a:bodyPr wrap="square" rtlCol="0">
            <a:spAutoFit/>
          </a:bodyPr>
          <a:lstStyle/>
          <a:p>
            <a:pPr>
              <a:buClr>
                <a:schemeClr val="bg1"/>
              </a:buClr>
            </a:pPr>
            <a:r>
              <a:rPr lang="en-US" sz="2800" dirty="0">
                <a:solidFill>
                  <a:schemeClr val="bg1"/>
                </a:solidFill>
                <a:latin typeface="+mj-lt"/>
              </a:rPr>
              <a:t>Sơ đồ use case của người dùng</a:t>
            </a:r>
          </a:p>
        </p:txBody>
      </p:sp>
      <p:pic>
        <p:nvPicPr>
          <p:cNvPr id="7" name="Picture 6" descr="A diagram of a person with text&#10;&#10;Description automatically generated">
            <a:extLst>
              <a:ext uri="{FF2B5EF4-FFF2-40B4-BE49-F238E27FC236}">
                <a16:creationId xmlns:a16="http://schemas.microsoft.com/office/drawing/2014/main" id="{85EBA51C-B590-D9DF-85B3-F593C62C045B}"/>
              </a:ext>
            </a:extLst>
          </p:cNvPr>
          <p:cNvPicPr>
            <a:picLocks noChangeAspect="1"/>
          </p:cNvPicPr>
          <p:nvPr/>
        </p:nvPicPr>
        <p:blipFill>
          <a:blip r:embed="rId6"/>
          <a:stretch>
            <a:fillRect/>
          </a:stretch>
        </p:blipFill>
        <p:spPr>
          <a:xfrm>
            <a:off x="9302023" y="190251"/>
            <a:ext cx="8118957" cy="8981911"/>
          </a:xfrm>
          <a:prstGeom prst="rect">
            <a:avLst/>
          </a:prstGeom>
        </p:spPr>
      </p:pic>
    </p:spTree>
    <p:extLst>
      <p:ext uri="{BB962C8B-B14F-4D97-AF65-F5344CB8AC3E}">
        <p14:creationId xmlns:p14="http://schemas.microsoft.com/office/powerpoint/2010/main" val="193397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751255" y="-2356905"/>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6406886" cy="443198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Các yêu cầu chức năng</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0439068" y="521497"/>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713786" y="9200075"/>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11</a:t>
              </a:r>
            </a:p>
          </p:txBody>
        </p:sp>
      </p:grpSp>
      <p:sp>
        <p:nvSpPr>
          <p:cNvPr id="5" name="TextBox 4">
            <a:extLst>
              <a:ext uri="{FF2B5EF4-FFF2-40B4-BE49-F238E27FC236}">
                <a16:creationId xmlns:a16="http://schemas.microsoft.com/office/drawing/2014/main" id="{C3ABA3AD-1330-0E65-367E-978B1E79BCB1}"/>
              </a:ext>
            </a:extLst>
          </p:cNvPr>
          <p:cNvSpPr txBox="1"/>
          <p:nvPr/>
        </p:nvSpPr>
        <p:spPr>
          <a:xfrm>
            <a:off x="10276480" y="8756074"/>
            <a:ext cx="6547596" cy="523220"/>
          </a:xfrm>
          <a:prstGeom prst="rect">
            <a:avLst/>
          </a:prstGeom>
          <a:noFill/>
        </p:spPr>
        <p:txBody>
          <a:bodyPr wrap="square" rtlCol="0">
            <a:spAutoFit/>
          </a:bodyPr>
          <a:lstStyle/>
          <a:p>
            <a:pPr>
              <a:buClr>
                <a:schemeClr val="bg1"/>
              </a:buClr>
            </a:pPr>
            <a:r>
              <a:rPr lang="en-US" sz="2800" dirty="0">
                <a:solidFill>
                  <a:schemeClr val="bg1"/>
                </a:solidFill>
                <a:latin typeface="+mj-lt"/>
              </a:rPr>
              <a:t>Sơ đồ use case của quản trị viên</a:t>
            </a:r>
          </a:p>
        </p:txBody>
      </p:sp>
      <p:pic>
        <p:nvPicPr>
          <p:cNvPr id="8" name="Picture 7" descr="A diagram of a diagram&#10;&#10;Description automatically generated">
            <a:extLst>
              <a:ext uri="{FF2B5EF4-FFF2-40B4-BE49-F238E27FC236}">
                <a16:creationId xmlns:a16="http://schemas.microsoft.com/office/drawing/2014/main" id="{80DCBB90-399E-377F-02C8-815224CB5002}"/>
              </a:ext>
            </a:extLst>
          </p:cNvPr>
          <p:cNvPicPr>
            <a:picLocks noChangeAspect="1"/>
          </p:cNvPicPr>
          <p:nvPr/>
        </p:nvPicPr>
        <p:blipFill rotWithShape="1">
          <a:blip r:embed="rId6"/>
          <a:srcRect l="518" t="-382" r="1175" b="-382"/>
          <a:stretch/>
        </p:blipFill>
        <p:spPr>
          <a:xfrm>
            <a:off x="7610125" y="1780461"/>
            <a:ext cx="10607040" cy="6726077"/>
          </a:xfrm>
          <a:prstGeom prst="rect">
            <a:avLst/>
          </a:prstGeom>
        </p:spPr>
      </p:pic>
    </p:spTree>
    <p:extLst>
      <p:ext uri="{BB962C8B-B14F-4D97-AF65-F5344CB8AC3E}">
        <p14:creationId xmlns:p14="http://schemas.microsoft.com/office/powerpoint/2010/main" val="117222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751255" y="-2356905"/>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7" y="1563582"/>
            <a:ext cx="15988873"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Các yêu cầu phi chức năng</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0439068" y="521497"/>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339561" y="9166511"/>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12</a:t>
              </a:r>
            </a:p>
          </p:txBody>
        </p:sp>
      </p:grpSp>
    </p:spTree>
    <p:extLst>
      <p:ext uri="{BB962C8B-B14F-4D97-AF65-F5344CB8AC3E}">
        <p14:creationId xmlns:p14="http://schemas.microsoft.com/office/powerpoint/2010/main" val="121290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751255" y="-2356905"/>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7" y="1563582"/>
            <a:ext cx="15988873"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Thiết kế kiến trúc</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0439068" y="521497"/>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339561" y="9166511"/>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13</a:t>
              </a:r>
            </a:p>
          </p:txBody>
        </p:sp>
      </p:grpSp>
      <p:pic>
        <p:nvPicPr>
          <p:cNvPr id="5" name="Picture 4" descr="A diagram of a server&#10;&#10;Description automatically generated">
            <a:extLst>
              <a:ext uri="{FF2B5EF4-FFF2-40B4-BE49-F238E27FC236}">
                <a16:creationId xmlns:a16="http://schemas.microsoft.com/office/drawing/2014/main" id="{E71A1287-E407-A29C-593D-81208695A72B}"/>
              </a:ext>
            </a:extLst>
          </p:cNvPr>
          <p:cNvPicPr>
            <a:picLocks noChangeAspect="1"/>
          </p:cNvPicPr>
          <p:nvPr/>
        </p:nvPicPr>
        <p:blipFill>
          <a:blip r:embed="rId6"/>
          <a:stretch>
            <a:fillRect/>
          </a:stretch>
        </p:blipFill>
        <p:spPr>
          <a:xfrm>
            <a:off x="3585647" y="2974320"/>
            <a:ext cx="11030336" cy="6112063"/>
          </a:xfrm>
          <a:prstGeom prst="rect">
            <a:avLst/>
          </a:prstGeom>
        </p:spPr>
      </p:pic>
      <p:sp>
        <p:nvSpPr>
          <p:cNvPr id="8" name="TextBox 7">
            <a:extLst>
              <a:ext uri="{FF2B5EF4-FFF2-40B4-BE49-F238E27FC236}">
                <a16:creationId xmlns:a16="http://schemas.microsoft.com/office/drawing/2014/main" id="{FF2E0849-C9B7-B462-0D63-6D27A3F88968}"/>
              </a:ext>
            </a:extLst>
          </p:cNvPr>
          <p:cNvSpPr txBox="1"/>
          <p:nvPr/>
        </p:nvSpPr>
        <p:spPr>
          <a:xfrm>
            <a:off x="6143152" y="9183888"/>
            <a:ext cx="5915326"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Mô hình kiến trúc MVC của dự án</a:t>
            </a:r>
          </a:p>
        </p:txBody>
      </p:sp>
    </p:spTree>
    <p:extLst>
      <p:ext uri="{BB962C8B-B14F-4D97-AF65-F5344CB8AC3E}">
        <p14:creationId xmlns:p14="http://schemas.microsoft.com/office/powerpoint/2010/main" val="2912140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7" y="1563582"/>
            <a:ext cx="15988873"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3. Thiết kế</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339561" y="9166511"/>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14</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1730794" y="3138469"/>
            <a:ext cx="5915326" cy="646331"/>
          </a:xfrm>
          <a:prstGeom prst="rect">
            <a:avLst/>
          </a:prstGeom>
          <a:noFill/>
        </p:spPr>
        <p:txBody>
          <a:bodyPr wrap="square" rtlCol="0">
            <a:spAutoFit/>
          </a:bodyPr>
          <a:lstStyle/>
          <a:p>
            <a:pPr>
              <a:buClr>
                <a:schemeClr val="bg1"/>
              </a:buClr>
            </a:pPr>
            <a:r>
              <a:rPr lang="en-US" sz="3600" dirty="0">
                <a:solidFill>
                  <a:schemeClr val="bg1"/>
                </a:solidFill>
                <a:latin typeface="+mj-lt"/>
              </a:rPr>
              <a:t>Mô tả sự </a:t>
            </a:r>
            <a:r>
              <a:rPr lang="en-US" sz="3200" dirty="0">
                <a:solidFill>
                  <a:schemeClr val="bg1"/>
                </a:solidFill>
                <a:latin typeface="+mj-lt"/>
              </a:rPr>
              <a:t>phân</a:t>
            </a:r>
            <a:r>
              <a:rPr lang="en-US" sz="3600" dirty="0">
                <a:solidFill>
                  <a:schemeClr val="bg1"/>
                </a:solidFill>
                <a:latin typeface="+mj-lt"/>
              </a:rPr>
              <a:t> rã</a:t>
            </a:r>
          </a:p>
        </p:txBody>
      </p:sp>
      <p:sp>
        <p:nvSpPr>
          <p:cNvPr id="8" name="TextBox 7">
            <a:extLst>
              <a:ext uri="{FF2B5EF4-FFF2-40B4-BE49-F238E27FC236}">
                <a16:creationId xmlns:a16="http://schemas.microsoft.com/office/drawing/2014/main" id="{FF2E0849-C9B7-B462-0D63-6D27A3F88968}"/>
              </a:ext>
            </a:extLst>
          </p:cNvPr>
          <p:cNvSpPr txBox="1"/>
          <p:nvPr/>
        </p:nvSpPr>
        <p:spPr>
          <a:xfrm>
            <a:off x="8777412" y="9139196"/>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Sơ đồ phân rã chức năng theo nhóm người dùng</a:t>
            </a:r>
          </a:p>
        </p:txBody>
      </p:sp>
      <p:pic>
        <p:nvPicPr>
          <p:cNvPr id="7" name="Picture 6" descr="A diagram of a company&#10;&#10;Description automatically generated with medium confidence">
            <a:extLst>
              <a:ext uri="{FF2B5EF4-FFF2-40B4-BE49-F238E27FC236}">
                <a16:creationId xmlns:a16="http://schemas.microsoft.com/office/drawing/2014/main" id="{7B04B8B7-7FB6-E644-1BBF-1E9C839E5702}"/>
              </a:ext>
            </a:extLst>
          </p:cNvPr>
          <p:cNvPicPr>
            <a:picLocks noChangeAspect="1"/>
          </p:cNvPicPr>
          <p:nvPr/>
        </p:nvPicPr>
        <p:blipFill>
          <a:blip r:embed="rId6"/>
          <a:stretch>
            <a:fillRect/>
          </a:stretch>
        </p:blipFill>
        <p:spPr>
          <a:xfrm>
            <a:off x="7885288" y="547169"/>
            <a:ext cx="10075286" cy="8380295"/>
          </a:xfrm>
          <a:prstGeom prst="rect">
            <a:avLst/>
          </a:prstGeom>
        </p:spPr>
      </p:pic>
    </p:spTree>
    <p:extLst>
      <p:ext uri="{BB962C8B-B14F-4D97-AF65-F5344CB8AC3E}">
        <p14:creationId xmlns:p14="http://schemas.microsoft.com/office/powerpoint/2010/main" val="158832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400" y="1899892"/>
            <a:ext cx="4270918"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3. Thiết kế</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15</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1730794" y="4854547"/>
            <a:ext cx="5915326" cy="646331"/>
          </a:xfrm>
          <a:prstGeom prst="rect">
            <a:avLst/>
          </a:prstGeom>
          <a:noFill/>
        </p:spPr>
        <p:txBody>
          <a:bodyPr wrap="square" rtlCol="0">
            <a:spAutoFit/>
          </a:bodyPr>
          <a:lstStyle/>
          <a:p>
            <a:pPr>
              <a:buClr>
                <a:schemeClr val="bg1"/>
              </a:buClr>
            </a:pPr>
            <a:r>
              <a:rPr lang="en-US" sz="3600" dirty="0">
                <a:solidFill>
                  <a:schemeClr val="bg1"/>
                </a:solidFill>
                <a:latin typeface="+mj-lt"/>
              </a:rPr>
              <a:t>Thiết kế dữ liệu</a:t>
            </a:r>
          </a:p>
        </p:txBody>
      </p:sp>
      <p:sp>
        <p:nvSpPr>
          <p:cNvPr id="8" name="TextBox 7">
            <a:extLst>
              <a:ext uri="{FF2B5EF4-FFF2-40B4-BE49-F238E27FC236}">
                <a16:creationId xmlns:a16="http://schemas.microsoft.com/office/drawing/2014/main" id="{FF2E0849-C9B7-B462-0D63-6D27A3F88968}"/>
              </a:ext>
            </a:extLst>
          </p:cNvPr>
          <p:cNvSpPr txBox="1"/>
          <p:nvPr/>
        </p:nvSpPr>
        <p:spPr>
          <a:xfrm>
            <a:off x="8640252" y="9606460"/>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Sơ đồ lớp của hệ thống</a:t>
            </a:r>
          </a:p>
        </p:txBody>
      </p:sp>
      <p:pic>
        <p:nvPicPr>
          <p:cNvPr id="5" name="Picture 4" descr="A diagram of a user&#10;&#10;Description automatically generated">
            <a:extLst>
              <a:ext uri="{FF2B5EF4-FFF2-40B4-BE49-F238E27FC236}">
                <a16:creationId xmlns:a16="http://schemas.microsoft.com/office/drawing/2014/main" id="{58E64E88-0594-5B84-9FE9-66C0CCDBD553}"/>
              </a:ext>
            </a:extLst>
          </p:cNvPr>
          <p:cNvPicPr>
            <a:picLocks noChangeAspect="1"/>
          </p:cNvPicPr>
          <p:nvPr/>
        </p:nvPicPr>
        <p:blipFill>
          <a:blip r:embed="rId6"/>
          <a:stretch>
            <a:fillRect/>
          </a:stretch>
        </p:blipFill>
        <p:spPr>
          <a:xfrm>
            <a:off x="6314679" y="701875"/>
            <a:ext cx="11784821" cy="8877958"/>
          </a:xfrm>
          <a:prstGeom prst="rect">
            <a:avLst/>
          </a:prstGeom>
        </p:spPr>
      </p:pic>
    </p:spTree>
    <p:extLst>
      <p:ext uri="{BB962C8B-B14F-4D97-AF65-F5344CB8AC3E}">
        <p14:creationId xmlns:p14="http://schemas.microsoft.com/office/powerpoint/2010/main" val="966243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400" y="1899892"/>
            <a:ext cx="4270918"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3. Thiết kế</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16</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1730794" y="4854547"/>
            <a:ext cx="5915326" cy="646331"/>
          </a:xfrm>
          <a:prstGeom prst="rect">
            <a:avLst/>
          </a:prstGeom>
          <a:noFill/>
        </p:spPr>
        <p:txBody>
          <a:bodyPr wrap="square" rtlCol="0">
            <a:spAutoFit/>
          </a:bodyPr>
          <a:lstStyle/>
          <a:p>
            <a:pPr>
              <a:buClr>
                <a:schemeClr val="bg1"/>
              </a:buClr>
            </a:pPr>
            <a:r>
              <a:rPr lang="en-US" sz="3600" dirty="0">
                <a:solidFill>
                  <a:schemeClr val="bg1"/>
                </a:solidFill>
                <a:latin typeface="+mj-lt"/>
              </a:rPr>
              <a:t>Thiết kế giao diện</a:t>
            </a:r>
          </a:p>
        </p:txBody>
      </p:sp>
      <p:sp>
        <p:nvSpPr>
          <p:cNvPr id="8" name="TextBox 7">
            <a:extLst>
              <a:ext uri="{FF2B5EF4-FFF2-40B4-BE49-F238E27FC236}">
                <a16:creationId xmlns:a16="http://schemas.microsoft.com/office/drawing/2014/main" id="{FF2E0849-C9B7-B462-0D63-6D27A3F88968}"/>
              </a:ext>
            </a:extLst>
          </p:cNvPr>
          <p:cNvSpPr txBox="1"/>
          <p:nvPr/>
        </p:nvSpPr>
        <p:spPr>
          <a:xfrm>
            <a:off x="8640252" y="9606460"/>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Giao diện trang chủ</a:t>
            </a:r>
          </a:p>
        </p:txBody>
      </p:sp>
      <p:pic>
        <p:nvPicPr>
          <p:cNvPr id="10" name="Picture 9">
            <a:extLst>
              <a:ext uri="{FF2B5EF4-FFF2-40B4-BE49-F238E27FC236}">
                <a16:creationId xmlns:a16="http://schemas.microsoft.com/office/drawing/2014/main" id="{12CB910B-22C8-D23B-3222-5975574B0380}"/>
              </a:ext>
            </a:extLst>
          </p:cNvPr>
          <p:cNvPicPr>
            <a:picLocks noChangeAspect="1"/>
          </p:cNvPicPr>
          <p:nvPr/>
        </p:nvPicPr>
        <p:blipFill>
          <a:blip r:embed="rId6"/>
          <a:stretch>
            <a:fillRect/>
          </a:stretch>
        </p:blipFill>
        <p:spPr>
          <a:xfrm>
            <a:off x="6108924" y="837216"/>
            <a:ext cx="11970138" cy="8769244"/>
          </a:xfrm>
          <a:prstGeom prst="rect">
            <a:avLst/>
          </a:prstGeom>
        </p:spPr>
      </p:pic>
    </p:spTree>
    <p:extLst>
      <p:ext uri="{BB962C8B-B14F-4D97-AF65-F5344CB8AC3E}">
        <p14:creationId xmlns:p14="http://schemas.microsoft.com/office/powerpoint/2010/main" val="3651790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400" y="1899892"/>
            <a:ext cx="4270918"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3. Thiết kế</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17</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1730794" y="4854547"/>
            <a:ext cx="5915326" cy="646331"/>
          </a:xfrm>
          <a:prstGeom prst="rect">
            <a:avLst/>
          </a:prstGeom>
          <a:noFill/>
        </p:spPr>
        <p:txBody>
          <a:bodyPr wrap="square" rtlCol="0">
            <a:spAutoFit/>
          </a:bodyPr>
          <a:lstStyle/>
          <a:p>
            <a:pPr>
              <a:buClr>
                <a:schemeClr val="bg1"/>
              </a:buClr>
            </a:pPr>
            <a:r>
              <a:rPr lang="en-US" sz="3600" dirty="0">
                <a:solidFill>
                  <a:schemeClr val="bg1"/>
                </a:solidFill>
                <a:latin typeface="+mj-lt"/>
              </a:rPr>
              <a:t>Thiết kế giao diện</a:t>
            </a:r>
          </a:p>
        </p:txBody>
      </p:sp>
      <p:sp>
        <p:nvSpPr>
          <p:cNvPr id="8" name="TextBox 7">
            <a:extLst>
              <a:ext uri="{FF2B5EF4-FFF2-40B4-BE49-F238E27FC236}">
                <a16:creationId xmlns:a16="http://schemas.microsoft.com/office/drawing/2014/main" id="{FF2E0849-C9B7-B462-0D63-6D27A3F88968}"/>
              </a:ext>
            </a:extLst>
          </p:cNvPr>
          <p:cNvSpPr txBox="1"/>
          <p:nvPr/>
        </p:nvSpPr>
        <p:spPr>
          <a:xfrm>
            <a:off x="8166016" y="9656687"/>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Giao diện đăng dự án</a:t>
            </a:r>
          </a:p>
        </p:txBody>
      </p:sp>
      <p:pic>
        <p:nvPicPr>
          <p:cNvPr id="5" name="Picture 4" descr="A screenshot of a computer&#10;&#10;Description automatically generated">
            <a:extLst>
              <a:ext uri="{FF2B5EF4-FFF2-40B4-BE49-F238E27FC236}">
                <a16:creationId xmlns:a16="http://schemas.microsoft.com/office/drawing/2014/main" id="{59D01D1C-9F3A-FDCC-C241-0DD214E404A9}"/>
              </a:ext>
            </a:extLst>
          </p:cNvPr>
          <p:cNvPicPr>
            <a:picLocks noChangeAspect="1"/>
          </p:cNvPicPr>
          <p:nvPr/>
        </p:nvPicPr>
        <p:blipFill>
          <a:blip r:embed="rId6"/>
          <a:stretch>
            <a:fillRect/>
          </a:stretch>
        </p:blipFill>
        <p:spPr>
          <a:xfrm>
            <a:off x="6507098" y="472440"/>
            <a:ext cx="11383481" cy="9094348"/>
          </a:xfrm>
          <a:prstGeom prst="rect">
            <a:avLst/>
          </a:prstGeom>
        </p:spPr>
      </p:pic>
    </p:spTree>
    <p:extLst>
      <p:ext uri="{BB962C8B-B14F-4D97-AF65-F5344CB8AC3E}">
        <p14:creationId xmlns:p14="http://schemas.microsoft.com/office/powerpoint/2010/main" val="2616420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400" y="1899892"/>
            <a:ext cx="4270918"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3. Thiết kế</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18</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1730794" y="4854547"/>
            <a:ext cx="5915326" cy="646331"/>
          </a:xfrm>
          <a:prstGeom prst="rect">
            <a:avLst/>
          </a:prstGeom>
          <a:noFill/>
        </p:spPr>
        <p:txBody>
          <a:bodyPr wrap="square" rtlCol="0">
            <a:spAutoFit/>
          </a:bodyPr>
          <a:lstStyle/>
          <a:p>
            <a:pPr>
              <a:buClr>
                <a:schemeClr val="bg1"/>
              </a:buClr>
            </a:pPr>
            <a:r>
              <a:rPr lang="en-US" sz="3600" dirty="0">
                <a:solidFill>
                  <a:schemeClr val="bg1"/>
                </a:solidFill>
                <a:latin typeface="+mj-lt"/>
              </a:rPr>
              <a:t>Thiết kế giao diện</a:t>
            </a:r>
          </a:p>
        </p:txBody>
      </p:sp>
      <p:sp>
        <p:nvSpPr>
          <p:cNvPr id="8" name="TextBox 7">
            <a:extLst>
              <a:ext uri="{FF2B5EF4-FFF2-40B4-BE49-F238E27FC236}">
                <a16:creationId xmlns:a16="http://schemas.microsoft.com/office/drawing/2014/main" id="{FF2E0849-C9B7-B462-0D63-6D27A3F88968}"/>
              </a:ext>
            </a:extLst>
          </p:cNvPr>
          <p:cNvSpPr txBox="1"/>
          <p:nvPr/>
        </p:nvSpPr>
        <p:spPr>
          <a:xfrm>
            <a:off x="8199862" y="9585125"/>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Giao diện diễn đàn</a:t>
            </a:r>
          </a:p>
        </p:txBody>
      </p:sp>
      <p:pic>
        <p:nvPicPr>
          <p:cNvPr id="7" name="Picture 6" descr="A screenshot of a computer&#10;&#10;Description automatically generated">
            <a:extLst>
              <a:ext uri="{FF2B5EF4-FFF2-40B4-BE49-F238E27FC236}">
                <a16:creationId xmlns:a16="http://schemas.microsoft.com/office/drawing/2014/main" id="{5DBA3E42-4F48-1B39-71C9-829184B1FF1A}"/>
              </a:ext>
            </a:extLst>
          </p:cNvPr>
          <p:cNvPicPr>
            <a:picLocks noChangeAspect="1"/>
          </p:cNvPicPr>
          <p:nvPr/>
        </p:nvPicPr>
        <p:blipFill>
          <a:blip r:embed="rId6"/>
          <a:stretch>
            <a:fillRect/>
          </a:stretch>
        </p:blipFill>
        <p:spPr>
          <a:xfrm>
            <a:off x="6319766" y="2217655"/>
            <a:ext cx="11825836" cy="7098922"/>
          </a:xfrm>
          <a:prstGeom prst="rect">
            <a:avLst/>
          </a:prstGeom>
        </p:spPr>
      </p:pic>
    </p:spTree>
    <p:extLst>
      <p:ext uri="{BB962C8B-B14F-4D97-AF65-F5344CB8AC3E}">
        <p14:creationId xmlns:p14="http://schemas.microsoft.com/office/powerpoint/2010/main" val="1112912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400" y="1899892"/>
            <a:ext cx="4270918"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3. Thiết kế</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19</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1730794" y="4854547"/>
            <a:ext cx="5915326" cy="707886"/>
          </a:xfrm>
          <a:prstGeom prst="rect">
            <a:avLst/>
          </a:prstGeom>
          <a:noFill/>
        </p:spPr>
        <p:txBody>
          <a:bodyPr wrap="square" rtlCol="0">
            <a:spAutoFit/>
          </a:bodyPr>
          <a:lstStyle/>
          <a:p>
            <a:pPr>
              <a:buClr>
                <a:schemeClr val="bg1"/>
              </a:buClr>
            </a:pPr>
            <a:r>
              <a:rPr lang="en-US" sz="4000" dirty="0">
                <a:solidFill>
                  <a:schemeClr val="bg1"/>
                </a:solidFill>
                <a:latin typeface="+mj-lt"/>
              </a:rPr>
              <a:t>Thiết kế chức năng</a:t>
            </a:r>
          </a:p>
        </p:txBody>
      </p:sp>
      <p:sp>
        <p:nvSpPr>
          <p:cNvPr id="8" name="TextBox 7">
            <a:extLst>
              <a:ext uri="{FF2B5EF4-FFF2-40B4-BE49-F238E27FC236}">
                <a16:creationId xmlns:a16="http://schemas.microsoft.com/office/drawing/2014/main" id="{FF2E0849-C9B7-B462-0D63-6D27A3F88968}"/>
              </a:ext>
            </a:extLst>
          </p:cNvPr>
          <p:cNvSpPr txBox="1"/>
          <p:nvPr/>
        </p:nvSpPr>
        <p:spPr>
          <a:xfrm>
            <a:off x="8174268" y="9656687"/>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Sơ đồ tuần tự chức năng thanh toán bằng </a:t>
            </a:r>
            <a:r>
              <a:rPr lang="en-US" sz="2400" dirty="0" err="1">
                <a:solidFill>
                  <a:schemeClr val="bg1"/>
                </a:solidFill>
                <a:latin typeface="+mj-lt"/>
              </a:rPr>
              <a:t>VNPay</a:t>
            </a:r>
            <a:endParaRPr lang="en-US" sz="2400" dirty="0">
              <a:solidFill>
                <a:schemeClr val="bg1"/>
              </a:solidFill>
              <a:latin typeface="+mj-lt"/>
            </a:endParaRPr>
          </a:p>
        </p:txBody>
      </p:sp>
      <p:pic>
        <p:nvPicPr>
          <p:cNvPr id="7" name="Picture 6" descr="A diagram of a diagram&#10;&#10;Description automatically generated">
            <a:extLst>
              <a:ext uri="{FF2B5EF4-FFF2-40B4-BE49-F238E27FC236}">
                <a16:creationId xmlns:a16="http://schemas.microsoft.com/office/drawing/2014/main" id="{2925F875-76A2-8E2D-1B63-36DF55A2A819}"/>
              </a:ext>
            </a:extLst>
          </p:cNvPr>
          <p:cNvPicPr>
            <a:picLocks noChangeAspect="1"/>
          </p:cNvPicPr>
          <p:nvPr/>
        </p:nvPicPr>
        <p:blipFill>
          <a:blip r:embed="rId6"/>
          <a:stretch>
            <a:fillRect/>
          </a:stretch>
        </p:blipFill>
        <p:spPr>
          <a:xfrm>
            <a:off x="6561249" y="701875"/>
            <a:ext cx="11434090" cy="8883250"/>
          </a:xfrm>
          <a:prstGeom prst="rect">
            <a:avLst/>
          </a:prstGeom>
        </p:spPr>
      </p:pic>
    </p:spTree>
    <p:extLst>
      <p:ext uri="{BB962C8B-B14F-4D97-AF65-F5344CB8AC3E}">
        <p14:creationId xmlns:p14="http://schemas.microsoft.com/office/powerpoint/2010/main" val="116927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47"/>
        <p:cNvGrpSpPr/>
        <p:nvPr/>
      </p:nvGrpSpPr>
      <p:grpSpPr>
        <a:xfrm>
          <a:off x="0" y="0"/>
          <a:ext cx="0" cy="0"/>
          <a:chOff x="0" y="0"/>
          <a:chExt cx="0" cy="0"/>
        </a:xfrm>
      </p:grpSpPr>
      <p:sp>
        <p:nvSpPr>
          <p:cNvPr id="154" name="Google Shape;154;p15"/>
          <p:cNvSpPr/>
          <p:nvPr/>
        </p:nvSpPr>
        <p:spPr>
          <a:xfrm rot="7291830">
            <a:off x="-1847753" y="-2356855"/>
            <a:ext cx="5418782" cy="5834490"/>
          </a:xfrm>
          <a:custGeom>
            <a:avLst/>
            <a:gdLst/>
            <a:ahLst/>
            <a:cxnLst/>
            <a:rect l="l" t="t" r="r" b="b"/>
            <a:pathLst>
              <a:path w="5418782" h="5834490" extrusionOk="0">
                <a:moveTo>
                  <a:pt x="0" y="0"/>
                </a:moveTo>
                <a:lnTo>
                  <a:pt x="5418782" y="0"/>
                </a:lnTo>
                <a:lnTo>
                  <a:pt x="5418782" y="5834489"/>
                </a:lnTo>
                <a:lnTo>
                  <a:pt x="0" y="5834489"/>
                </a:lnTo>
                <a:lnTo>
                  <a:pt x="0" y="0"/>
                </a:lnTo>
                <a:close/>
              </a:path>
            </a:pathLst>
          </a:custGeom>
          <a:blipFill rotWithShape="1">
            <a:blip r:embed="rId3">
              <a:alphaModFix/>
            </a:blip>
            <a:stretch>
              <a:fillRect/>
            </a:stretch>
          </a:blipFill>
          <a:ln>
            <a:noFill/>
          </a:ln>
        </p:spPr>
        <p:txBody>
          <a:bodyPr/>
          <a:lstStyle/>
          <a:p>
            <a:endParaRPr lang="en-US"/>
          </a:p>
        </p:txBody>
      </p:sp>
      <p:sp>
        <p:nvSpPr>
          <p:cNvPr id="155" name="Google Shape;155;p15"/>
          <p:cNvSpPr txBox="1"/>
          <p:nvPr/>
        </p:nvSpPr>
        <p:spPr>
          <a:xfrm>
            <a:off x="2883161" y="2421792"/>
            <a:ext cx="10792551" cy="1477328"/>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8000" b="0" i="0" u="none" strike="noStrike" cap="none" dirty="0">
                <a:solidFill>
                  <a:srgbClr val="FFD33B"/>
                </a:solidFill>
                <a:latin typeface="Black Ops One"/>
                <a:ea typeface="Black Ops One"/>
                <a:cs typeface="Black Ops One"/>
                <a:sym typeface="Black Ops One"/>
              </a:rPr>
              <a:t>Nội dung</a:t>
            </a:r>
            <a:endParaRPr dirty="0"/>
          </a:p>
        </p:txBody>
      </p:sp>
      <p:sp>
        <p:nvSpPr>
          <p:cNvPr id="157" name="Google Shape;157;p15"/>
          <p:cNvSpPr/>
          <p:nvPr/>
        </p:nvSpPr>
        <p:spPr>
          <a:xfrm rot="8879804">
            <a:off x="15616749" y="-2632482"/>
            <a:ext cx="5980864" cy="6439692"/>
          </a:xfrm>
          <a:custGeom>
            <a:avLst/>
            <a:gdLst/>
            <a:ahLst/>
            <a:cxnLst/>
            <a:rect l="l" t="t" r="r" b="b"/>
            <a:pathLst>
              <a:path w="5980864" h="6439692" extrusionOk="0">
                <a:moveTo>
                  <a:pt x="0" y="0"/>
                </a:moveTo>
                <a:lnTo>
                  <a:pt x="5980864" y="0"/>
                </a:lnTo>
                <a:lnTo>
                  <a:pt x="5980864" y="6439691"/>
                </a:lnTo>
                <a:lnTo>
                  <a:pt x="0" y="6439691"/>
                </a:lnTo>
                <a:lnTo>
                  <a:pt x="0" y="0"/>
                </a:lnTo>
                <a:close/>
              </a:path>
            </a:pathLst>
          </a:custGeom>
          <a:blipFill rotWithShape="1">
            <a:blip r:embed="rId3">
              <a:alphaModFix/>
            </a:blip>
            <a:stretch>
              <a:fillRect/>
            </a:stretch>
          </a:blipFill>
          <a:ln>
            <a:noFill/>
          </a:ln>
        </p:spPr>
        <p:txBody>
          <a:bodyPr/>
          <a:lstStyle/>
          <a:p>
            <a:endParaRPr lang="en-US"/>
          </a:p>
        </p:txBody>
      </p:sp>
      <p:sp>
        <p:nvSpPr>
          <p:cNvPr id="165" name="Google Shape;165;p15"/>
          <p:cNvSpPr/>
          <p:nvPr/>
        </p:nvSpPr>
        <p:spPr>
          <a:xfrm>
            <a:off x="16449855" y="587365"/>
            <a:ext cx="1165685" cy="1165685"/>
          </a:xfrm>
          <a:custGeom>
            <a:avLst/>
            <a:gdLst/>
            <a:ahLst/>
            <a:cxnLst/>
            <a:rect l="l" t="t" r="r" b="b"/>
            <a:pathLst>
              <a:path w="1165685" h="1165685" extrusionOk="0">
                <a:moveTo>
                  <a:pt x="0" y="0"/>
                </a:moveTo>
                <a:lnTo>
                  <a:pt x="1165684" y="0"/>
                </a:lnTo>
                <a:lnTo>
                  <a:pt x="1165684" y="1165684"/>
                </a:lnTo>
                <a:lnTo>
                  <a:pt x="0" y="1165684"/>
                </a:lnTo>
                <a:lnTo>
                  <a:pt x="0" y="0"/>
                </a:lnTo>
                <a:close/>
              </a:path>
            </a:pathLst>
          </a:custGeom>
          <a:blipFill rotWithShape="1">
            <a:blip r:embed="rId4">
              <a:alphaModFix/>
            </a:blip>
            <a:stretch>
              <a:fillRect/>
            </a:stretch>
          </a:blipFill>
          <a:ln>
            <a:noFill/>
          </a:ln>
        </p:spPr>
        <p:txBody>
          <a:bodyPr/>
          <a:lstStyle/>
          <a:p>
            <a:endParaRPr lang="en-US"/>
          </a:p>
        </p:txBody>
      </p:sp>
      <p:sp>
        <p:nvSpPr>
          <p:cNvPr id="166" name="Google Shape;166;p15"/>
          <p:cNvSpPr/>
          <p:nvPr/>
        </p:nvSpPr>
        <p:spPr>
          <a:xfrm>
            <a:off x="14009549" y="8259436"/>
            <a:ext cx="710556" cy="770250"/>
          </a:xfrm>
          <a:custGeom>
            <a:avLst/>
            <a:gdLst/>
            <a:ahLst/>
            <a:cxnLst/>
            <a:rect l="l" t="t" r="r" b="b"/>
            <a:pathLst>
              <a:path w="710556" h="770250" extrusionOk="0">
                <a:moveTo>
                  <a:pt x="0" y="0"/>
                </a:moveTo>
                <a:lnTo>
                  <a:pt x="710556" y="0"/>
                </a:lnTo>
                <a:lnTo>
                  <a:pt x="710556" y="770250"/>
                </a:lnTo>
                <a:lnTo>
                  <a:pt x="0" y="770250"/>
                </a:lnTo>
                <a:lnTo>
                  <a:pt x="0" y="0"/>
                </a:lnTo>
                <a:close/>
              </a:path>
            </a:pathLst>
          </a:custGeom>
          <a:blipFill rotWithShape="1">
            <a:blip r:embed="rId5">
              <a:alphaModFix/>
            </a:blip>
            <a:stretch>
              <a:fillRect/>
            </a:stretch>
          </a:blipFill>
          <a:ln>
            <a:noFill/>
          </a:ln>
        </p:spPr>
        <p:txBody>
          <a:bodyPr/>
          <a:lstStyle/>
          <a:p>
            <a:endParaRPr lang="en-US"/>
          </a:p>
        </p:txBody>
      </p:sp>
      <p:sp>
        <p:nvSpPr>
          <p:cNvPr id="167" name="Google Shape;167;p15"/>
          <p:cNvSpPr/>
          <p:nvPr/>
        </p:nvSpPr>
        <p:spPr>
          <a:xfrm>
            <a:off x="742009" y="3944825"/>
            <a:ext cx="621805" cy="674044"/>
          </a:xfrm>
          <a:custGeom>
            <a:avLst/>
            <a:gdLst/>
            <a:ahLst/>
            <a:cxnLst/>
            <a:rect l="l" t="t" r="r" b="b"/>
            <a:pathLst>
              <a:path w="621805" h="674044" extrusionOk="0">
                <a:moveTo>
                  <a:pt x="0" y="0"/>
                </a:moveTo>
                <a:lnTo>
                  <a:pt x="621805" y="0"/>
                </a:lnTo>
                <a:lnTo>
                  <a:pt x="621805" y="674044"/>
                </a:lnTo>
                <a:lnTo>
                  <a:pt x="0" y="674044"/>
                </a:lnTo>
                <a:lnTo>
                  <a:pt x="0" y="0"/>
                </a:lnTo>
                <a:close/>
              </a:path>
            </a:pathLst>
          </a:custGeom>
          <a:blipFill rotWithShape="1">
            <a:blip r:embed="rId6">
              <a:alphaModFix/>
            </a:blip>
            <a:stretch>
              <a:fillRect/>
            </a:stretch>
          </a:blipFill>
          <a:ln>
            <a:noFill/>
          </a:ln>
        </p:spPr>
        <p:txBody>
          <a:bodyPr/>
          <a:lstStyle/>
          <a:p>
            <a:endParaRPr lang="en-US" dirty="0"/>
          </a:p>
        </p:txBody>
      </p:sp>
      <p:grpSp>
        <p:nvGrpSpPr>
          <p:cNvPr id="168" name="Google Shape;168;p15"/>
          <p:cNvGrpSpPr/>
          <p:nvPr/>
        </p:nvGrpSpPr>
        <p:grpSpPr>
          <a:xfrm>
            <a:off x="4376091" y="545467"/>
            <a:ext cx="388978" cy="388978"/>
            <a:chOff x="0" y="0"/>
            <a:chExt cx="812800" cy="812800"/>
          </a:xfrm>
        </p:grpSpPr>
        <p:sp>
          <p:nvSpPr>
            <p:cNvPr id="169" name="Google Shape;169;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C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 name="Google Shape;171;p15"/>
          <p:cNvGrpSpPr/>
          <p:nvPr/>
        </p:nvGrpSpPr>
        <p:grpSpPr>
          <a:xfrm>
            <a:off x="13073785" y="3927546"/>
            <a:ext cx="388978" cy="388978"/>
            <a:chOff x="0" y="0"/>
            <a:chExt cx="812800" cy="812800"/>
          </a:xfrm>
        </p:grpSpPr>
        <p:sp>
          <p:nvSpPr>
            <p:cNvPr id="172" name="Google Shape;172;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4" name="Google Shape;174;p15"/>
          <p:cNvGrpSpPr/>
          <p:nvPr/>
        </p:nvGrpSpPr>
        <p:grpSpPr>
          <a:xfrm>
            <a:off x="15618437" y="2800257"/>
            <a:ext cx="179141" cy="179141"/>
            <a:chOff x="0" y="0"/>
            <a:chExt cx="812800" cy="812800"/>
          </a:xfrm>
        </p:grpSpPr>
        <p:sp>
          <p:nvSpPr>
            <p:cNvPr id="175" name="Google Shape;175;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C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7" name="Google Shape;177;p15"/>
          <p:cNvGrpSpPr/>
          <p:nvPr/>
        </p:nvGrpSpPr>
        <p:grpSpPr>
          <a:xfrm>
            <a:off x="1806983" y="7509620"/>
            <a:ext cx="289306" cy="289306"/>
            <a:chOff x="0" y="0"/>
            <a:chExt cx="812800" cy="812800"/>
          </a:xfrm>
        </p:grpSpPr>
        <p:sp>
          <p:nvSpPr>
            <p:cNvPr id="178" name="Google Shape;178;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0" name="Google Shape;180;p15"/>
          <p:cNvGrpSpPr/>
          <p:nvPr/>
        </p:nvGrpSpPr>
        <p:grpSpPr>
          <a:xfrm>
            <a:off x="17226561" y="7509620"/>
            <a:ext cx="388978" cy="388978"/>
            <a:chOff x="0" y="0"/>
            <a:chExt cx="812800" cy="812800"/>
          </a:xfrm>
        </p:grpSpPr>
        <p:sp>
          <p:nvSpPr>
            <p:cNvPr id="181" name="Google Shape;181;p1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C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3B7B488C-2D30-C5CD-6FC9-A118672423F9}"/>
              </a:ext>
            </a:extLst>
          </p:cNvPr>
          <p:cNvSpPr txBox="1"/>
          <p:nvPr/>
        </p:nvSpPr>
        <p:spPr>
          <a:xfrm>
            <a:off x="2844735" y="4017366"/>
            <a:ext cx="10560949" cy="3477875"/>
          </a:xfrm>
          <a:prstGeom prst="rect">
            <a:avLst/>
          </a:prstGeom>
          <a:noFill/>
        </p:spPr>
        <p:txBody>
          <a:bodyPr wrap="square" rtlCol="0">
            <a:spAutoFit/>
          </a:bodyPr>
          <a:lstStyle/>
          <a:p>
            <a:pPr marL="514350" indent="-514350">
              <a:buClr>
                <a:schemeClr val="bg1"/>
              </a:buClr>
              <a:buFont typeface="Arial"/>
              <a:buAutoNum type="arabicPeriod"/>
            </a:pPr>
            <a:r>
              <a:rPr lang="en-US" sz="4400" dirty="0">
                <a:solidFill>
                  <a:srgbClr val="FFFFFF"/>
                </a:solidFill>
                <a:latin typeface="+mj-lt"/>
              </a:rPr>
              <a:t>Giới thiệu</a:t>
            </a:r>
          </a:p>
          <a:p>
            <a:pPr marL="514350" indent="-514350">
              <a:buClr>
                <a:schemeClr val="bg1"/>
              </a:buClr>
              <a:buFont typeface="Arial"/>
              <a:buAutoNum type="arabicPeriod"/>
            </a:pPr>
            <a:r>
              <a:rPr lang="en-US" sz="4400" dirty="0">
                <a:solidFill>
                  <a:srgbClr val="FFFFFF"/>
                </a:solidFill>
                <a:latin typeface="+mj-lt"/>
              </a:rPr>
              <a:t>Đặc tả yêu cầu</a:t>
            </a:r>
          </a:p>
          <a:p>
            <a:pPr marL="514350" indent="-514350">
              <a:buClr>
                <a:schemeClr val="bg1"/>
              </a:buClr>
              <a:buFont typeface="Arial"/>
              <a:buAutoNum type="arabicPeriod"/>
            </a:pPr>
            <a:r>
              <a:rPr lang="en-US" sz="4400" dirty="0">
                <a:solidFill>
                  <a:srgbClr val="FFFFFF"/>
                </a:solidFill>
                <a:latin typeface="+mj-lt"/>
              </a:rPr>
              <a:t>Thiết kế</a:t>
            </a:r>
          </a:p>
          <a:p>
            <a:pPr marL="514350" indent="-514350">
              <a:buClr>
                <a:schemeClr val="bg1"/>
              </a:buClr>
              <a:buFont typeface="Arial"/>
              <a:buAutoNum type="arabicPeriod"/>
            </a:pPr>
            <a:r>
              <a:rPr lang="en-US" sz="4400" dirty="0">
                <a:solidFill>
                  <a:srgbClr val="FFFFFF"/>
                </a:solidFill>
                <a:latin typeface="+mj-lt"/>
              </a:rPr>
              <a:t>Kiểm thử và đánh giá</a:t>
            </a:r>
          </a:p>
          <a:p>
            <a:pPr marL="514350" indent="-514350">
              <a:buClr>
                <a:schemeClr val="bg1"/>
              </a:buClr>
              <a:buFont typeface="Arial"/>
              <a:buAutoNum type="arabicPeriod"/>
            </a:pPr>
            <a:r>
              <a:rPr lang="en-US" sz="4400" dirty="0">
                <a:solidFill>
                  <a:srgbClr val="FFFFFF"/>
                </a:solidFill>
                <a:latin typeface="+mj-lt"/>
              </a:rPr>
              <a:t>Kết quả đạt được và hướng phát triển</a:t>
            </a:r>
          </a:p>
        </p:txBody>
      </p:sp>
      <p:grpSp>
        <p:nvGrpSpPr>
          <p:cNvPr id="8" name="Group 7">
            <a:extLst>
              <a:ext uri="{FF2B5EF4-FFF2-40B4-BE49-F238E27FC236}">
                <a16:creationId xmlns:a16="http://schemas.microsoft.com/office/drawing/2014/main" id="{052EB270-FDF1-3396-D679-9A8DFCE63163}"/>
              </a:ext>
            </a:extLst>
          </p:cNvPr>
          <p:cNvGrpSpPr/>
          <p:nvPr/>
        </p:nvGrpSpPr>
        <p:grpSpPr>
          <a:xfrm>
            <a:off x="16449855" y="9126317"/>
            <a:ext cx="1487319" cy="573318"/>
            <a:chOff x="16449855" y="9126317"/>
            <a:chExt cx="1487319" cy="573318"/>
          </a:xfrm>
        </p:grpSpPr>
        <p:sp>
          <p:nvSpPr>
            <p:cNvPr id="4" name="Google Shape;587;p31">
              <a:extLst>
                <a:ext uri="{FF2B5EF4-FFF2-40B4-BE49-F238E27FC236}">
                  <a16:creationId xmlns:a16="http://schemas.microsoft.com/office/drawing/2014/main" id="{2A6397C1-125E-8EA2-E0C6-3936930B9F0F}"/>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7">
                <a:alphaModFix/>
              </a:blip>
              <a:stretch>
                <a:fillRect/>
              </a:stretch>
            </a:blipFill>
            <a:ln>
              <a:noFill/>
            </a:ln>
          </p:spPr>
          <p:txBody>
            <a:bodyPr/>
            <a:lstStyle/>
            <a:p>
              <a:endParaRPr lang="en-US"/>
            </a:p>
          </p:txBody>
        </p:sp>
        <p:sp>
          <p:nvSpPr>
            <p:cNvPr id="5" name="TextBox 4">
              <a:extLst>
                <a:ext uri="{FF2B5EF4-FFF2-40B4-BE49-F238E27FC236}">
                  <a16:creationId xmlns:a16="http://schemas.microsoft.com/office/drawing/2014/main" id="{FD410F8D-F90A-6DDA-0CFE-B7B1F216944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2</a:t>
              </a:r>
            </a:p>
          </p:txBody>
        </p:sp>
      </p:grpSp>
      <p:sp>
        <p:nvSpPr>
          <p:cNvPr id="9" name="Google Shape;592;p31">
            <a:extLst>
              <a:ext uri="{FF2B5EF4-FFF2-40B4-BE49-F238E27FC236}">
                <a16:creationId xmlns:a16="http://schemas.microsoft.com/office/drawing/2014/main" id="{D03006CE-772B-608B-3943-21F3090A97E9}"/>
              </a:ext>
            </a:extLst>
          </p:cNvPr>
          <p:cNvSpPr/>
          <p:nvPr/>
        </p:nvSpPr>
        <p:spPr>
          <a:xfrm>
            <a:off x="109989" y="247848"/>
            <a:ext cx="1986300" cy="841695"/>
          </a:xfrm>
          <a:custGeom>
            <a:avLst/>
            <a:gdLst/>
            <a:ahLst/>
            <a:cxnLst/>
            <a:rect l="l" t="t" r="r" b="b"/>
            <a:pathLst>
              <a:path w="1986300" h="841695" extrusionOk="0">
                <a:moveTo>
                  <a:pt x="0" y="0"/>
                </a:moveTo>
                <a:lnTo>
                  <a:pt x="1986300" y="0"/>
                </a:lnTo>
                <a:lnTo>
                  <a:pt x="1986300" y="841695"/>
                </a:lnTo>
                <a:lnTo>
                  <a:pt x="0" y="841695"/>
                </a:lnTo>
                <a:lnTo>
                  <a:pt x="0" y="0"/>
                </a:lnTo>
                <a:close/>
              </a:path>
            </a:pathLst>
          </a:custGeom>
          <a:blipFill rotWithShape="1">
            <a:blip r:embed="rId8">
              <a:alphaModFix/>
            </a:blip>
            <a:stretch>
              <a:fillRect/>
            </a:stretch>
          </a:blipFill>
          <a:ln>
            <a:noFill/>
          </a:ln>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400" y="1899892"/>
            <a:ext cx="4270918"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3. Thiết kế</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20</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1730794" y="4854547"/>
            <a:ext cx="5915326" cy="646331"/>
          </a:xfrm>
          <a:prstGeom prst="rect">
            <a:avLst/>
          </a:prstGeom>
          <a:noFill/>
        </p:spPr>
        <p:txBody>
          <a:bodyPr wrap="square" rtlCol="0">
            <a:spAutoFit/>
          </a:bodyPr>
          <a:lstStyle/>
          <a:p>
            <a:pPr>
              <a:buClr>
                <a:schemeClr val="bg1"/>
              </a:buClr>
            </a:pPr>
            <a:r>
              <a:rPr lang="en-US" sz="3600" dirty="0">
                <a:solidFill>
                  <a:schemeClr val="bg1"/>
                </a:solidFill>
                <a:latin typeface="+mj-lt"/>
              </a:rPr>
              <a:t>Thiết kế chức năng</a:t>
            </a:r>
          </a:p>
        </p:txBody>
      </p:sp>
      <p:sp>
        <p:nvSpPr>
          <p:cNvPr id="8" name="TextBox 7">
            <a:extLst>
              <a:ext uri="{FF2B5EF4-FFF2-40B4-BE49-F238E27FC236}">
                <a16:creationId xmlns:a16="http://schemas.microsoft.com/office/drawing/2014/main" id="{FF2E0849-C9B7-B462-0D63-6D27A3F88968}"/>
              </a:ext>
            </a:extLst>
          </p:cNvPr>
          <p:cNvSpPr txBox="1"/>
          <p:nvPr/>
        </p:nvSpPr>
        <p:spPr>
          <a:xfrm>
            <a:off x="8174268" y="9656687"/>
            <a:ext cx="8065643" cy="461665"/>
          </a:xfrm>
          <a:prstGeom prst="rect">
            <a:avLst/>
          </a:prstGeom>
          <a:noFill/>
        </p:spPr>
        <p:txBody>
          <a:bodyPr wrap="square" rtlCol="0">
            <a:spAutoFit/>
          </a:bodyPr>
          <a:lstStyle/>
          <a:p>
            <a:pPr algn="ctr">
              <a:buClr>
                <a:schemeClr val="bg1"/>
              </a:buClr>
            </a:pPr>
            <a:r>
              <a:rPr lang="en-US" sz="2400" dirty="0">
                <a:solidFill>
                  <a:schemeClr val="bg1"/>
                </a:solidFill>
                <a:latin typeface="+mj-lt"/>
              </a:rPr>
              <a:t>Sơ đồ tuần tự chức năng đăng dự án</a:t>
            </a:r>
          </a:p>
        </p:txBody>
      </p:sp>
      <p:pic>
        <p:nvPicPr>
          <p:cNvPr id="5" name="Picture 4" descr="A diagram of a company&#10;&#10;Description automatically generated">
            <a:extLst>
              <a:ext uri="{FF2B5EF4-FFF2-40B4-BE49-F238E27FC236}">
                <a16:creationId xmlns:a16="http://schemas.microsoft.com/office/drawing/2014/main" id="{44D6A229-4834-2D35-A694-5965A0D47C3C}"/>
              </a:ext>
            </a:extLst>
          </p:cNvPr>
          <p:cNvPicPr>
            <a:picLocks noChangeAspect="1"/>
          </p:cNvPicPr>
          <p:nvPr/>
        </p:nvPicPr>
        <p:blipFill rotWithShape="1">
          <a:blip r:embed="rId6"/>
          <a:srcRect l="495" t="438" r="549" b="225"/>
          <a:stretch/>
        </p:blipFill>
        <p:spPr bwMode="auto">
          <a:xfrm>
            <a:off x="6280635" y="815881"/>
            <a:ext cx="11852910" cy="87480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4183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8010398" y="-2508161"/>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400" y="1899892"/>
            <a:ext cx="16503600"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4.Kiểm thử và đánh giá</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21</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1784400" y="4579018"/>
            <a:ext cx="10141166" cy="1815882"/>
          </a:xfrm>
          <a:prstGeom prst="rect">
            <a:avLst/>
          </a:prstGeom>
          <a:noFill/>
        </p:spPr>
        <p:txBody>
          <a:bodyPr wrap="square" rtlCol="0">
            <a:spAutoFit/>
          </a:bodyPr>
          <a:lstStyle/>
          <a:p>
            <a:pPr marL="571500" indent="-571500">
              <a:buClr>
                <a:schemeClr val="bg1"/>
              </a:buClr>
              <a:buFont typeface="Wingdings" panose="05000000000000000000" pitchFamily="2" charset="2"/>
              <a:buChar char="v"/>
            </a:pPr>
            <a:r>
              <a:rPr lang="en-US" sz="2800" dirty="0">
                <a:solidFill>
                  <a:schemeClr val="bg1"/>
                </a:solidFill>
                <a:latin typeface="+mj-lt"/>
              </a:rPr>
              <a:t>Phần cứng: AMD Ryzen 5, 8GB RAM, 256 ROM.</a:t>
            </a:r>
          </a:p>
          <a:p>
            <a:pPr marL="571500" indent="-571500">
              <a:buClr>
                <a:schemeClr val="bg1"/>
              </a:buClr>
              <a:buFont typeface="Wingdings" panose="05000000000000000000" pitchFamily="2" charset="2"/>
              <a:buChar char="v"/>
            </a:pPr>
            <a:r>
              <a:rPr lang="en-US" sz="2800" dirty="0">
                <a:solidFill>
                  <a:schemeClr val="bg1"/>
                </a:solidFill>
                <a:latin typeface="+mj-lt"/>
              </a:rPr>
              <a:t>Hệ điều hành: Windows 10 22H2.</a:t>
            </a:r>
          </a:p>
          <a:p>
            <a:pPr marL="571500" indent="-571500">
              <a:buClr>
                <a:schemeClr val="bg1"/>
              </a:buClr>
              <a:buFont typeface="Wingdings" panose="05000000000000000000" pitchFamily="2" charset="2"/>
              <a:buChar char="v"/>
            </a:pPr>
            <a:r>
              <a:rPr lang="en-US" sz="2800" dirty="0">
                <a:solidFill>
                  <a:schemeClr val="bg1"/>
                </a:solidFill>
                <a:latin typeface="+mj-lt"/>
              </a:rPr>
              <a:t>Trình duyệt: Chrome.</a:t>
            </a:r>
          </a:p>
          <a:p>
            <a:pPr marL="571500" indent="-571500">
              <a:buClr>
                <a:schemeClr val="bg1"/>
              </a:buClr>
              <a:buFont typeface="Wingdings" panose="05000000000000000000" pitchFamily="2" charset="2"/>
              <a:buChar char="v"/>
            </a:pPr>
            <a:r>
              <a:rPr lang="en-US" sz="2800" dirty="0">
                <a:solidFill>
                  <a:schemeClr val="bg1"/>
                </a:solidFill>
                <a:latin typeface="+mj-lt"/>
              </a:rPr>
              <a:t>Môi trường NodeJS v21.4.</a:t>
            </a:r>
          </a:p>
        </p:txBody>
      </p:sp>
      <p:sp>
        <p:nvSpPr>
          <p:cNvPr id="9" name="TextBox 8">
            <a:extLst>
              <a:ext uri="{FF2B5EF4-FFF2-40B4-BE49-F238E27FC236}">
                <a16:creationId xmlns:a16="http://schemas.microsoft.com/office/drawing/2014/main" id="{E8A7A3BD-E8BE-0FAA-4F13-F9980469E3AB}"/>
              </a:ext>
            </a:extLst>
          </p:cNvPr>
          <p:cNvSpPr txBox="1"/>
          <p:nvPr/>
        </p:nvSpPr>
        <p:spPr>
          <a:xfrm>
            <a:off x="1784400" y="3792718"/>
            <a:ext cx="10141166" cy="584775"/>
          </a:xfrm>
          <a:prstGeom prst="rect">
            <a:avLst/>
          </a:prstGeom>
          <a:noFill/>
        </p:spPr>
        <p:txBody>
          <a:bodyPr wrap="square" rtlCol="0">
            <a:spAutoFit/>
          </a:bodyPr>
          <a:lstStyle/>
          <a:p>
            <a:pPr>
              <a:buClr>
                <a:schemeClr val="bg1"/>
              </a:buClr>
            </a:pPr>
            <a:r>
              <a:rPr lang="en-US" sz="3200" dirty="0">
                <a:solidFill>
                  <a:schemeClr val="bg1"/>
                </a:solidFill>
                <a:latin typeface="+mj-lt"/>
              </a:rPr>
              <a:t>Môi trường kiểm thử</a:t>
            </a:r>
          </a:p>
        </p:txBody>
      </p:sp>
    </p:spTree>
    <p:extLst>
      <p:ext uri="{BB962C8B-B14F-4D97-AF65-F5344CB8AC3E}">
        <p14:creationId xmlns:p14="http://schemas.microsoft.com/office/powerpoint/2010/main" val="1867845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860361" y="-2273223"/>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399" y="1899892"/>
            <a:ext cx="4984661" cy="443198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4.Kiểm thử và đánh giá</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22</a:t>
              </a:r>
            </a:p>
          </p:txBody>
        </p:sp>
      </p:grpSp>
      <p:sp>
        <p:nvSpPr>
          <p:cNvPr id="9" name="TextBox 8">
            <a:extLst>
              <a:ext uri="{FF2B5EF4-FFF2-40B4-BE49-F238E27FC236}">
                <a16:creationId xmlns:a16="http://schemas.microsoft.com/office/drawing/2014/main" id="{E8A7A3BD-E8BE-0FAA-4F13-F9980469E3AB}"/>
              </a:ext>
            </a:extLst>
          </p:cNvPr>
          <p:cNvSpPr txBox="1"/>
          <p:nvPr/>
        </p:nvSpPr>
        <p:spPr>
          <a:xfrm>
            <a:off x="1552500" y="7157810"/>
            <a:ext cx="10141166" cy="584775"/>
          </a:xfrm>
          <a:prstGeom prst="rect">
            <a:avLst/>
          </a:prstGeom>
          <a:noFill/>
        </p:spPr>
        <p:txBody>
          <a:bodyPr wrap="square" rtlCol="0">
            <a:spAutoFit/>
          </a:bodyPr>
          <a:lstStyle/>
          <a:p>
            <a:pPr>
              <a:buClr>
                <a:schemeClr val="bg1"/>
              </a:buClr>
            </a:pPr>
            <a:r>
              <a:rPr lang="en-US" sz="3200" dirty="0">
                <a:solidFill>
                  <a:schemeClr val="bg1"/>
                </a:solidFill>
                <a:latin typeface="+mj-lt"/>
              </a:rPr>
              <a:t>Các trường hợp kiểm thử</a:t>
            </a:r>
          </a:p>
        </p:txBody>
      </p:sp>
      <p:pic>
        <p:nvPicPr>
          <p:cNvPr id="12" name="Picture 11">
            <a:extLst>
              <a:ext uri="{FF2B5EF4-FFF2-40B4-BE49-F238E27FC236}">
                <a16:creationId xmlns:a16="http://schemas.microsoft.com/office/drawing/2014/main" id="{9187047D-0921-FE3E-6E6F-2A7C6C878DE0}"/>
              </a:ext>
            </a:extLst>
          </p:cNvPr>
          <p:cNvPicPr>
            <a:picLocks noChangeAspect="1"/>
          </p:cNvPicPr>
          <p:nvPr/>
        </p:nvPicPr>
        <p:blipFill>
          <a:blip r:embed="rId6"/>
          <a:stretch>
            <a:fillRect/>
          </a:stretch>
        </p:blipFill>
        <p:spPr>
          <a:xfrm>
            <a:off x="6967808" y="320594"/>
            <a:ext cx="10506565" cy="9653530"/>
          </a:xfrm>
          <a:prstGeom prst="rect">
            <a:avLst/>
          </a:prstGeom>
        </p:spPr>
      </p:pic>
    </p:spTree>
    <p:extLst>
      <p:ext uri="{BB962C8B-B14F-4D97-AF65-F5344CB8AC3E}">
        <p14:creationId xmlns:p14="http://schemas.microsoft.com/office/powerpoint/2010/main" val="1866189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860361" y="-2273223"/>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399" y="1899892"/>
            <a:ext cx="14278561"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4.Kiểm thử và đánh giá</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00806"/>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23</a:t>
              </a:r>
            </a:p>
          </p:txBody>
        </p:sp>
      </p:grpSp>
      <p:sp>
        <p:nvSpPr>
          <p:cNvPr id="9" name="TextBox 8">
            <a:extLst>
              <a:ext uri="{FF2B5EF4-FFF2-40B4-BE49-F238E27FC236}">
                <a16:creationId xmlns:a16="http://schemas.microsoft.com/office/drawing/2014/main" id="{E8A7A3BD-E8BE-0FAA-4F13-F9980469E3AB}"/>
              </a:ext>
            </a:extLst>
          </p:cNvPr>
          <p:cNvSpPr txBox="1"/>
          <p:nvPr/>
        </p:nvSpPr>
        <p:spPr>
          <a:xfrm>
            <a:off x="1784399" y="3545930"/>
            <a:ext cx="10141166" cy="646331"/>
          </a:xfrm>
          <a:prstGeom prst="rect">
            <a:avLst/>
          </a:prstGeom>
          <a:noFill/>
        </p:spPr>
        <p:txBody>
          <a:bodyPr wrap="square" rtlCol="0">
            <a:spAutoFit/>
          </a:bodyPr>
          <a:lstStyle/>
          <a:p>
            <a:pPr>
              <a:buClr>
                <a:schemeClr val="bg1"/>
              </a:buClr>
            </a:pPr>
            <a:r>
              <a:rPr lang="en-US" sz="3600" dirty="0">
                <a:solidFill>
                  <a:schemeClr val="bg1"/>
                </a:solidFill>
                <a:latin typeface="+mj-lt"/>
              </a:rPr>
              <a:t>Kết quả kiểm thử - Đánh giá</a:t>
            </a:r>
          </a:p>
        </p:txBody>
      </p:sp>
      <p:sp>
        <p:nvSpPr>
          <p:cNvPr id="5" name="TextBox 4">
            <a:extLst>
              <a:ext uri="{FF2B5EF4-FFF2-40B4-BE49-F238E27FC236}">
                <a16:creationId xmlns:a16="http://schemas.microsoft.com/office/drawing/2014/main" id="{FFE68196-9D1E-35BC-A967-5743F5D892CA}"/>
              </a:ext>
            </a:extLst>
          </p:cNvPr>
          <p:cNvSpPr txBox="1"/>
          <p:nvPr/>
        </p:nvSpPr>
        <p:spPr>
          <a:xfrm>
            <a:off x="1784398" y="4541024"/>
            <a:ext cx="10270441" cy="2413802"/>
          </a:xfrm>
          <a:prstGeom prst="rect">
            <a:avLst/>
          </a:prstGeom>
          <a:noFill/>
        </p:spPr>
        <p:txBody>
          <a:bodyPr wrap="square" rtlCol="0">
            <a:spAutoFit/>
          </a:bodyPr>
          <a:lstStyle/>
          <a:p>
            <a:pPr marL="571500" indent="-571500">
              <a:lnSpc>
                <a:spcPct val="120000"/>
              </a:lnSpc>
              <a:buClr>
                <a:schemeClr val="bg1"/>
              </a:buClr>
              <a:buFont typeface="Wingdings" panose="05000000000000000000" pitchFamily="2" charset="2"/>
              <a:buChar char="v"/>
            </a:pPr>
            <a:r>
              <a:rPr lang="en-US" sz="3200" dirty="0">
                <a:solidFill>
                  <a:schemeClr val="bg1"/>
                </a:solidFill>
                <a:latin typeface="+mj-lt"/>
              </a:rPr>
              <a:t>Có tổng cộng 40 trường hợp kiểm thử.</a:t>
            </a:r>
          </a:p>
          <a:p>
            <a:pPr marL="571500" indent="-571500">
              <a:lnSpc>
                <a:spcPct val="120000"/>
              </a:lnSpc>
              <a:buClr>
                <a:schemeClr val="bg1"/>
              </a:buClr>
              <a:buFont typeface="Wingdings" panose="05000000000000000000" pitchFamily="2" charset="2"/>
              <a:buChar char="v"/>
            </a:pPr>
            <a:r>
              <a:rPr lang="en-US" sz="3200" dirty="0">
                <a:solidFill>
                  <a:schemeClr val="bg1"/>
                </a:solidFill>
                <a:latin typeface="+mj-lt"/>
              </a:rPr>
              <a:t>Số trường hợp kiểm thử thành công: 40/40.</a:t>
            </a:r>
          </a:p>
          <a:p>
            <a:pPr marL="571500" indent="-571500">
              <a:lnSpc>
                <a:spcPct val="120000"/>
              </a:lnSpc>
              <a:buClr>
                <a:schemeClr val="bg1"/>
              </a:buClr>
              <a:buFont typeface="Wingdings" panose="05000000000000000000" pitchFamily="2" charset="2"/>
              <a:buChar char="v"/>
            </a:pPr>
            <a:r>
              <a:rPr lang="en-US" sz="3200" dirty="0">
                <a:solidFill>
                  <a:schemeClr val="bg1"/>
                </a:solidFill>
                <a:latin typeface="+mj-lt"/>
              </a:rPr>
              <a:t>Số trường hợp kiểm thử thất bại: 0/40.</a:t>
            </a:r>
          </a:p>
          <a:p>
            <a:pPr>
              <a:lnSpc>
                <a:spcPct val="120000"/>
              </a:lnSpc>
              <a:buClr>
                <a:schemeClr val="bg1"/>
              </a:buClr>
            </a:pPr>
            <a:r>
              <a:rPr lang="en-US" sz="3200" dirty="0">
                <a:solidFill>
                  <a:schemeClr val="bg1"/>
                </a:solidFill>
                <a:latin typeface="+mj-lt"/>
                <a:sym typeface="Wingdings" panose="05000000000000000000" pitchFamily="2" charset="2"/>
              </a:rPr>
              <a:t></a:t>
            </a:r>
            <a:r>
              <a:rPr lang="en-US" sz="3200" dirty="0">
                <a:solidFill>
                  <a:schemeClr val="bg1"/>
                </a:solidFill>
                <a:latin typeface="+mj-lt"/>
              </a:rPr>
              <a:t>Kết quả cho thấy hệ thống hoạt động tốt và ổn định</a:t>
            </a:r>
          </a:p>
        </p:txBody>
      </p:sp>
    </p:spTree>
    <p:extLst>
      <p:ext uri="{BB962C8B-B14F-4D97-AF65-F5344CB8AC3E}">
        <p14:creationId xmlns:p14="http://schemas.microsoft.com/office/powerpoint/2010/main" val="2010394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860361" y="-2273223"/>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399" y="1457070"/>
            <a:ext cx="10849561"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5. Kết quả đạt được và hướng phát triển</a:t>
            </a:r>
            <a:endParaRPr sz="8000" dirty="0">
              <a:solidFill>
                <a:schemeClr val="bg1">
                  <a:lumMod val="95000"/>
                </a:schemeClr>
              </a:solidFill>
              <a:latin typeface="Black Ops One"/>
            </a:endParaRPr>
          </a:p>
        </p:txBody>
      </p:sp>
      <p:grpSp>
        <p:nvGrpSpPr>
          <p:cNvPr id="134" name="Google Shape;134;p14"/>
          <p:cNvGrpSpPr/>
          <p:nvPr/>
        </p:nvGrpSpPr>
        <p:grpSpPr>
          <a:xfrm>
            <a:off x="15131296" y="3315219"/>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439405" y="9459165"/>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24</a:t>
              </a:r>
            </a:p>
          </p:txBody>
        </p:sp>
      </p:grpSp>
      <p:sp>
        <p:nvSpPr>
          <p:cNvPr id="9" name="TextBox 8">
            <a:extLst>
              <a:ext uri="{FF2B5EF4-FFF2-40B4-BE49-F238E27FC236}">
                <a16:creationId xmlns:a16="http://schemas.microsoft.com/office/drawing/2014/main" id="{E8A7A3BD-E8BE-0FAA-4F13-F9980469E3AB}"/>
              </a:ext>
            </a:extLst>
          </p:cNvPr>
          <p:cNvSpPr txBox="1"/>
          <p:nvPr/>
        </p:nvSpPr>
        <p:spPr>
          <a:xfrm>
            <a:off x="1784399" y="4350844"/>
            <a:ext cx="10141166" cy="646331"/>
          </a:xfrm>
          <a:prstGeom prst="rect">
            <a:avLst/>
          </a:prstGeom>
          <a:noFill/>
        </p:spPr>
        <p:txBody>
          <a:bodyPr wrap="square" rtlCol="0">
            <a:spAutoFit/>
          </a:bodyPr>
          <a:lstStyle/>
          <a:p>
            <a:pPr>
              <a:buClr>
                <a:schemeClr val="bg1"/>
              </a:buClr>
            </a:pPr>
            <a:r>
              <a:rPr lang="en-US" sz="3600" dirty="0">
                <a:solidFill>
                  <a:schemeClr val="bg1"/>
                </a:solidFill>
                <a:latin typeface="+mj-lt"/>
              </a:rPr>
              <a:t>Kết quả đạt được</a:t>
            </a:r>
          </a:p>
        </p:txBody>
      </p:sp>
      <p:sp>
        <p:nvSpPr>
          <p:cNvPr id="5" name="TextBox 4">
            <a:extLst>
              <a:ext uri="{FF2B5EF4-FFF2-40B4-BE49-F238E27FC236}">
                <a16:creationId xmlns:a16="http://schemas.microsoft.com/office/drawing/2014/main" id="{FFE68196-9D1E-35BC-A967-5743F5D892CA}"/>
              </a:ext>
            </a:extLst>
          </p:cNvPr>
          <p:cNvSpPr txBox="1"/>
          <p:nvPr/>
        </p:nvSpPr>
        <p:spPr>
          <a:xfrm>
            <a:off x="1784399" y="5359119"/>
            <a:ext cx="6323281" cy="4183709"/>
          </a:xfrm>
          <a:prstGeom prst="rect">
            <a:avLst/>
          </a:prstGeom>
          <a:noFill/>
        </p:spPr>
        <p:txBody>
          <a:bodyPr wrap="square" rtlCol="0">
            <a:spAutoFit/>
          </a:bodyPr>
          <a:lstStyle/>
          <a:p>
            <a:pPr>
              <a:lnSpc>
                <a:spcPct val="120000"/>
              </a:lnSpc>
              <a:buClr>
                <a:schemeClr val="bg1"/>
              </a:buClr>
            </a:pPr>
            <a:r>
              <a:rPr lang="en-US" sz="2800" dirty="0">
                <a:solidFill>
                  <a:schemeClr val="bg1"/>
                </a:solidFill>
                <a:latin typeface="+mj-lt"/>
              </a:rPr>
              <a:t>Về lý thuyết:</a:t>
            </a:r>
          </a:p>
          <a:p>
            <a:pPr marL="457200" indent="-457200">
              <a:lnSpc>
                <a:spcPct val="120000"/>
              </a:lnSpc>
              <a:buClr>
                <a:schemeClr val="bg1"/>
              </a:buClr>
              <a:buFont typeface="Wingdings" panose="05000000000000000000" pitchFamily="2" charset="2"/>
              <a:buChar char="v"/>
            </a:pPr>
            <a:r>
              <a:rPr lang="vi-VN" sz="2400" dirty="0">
                <a:solidFill>
                  <a:schemeClr val="bg1"/>
                </a:solidFill>
                <a:latin typeface="+mn-lt"/>
              </a:rPr>
              <a:t>Củng cố và trao dồi các kiến thức </a:t>
            </a:r>
            <a:r>
              <a:rPr lang="en-US" sz="2400" dirty="0">
                <a:solidFill>
                  <a:schemeClr val="bg1"/>
                </a:solidFill>
                <a:latin typeface="+mn-lt"/>
              </a:rPr>
              <a:t>đã học: </a:t>
            </a:r>
            <a:r>
              <a:rPr lang="vi-VN" sz="2400" dirty="0">
                <a:solidFill>
                  <a:schemeClr val="bg1"/>
                </a:solidFill>
                <a:latin typeface="+mn-lt"/>
              </a:rPr>
              <a:t>phân tích, thiết kế</a:t>
            </a:r>
            <a:r>
              <a:rPr lang="en-US" sz="2400" dirty="0">
                <a:solidFill>
                  <a:schemeClr val="bg1"/>
                </a:solidFill>
                <a:latin typeface="+mn-lt"/>
              </a:rPr>
              <a:t> CSDL, …</a:t>
            </a:r>
            <a:endParaRPr lang="vi-VN" sz="2400" dirty="0">
              <a:solidFill>
                <a:schemeClr val="bg1"/>
              </a:solidFill>
              <a:latin typeface="+mn-lt"/>
            </a:endParaRPr>
          </a:p>
          <a:p>
            <a:pPr marL="457200" indent="-457200">
              <a:lnSpc>
                <a:spcPct val="120000"/>
              </a:lnSpc>
              <a:buClr>
                <a:schemeClr val="bg1"/>
              </a:buClr>
              <a:buFont typeface="Wingdings" panose="05000000000000000000" pitchFamily="2" charset="2"/>
              <a:buChar char="v"/>
            </a:pPr>
            <a:r>
              <a:rPr lang="vi-VN" sz="2400" dirty="0">
                <a:solidFill>
                  <a:schemeClr val="bg1"/>
                </a:solidFill>
                <a:latin typeface="+mn-lt"/>
              </a:rPr>
              <a:t>Kết hợp ExpressJS, Handlebars và MySQL để xây dựng một sàn giao dịch </a:t>
            </a:r>
            <a:r>
              <a:rPr lang="en-US" sz="2400" dirty="0">
                <a:solidFill>
                  <a:schemeClr val="bg1"/>
                </a:solidFill>
                <a:latin typeface="+mn-lt"/>
              </a:rPr>
              <a:t>trực tuyến</a:t>
            </a:r>
            <a:r>
              <a:rPr lang="vi-VN" sz="2400" dirty="0">
                <a:solidFill>
                  <a:schemeClr val="bg1"/>
                </a:solidFill>
                <a:latin typeface="+mn-lt"/>
              </a:rPr>
              <a:t>. </a:t>
            </a:r>
          </a:p>
          <a:p>
            <a:pPr marL="457200" indent="-457200">
              <a:lnSpc>
                <a:spcPct val="120000"/>
              </a:lnSpc>
              <a:buClr>
                <a:schemeClr val="bg1"/>
              </a:buClr>
              <a:buFont typeface="Wingdings" panose="05000000000000000000" pitchFamily="2" charset="2"/>
              <a:buChar char="v"/>
            </a:pPr>
            <a:r>
              <a:rPr lang="vi-VN" sz="2400" dirty="0">
                <a:solidFill>
                  <a:schemeClr val="bg1"/>
                </a:solidFill>
                <a:latin typeface="+mn-lt"/>
              </a:rPr>
              <a:t>Tìm hiểu và tích hợp thành công một diễn đàn cho website.</a:t>
            </a:r>
          </a:p>
          <a:p>
            <a:pPr>
              <a:lnSpc>
                <a:spcPct val="120000"/>
              </a:lnSpc>
              <a:buClr>
                <a:schemeClr val="bg1"/>
              </a:buClr>
            </a:pPr>
            <a:endParaRPr lang="vi-VN" sz="2800" dirty="0">
              <a:solidFill>
                <a:schemeClr val="bg1"/>
              </a:solidFill>
              <a:latin typeface="+mj-lt"/>
            </a:endParaRPr>
          </a:p>
        </p:txBody>
      </p:sp>
      <p:sp>
        <p:nvSpPr>
          <p:cNvPr id="7" name="TextBox 6">
            <a:extLst>
              <a:ext uri="{FF2B5EF4-FFF2-40B4-BE49-F238E27FC236}">
                <a16:creationId xmlns:a16="http://schemas.microsoft.com/office/drawing/2014/main" id="{9D52C2F8-A591-6AA8-9943-2B9EF76B11BC}"/>
              </a:ext>
            </a:extLst>
          </p:cNvPr>
          <p:cNvSpPr txBox="1"/>
          <p:nvPr/>
        </p:nvSpPr>
        <p:spPr>
          <a:xfrm>
            <a:off x="10180322" y="4661955"/>
            <a:ext cx="8075881" cy="2643544"/>
          </a:xfrm>
          <a:prstGeom prst="rect">
            <a:avLst/>
          </a:prstGeom>
          <a:noFill/>
        </p:spPr>
        <p:txBody>
          <a:bodyPr wrap="square" rtlCol="0">
            <a:spAutoFit/>
          </a:bodyPr>
          <a:lstStyle/>
          <a:p>
            <a:pPr>
              <a:lnSpc>
                <a:spcPct val="120000"/>
              </a:lnSpc>
              <a:buClr>
                <a:schemeClr val="bg1"/>
              </a:buClr>
            </a:pPr>
            <a:r>
              <a:rPr lang="en-US" sz="2800" dirty="0">
                <a:solidFill>
                  <a:schemeClr val="bg1"/>
                </a:solidFill>
                <a:latin typeface="+mj-lt"/>
              </a:rPr>
              <a:t>Về chương trình:</a:t>
            </a:r>
          </a:p>
          <a:p>
            <a:pPr marL="457200" indent="-457200">
              <a:lnSpc>
                <a:spcPct val="120000"/>
              </a:lnSpc>
              <a:buClr>
                <a:schemeClr val="bg1"/>
              </a:buClr>
              <a:buFont typeface="Wingdings" panose="05000000000000000000" pitchFamily="2" charset="2"/>
              <a:buChar char="v"/>
            </a:pPr>
            <a:r>
              <a:rPr lang="en-US" sz="2800" dirty="0">
                <a:solidFill>
                  <a:schemeClr val="bg1"/>
                </a:solidFill>
                <a:latin typeface="+mj-lt"/>
              </a:rPr>
              <a:t>Xây dựng sàn giao dịch trực tuyến đáp ứng các chức năng cơ bản.</a:t>
            </a:r>
          </a:p>
          <a:p>
            <a:pPr marL="457200" indent="-457200">
              <a:lnSpc>
                <a:spcPct val="120000"/>
              </a:lnSpc>
              <a:buClr>
                <a:schemeClr val="bg1"/>
              </a:buClr>
              <a:buFont typeface="Wingdings" panose="05000000000000000000" pitchFamily="2" charset="2"/>
              <a:buChar char="v"/>
            </a:pPr>
            <a:r>
              <a:rPr lang="en-US" sz="2800" dirty="0">
                <a:solidFill>
                  <a:schemeClr val="bg1"/>
                </a:solidFill>
                <a:latin typeface="+mj-lt"/>
              </a:rPr>
              <a:t>Website dễ sử dụng và hoạt động ổn định</a:t>
            </a:r>
          </a:p>
          <a:p>
            <a:pPr>
              <a:lnSpc>
                <a:spcPct val="120000"/>
              </a:lnSpc>
              <a:buClr>
                <a:schemeClr val="bg1"/>
              </a:buClr>
            </a:pPr>
            <a:endParaRPr lang="vi-VN" sz="2800" dirty="0">
              <a:solidFill>
                <a:schemeClr val="bg1"/>
              </a:solidFill>
              <a:latin typeface="+mj-lt"/>
            </a:endParaRPr>
          </a:p>
        </p:txBody>
      </p:sp>
      <p:sp>
        <p:nvSpPr>
          <p:cNvPr id="8" name="TextBox 7">
            <a:extLst>
              <a:ext uri="{FF2B5EF4-FFF2-40B4-BE49-F238E27FC236}">
                <a16:creationId xmlns:a16="http://schemas.microsoft.com/office/drawing/2014/main" id="{A4577834-615A-039F-5F9A-677647C03341}"/>
              </a:ext>
            </a:extLst>
          </p:cNvPr>
          <p:cNvSpPr txBox="1"/>
          <p:nvPr/>
        </p:nvSpPr>
        <p:spPr>
          <a:xfrm>
            <a:off x="10180323" y="7349704"/>
            <a:ext cx="7559038" cy="1455014"/>
          </a:xfrm>
          <a:prstGeom prst="rect">
            <a:avLst/>
          </a:prstGeom>
          <a:noFill/>
        </p:spPr>
        <p:txBody>
          <a:bodyPr wrap="square" rtlCol="0">
            <a:spAutoFit/>
          </a:bodyPr>
          <a:lstStyle/>
          <a:p>
            <a:pPr>
              <a:lnSpc>
                <a:spcPct val="120000"/>
              </a:lnSpc>
              <a:buClr>
                <a:schemeClr val="bg1"/>
              </a:buClr>
            </a:pPr>
            <a:r>
              <a:rPr lang="en-US" sz="2800" dirty="0">
                <a:solidFill>
                  <a:schemeClr val="bg1"/>
                </a:solidFill>
                <a:latin typeface="+mj-lt"/>
              </a:rPr>
              <a:t>Về khả năng ứng dụng thực tiễn:</a:t>
            </a:r>
          </a:p>
          <a:p>
            <a:pPr marL="457200" indent="-457200">
              <a:lnSpc>
                <a:spcPct val="120000"/>
              </a:lnSpc>
              <a:buClr>
                <a:schemeClr val="bg1"/>
              </a:buClr>
              <a:buFont typeface="Wingdings" panose="05000000000000000000" pitchFamily="2" charset="2"/>
              <a:buChar char="v"/>
            </a:pPr>
            <a:r>
              <a:rPr lang="en-US" sz="2400" dirty="0">
                <a:solidFill>
                  <a:schemeClr val="bg1"/>
                </a:solidFill>
                <a:latin typeface="+mj-lt"/>
              </a:rPr>
              <a:t>W</a:t>
            </a:r>
            <a:r>
              <a:rPr lang="vi-VN" sz="2400" dirty="0">
                <a:solidFill>
                  <a:schemeClr val="bg1"/>
                </a:solidFill>
                <a:latin typeface="+mn-lt"/>
              </a:rPr>
              <a:t>ebsite đáp ứng được nhu cầu của người dùng và có thể được đưa vào ứng dụng thực tiễn</a:t>
            </a:r>
          </a:p>
        </p:txBody>
      </p:sp>
      <p:grpSp>
        <p:nvGrpSpPr>
          <p:cNvPr id="10" name="Google Shape;134;p14">
            <a:extLst>
              <a:ext uri="{FF2B5EF4-FFF2-40B4-BE49-F238E27FC236}">
                <a16:creationId xmlns:a16="http://schemas.microsoft.com/office/drawing/2014/main" id="{174542C3-07AF-DB69-B96F-6DB4CB69CD22}"/>
              </a:ext>
            </a:extLst>
          </p:cNvPr>
          <p:cNvGrpSpPr/>
          <p:nvPr/>
        </p:nvGrpSpPr>
        <p:grpSpPr>
          <a:xfrm>
            <a:off x="619138" y="5142862"/>
            <a:ext cx="388978" cy="388978"/>
            <a:chOff x="0" y="0"/>
            <a:chExt cx="812800" cy="812800"/>
          </a:xfrm>
        </p:grpSpPr>
        <p:sp>
          <p:nvSpPr>
            <p:cNvPr id="11" name="Google Shape;135;p14">
              <a:extLst>
                <a:ext uri="{FF2B5EF4-FFF2-40B4-BE49-F238E27FC236}">
                  <a16:creationId xmlns:a16="http://schemas.microsoft.com/office/drawing/2014/main" id="{C9024742-AE13-34D3-2584-C917FBB9B666}"/>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6;p14">
              <a:extLst>
                <a:ext uri="{FF2B5EF4-FFF2-40B4-BE49-F238E27FC236}">
                  <a16:creationId xmlns:a16="http://schemas.microsoft.com/office/drawing/2014/main" id="{082D8648-45C1-2FF3-5D0F-FDA3E78FA672}"/>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 name="Google Shape;564;p30">
            <a:extLst>
              <a:ext uri="{FF2B5EF4-FFF2-40B4-BE49-F238E27FC236}">
                <a16:creationId xmlns:a16="http://schemas.microsoft.com/office/drawing/2014/main" id="{A314A66B-6B3D-0A86-E98F-A43DE941EBEF}"/>
              </a:ext>
            </a:extLst>
          </p:cNvPr>
          <p:cNvGrpSpPr/>
          <p:nvPr/>
        </p:nvGrpSpPr>
        <p:grpSpPr>
          <a:xfrm>
            <a:off x="9107534" y="6872081"/>
            <a:ext cx="388978" cy="388978"/>
            <a:chOff x="0" y="0"/>
            <a:chExt cx="812800" cy="812800"/>
          </a:xfrm>
        </p:grpSpPr>
        <p:sp>
          <p:nvSpPr>
            <p:cNvPr id="17" name="Google Shape;565;p30">
              <a:extLst>
                <a:ext uri="{FF2B5EF4-FFF2-40B4-BE49-F238E27FC236}">
                  <a16:creationId xmlns:a16="http://schemas.microsoft.com/office/drawing/2014/main" id="{24CF2A80-0B3F-3D1E-ACF7-AA48206DD219}"/>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6;p30">
              <a:extLst>
                <a:ext uri="{FF2B5EF4-FFF2-40B4-BE49-F238E27FC236}">
                  <a16:creationId xmlns:a16="http://schemas.microsoft.com/office/drawing/2014/main" id="{3AF42D52-4376-D68B-ABE8-03F4E57A1E51}"/>
                </a:ext>
              </a:extLst>
            </p:cNvPr>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275613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860361" y="-2273223"/>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399" y="1899892"/>
            <a:ext cx="14278561"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5. Kết quả đạt được và hướng phát triển</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590406" y="9526000"/>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25</a:t>
              </a:r>
            </a:p>
          </p:txBody>
        </p:sp>
      </p:grpSp>
      <p:sp>
        <p:nvSpPr>
          <p:cNvPr id="9" name="TextBox 8">
            <a:extLst>
              <a:ext uri="{FF2B5EF4-FFF2-40B4-BE49-F238E27FC236}">
                <a16:creationId xmlns:a16="http://schemas.microsoft.com/office/drawing/2014/main" id="{E8A7A3BD-E8BE-0FAA-4F13-F9980469E3AB}"/>
              </a:ext>
            </a:extLst>
          </p:cNvPr>
          <p:cNvSpPr txBox="1"/>
          <p:nvPr/>
        </p:nvSpPr>
        <p:spPr>
          <a:xfrm>
            <a:off x="1784399" y="4854547"/>
            <a:ext cx="10141166" cy="646331"/>
          </a:xfrm>
          <a:prstGeom prst="rect">
            <a:avLst/>
          </a:prstGeom>
          <a:noFill/>
        </p:spPr>
        <p:txBody>
          <a:bodyPr wrap="square" rtlCol="0">
            <a:spAutoFit/>
          </a:bodyPr>
          <a:lstStyle/>
          <a:p>
            <a:pPr>
              <a:buClr>
                <a:schemeClr val="bg1"/>
              </a:buClr>
            </a:pPr>
            <a:r>
              <a:rPr lang="en-US" sz="3600" dirty="0">
                <a:solidFill>
                  <a:schemeClr val="bg1"/>
                </a:solidFill>
                <a:latin typeface="+mj-lt"/>
              </a:rPr>
              <a:t>Hạn chế</a:t>
            </a:r>
          </a:p>
        </p:txBody>
      </p:sp>
      <p:sp>
        <p:nvSpPr>
          <p:cNvPr id="5" name="TextBox 4">
            <a:extLst>
              <a:ext uri="{FF2B5EF4-FFF2-40B4-BE49-F238E27FC236}">
                <a16:creationId xmlns:a16="http://schemas.microsoft.com/office/drawing/2014/main" id="{FFE68196-9D1E-35BC-A967-5743F5D892CA}"/>
              </a:ext>
            </a:extLst>
          </p:cNvPr>
          <p:cNvSpPr txBox="1"/>
          <p:nvPr/>
        </p:nvSpPr>
        <p:spPr>
          <a:xfrm>
            <a:off x="1784399" y="5853626"/>
            <a:ext cx="14472046" cy="2113079"/>
          </a:xfrm>
          <a:prstGeom prst="rect">
            <a:avLst/>
          </a:prstGeom>
          <a:noFill/>
        </p:spPr>
        <p:txBody>
          <a:bodyPr wrap="square" rtlCol="0">
            <a:spAutoFit/>
          </a:bodyPr>
          <a:lstStyle/>
          <a:p>
            <a:pPr marL="457200" indent="-457200">
              <a:lnSpc>
                <a:spcPct val="120000"/>
              </a:lnSpc>
              <a:buClr>
                <a:schemeClr val="bg1"/>
              </a:buClr>
              <a:buFont typeface="Wingdings" panose="05000000000000000000" pitchFamily="2" charset="2"/>
              <a:buChar char="v"/>
            </a:pPr>
            <a:r>
              <a:rPr lang="en-US" sz="2800" dirty="0">
                <a:solidFill>
                  <a:schemeClr val="bg1"/>
                </a:solidFill>
                <a:latin typeface="+mj-lt"/>
                <a:cs typeface="Times New Roman" panose="02020603050405020304" pitchFamily="18" charset="0"/>
              </a:rPr>
              <a:t>Giao diện còn đơn giản, chưa tương thích với Table và Mobile do hạn chế thời gian thực hiện đề tài.</a:t>
            </a:r>
          </a:p>
          <a:p>
            <a:pPr marL="457200" indent="-457200">
              <a:lnSpc>
                <a:spcPct val="120000"/>
              </a:lnSpc>
              <a:buClr>
                <a:schemeClr val="bg1"/>
              </a:buClr>
              <a:buFont typeface="Wingdings" panose="05000000000000000000" pitchFamily="2" charset="2"/>
              <a:buChar char="v"/>
            </a:pPr>
            <a:r>
              <a:rPr lang="en-US" sz="2800" dirty="0">
                <a:solidFill>
                  <a:schemeClr val="bg1"/>
                </a:solidFill>
                <a:latin typeface="+mj-lt"/>
                <a:cs typeface="Times New Roman" panose="02020603050405020304" pitchFamily="18" charset="0"/>
              </a:rPr>
              <a:t>Tốc độ</a:t>
            </a:r>
            <a:r>
              <a:rPr lang="vi-VN" sz="2800" dirty="0">
                <a:solidFill>
                  <a:schemeClr val="bg1"/>
                </a:solidFill>
                <a:latin typeface="+mj-lt"/>
                <a:cs typeface="Times New Roman" panose="02020603050405020304" pitchFamily="18" charset="0"/>
              </a:rPr>
              <a:t> </a:t>
            </a:r>
            <a:r>
              <a:rPr lang="vi-VN" sz="2800" dirty="0">
                <a:solidFill>
                  <a:schemeClr val="bg1"/>
                </a:solidFill>
                <a:latin typeface="+mn-lt"/>
                <a:cs typeface="Times New Roman" panose="02020603050405020304" pitchFamily="18" charset="0"/>
              </a:rPr>
              <a:t>lưu trữ </a:t>
            </a:r>
            <a:r>
              <a:rPr lang="en-US" sz="2800" dirty="0">
                <a:solidFill>
                  <a:schemeClr val="bg1"/>
                </a:solidFill>
                <a:latin typeface="+mn-lt"/>
                <a:cs typeface="Times New Roman" panose="02020603050405020304" pitchFamily="18" charset="0"/>
              </a:rPr>
              <a:t>nhiều </a:t>
            </a:r>
            <a:r>
              <a:rPr lang="vi-VN" sz="2800" dirty="0">
                <a:solidFill>
                  <a:schemeClr val="bg1"/>
                </a:solidFill>
                <a:latin typeface="+mn-lt"/>
                <a:cs typeface="Times New Roman" panose="02020603050405020304" pitchFamily="18" charset="0"/>
              </a:rPr>
              <a:t>hình ảnh và tập tin từ máy chủ lên Google Drive chưa được nhanh.</a:t>
            </a:r>
          </a:p>
        </p:txBody>
      </p:sp>
      <p:sp>
        <p:nvSpPr>
          <p:cNvPr id="7" name="Google Shape;591;p31">
            <a:extLst>
              <a:ext uri="{FF2B5EF4-FFF2-40B4-BE49-F238E27FC236}">
                <a16:creationId xmlns:a16="http://schemas.microsoft.com/office/drawing/2014/main" id="{1CE08E99-50F2-E2C0-9C07-43D5E3389377}"/>
              </a:ext>
            </a:extLst>
          </p:cNvPr>
          <p:cNvSpPr/>
          <p:nvPr/>
        </p:nvSpPr>
        <p:spPr>
          <a:xfrm rot="20126238">
            <a:off x="253143" y="265701"/>
            <a:ext cx="1544018" cy="708318"/>
          </a:xfrm>
          <a:custGeom>
            <a:avLst/>
            <a:gdLst/>
            <a:ahLst/>
            <a:cxnLst/>
            <a:rect l="l" t="t" r="r" b="b"/>
            <a:pathLst>
              <a:path w="1544018" h="708318" extrusionOk="0">
                <a:moveTo>
                  <a:pt x="0" y="0"/>
                </a:moveTo>
                <a:lnTo>
                  <a:pt x="1544018" y="0"/>
                </a:lnTo>
                <a:lnTo>
                  <a:pt x="1544018" y="708319"/>
                </a:lnTo>
                <a:lnTo>
                  <a:pt x="0" y="708319"/>
                </a:lnTo>
                <a:lnTo>
                  <a:pt x="0" y="0"/>
                </a:lnTo>
                <a:close/>
              </a:path>
            </a:pathLst>
          </a:custGeom>
          <a:blipFill rotWithShape="1">
            <a:blip r:embed="rId6">
              <a:alphaModFix/>
            </a:blip>
            <a:stretch>
              <a:fillRect/>
            </a:stretch>
          </a:blipFill>
          <a:ln>
            <a:noFill/>
          </a:ln>
        </p:spPr>
        <p:txBody>
          <a:bodyPr/>
          <a:lstStyle/>
          <a:p>
            <a:endParaRPr lang="en-US"/>
          </a:p>
        </p:txBody>
      </p:sp>
    </p:spTree>
    <p:extLst>
      <p:ext uri="{BB962C8B-B14F-4D97-AF65-F5344CB8AC3E}">
        <p14:creationId xmlns:p14="http://schemas.microsoft.com/office/powerpoint/2010/main" val="3635621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860361" y="-2273223"/>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784399" y="1899892"/>
            <a:ext cx="14278561"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5. Kết quả đạt được và hướng phát triển</a:t>
            </a:r>
            <a:endParaRPr sz="8000" dirty="0">
              <a:solidFill>
                <a:schemeClr val="bg1">
                  <a:lumMod val="95000"/>
                </a:schemeClr>
              </a:solidFill>
              <a:latin typeface="Black Ops One"/>
            </a:endParaRP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605644" y="9421552"/>
            <a:ext cx="1487319" cy="573318"/>
            <a:chOff x="16449853" y="9357149"/>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3" y="9357149"/>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5" y="9412975"/>
              <a:ext cx="738873" cy="461665"/>
            </a:xfrm>
            <a:prstGeom prst="rect">
              <a:avLst/>
            </a:prstGeom>
            <a:noFill/>
          </p:spPr>
          <p:txBody>
            <a:bodyPr wrap="square" rtlCol="0">
              <a:spAutoFit/>
            </a:bodyPr>
            <a:lstStyle/>
            <a:p>
              <a:pPr algn="ctr"/>
              <a:r>
                <a:rPr lang="en-US" sz="2400" dirty="0"/>
                <a:t>26</a:t>
              </a:r>
            </a:p>
          </p:txBody>
        </p:sp>
      </p:grpSp>
      <p:sp>
        <p:nvSpPr>
          <p:cNvPr id="9" name="TextBox 8">
            <a:extLst>
              <a:ext uri="{FF2B5EF4-FFF2-40B4-BE49-F238E27FC236}">
                <a16:creationId xmlns:a16="http://schemas.microsoft.com/office/drawing/2014/main" id="{E8A7A3BD-E8BE-0FAA-4F13-F9980469E3AB}"/>
              </a:ext>
            </a:extLst>
          </p:cNvPr>
          <p:cNvSpPr txBox="1"/>
          <p:nvPr/>
        </p:nvSpPr>
        <p:spPr>
          <a:xfrm>
            <a:off x="1784399" y="4854547"/>
            <a:ext cx="10141166" cy="646331"/>
          </a:xfrm>
          <a:prstGeom prst="rect">
            <a:avLst/>
          </a:prstGeom>
          <a:noFill/>
        </p:spPr>
        <p:txBody>
          <a:bodyPr wrap="square" rtlCol="0">
            <a:spAutoFit/>
          </a:bodyPr>
          <a:lstStyle/>
          <a:p>
            <a:pPr>
              <a:buClr>
                <a:schemeClr val="bg1"/>
              </a:buClr>
            </a:pPr>
            <a:r>
              <a:rPr lang="en-US" sz="3600" dirty="0">
                <a:solidFill>
                  <a:schemeClr val="bg1"/>
                </a:solidFill>
                <a:latin typeface="+mj-lt"/>
              </a:rPr>
              <a:t>Hướng phát triển	</a:t>
            </a:r>
          </a:p>
        </p:txBody>
      </p:sp>
      <p:sp>
        <p:nvSpPr>
          <p:cNvPr id="5" name="TextBox 4">
            <a:extLst>
              <a:ext uri="{FF2B5EF4-FFF2-40B4-BE49-F238E27FC236}">
                <a16:creationId xmlns:a16="http://schemas.microsoft.com/office/drawing/2014/main" id="{FFE68196-9D1E-35BC-A967-5743F5D892CA}"/>
              </a:ext>
            </a:extLst>
          </p:cNvPr>
          <p:cNvSpPr txBox="1"/>
          <p:nvPr/>
        </p:nvSpPr>
        <p:spPr>
          <a:xfrm>
            <a:off x="1784399" y="5853626"/>
            <a:ext cx="14472046" cy="2113079"/>
          </a:xfrm>
          <a:prstGeom prst="rect">
            <a:avLst/>
          </a:prstGeom>
          <a:noFill/>
        </p:spPr>
        <p:txBody>
          <a:bodyPr wrap="square" rtlCol="0">
            <a:spAutoFit/>
          </a:bodyPr>
          <a:lstStyle/>
          <a:p>
            <a:pPr marL="457200" indent="-457200">
              <a:lnSpc>
                <a:spcPct val="120000"/>
              </a:lnSpc>
              <a:buClr>
                <a:schemeClr val="bg1"/>
              </a:buClr>
              <a:buFont typeface="Wingdings" panose="05000000000000000000" pitchFamily="2" charset="2"/>
              <a:buChar char="v"/>
            </a:pPr>
            <a:r>
              <a:rPr lang="vi-VN" sz="2800" dirty="0">
                <a:solidFill>
                  <a:schemeClr val="bg1"/>
                </a:solidFill>
                <a:latin typeface="+mn-lt"/>
              </a:rPr>
              <a:t>Tìm hiểu</a:t>
            </a:r>
            <a:r>
              <a:rPr lang="en-US" sz="2800" dirty="0">
                <a:solidFill>
                  <a:schemeClr val="bg1"/>
                </a:solidFill>
                <a:latin typeface="+mn-lt"/>
              </a:rPr>
              <a:t> và áp dụng</a:t>
            </a:r>
            <a:r>
              <a:rPr lang="vi-VN" sz="2800" dirty="0">
                <a:solidFill>
                  <a:schemeClr val="bg1"/>
                </a:solidFill>
                <a:latin typeface="+mn-lt"/>
              </a:rPr>
              <a:t> cách lưu trữ tệp khác để tăng tốc độ tải lên hình ảnh và tập tin</a:t>
            </a:r>
          </a:p>
          <a:p>
            <a:pPr marL="457200" indent="-457200">
              <a:lnSpc>
                <a:spcPct val="120000"/>
              </a:lnSpc>
              <a:buClr>
                <a:schemeClr val="bg1"/>
              </a:buClr>
              <a:buFont typeface="Wingdings" panose="05000000000000000000" pitchFamily="2" charset="2"/>
              <a:buChar char="v"/>
            </a:pPr>
            <a:r>
              <a:rPr lang="vi-VN" sz="2800" dirty="0">
                <a:solidFill>
                  <a:schemeClr val="bg1"/>
                </a:solidFill>
                <a:latin typeface="+mn-lt"/>
              </a:rPr>
              <a:t>Xây dựng thêm các tính năng kiểm duyệt nội dung</a:t>
            </a:r>
            <a:r>
              <a:rPr lang="en-US" sz="2800" dirty="0">
                <a:solidFill>
                  <a:schemeClr val="bg1"/>
                </a:solidFill>
                <a:latin typeface="+mn-lt"/>
              </a:rPr>
              <a:t> dự án và diễn đàn.</a:t>
            </a:r>
            <a:endParaRPr lang="vi-VN" sz="2800" dirty="0">
              <a:solidFill>
                <a:schemeClr val="bg1"/>
              </a:solidFill>
              <a:latin typeface="+mn-lt"/>
            </a:endParaRPr>
          </a:p>
          <a:p>
            <a:pPr marL="457200" indent="-457200">
              <a:lnSpc>
                <a:spcPct val="120000"/>
              </a:lnSpc>
              <a:buClr>
                <a:schemeClr val="bg1"/>
              </a:buClr>
              <a:buFont typeface="Wingdings" panose="05000000000000000000" pitchFamily="2" charset="2"/>
              <a:buChar char="v"/>
            </a:pPr>
            <a:r>
              <a:rPr lang="en-US" sz="2800" dirty="0">
                <a:solidFill>
                  <a:schemeClr val="bg1"/>
                </a:solidFill>
                <a:latin typeface="+mn-lt"/>
              </a:rPr>
              <a:t>Kiểm duyệt và quét các file được tải lên trước khi lưu trữ.</a:t>
            </a:r>
            <a:endParaRPr lang="vi-VN" sz="2800" dirty="0">
              <a:solidFill>
                <a:schemeClr val="bg1"/>
              </a:solidFill>
              <a:latin typeface="+mn-lt"/>
            </a:endParaRPr>
          </a:p>
          <a:p>
            <a:pPr>
              <a:lnSpc>
                <a:spcPct val="120000"/>
              </a:lnSpc>
              <a:buClr>
                <a:schemeClr val="bg1"/>
              </a:buClr>
            </a:pPr>
            <a:endParaRPr lang="vi-VN" sz="2800" dirty="0">
              <a:solidFill>
                <a:schemeClr val="bg1"/>
              </a:solidFill>
              <a:latin typeface="+mn-lt"/>
            </a:endParaRPr>
          </a:p>
        </p:txBody>
      </p:sp>
      <p:sp>
        <p:nvSpPr>
          <p:cNvPr id="7" name="Google Shape;575;p31">
            <a:extLst>
              <a:ext uri="{FF2B5EF4-FFF2-40B4-BE49-F238E27FC236}">
                <a16:creationId xmlns:a16="http://schemas.microsoft.com/office/drawing/2014/main" id="{13CA56F5-B527-295B-413F-BFE325F44850}"/>
              </a:ext>
            </a:extLst>
          </p:cNvPr>
          <p:cNvSpPr/>
          <p:nvPr/>
        </p:nvSpPr>
        <p:spPr>
          <a:xfrm>
            <a:off x="219492" y="392528"/>
            <a:ext cx="1927146" cy="508285"/>
          </a:xfrm>
          <a:custGeom>
            <a:avLst/>
            <a:gdLst/>
            <a:ahLst/>
            <a:cxnLst/>
            <a:rect l="l" t="t" r="r" b="b"/>
            <a:pathLst>
              <a:path w="1927146" h="508285" extrusionOk="0">
                <a:moveTo>
                  <a:pt x="0" y="0"/>
                </a:moveTo>
                <a:lnTo>
                  <a:pt x="1927147" y="0"/>
                </a:lnTo>
                <a:lnTo>
                  <a:pt x="1927147" y="508285"/>
                </a:lnTo>
                <a:lnTo>
                  <a:pt x="0" y="508285"/>
                </a:lnTo>
                <a:lnTo>
                  <a:pt x="0" y="0"/>
                </a:lnTo>
                <a:close/>
              </a:path>
            </a:pathLst>
          </a:custGeom>
          <a:blipFill rotWithShape="1">
            <a:blip r:embed="rId6">
              <a:alphaModFix/>
            </a:blip>
            <a:stretch>
              <a:fillRect/>
            </a:stretch>
          </a:blipFill>
          <a:ln>
            <a:noFill/>
          </a:ln>
        </p:spPr>
        <p:txBody>
          <a:bodyPr/>
          <a:lstStyle/>
          <a:p>
            <a:endParaRPr lang="en-US"/>
          </a:p>
        </p:txBody>
      </p:sp>
    </p:spTree>
    <p:extLst>
      <p:ext uri="{BB962C8B-B14F-4D97-AF65-F5344CB8AC3E}">
        <p14:creationId xmlns:p14="http://schemas.microsoft.com/office/powerpoint/2010/main" val="2343006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547"/>
        <p:cNvGrpSpPr/>
        <p:nvPr/>
      </p:nvGrpSpPr>
      <p:grpSpPr>
        <a:xfrm>
          <a:off x="0" y="0"/>
          <a:ext cx="0" cy="0"/>
          <a:chOff x="0" y="0"/>
          <a:chExt cx="0" cy="0"/>
        </a:xfrm>
      </p:grpSpPr>
      <p:sp>
        <p:nvSpPr>
          <p:cNvPr id="548" name="Google Shape;548;p30"/>
          <p:cNvSpPr/>
          <p:nvPr/>
        </p:nvSpPr>
        <p:spPr>
          <a:xfrm>
            <a:off x="-3910071" y="-2922472"/>
            <a:ext cx="8677474" cy="8439352"/>
          </a:xfrm>
          <a:custGeom>
            <a:avLst/>
            <a:gdLst/>
            <a:ahLst/>
            <a:cxnLst/>
            <a:rect l="l" t="t" r="r" b="b"/>
            <a:pathLst>
              <a:path w="9877542" h="9470094" extrusionOk="0">
                <a:moveTo>
                  <a:pt x="0" y="0"/>
                </a:moveTo>
                <a:lnTo>
                  <a:pt x="9877542" y="0"/>
                </a:lnTo>
                <a:lnTo>
                  <a:pt x="9877542" y="9470093"/>
                </a:lnTo>
                <a:lnTo>
                  <a:pt x="0" y="9470093"/>
                </a:lnTo>
                <a:lnTo>
                  <a:pt x="0" y="0"/>
                </a:lnTo>
                <a:close/>
              </a:path>
            </a:pathLst>
          </a:custGeom>
          <a:blipFill rotWithShape="1">
            <a:blip r:embed="rId3">
              <a:alphaModFix/>
            </a:blip>
            <a:stretch>
              <a:fillRect/>
            </a:stretch>
          </a:blipFill>
          <a:ln>
            <a:noFill/>
          </a:ln>
        </p:spPr>
        <p:txBody>
          <a:bodyPr/>
          <a:lstStyle/>
          <a:p>
            <a:endParaRPr lang="en-US"/>
          </a:p>
        </p:txBody>
      </p:sp>
      <p:sp>
        <p:nvSpPr>
          <p:cNvPr id="549" name="Google Shape;549;p30"/>
          <p:cNvSpPr/>
          <p:nvPr/>
        </p:nvSpPr>
        <p:spPr>
          <a:xfrm rot="10800000">
            <a:off x="11681828" y="3641902"/>
            <a:ext cx="9877542" cy="9470094"/>
          </a:xfrm>
          <a:custGeom>
            <a:avLst/>
            <a:gdLst/>
            <a:ahLst/>
            <a:cxnLst/>
            <a:rect l="l" t="t" r="r" b="b"/>
            <a:pathLst>
              <a:path w="9877542" h="9470094" extrusionOk="0">
                <a:moveTo>
                  <a:pt x="0" y="0"/>
                </a:moveTo>
                <a:lnTo>
                  <a:pt x="9877542" y="0"/>
                </a:lnTo>
                <a:lnTo>
                  <a:pt x="9877542" y="9470094"/>
                </a:lnTo>
                <a:lnTo>
                  <a:pt x="0" y="9470094"/>
                </a:lnTo>
                <a:lnTo>
                  <a:pt x="0" y="0"/>
                </a:lnTo>
                <a:close/>
              </a:path>
            </a:pathLst>
          </a:custGeom>
          <a:blipFill rotWithShape="1">
            <a:blip r:embed="rId3">
              <a:alphaModFix/>
            </a:blip>
            <a:stretch>
              <a:fillRect/>
            </a:stretch>
          </a:blipFill>
          <a:ln>
            <a:noFill/>
          </a:ln>
        </p:spPr>
        <p:txBody>
          <a:bodyPr/>
          <a:lstStyle/>
          <a:p>
            <a:endParaRPr lang="en-US"/>
          </a:p>
        </p:txBody>
      </p:sp>
      <p:sp>
        <p:nvSpPr>
          <p:cNvPr id="550" name="Google Shape;550;p30"/>
          <p:cNvSpPr txBox="1"/>
          <p:nvPr/>
        </p:nvSpPr>
        <p:spPr>
          <a:xfrm>
            <a:off x="-194962" y="3678619"/>
            <a:ext cx="10829854" cy="12192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8000" b="0" i="0" u="none" strike="noStrike" cap="none" dirty="0">
                <a:solidFill>
                  <a:srgbClr val="FFD33B"/>
                </a:solidFill>
                <a:latin typeface="Black Ops One"/>
                <a:ea typeface="Black Ops One"/>
                <a:cs typeface="Black Ops One"/>
                <a:sym typeface="Black Ops One"/>
              </a:rPr>
              <a:t>Thank you!</a:t>
            </a:r>
            <a:endParaRPr dirty="0"/>
          </a:p>
        </p:txBody>
      </p:sp>
      <p:sp>
        <p:nvSpPr>
          <p:cNvPr id="551" name="Google Shape;551;p30"/>
          <p:cNvSpPr txBox="1"/>
          <p:nvPr/>
        </p:nvSpPr>
        <p:spPr>
          <a:xfrm>
            <a:off x="1779783" y="5095875"/>
            <a:ext cx="6880500" cy="1238801"/>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3500" b="1" dirty="0">
                <a:solidFill>
                  <a:srgbClr val="FFFFFF"/>
                </a:solidFill>
              </a:rPr>
              <a:t>Cảm ơn thầy cô và các bạn đã dành thời gian lắng nghe</a:t>
            </a:r>
            <a:endParaRPr b="1" dirty="0"/>
          </a:p>
        </p:txBody>
      </p:sp>
      <p:grpSp>
        <p:nvGrpSpPr>
          <p:cNvPr id="552" name="Google Shape;552;p30"/>
          <p:cNvGrpSpPr/>
          <p:nvPr/>
        </p:nvGrpSpPr>
        <p:grpSpPr>
          <a:xfrm>
            <a:off x="8867002" y="2685067"/>
            <a:ext cx="8019318" cy="4821615"/>
            <a:chOff x="0" y="0"/>
            <a:chExt cx="10692424" cy="6428820"/>
          </a:xfrm>
        </p:grpSpPr>
        <p:sp>
          <p:nvSpPr>
            <p:cNvPr id="553" name="Google Shape;553;p30"/>
            <p:cNvSpPr/>
            <p:nvPr/>
          </p:nvSpPr>
          <p:spPr>
            <a:xfrm>
              <a:off x="0" y="0"/>
              <a:ext cx="10692424" cy="6428820"/>
            </a:xfrm>
            <a:custGeom>
              <a:avLst/>
              <a:gdLst/>
              <a:ahLst/>
              <a:cxnLst/>
              <a:rect l="l" t="t" r="r" b="b"/>
              <a:pathLst>
                <a:path w="10692424" h="6428820" extrusionOk="0">
                  <a:moveTo>
                    <a:pt x="0" y="0"/>
                  </a:moveTo>
                  <a:lnTo>
                    <a:pt x="10692424" y="0"/>
                  </a:lnTo>
                  <a:lnTo>
                    <a:pt x="10692424" y="6428820"/>
                  </a:lnTo>
                  <a:lnTo>
                    <a:pt x="0" y="6428820"/>
                  </a:lnTo>
                  <a:lnTo>
                    <a:pt x="0" y="0"/>
                  </a:lnTo>
                  <a:close/>
                </a:path>
              </a:pathLst>
            </a:custGeom>
            <a:blipFill rotWithShape="1">
              <a:blip r:embed="rId4">
                <a:alphaModFix/>
              </a:blip>
              <a:stretch>
                <a:fillRect/>
              </a:stretch>
            </a:blipFill>
            <a:ln>
              <a:noFill/>
            </a:ln>
          </p:spPr>
          <p:txBody>
            <a:bodyPr/>
            <a:lstStyle/>
            <a:p>
              <a:endParaRPr lang="en-US"/>
            </a:p>
          </p:txBody>
        </p:sp>
        <p:sp>
          <p:nvSpPr>
            <p:cNvPr id="554" name="Google Shape;554;p30"/>
            <p:cNvSpPr/>
            <p:nvPr/>
          </p:nvSpPr>
          <p:spPr>
            <a:xfrm>
              <a:off x="1228059" y="433630"/>
              <a:ext cx="8461769" cy="5103715"/>
            </a:xfrm>
            <a:custGeom>
              <a:avLst/>
              <a:gdLst/>
              <a:ahLst/>
              <a:cxnLst/>
              <a:rect l="l" t="t" r="r" b="b"/>
              <a:pathLst>
                <a:path w="8461769" h="5103715" extrusionOk="0">
                  <a:moveTo>
                    <a:pt x="0" y="0"/>
                  </a:moveTo>
                  <a:lnTo>
                    <a:pt x="8461769" y="0"/>
                  </a:lnTo>
                  <a:lnTo>
                    <a:pt x="8461769" y="5103714"/>
                  </a:lnTo>
                  <a:lnTo>
                    <a:pt x="0" y="5103714"/>
                  </a:lnTo>
                  <a:lnTo>
                    <a:pt x="0" y="0"/>
                  </a:lnTo>
                  <a:close/>
                </a:path>
              </a:pathLst>
            </a:custGeom>
            <a:blipFill rotWithShape="1">
              <a:blip r:embed="rId5">
                <a:alphaModFix/>
              </a:blip>
              <a:stretch>
                <a:fillRect l="-2262" t="-104717" b="-49593"/>
              </a:stretch>
            </a:blipFill>
            <a:ln>
              <a:noFill/>
            </a:ln>
          </p:spPr>
          <p:txBody>
            <a:bodyPr/>
            <a:lstStyle/>
            <a:p>
              <a:endParaRPr lang="en-US"/>
            </a:p>
          </p:txBody>
        </p:sp>
      </p:grpSp>
      <p:grpSp>
        <p:nvGrpSpPr>
          <p:cNvPr id="555" name="Google Shape;555;p30"/>
          <p:cNvGrpSpPr/>
          <p:nvPr/>
        </p:nvGrpSpPr>
        <p:grpSpPr>
          <a:xfrm>
            <a:off x="2173627" y="1934494"/>
            <a:ext cx="388978" cy="388978"/>
            <a:chOff x="0" y="0"/>
            <a:chExt cx="812800" cy="812800"/>
          </a:xfrm>
        </p:grpSpPr>
        <p:sp>
          <p:nvSpPr>
            <p:cNvPr id="556" name="Google Shape;556;p3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B1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8" name="Google Shape;558;p30"/>
          <p:cNvGrpSpPr/>
          <p:nvPr/>
        </p:nvGrpSpPr>
        <p:grpSpPr>
          <a:xfrm>
            <a:off x="14917054" y="1236984"/>
            <a:ext cx="388978" cy="388978"/>
            <a:chOff x="0" y="0"/>
            <a:chExt cx="812800" cy="812800"/>
          </a:xfrm>
        </p:grpSpPr>
        <p:sp>
          <p:nvSpPr>
            <p:cNvPr id="559" name="Google Shape;559;p3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BC5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1" name="Google Shape;561;p30"/>
          <p:cNvGrpSpPr/>
          <p:nvPr/>
        </p:nvGrpSpPr>
        <p:grpSpPr>
          <a:xfrm>
            <a:off x="14077882" y="9258300"/>
            <a:ext cx="388978" cy="388978"/>
            <a:chOff x="0" y="0"/>
            <a:chExt cx="812800" cy="812800"/>
          </a:xfrm>
        </p:grpSpPr>
        <p:sp>
          <p:nvSpPr>
            <p:cNvPr id="562" name="Google Shape;562;p3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3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Google Shape;584;p31">
            <a:extLst>
              <a:ext uri="{FF2B5EF4-FFF2-40B4-BE49-F238E27FC236}">
                <a16:creationId xmlns:a16="http://schemas.microsoft.com/office/drawing/2014/main" id="{BE807BDC-3BB8-4206-6522-EBBEEB248AE3}"/>
              </a:ext>
            </a:extLst>
          </p:cNvPr>
          <p:cNvSpPr/>
          <p:nvPr/>
        </p:nvSpPr>
        <p:spPr>
          <a:xfrm>
            <a:off x="428666" y="581857"/>
            <a:ext cx="1205759" cy="1044105"/>
          </a:xfrm>
          <a:custGeom>
            <a:avLst/>
            <a:gdLst/>
            <a:ahLst/>
            <a:cxnLst/>
            <a:rect l="l" t="t" r="r" b="b"/>
            <a:pathLst>
              <a:path w="1044623" h="1044623" extrusionOk="0">
                <a:moveTo>
                  <a:pt x="0" y="0"/>
                </a:moveTo>
                <a:lnTo>
                  <a:pt x="1044622" y="0"/>
                </a:lnTo>
                <a:lnTo>
                  <a:pt x="1044622" y="1044623"/>
                </a:lnTo>
                <a:lnTo>
                  <a:pt x="0" y="1044623"/>
                </a:lnTo>
                <a:lnTo>
                  <a:pt x="0" y="0"/>
                </a:lnTo>
                <a:close/>
              </a:path>
            </a:pathLst>
          </a:custGeom>
          <a:blipFill rotWithShape="1">
            <a:blip r:embed="rId6">
              <a:alphaModFix/>
            </a:blip>
            <a:stretch>
              <a:fillRect/>
            </a:stretch>
          </a:blipFill>
          <a:ln>
            <a:noFill/>
          </a:ln>
        </p:spPr>
        <p:txBody>
          <a:bodyPr/>
          <a:lstStyle/>
          <a:p>
            <a:endParaRPr lang="en-US"/>
          </a:p>
        </p:txBody>
      </p:sp>
      <p:grpSp>
        <p:nvGrpSpPr>
          <p:cNvPr id="5" name="Group 4">
            <a:extLst>
              <a:ext uri="{FF2B5EF4-FFF2-40B4-BE49-F238E27FC236}">
                <a16:creationId xmlns:a16="http://schemas.microsoft.com/office/drawing/2014/main" id="{717D0DB6-DC5D-E657-47E3-302737BEC9D5}"/>
              </a:ext>
            </a:extLst>
          </p:cNvPr>
          <p:cNvGrpSpPr/>
          <p:nvPr/>
        </p:nvGrpSpPr>
        <p:grpSpPr>
          <a:xfrm>
            <a:off x="292464" y="9452789"/>
            <a:ext cx="1487319" cy="573318"/>
            <a:chOff x="16449853" y="9357149"/>
            <a:chExt cx="1487319" cy="573318"/>
          </a:xfrm>
        </p:grpSpPr>
        <p:sp>
          <p:nvSpPr>
            <p:cNvPr id="6" name="Google Shape;587;p31">
              <a:extLst>
                <a:ext uri="{FF2B5EF4-FFF2-40B4-BE49-F238E27FC236}">
                  <a16:creationId xmlns:a16="http://schemas.microsoft.com/office/drawing/2014/main" id="{22184F66-A555-8EFE-AD00-A433E35FB26E}"/>
                </a:ext>
              </a:extLst>
            </p:cNvPr>
            <p:cNvSpPr/>
            <p:nvPr/>
          </p:nvSpPr>
          <p:spPr>
            <a:xfrm rot="10800000">
              <a:off x="16449853" y="9357149"/>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7">
                <a:alphaModFix/>
              </a:blip>
              <a:stretch>
                <a:fillRect/>
              </a:stretch>
            </a:blipFill>
            <a:ln>
              <a:noFill/>
            </a:ln>
          </p:spPr>
          <p:txBody>
            <a:bodyPr/>
            <a:lstStyle/>
            <a:p>
              <a:endParaRPr lang="en-US" dirty="0"/>
            </a:p>
          </p:txBody>
        </p:sp>
        <p:sp>
          <p:nvSpPr>
            <p:cNvPr id="7" name="TextBox 6">
              <a:extLst>
                <a:ext uri="{FF2B5EF4-FFF2-40B4-BE49-F238E27FC236}">
                  <a16:creationId xmlns:a16="http://schemas.microsoft.com/office/drawing/2014/main" id="{F95BAEDD-308E-6B3C-AF50-248DBF3B90C9}"/>
                </a:ext>
              </a:extLst>
            </p:cNvPr>
            <p:cNvSpPr txBox="1"/>
            <p:nvPr/>
          </p:nvSpPr>
          <p:spPr>
            <a:xfrm>
              <a:off x="16824075" y="9412975"/>
              <a:ext cx="738873" cy="461665"/>
            </a:xfrm>
            <a:prstGeom prst="rect">
              <a:avLst/>
            </a:prstGeom>
            <a:noFill/>
          </p:spPr>
          <p:txBody>
            <a:bodyPr wrap="square" rtlCol="0">
              <a:spAutoFit/>
            </a:bodyPr>
            <a:lstStyle/>
            <a:p>
              <a:pPr algn="ctr"/>
              <a:r>
                <a:rPr lang="en-US" sz="2400"/>
                <a:t>2</a:t>
              </a:r>
              <a:r>
                <a:rPr lang="en-US" sz="2400" dirty="0"/>
                <a:t>7</a:t>
              </a:r>
            </a:p>
          </p:txBody>
        </p:sp>
      </p:grpSp>
      <p:sp>
        <p:nvSpPr>
          <p:cNvPr id="8" name="Google Shape;551;p30">
            <a:extLst>
              <a:ext uri="{FF2B5EF4-FFF2-40B4-BE49-F238E27FC236}">
                <a16:creationId xmlns:a16="http://schemas.microsoft.com/office/drawing/2014/main" id="{FEAACC0B-3F5C-9C33-0DEA-857A5AAAD6DF}"/>
              </a:ext>
            </a:extLst>
          </p:cNvPr>
          <p:cNvSpPr txBox="1"/>
          <p:nvPr/>
        </p:nvSpPr>
        <p:spPr>
          <a:xfrm>
            <a:off x="1779783" y="6787147"/>
            <a:ext cx="6880500" cy="1238801"/>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3500" b="1" dirty="0">
                <a:solidFill>
                  <a:srgbClr val="FF7C80"/>
                </a:solidFill>
              </a:rPr>
              <a:t>Mời thầy cô và các bạn xem demo chương trình</a:t>
            </a:r>
            <a:endParaRPr b="1" dirty="0">
              <a:solidFill>
                <a:srgbClr val="FF7C80"/>
              </a:solidFill>
            </a:endParaRPr>
          </a:p>
        </p:txBody>
      </p:sp>
      <p:grpSp>
        <p:nvGrpSpPr>
          <p:cNvPr id="10" name="Google Shape;593;p31">
            <a:extLst>
              <a:ext uri="{FF2B5EF4-FFF2-40B4-BE49-F238E27FC236}">
                <a16:creationId xmlns:a16="http://schemas.microsoft.com/office/drawing/2014/main" id="{EA292AF3-567A-2F10-1DF9-3857C6712DE6}"/>
              </a:ext>
            </a:extLst>
          </p:cNvPr>
          <p:cNvGrpSpPr/>
          <p:nvPr/>
        </p:nvGrpSpPr>
        <p:grpSpPr>
          <a:xfrm>
            <a:off x="4412296" y="7975594"/>
            <a:ext cx="1802630" cy="763774"/>
            <a:chOff x="0" y="-120736"/>
            <a:chExt cx="2612098" cy="1119918"/>
          </a:xfrm>
        </p:grpSpPr>
        <p:grpSp>
          <p:nvGrpSpPr>
            <p:cNvPr id="11" name="Google Shape;594;p31">
              <a:extLst>
                <a:ext uri="{FF2B5EF4-FFF2-40B4-BE49-F238E27FC236}">
                  <a16:creationId xmlns:a16="http://schemas.microsoft.com/office/drawing/2014/main" id="{C6EA2C49-7021-6114-294F-A49964A3AFC0}"/>
                </a:ext>
              </a:extLst>
            </p:cNvPr>
            <p:cNvGrpSpPr/>
            <p:nvPr/>
          </p:nvGrpSpPr>
          <p:grpSpPr>
            <a:xfrm>
              <a:off x="0" y="-99389"/>
              <a:ext cx="2563148" cy="1098571"/>
              <a:chOff x="0" y="-95250"/>
              <a:chExt cx="1015997" cy="435458"/>
            </a:xfrm>
          </p:grpSpPr>
          <p:sp>
            <p:nvSpPr>
              <p:cNvPr id="15" name="Google Shape;595;p31">
                <a:extLst>
                  <a:ext uri="{FF2B5EF4-FFF2-40B4-BE49-F238E27FC236}">
                    <a16:creationId xmlns:a16="http://schemas.microsoft.com/office/drawing/2014/main" id="{D58FB504-E10A-0847-5996-19011BBA9EAA}"/>
                  </a:ext>
                </a:extLst>
              </p:cNvPr>
              <p:cNvSpPr/>
              <p:nvPr/>
            </p:nvSpPr>
            <p:spPr>
              <a:xfrm>
                <a:off x="0" y="0"/>
                <a:ext cx="1015997" cy="340208"/>
              </a:xfrm>
              <a:custGeom>
                <a:avLst/>
                <a:gdLst/>
                <a:ahLst/>
                <a:cxnLst/>
                <a:rect l="l" t="t" r="r" b="b"/>
                <a:pathLst>
                  <a:path w="1015997" h="340208" extrusionOk="0">
                    <a:moveTo>
                      <a:pt x="812797" y="0"/>
                    </a:moveTo>
                    <a:cubicBezTo>
                      <a:pt x="925021" y="0"/>
                      <a:pt x="1015997" y="76158"/>
                      <a:pt x="1015997" y="170104"/>
                    </a:cubicBezTo>
                    <a:cubicBezTo>
                      <a:pt x="1015997" y="264050"/>
                      <a:pt x="925021" y="340208"/>
                      <a:pt x="812797" y="340208"/>
                    </a:cubicBezTo>
                    <a:lnTo>
                      <a:pt x="203200" y="340208"/>
                    </a:lnTo>
                    <a:cubicBezTo>
                      <a:pt x="90976" y="340208"/>
                      <a:pt x="0" y="264050"/>
                      <a:pt x="0" y="170104"/>
                    </a:cubicBezTo>
                    <a:cubicBezTo>
                      <a:pt x="0" y="76158"/>
                      <a:pt x="90976" y="0"/>
                      <a:pt x="2032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96;p31">
                <a:extLst>
                  <a:ext uri="{FF2B5EF4-FFF2-40B4-BE49-F238E27FC236}">
                    <a16:creationId xmlns:a16="http://schemas.microsoft.com/office/drawing/2014/main" id="{01E2237B-F145-9E99-B416-9AC8BB164EDE}"/>
                  </a:ext>
                </a:extLst>
              </p:cNvPr>
              <p:cNvSpPr txBox="1"/>
              <p:nvPr/>
            </p:nvSpPr>
            <p:spPr>
              <a:xfrm>
                <a:off x="0" y="-95250"/>
                <a:ext cx="1015997" cy="435458"/>
              </a:xfrm>
              <a:prstGeom prst="rect">
                <a:avLst/>
              </a:prstGeom>
              <a:noFill/>
              <a:ln>
                <a:noFill/>
              </a:ln>
            </p:spPr>
            <p:txBody>
              <a:bodyPr spcFirstLastPara="1" wrap="square" lIns="50800" tIns="50800" rIns="50800" bIns="50800" anchor="ctr" anchorCtr="0">
                <a:noAutofit/>
              </a:bodyPr>
              <a:lstStyle/>
              <a:p>
                <a:pPr marL="0" marR="0" lvl="0" indent="0" algn="ctr" rtl="0">
                  <a:lnSpc>
                    <a:spcPct val="388833"/>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 name="Google Shape;597;p31">
              <a:extLst>
                <a:ext uri="{FF2B5EF4-FFF2-40B4-BE49-F238E27FC236}">
                  <a16:creationId xmlns:a16="http://schemas.microsoft.com/office/drawing/2014/main" id="{826C8C63-EED1-3051-0644-9197C0DD824A}"/>
                </a:ext>
              </a:extLst>
            </p:cNvPr>
            <p:cNvGrpSpPr/>
            <p:nvPr/>
          </p:nvGrpSpPr>
          <p:grpSpPr>
            <a:xfrm>
              <a:off x="0" y="-120736"/>
              <a:ext cx="2612098" cy="1002453"/>
              <a:chOff x="0" y="-47858"/>
              <a:chExt cx="1035400" cy="397358"/>
            </a:xfrm>
          </p:grpSpPr>
          <p:sp>
            <p:nvSpPr>
              <p:cNvPr id="13" name="Google Shape;598;p31">
                <a:extLst>
                  <a:ext uri="{FF2B5EF4-FFF2-40B4-BE49-F238E27FC236}">
                    <a16:creationId xmlns:a16="http://schemas.microsoft.com/office/drawing/2014/main" id="{A33C4D09-E6B3-31FB-7C08-4500A9CBA886}"/>
                  </a:ext>
                </a:extLst>
              </p:cNvPr>
              <p:cNvSpPr/>
              <p:nvPr/>
            </p:nvSpPr>
            <p:spPr>
              <a:xfrm>
                <a:off x="0" y="0"/>
                <a:ext cx="1015997" cy="340208"/>
              </a:xfrm>
              <a:custGeom>
                <a:avLst/>
                <a:gdLst/>
                <a:ahLst/>
                <a:cxnLst/>
                <a:rect l="l" t="t" r="r" b="b"/>
                <a:pathLst>
                  <a:path w="1015997" h="340208" extrusionOk="0">
                    <a:moveTo>
                      <a:pt x="812797" y="0"/>
                    </a:moveTo>
                    <a:cubicBezTo>
                      <a:pt x="925021" y="0"/>
                      <a:pt x="1015997" y="76158"/>
                      <a:pt x="1015997" y="170104"/>
                    </a:cubicBezTo>
                    <a:cubicBezTo>
                      <a:pt x="1015997" y="264050"/>
                      <a:pt x="925021" y="340208"/>
                      <a:pt x="812797" y="340208"/>
                    </a:cubicBezTo>
                    <a:lnTo>
                      <a:pt x="203200" y="340208"/>
                    </a:lnTo>
                    <a:cubicBezTo>
                      <a:pt x="90976" y="340208"/>
                      <a:pt x="0" y="264050"/>
                      <a:pt x="0" y="170104"/>
                    </a:cubicBezTo>
                    <a:cubicBezTo>
                      <a:pt x="0" y="76158"/>
                      <a:pt x="90976" y="0"/>
                      <a:pt x="203200" y="0"/>
                    </a:cubicBezTo>
                    <a:close/>
                  </a:path>
                </a:pathLst>
              </a:custGeom>
              <a:solidFill>
                <a:srgbClr val="EC008A"/>
              </a:solidFill>
              <a:ln w="47625" cap="sq"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99;p31">
                <a:extLst>
                  <a:ext uri="{FF2B5EF4-FFF2-40B4-BE49-F238E27FC236}">
                    <a16:creationId xmlns:a16="http://schemas.microsoft.com/office/drawing/2014/main" id="{556E5B2C-7254-BF57-2CAF-CC3F405C36E6}"/>
                  </a:ext>
                </a:extLst>
              </p:cNvPr>
              <p:cNvSpPr txBox="1"/>
              <p:nvPr/>
            </p:nvSpPr>
            <p:spPr>
              <a:xfrm>
                <a:off x="19403" y="-47858"/>
                <a:ext cx="1015997" cy="397358"/>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2999" b="0" i="0" u="none" strike="noStrike" cap="none" dirty="0">
                    <a:solidFill>
                      <a:srgbClr val="000000"/>
                    </a:solidFill>
                    <a:latin typeface="Arial"/>
                    <a:ea typeface="Arial"/>
                    <a:cs typeface="Arial"/>
                    <a:sym typeface="Arial"/>
                  </a:rPr>
                  <a:t>START</a:t>
                </a:r>
                <a:endParaRPr dirty="0"/>
              </a:p>
            </p:txBody>
          </p:sp>
        </p:grpSp>
      </p:grpSp>
      <p:sp>
        <p:nvSpPr>
          <p:cNvPr id="17" name="Google Shape;600;p31">
            <a:extLst>
              <a:ext uri="{FF2B5EF4-FFF2-40B4-BE49-F238E27FC236}">
                <a16:creationId xmlns:a16="http://schemas.microsoft.com/office/drawing/2014/main" id="{3D6B6F66-5991-9AD4-6D1A-F05623696425}"/>
              </a:ext>
            </a:extLst>
          </p:cNvPr>
          <p:cNvSpPr/>
          <p:nvPr/>
        </p:nvSpPr>
        <p:spPr>
          <a:xfrm rot="4107724">
            <a:off x="6379345" y="7846700"/>
            <a:ext cx="313889" cy="535067"/>
          </a:xfrm>
          <a:custGeom>
            <a:avLst/>
            <a:gdLst/>
            <a:ahLst/>
            <a:cxnLst/>
            <a:rect l="l" t="t" r="r" b="b"/>
            <a:pathLst>
              <a:path w="960325" h="1029589" extrusionOk="0">
                <a:moveTo>
                  <a:pt x="0" y="0"/>
                </a:moveTo>
                <a:lnTo>
                  <a:pt x="960326" y="0"/>
                </a:lnTo>
                <a:lnTo>
                  <a:pt x="960326" y="1029589"/>
                </a:lnTo>
                <a:lnTo>
                  <a:pt x="0" y="1029589"/>
                </a:lnTo>
                <a:lnTo>
                  <a:pt x="0" y="0"/>
                </a:lnTo>
                <a:close/>
              </a:path>
            </a:pathLst>
          </a:custGeom>
          <a:blipFill rotWithShape="1">
            <a:blip r:embed="rId8">
              <a:alphaModFix/>
            </a:blip>
            <a:stretch>
              <a:fillRect/>
            </a:stretch>
          </a:blipFill>
          <a:ln>
            <a:noFill/>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nodeType="withEffect">
                                  <p:stCondLst>
                                    <p:cond delay="0"/>
                                  </p:stCondLst>
                                  <p:childTnLst>
                                    <p:animScale>
                                      <p:cBhvr>
                                        <p:cTn id="6" dur="1000" fill="hold"/>
                                        <p:tgtEl>
                                          <p:spTgt spid="10"/>
                                        </p:tgtEl>
                                      </p:cBhvr>
                                      <p:by x="110000" y="110000"/>
                                    </p:animScale>
                                  </p:childTnLst>
                                </p:cTn>
                              </p:par>
                              <p:par>
                                <p:cTn id="7" presetID="6" presetClass="emph" presetSubtype="0" repeatCount="indefinite" accel="50000" decel="50000" autoRev="1" fill="hold" grpId="0" nodeType="withEffect">
                                  <p:stCondLst>
                                    <p:cond delay="0"/>
                                  </p:stCondLst>
                                  <p:childTnLst>
                                    <p:animScale>
                                      <p:cBhvr>
                                        <p:cTn id="8" dur="100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2" name="Google Shape;154;p15">
            <a:extLst>
              <a:ext uri="{FF2B5EF4-FFF2-40B4-BE49-F238E27FC236}">
                <a16:creationId xmlns:a16="http://schemas.microsoft.com/office/drawing/2014/main" id="{62F8AD51-CAE0-D8DE-8D6A-8D042F3F3848}"/>
              </a:ext>
            </a:extLst>
          </p:cNvPr>
          <p:cNvSpPr/>
          <p:nvPr/>
        </p:nvSpPr>
        <p:spPr>
          <a:xfrm rot="6122049">
            <a:off x="-2059482" y="-2917246"/>
            <a:ext cx="5418782" cy="5834490"/>
          </a:xfrm>
          <a:custGeom>
            <a:avLst/>
            <a:gdLst/>
            <a:ahLst/>
            <a:cxnLst/>
            <a:rect l="l" t="t" r="r" b="b"/>
            <a:pathLst>
              <a:path w="5418782" h="5834490" extrusionOk="0">
                <a:moveTo>
                  <a:pt x="0" y="0"/>
                </a:moveTo>
                <a:lnTo>
                  <a:pt x="5418782" y="0"/>
                </a:lnTo>
                <a:lnTo>
                  <a:pt x="5418782" y="5834489"/>
                </a:lnTo>
                <a:lnTo>
                  <a:pt x="0" y="5834489"/>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2125980" y="1510914"/>
            <a:ext cx="7018020" cy="295465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Đặt vấn đề</a:t>
            </a:r>
          </a:p>
          <a:p>
            <a:pPr marL="0" marR="0" lvl="0" indent="0" algn="l" rtl="0">
              <a:lnSpc>
                <a:spcPct val="120000"/>
              </a:lnSpc>
              <a:spcBef>
                <a:spcPts val="0"/>
              </a:spcBef>
              <a:spcAft>
                <a:spcPts val="0"/>
              </a:spcAft>
              <a:buNone/>
            </a:pPr>
            <a:endParaRPr lang="en-US" sz="8000" dirty="0">
              <a:solidFill>
                <a:schemeClr val="bg1">
                  <a:lumMod val="95000"/>
                </a:schemeClr>
              </a:solidFill>
              <a:latin typeface="Black Ops One"/>
            </a:endParaRPr>
          </a:p>
        </p:txBody>
      </p:sp>
      <p:grpSp>
        <p:nvGrpSpPr>
          <p:cNvPr id="134" name="Google Shape;134;p14"/>
          <p:cNvGrpSpPr/>
          <p:nvPr/>
        </p:nvGrpSpPr>
        <p:grpSpPr>
          <a:xfrm>
            <a:off x="9766816" y="657785"/>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6531590" y="2599264"/>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8611979" y="9032240"/>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4"/>
          <p:cNvSpPr/>
          <p:nvPr/>
        </p:nvSpPr>
        <p:spPr>
          <a:xfrm rot="9273880">
            <a:off x="14662020" y="-3465460"/>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3">
              <a:alphaModFix/>
            </a:blip>
            <a:stretch>
              <a:fillRect/>
            </a:stretch>
          </a:blipFill>
          <a:ln>
            <a:noFill/>
          </a:ln>
        </p:spPr>
        <p:txBody>
          <a:bodyPr/>
          <a:lstStyle/>
          <a:p>
            <a:endParaRPr lang="en-US"/>
          </a:p>
        </p:txBody>
      </p:sp>
      <p:sp>
        <p:nvSpPr>
          <p:cNvPr id="6" name="TextBox 5">
            <a:extLst>
              <a:ext uri="{FF2B5EF4-FFF2-40B4-BE49-F238E27FC236}">
                <a16:creationId xmlns:a16="http://schemas.microsoft.com/office/drawing/2014/main" id="{8DC2FBB3-B592-D894-CAE2-39ED90F8F9A5}"/>
              </a:ext>
            </a:extLst>
          </p:cNvPr>
          <p:cNvSpPr txBox="1"/>
          <p:nvPr/>
        </p:nvSpPr>
        <p:spPr>
          <a:xfrm>
            <a:off x="2036120" y="4171609"/>
            <a:ext cx="9077596" cy="3108543"/>
          </a:xfrm>
          <a:prstGeom prst="rect">
            <a:avLst/>
          </a:prstGeom>
          <a:noFill/>
        </p:spPr>
        <p:txBody>
          <a:bodyPr wrap="square" rtlCol="0">
            <a:spAutoFit/>
          </a:bodyPr>
          <a:lstStyle/>
          <a:p>
            <a:pPr marL="457200" indent="-457200">
              <a:buClr>
                <a:schemeClr val="bg1"/>
              </a:buClr>
              <a:buFont typeface="Wingdings" panose="05000000000000000000" pitchFamily="2" charset="2"/>
              <a:buChar char="v"/>
            </a:pPr>
            <a:r>
              <a:rPr lang="en-US" sz="2800" dirty="0">
                <a:solidFill>
                  <a:schemeClr val="bg1"/>
                </a:solidFill>
                <a:latin typeface="+mj-lt"/>
              </a:rPr>
              <a:t>Nhu cầu giải trí tăng do áp lực từ học tập và công việc.</a:t>
            </a:r>
          </a:p>
          <a:p>
            <a:pPr marL="457200" indent="-457200">
              <a:buClr>
                <a:schemeClr val="bg1"/>
              </a:buClr>
              <a:buFont typeface="Wingdings" panose="05000000000000000000" pitchFamily="2" charset="2"/>
              <a:buChar char="v"/>
            </a:pPr>
            <a:r>
              <a:rPr lang="en-US" sz="2800" dirty="0">
                <a:solidFill>
                  <a:schemeClr val="bg1"/>
                </a:solidFill>
                <a:latin typeface="+mj-lt"/>
              </a:rPr>
              <a:t>Sự phát triển mạnh mẽ của cộng đồng game Indie tại Việt Nam.</a:t>
            </a:r>
          </a:p>
          <a:p>
            <a:pPr marL="457200" indent="-457200">
              <a:buClr>
                <a:schemeClr val="bg1"/>
              </a:buClr>
              <a:buFont typeface="Wingdings" panose="05000000000000000000" pitchFamily="2" charset="2"/>
              <a:buChar char="v"/>
            </a:pPr>
            <a:r>
              <a:rPr lang="en-US" sz="2800" dirty="0">
                <a:solidFill>
                  <a:schemeClr val="bg1"/>
                </a:solidFill>
                <a:latin typeface="+mj-lt"/>
              </a:rPr>
              <a:t>Lập trình viên cần một nền tảng để quảng bá và mua bán các dự án của mình.</a:t>
            </a:r>
          </a:p>
          <a:p>
            <a:pPr marL="457200" indent="-457200">
              <a:buClr>
                <a:schemeClr val="bg1"/>
              </a:buClr>
              <a:buFont typeface="Wingdings" panose="05000000000000000000" pitchFamily="2" charset="2"/>
              <a:buChar char="v"/>
            </a:pPr>
            <a:endParaRPr lang="en-US" sz="2800" dirty="0">
              <a:solidFill>
                <a:schemeClr val="bg1"/>
              </a:solidFill>
              <a:latin typeface="+mj-lt"/>
            </a:endParaRPr>
          </a:p>
        </p:txBody>
      </p:sp>
      <p:pic>
        <p:nvPicPr>
          <p:cNvPr id="1028" name="Picture 4" descr="Hoa trên Steam">
            <a:extLst>
              <a:ext uri="{FF2B5EF4-FFF2-40B4-BE49-F238E27FC236}">
                <a16:creationId xmlns:a16="http://schemas.microsoft.com/office/drawing/2014/main" id="{7AEAA882-437D-EE46-ED95-62408132B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6745" y="3045877"/>
            <a:ext cx="4954845" cy="28393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elan trên Steam">
            <a:extLst>
              <a:ext uri="{FF2B5EF4-FFF2-40B4-BE49-F238E27FC236}">
                <a16:creationId xmlns:a16="http://schemas.microsoft.com/office/drawing/2014/main" id="{286C4362-D956-E07F-DD24-78008C80B0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6038" y="6710188"/>
            <a:ext cx="4954845" cy="2315851"/>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92;p16">
            <a:extLst>
              <a:ext uri="{FF2B5EF4-FFF2-40B4-BE49-F238E27FC236}">
                <a16:creationId xmlns:a16="http://schemas.microsoft.com/office/drawing/2014/main" id="{D5323E72-1BE9-F60E-9284-66294FBC25B1}"/>
              </a:ext>
            </a:extLst>
          </p:cNvPr>
          <p:cNvSpPr/>
          <p:nvPr/>
        </p:nvSpPr>
        <p:spPr>
          <a:xfrm rot="1178454">
            <a:off x="428525" y="228437"/>
            <a:ext cx="962117" cy="886046"/>
          </a:xfrm>
          <a:custGeom>
            <a:avLst/>
            <a:gdLst/>
            <a:ahLst/>
            <a:cxnLst/>
            <a:rect l="l" t="t" r="r" b="b"/>
            <a:pathLst>
              <a:path w="2056657" h="1871558" extrusionOk="0">
                <a:moveTo>
                  <a:pt x="0" y="0"/>
                </a:moveTo>
                <a:lnTo>
                  <a:pt x="2056657" y="0"/>
                </a:lnTo>
                <a:lnTo>
                  <a:pt x="2056657" y="1871558"/>
                </a:lnTo>
                <a:lnTo>
                  <a:pt x="0" y="1871558"/>
                </a:lnTo>
                <a:lnTo>
                  <a:pt x="0" y="0"/>
                </a:lnTo>
                <a:close/>
              </a:path>
            </a:pathLst>
          </a:custGeom>
          <a:blipFill rotWithShape="1">
            <a:blip r:embed="rId6">
              <a:alphaModFix/>
            </a:blip>
            <a:stretch>
              <a:fillRect/>
            </a:stretch>
          </a:blipFill>
          <a:ln>
            <a:noFill/>
          </a:ln>
        </p:spPr>
        <p:txBody>
          <a:bodyPr/>
          <a:lstStyle/>
          <a:p>
            <a:endParaRPr lang="en-US"/>
          </a:p>
        </p:txBody>
      </p:sp>
      <p:grpSp>
        <p:nvGrpSpPr>
          <p:cNvPr id="9" name="Group 8">
            <a:extLst>
              <a:ext uri="{FF2B5EF4-FFF2-40B4-BE49-F238E27FC236}">
                <a16:creationId xmlns:a16="http://schemas.microsoft.com/office/drawing/2014/main" id="{A27A6A5C-7CC0-C70D-9AEE-D71D58FC9B8B}"/>
              </a:ext>
            </a:extLst>
          </p:cNvPr>
          <p:cNvGrpSpPr/>
          <p:nvPr/>
        </p:nvGrpSpPr>
        <p:grpSpPr>
          <a:xfrm>
            <a:off x="16449855" y="9126317"/>
            <a:ext cx="1487319" cy="573318"/>
            <a:chOff x="16449855" y="9126317"/>
            <a:chExt cx="1487319" cy="573318"/>
          </a:xfrm>
        </p:grpSpPr>
        <p:sp>
          <p:nvSpPr>
            <p:cNvPr id="10" name="Google Shape;587;p31">
              <a:extLst>
                <a:ext uri="{FF2B5EF4-FFF2-40B4-BE49-F238E27FC236}">
                  <a16:creationId xmlns:a16="http://schemas.microsoft.com/office/drawing/2014/main" id="{71117E42-00B8-4FE9-8239-9D56A1541B67}"/>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7">
                <a:alphaModFix/>
              </a:blip>
              <a:stretch>
                <a:fillRect/>
              </a:stretch>
            </a:blipFill>
            <a:ln>
              <a:noFill/>
            </a:ln>
          </p:spPr>
          <p:txBody>
            <a:bodyPr/>
            <a:lstStyle/>
            <a:p>
              <a:endParaRPr lang="en-US"/>
            </a:p>
          </p:txBody>
        </p:sp>
        <p:sp>
          <p:nvSpPr>
            <p:cNvPr id="11" name="TextBox 10">
              <a:extLst>
                <a:ext uri="{FF2B5EF4-FFF2-40B4-BE49-F238E27FC236}">
                  <a16:creationId xmlns:a16="http://schemas.microsoft.com/office/drawing/2014/main" id="{56F61DA3-1D0F-9A65-9724-057E564B4934}"/>
                </a:ext>
              </a:extLst>
            </p:cNvPr>
            <p:cNvSpPr txBox="1"/>
            <p:nvPr/>
          </p:nvSpPr>
          <p:spPr>
            <a:xfrm>
              <a:off x="16824077" y="9182143"/>
              <a:ext cx="738873" cy="461665"/>
            </a:xfrm>
            <a:prstGeom prst="rect">
              <a:avLst/>
            </a:prstGeom>
            <a:noFill/>
          </p:spPr>
          <p:txBody>
            <a:bodyPr wrap="square" rtlCol="0">
              <a:spAutoFit/>
            </a:bodyPr>
            <a:lstStyle/>
            <a:p>
              <a:pPr algn="ctr"/>
              <a:r>
                <a:rPr lang="en-US" sz="2400" dirty="0"/>
                <a:t>3</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4447702">
            <a:off x="-2278389" y="-1761823"/>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13996352"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Lịch sử giải quyết vấn đề</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6531590" y="2599264"/>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8611979" y="9032240"/>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4"/>
          <p:cNvSpPr/>
          <p:nvPr/>
        </p:nvSpPr>
        <p:spPr>
          <a:xfrm rot="9273880">
            <a:off x="14843984" y="-3861699"/>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a:p>
        </p:txBody>
      </p:sp>
      <p:sp>
        <p:nvSpPr>
          <p:cNvPr id="7" name="TextBox 6">
            <a:extLst>
              <a:ext uri="{FF2B5EF4-FFF2-40B4-BE49-F238E27FC236}">
                <a16:creationId xmlns:a16="http://schemas.microsoft.com/office/drawing/2014/main" id="{F64D7731-771C-F3D7-6194-126939341DE5}"/>
              </a:ext>
            </a:extLst>
          </p:cNvPr>
          <p:cNvSpPr txBox="1"/>
          <p:nvPr/>
        </p:nvSpPr>
        <p:spPr>
          <a:xfrm>
            <a:off x="1854156" y="3538018"/>
            <a:ext cx="9077596" cy="523220"/>
          </a:xfrm>
          <a:prstGeom prst="rect">
            <a:avLst/>
          </a:prstGeom>
          <a:noFill/>
        </p:spPr>
        <p:txBody>
          <a:bodyPr wrap="square" rtlCol="0">
            <a:spAutoFit/>
          </a:bodyPr>
          <a:lstStyle/>
          <a:p>
            <a:pPr>
              <a:buClr>
                <a:schemeClr val="bg1"/>
              </a:buClr>
            </a:pPr>
            <a:r>
              <a:rPr lang="en-US" sz="2800" dirty="0">
                <a:solidFill>
                  <a:schemeClr val="bg1"/>
                </a:solidFill>
                <a:latin typeface="+mj-lt"/>
              </a:rPr>
              <a:t>Ngoài nước</a:t>
            </a:r>
          </a:p>
        </p:txBody>
      </p:sp>
      <p:pic>
        <p:nvPicPr>
          <p:cNvPr id="2050" name="Picture 2" descr="Press Kit &amp; Brand Assets - itch.io">
            <a:extLst>
              <a:ext uri="{FF2B5EF4-FFF2-40B4-BE49-F238E27FC236}">
                <a16:creationId xmlns:a16="http://schemas.microsoft.com/office/drawing/2014/main" id="{73D19A18-4C36-A980-BC2C-73CB1A16E20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37" t="3870" r="1137" b="10416"/>
          <a:stretch/>
        </p:blipFill>
        <p:spPr bwMode="auto">
          <a:xfrm>
            <a:off x="1835333" y="4823279"/>
            <a:ext cx="4518302" cy="12609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BAE7CAF-D616-693B-B229-5836095549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4156" y="7348102"/>
            <a:ext cx="4537125" cy="13753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72119B-3389-2B64-AD77-E273FE8CDFB4}"/>
              </a:ext>
            </a:extLst>
          </p:cNvPr>
          <p:cNvSpPr txBox="1"/>
          <p:nvPr/>
        </p:nvSpPr>
        <p:spPr>
          <a:xfrm>
            <a:off x="7086599" y="7229032"/>
            <a:ext cx="8582298" cy="1381147"/>
          </a:xfrm>
          <a:prstGeom prst="rect">
            <a:avLst/>
          </a:prstGeom>
          <a:noFill/>
        </p:spPr>
        <p:txBody>
          <a:bodyPr wrap="square" rtlCol="0">
            <a:spAutoFit/>
          </a:bodyPr>
          <a:lstStyle/>
          <a:p>
            <a:pPr marL="457200" indent="-457200">
              <a:lnSpc>
                <a:spcPct val="120000"/>
              </a:lnSpc>
              <a:buClr>
                <a:schemeClr val="bg1"/>
              </a:buClr>
              <a:buFont typeface="Wingdings" panose="05000000000000000000" pitchFamily="2" charset="2"/>
              <a:buChar char="v"/>
            </a:pPr>
            <a:r>
              <a:rPr lang="vi-VN" sz="2400" dirty="0">
                <a:solidFill>
                  <a:schemeClr val="bg1"/>
                </a:solidFill>
                <a:latin typeface="+mn-lt"/>
              </a:rPr>
              <a:t>Nền tảng phân phối trò chơi số lớn nhất trên thế giới</a:t>
            </a:r>
            <a:endParaRPr lang="en-US" sz="2400" dirty="0">
              <a:solidFill>
                <a:schemeClr val="bg1"/>
              </a:solidFill>
              <a:latin typeface="+mn-lt"/>
            </a:endParaRPr>
          </a:p>
          <a:p>
            <a:pPr marL="457200" indent="-457200">
              <a:lnSpc>
                <a:spcPct val="120000"/>
              </a:lnSpc>
              <a:buClr>
                <a:schemeClr val="bg1"/>
              </a:buClr>
              <a:buFont typeface="Wingdings" panose="05000000000000000000" pitchFamily="2" charset="2"/>
              <a:buChar char="v"/>
            </a:pPr>
            <a:r>
              <a:rPr lang="vi-VN" sz="2400" dirty="0">
                <a:solidFill>
                  <a:schemeClr val="bg1"/>
                </a:solidFill>
                <a:latin typeface="+mn-lt"/>
              </a:rPr>
              <a:t>Được phát triển và duy trì bởi Valve Corporation</a:t>
            </a:r>
          </a:p>
          <a:p>
            <a:pPr marL="457200" indent="-457200">
              <a:lnSpc>
                <a:spcPct val="120000"/>
              </a:lnSpc>
              <a:buClr>
                <a:schemeClr val="bg1"/>
              </a:buClr>
              <a:buFont typeface="Wingdings" panose="05000000000000000000" pitchFamily="2" charset="2"/>
              <a:buChar char="v"/>
            </a:pPr>
            <a:r>
              <a:rPr lang="en-US" sz="2400" dirty="0">
                <a:solidFill>
                  <a:schemeClr val="bg1"/>
                </a:solidFill>
                <a:latin typeface="+mn-lt"/>
              </a:rPr>
              <a:t>Đa dạng thể lại trò chơi</a:t>
            </a:r>
          </a:p>
        </p:txBody>
      </p:sp>
      <p:sp>
        <p:nvSpPr>
          <p:cNvPr id="9" name="TextBox 8">
            <a:extLst>
              <a:ext uri="{FF2B5EF4-FFF2-40B4-BE49-F238E27FC236}">
                <a16:creationId xmlns:a16="http://schemas.microsoft.com/office/drawing/2014/main" id="{7571FE1C-FEEE-F68E-A60C-084B23687E84}"/>
              </a:ext>
            </a:extLst>
          </p:cNvPr>
          <p:cNvSpPr txBox="1"/>
          <p:nvPr/>
        </p:nvSpPr>
        <p:spPr>
          <a:xfrm>
            <a:off x="7086599" y="4127318"/>
            <a:ext cx="8582298" cy="2267544"/>
          </a:xfrm>
          <a:prstGeom prst="rect">
            <a:avLst/>
          </a:prstGeom>
          <a:noFill/>
        </p:spPr>
        <p:txBody>
          <a:bodyPr wrap="square" rtlCol="0">
            <a:spAutoFit/>
          </a:bodyPr>
          <a:lstStyle/>
          <a:p>
            <a:pPr marL="457200" indent="-457200">
              <a:lnSpc>
                <a:spcPct val="120000"/>
              </a:lnSpc>
              <a:buClr>
                <a:schemeClr val="bg1"/>
              </a:buClr>
              <a:buFont typeface="Wingdings" panose="05000000000000000000" pitchFamily="2" charset="2"/>
              <a:buChar char="v"/>
            </a:pPr>
            <a:r>
              <a:rPr lang="vi-VN" sz="2400" dirty="0">
                <a:solidFill>
                  <a:schemeClr val="bg1"/>
                </a:solidFill>
                <a:latin typeface="+mn-lt"/>
              </a:rPr>
              <a:t>Được phát hành vào tháng 3 năm 2013 bởi Leaf Corcoran</a:t>
            </a:r>
            <a:endParaRPr lang="en-US" sz="2400" dirty="0">
              <a:solidFill>
                <a:schemeClr val="bg1"/>
              </a:solidFill>
              <a:latin typeface="+mn-lt"/>
            </a:endParaRPr>
          </a:p>
          <a:p>
            <a:pPr marL="457200" indent="-457200">
              <a:lnSpc>
                <a:spcPct val="120000"/>
              </a:lnSpc>
              <a:buClr>
                <a:schemeClr val="bg1"/>
              </a:buClr>
              <a:buFont typeface="Wingdings" panose="05000000000000000000" pitchFamily="2" charset="2"/>
              <a:buChar char="v"/>
            </a:pPr>
            <a:r>
              <a:rPr lang="en-US" sz="2400" dirty="0">
                <a:solidFill>
                  <a:schemeClr val="bg1"/>
                </a:solidFill>
                <a:latin typeface="+mn-lt"/>
              </a:rPr>
              <a:t>Nền tảng cung cấp game Indie, tài nguyên phát triển game (2d art, character design, map, soundtrack, …)</a:t>
            </a:r>
          </a:p>
          <a:p>
            <a:pPr marL="457200" indent="-457200">
              <a:lnSpc>
                <a:spcPct val="120000"/>
              </a:lnSpc>
              <a:buClr>
                <a:schemeClr val="bg1"/>
              </a:buClr>
              <a:buFont typeface="Wingdings" panose="05000000000000000000" pitchFamily="2" charset="2"/>
              <a:buChar char="v"/>
            </a:pPr>
            <a:r>
              <a:rPr lang="en-US" sz="2400" dirty="0">
                <a:solidFill>
                  <a:schemeClr val="bg1"/>
                </a:solidFill>
                <a:latin typeface="+mn-lt"/>
              </a:rPr>
              <a:t>Hổ trợ nhiều tính năng hữu ích cho nhà phát triển game.</a:t>
            </a:r>
          </a:p>
          <a:p>
            <a:pPr marL="457200" indent="-457200">
              <a:lnSpc>
                <a:spcPct val="120000"/>
              </a:lnSpc>
              <a:buClr>
                <a:schemeClr val="bg1"/>
              </a:buClr>
              <a:buFont typeface="Wingdings" panose="05000000000000000000" pitchFamily="2" charset="2"/>
              <a:buChar char="v"/>
            </a:pPr>
            <a:r>
              <a:rPr lang="en-US" sz="2400" dirty="0">
                <a:solidFill>
                  <a:schemeClr val="bg1"/>
                </a:solidFill>
                <a:latin typeface="+mn-lt"/>
              </a:rPr>
              <a:t>Người dùng có thể tổ chức Game Jam.</a:t>
            </a:r>
          </a:p>
        </p:txBody>
      </p:sp>
      <p:grpSp>
        <p:nvGrpSpPr>
          <p:cNvPr id="10" name="Group 9">
            <a:extLst>
              <a:ext uri="{FF2B5EF4-FFF2-40B4-BE49-F238E27FC236}">
                <a16:creationId xmlns:a16="http://schemas.microsoft.com/office/drawing/2014/main" id="{A89A108A-B855-9EEE-CD83-884D4EB68A27}"/>
              </a:ext>
            </a:extLst>
          </p:cNvPr>
          <p:cNvGrpSpPr/>
          <p:nvPr/>
        </p:nvGrpSpPr>
        <p:grpSpPr>
          <a:xfrm>
            <a:off x="16449855" y="9126317"/>
            <a:ext cx="1487319" cy="573318"/>
            <a:chOff x="16449855" y="9126317"/>
            <a:chExt cx="1487319" cy="573318"/>
          </a:xfrm>
        </p:grpSpPr>
        <p:sp>
          <p:nvSpPr>
            <p:cNvPr id="11" name="Google Shape;587;p31">
              <a:extLst>
                <a:ext uri="{FF2B5EF4-FFF2-40B4-BE49-F238E27FC236}">
                  <a16:creationId xmlns:a16="http://schemas.microsoft.com/office/drawing/2014/main" id="{18EAE11B-0CDA-CE81-173F-C7217BCF9FC1}"/>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7">
                <a:alphaModFix/>
              </a:blip>
              <a:stretch>
                <a:fillRect/>
              </a:stretch>
            </a:blipFill>
            <a:ln>
              <a:noFill/>
            </a:ln>
          </p:spPr>
          <p:txBody>
            <a:bodyPr/>
            <a:lstStyle/>
            <a:p>
              <a:endParaRPr lang="en-US"/>
            </a:p>
          </p:txBody>
        </p:sp>
        <p:sp>
          <p:nvSpPr>
            <p:cNvPr id="12" name="TextBox 11">
              <a:extLst>
                <a:ext uri="{FF2B5EF4-FFF2-40B4-BE49-F238E27FC236}">
                  <a16:creationId xmlns:a16="http://schemas.microsoft.com/office/drawing/2014/main" id="{642C1C82-B099-36F3-FA76-73F0FBC03391}"/>
                </a:ext>
              </a:extLst>
            </p:cNvPr>
            <p:cNvSpPr txBox="1"/>
            <p:nvPr/>
          </p:nvSpPr>
          <p:spPr>
            <a:xfrm>
              <a:off x="16824077" y="9182143"/>
              <a:ext cx="738873" cy="461665"/>
            </a:xfrm>
            <a:prstGeom prst="rect">
              <a:avLst/>
            </a:prstGeom>
            <a:noFill/>
          </p:spPr>
          <p:txBody>
            <a:bodyPr wrap="square" rtlCol="0">
              <a:spAutoFit/>
            </a:bodyPr>
            <a:lstStyle/>
            <a:p>
              <a:pPr algn="ctr"/>
              <a:r>
                <a:rPr lang="en-US" sz="2400" dirty="0"/>
                <a:t>4</a:t>
              </a:r>
            </a:p>
          </p:txBody>
        </p:sp>
      </p:grpSp>
      <p:sp>
        <p:nvSpPr>
          <p:cNvPr id="13" name="Google Shape;580;p31">
            <a:extLst>
              <a:ext uri="{FF2B5EF4-FFF2-40B4-BE49-F238E27FC236}">
                <a16:creationId xmlns:a16="http://schemas.microsoft.com/office/drawing/2014/main" id="{7139AF59-2879-6F5D-9395-DE5D85396AEA}"/>
              </a:ext>
            </a:extLst>
          </p:cNvPr>
          <p:cNvSpPr/>
          <p:nvPr/>
        </p:nvSpPr>
        <p:spPr>
          <a:xfrm rot="2111375">
            <a:off x="137654" y="466211"/>
            <a:ext cx="1150982" cy="842729"/>
          </a:xfrm>
          <a:custGeom>
            <a:avLst/>
            <a:gdLst/>
            <a:ahLst/>
            <a:cxnLst/>
            <a:rect l="l" t="t" r="r" b="b"/>
            <a:pathLst>
              <a:path w="1531867" h="951673" extrusionOk="0">
                <a:moveTo>
                  <a:pt x="0" y="0"/>
                </a:moveTo>
                <a:lnTo>
                  <a:pt x="1531868" y="0"/>
                </a:lnTo>
                <a:lnTo>
                  <a:pt x="1531868" y="951673"/>
                </a:lnTo>
                <a:lnTo>
                  <a:pt x="0" y="951673"/>
                </a:lnTo>
                <a:lnTo>
                  <a:pt x="0" y="0"/>
                </a:lnTo>
                <a:close/>
              </a:path>
            </a:pathLst>
          </a:custGeom>
          <a:blipFill rotWithShape="1">
            <a:blip r:embed="rId8">
              <a:alphaModFix/>
            </a:blip>
            <a:stretch>
              <a:fillRect/>
            </a:stretch>
          </a:blipFill>
          <a:ln>
            <a:noFill/>
          </a:ln>
        </p:spPr>
        <p:txBody>
          <a:bodyPr/>
          <a:lstStyle/>
          <a:p>
            <a:endParaRPr lang="en-US"/>
          </a:p>
        </p:txBody>
      </p:sp>
    </p:spTree>
    <p:extLst>
      <p:ext uri="{BB962C8B-B14F-4D97-AF65-F5344CB8AC3E}">
        <p14:creationId xmlns:p14="http://schemas.microsoft.com/office/powerpoint/2010/main" val="140841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6706242" y="-1963272"/>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14468791"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Lịch sử giải quyết vấn đề</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6531590" y="2599264"/>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8611979" y="9032240"/>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sp>
        <p:nvSpPr>
          <p:cNvPr id="7" name="TextBox 6">
            <a:extLst>
              <a:ext uri="{FF2B5EF4-FFF2-40B4-BE49-F238E27FC236}">
                <a16:creationId xmlns:a16="http://schemas.microsoft.com/office/drawing/2014/main" id="{F64D7731-771C-F3D7-6194-126939341DE5}"/>
              </a:ext>
            </a:extLst>
          </p:cNvPr>
          <p:cNvSpPr txBox="1"/>
          <p:nvPr/>
        </p:nvSpPr>
        <p:spPr>
          <a:xfrm>
            <a:off x="1838008" y="3594340"/>
            <a:ext cx="9077596" cy="523220"/>
          </a:xfrm>
          <a:prstGeom prst="rect">
            <a:avLst/>
          </a:prstGeom>
          <a:noFill/>
        </p:spPr>
        <p:txBody>
          <a:bodyPr wrap="square" rtlCol="0">
            <a:spAutoFit/>
          </a:bodyPr>
          <a:lstStyle/>
          <a:p>
            <a:pPr>
              <a:buClr>
                <a:schemeClr val="bg1"/>
              </a:buClr>
            </a:pPr>
            <a:r>
              <a:rPr lang="en-US" sz="2800" dirty="0">
                <a:solidFill>
                  <a:schemeClr val="bg1"/>
                </a:solidFill>
                <a:latin typeface="+mj-lt"/>
              </a:rPr>
              <a:t>Trong nước</a:t>
            </a:r>
          </a:p>
        </p:txBody>
      </p:sp>
      <p:sp>
        <p:nvSpPr>
          <p:cNvPr id="9" name="TextBox 8">
            <a:extLst>
              <a:ext uri="{FF2B5EF4-FFF2-40B4-BE49-F238E27FC236}">
                <a16:creationId xmlns:a16="http://schemas.microsoft.com/office/drawing/2014/main" id="{7571FE1C-FEEE-F68E-A60C-084B23687E84}"/>
              </a:ext>
            </a:extLst>
          </p:cNvPr>
          <p:cNvSpPr txBox="1"/>
          <p:nvPr/>
        </p:nvSpPr>
        <p:spPr>
          <a:xfrm>
            <a:off x="7040879" y="4600499"/>
            <a:ext cx="8582298" cy="2113079"/>
          </a:xfrm>
          <a:prstGeom prst="rect">
            <a:avLst/>
          </a:prstGeom>
          <a:noFill/>
        </p:spPr>
        <p:txBody>
          <a:bodyPr wrap="square" rtlCol="0">
            <a:spAutoFit/>
          </a:bodyPr>
          <a:lstStyle/>
          <a:p>
            <a:pPr marL="457200" indent="-457200">
              <a:lnSpc>
                <a:spcPct val="120000"/>
              </a:lnSpc>
              <a:buClr>
                <a:schemeClr val="bg1"/>
              </a:buClr>
              <a:buFont typeface="Wingdings" panose="05000000000000000000" pitchFamily="2" charset="2"/>
              <a:buChar char="v"/>
            </a:pPr>
            <a:r>
              <a:rPr lang="en-US" sz="2800" dirty="0">
                <a:solidFill>
                  <a:schemeClr val="bg1"/>
                </a:solidFill>
                <a:latin typeface="+mj-lt"/>
              </a:rPr>
              <a:t>Là website phân phối sản phẩm về Game bản quyền, Phần mềm, tiện ích hàng đầu Việt Nam.</a:t>
            </a:r>
          </a:p>
          <a:p>
            <a:pPr marL="457200" indent="-457200">
              <a:lnSpc>
                <a:spcPct val="120000"/>
              </a:lnSpc>
              <a:buClr>
                <a:schemeClr val="bg1"/>
              </a:buClr>
              <a:buFont typeface="Wingdings" panose="05000000000000000000" pitchFamily="2" charset="2"/>
              <a:buChar char="v"/>
            </a:pPr>
            <a:r>
              <a:rPr lang="en-US" sz="2800" dirty="0">
                <a:solidFill>
                  <a:schemeClr val="bg1"/>
                </a:solidFill>
                <a:latin typeface="+mj-lt"/>
              </a:rPr>
              <a:t>Đa dạng sản phẩm từ trò chơi, phần mềm, key, tài khoản premium của các nền tảng lớn.</a:t>
            </a:r>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449855" y="9126317"/>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5</a:t>
              </a:r>
            </a:p>
          </p:txBody>
        </p:sp>
      </p:grpSp>
      <p:pic>
        <p:nvPicPr>
          <p:cNvPr id="3074" name="Picture 2" descr="Home - Divine News">
            <a:extLst>
              <a:ext uri="{FF2B5EF4-FFF2-40B4-BE49-F238E27FC236}">
                <a16:creationId xmlns:a16="http://schemas.microsoft.com/office/drawing/2014/main" id="{3D62B943-F4CF-7D0A-1455-17F2540D32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1701" y="4767550"/>
            <a:ext cx="4684037" cy="1545732"/>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572;p31">
            <a:extLst>
              <a:ext uri="{FF2B5EF4-FFF2-40B4-BE49-F238E27FC236}">
                <a16:creationId xmlns:a16="http://schemas.microsoft.com/office/drawing/2014/main" id="{2CEFB24D-B4EC-8EF3-8246-9A2FF17427D2}"/>
              </a:ext>
            </a:extLst>
          </p:cNvPr>
          <p:cNvSpPr/>
          <p:nvPr/>
        </p:nvSpPr>
        <p:spPr>
          <a:xfrm rot="2700000">
            <a:off x="464387" y="257379"/>
            <a:ext cx="1437357" cy="1201990"/>
          </a:xfrm>
          <a:custGeom>
            <a:avLst/>
            <a:gdLst/>
            <a:ahLst/>
            <a:cxnLst/>
            <a:rect l="l" t="t" r="r" b="b"/>
            <a:pathLst>
              <a:path w="1437357" h="1201990" extrusionOk="0">
                <a:moveTo>
                  <a:pt x="0" y="0"/>
                </a:moveTo>
                <a:lnTo>
                  <a:pt x="1437357" y="0"/>
                </a:lnTo>
                <a:lnTo>
                  <a:pt x="1437357" y="1201990"/>
                </a:lnTo>
                <a:lnTo>
                  <a:pt x="0" y="1201990"/>
                </a:lnTo>
                <a:lnTo>
                  <a:pt x="0" y="0"/>
                </a:lnTo>
                <a:close/>
              </a:path>
            </a:pathLst>
          </a:custGeom>
          <a:blipFill rotWithShape="1">
            <a:blip r:embed="rId7">
              <a:alphaModFix/>
            </a:blip>
            <a:stretch>
              <a:fillRect/>
            </a:stretch>
          </a:blipFill>
          <a:ln>
            <a:noFill/>
          </a:ln>
        </p:spPr>
        <p:txBody>
          <a:bodyPr/>
          <a:lstStyle/>
          <a:p>
            <a:endParaRPr lang="en-US"/>
          </a:p>
        </p:txBody>
      </p:sp>
    </p:spTree>
    <p:extLst>
      <p:ext uri="{BB962C8B-B14F-4D97-AF65-F5344CB8AC3E}">
        <p14:creationId xmlns:p14="http://schemas.microsoft.com/office/powerpoint/2010/main" val="226943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6706242" y="-1963272"/>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9" y="1563582"/>
            <a:ext cx="7018020"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Mục tiêu</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6531590" y="2599264"/>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a:p>
        </p:txBody>
      </p:sp>
      <p:sp>
        <p:nvSpPr>
          <p:cNvPr id="7" name="TextBox 6">
            <a:extLst>
              <a:ext uri="{FF2B5EF4-FFF2-40B4-BE49-F238E27FC236}">
                <a16:creationId xmlns:a16="http://schemas.microsoft.com/office/drawing/2014/main" id="{F64D7731-771C-F3D7-6194-126939341DE5}"/>
              </a:ext>
            </a:extLst>
          </p:cNvPr>
          <p:cNvSpPr txBox="1"/>
          <p:nvPr/>
        </p:nvSpPr>
        <p:spPr>
          <a:xfrm>
            <a:off x="1792555" y="4788134"/>
            <a:ext cx="11297964" cy="954107"/>
          </a:xfrm>
          <a:prstGeom prst="rect">
            <a:avLst/>
          </a:prstGeom>
          <a:noFill/>
        </p:spPr>
        <p:txBody>
          <a:bodyPr wrap="square" rtlCol="0">
            <a:spAutoFit/>
          </a:bodyPr>
          <a:lstStyle/>
          <a:p>
            <a:pPr>
              <a:buClr>
                <a:schemeClr val="bg1"/>
              </a:buClr>
            </a:pPr>
            <a:r>
              <a:rPr lang="en-US" sz="2800" dirty="0">
                <a:solidFill>
                  <a:schemeClr val="bg1"/>
                </a:solidFill>
                <a:latin typeface="+mj-lt"/>
              </a:rPr>
              <a:t>    Nghiên cứu xây dựng website sàn giao dịch trực tuyến chuyên về các sản phẩm game Indie.</a:t>
            </a:r>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449855" y="9126317"/>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6</a:t>
              </a:r>
            </a:p>
          </p:txBody>
        </p:sp>
      </p:grpSp>
      <p:sp>
        <p:nvSpPr>
          <p:cNvPr id="8" name="TextBox 7">
            <a:extLst>
              <a:ext uri="{FF2B5EF4-FFF2-40B4-BE49-F238E27FC236}">
                <a16:creationId xmlns:a16="http://schemas.microsoft.com/office/drawing/2014/main" id="{A3653D06-B862-8CED-82BE-81D03EFAF425}"/>
              </a:ext>
            </a:extLst>
          </p:cNvPr>
          <p:cNvSpPr txBox="1"/>
          <p:nvPr/>
        </p:nvSpPr>
        <p:spPr>
          <a:xfrm>
            <a:off x="1792555" y="3904802"/>
            <a:ext cx="8605156" cy="584775"/>
          </a:xfrm>
          <a:prstGeom prst="rect">
            <a:avLst/>
          </a:prstGeom>
          <a:noFill/>
        </p:spPr>
        <p:txBody>
          <a:bodyPr wrap="square" rtlCol="0">
            <a:spAutoFit/>
          </a:bodyPr>
          <a:lstStyle/>
          <a:p>
            <a:r>
              <a:rPr lang="en-US" sz="3200" dirty="0">
                <a:solidFill>
                  <a:schemeClr val="bg1"/>
                </a:solidFill>
                <a:latin typeface="+mj-lt"/>
              </a:rPr>
              <a:t>Tổng quát:</a:t>
            </a:r>
          </a:p>
        </p:txBody>
      </p:sp>
      <p:sp>
        <p:nvSpPr>
          <p:cNvPr id="11" name="TextBox 10">
            <a:extLst>
              <a:ext uri="{FF2B5EF4-FFF2-40B4-BE49-F238E27FC236}">
                <a16:creationId xmlns:a16="http://schemas.microsoft.com/office/drawing/2014/main" id="{6EF44C84-2987-5B40-C776-624959EE7BFA}"/>
              </a:ext>
            </a:extLst>
          </p:cNvPr>
          <p:cNvSpPr txBox="1"/>
          <p:nvPr/>
        </p:nvSpPr>
        <p:spPr>
          <a:xfrm>
            <a:off x="1792555" y="6878535"/>
            <a:ext cx="11297964" cy="1815882"/>
          </a:xfrm>
          <a:prstGeom prst="rect">
            <a:avLst/>
          </a:prstGeom>
          <a:noFill/>
        </p:spPr>
        <p:txBody>
          <a:bodyPr wrap="square" rtlCol="0">
            <a:spAutoFit/>
          </a:bodyPr>
          <a:lstStyle/>
          <a:p>
            <a:pPr marL="457200" indent="-457200">
              <a:buClr>
                <a:schemeClr val="bg1"/>
              </a:buClr>
              <a:buFont typeface="Wingdings" panose="05000000000000000000" pitchFamily="2" charset="2"/>
              <a:buChar char="v"/>
            </a:pPr>
            <a:r>
              <a:rPr lang="en-US" sz="2800" dirty="0">
                <a:solidFill>
                  <a:schemeClr val="bg1"/>
                </a:solidFill>
                <a:latin typeface="+mj-lt"/>
              </a:rPr>
              <a:t>Giúp người chơi dễ dàng tìm kiếm các tựa game Indie hay</a:t>
            </a:r>
          </a:p>
          <a:p>
            <a:pPr marL="457200" indent="-457200">
              <a:buClr>
                <a:schemeClr val="bg1"/>
              </a:buClr>
              <a:buFont typeface="Wingdings" panose="05000000000000000000" pitchFamily="2" charset="2"/>
              <a:buChar char="v"/>
            </a:pPr>
            <a:r>
              <a:rPr lang="en-US" sz="2800" dirty="0">
                <a:solidFill>
                  <a:schemeClr val="bg1"/>
                </a:solidFill>
                <a:latin typeface="+mj-lt"/>
              </a:rPr>
              <a:t>Giúp nhà phát triển mang sản phẩm của mình đến với cộng đồng</a:t>
            </a:r>
          </a:p>
          <a:p>
            <a:pPr marL="457200" indent="-457200">
              <a:buClr>
                <a:schemeClr val="bg1"/>
              </a:buClr>
              <a:buFont typeface="Wingdings" panose="05000000000000000000" pitchFamily="2" charset="2"/>
              <a:buChar char="v"/>
            </a:pPr>
            <a:r>
              <a:rPr lang="en-US" sz="2800" dirty="0">
                <a:solidFill>
                  <a:schemeClr val="bg1"/>
                </a:solidFill>
                <a:latin typeface="+mj-lt"/>
              </a:rPr>
              <a:t>Phát triển cộng đồng người chơi game Indie tại Việt Nam</a:t>
            </a:r>
          </a:p>
          <a:p>
            <a:pPr marL="457200" indent="-457200">
              <a:buClr>
                <a:schemeClr val="bg1"/>
              </a:buClr>
              <a:buFont typeface="Wingdings" panose="05000000000000000000" pitchFamily="2" charset="2"/>
              <a:buChar char="v"/>
            </a:pPr>
            <a:r>
              <a:rPr lang="en-US" sz="2800" dirty="0">
                <a:solidFill>
                  <a:schemeClr val="bg1"/>
                </a:solidFill>
                <a:latin typeface="+mj-lt"/>
              </a:rPr>
              <a:t>Xây dựng một môi trường học lập trình hiệu quả</a:t>
            </a:r>
          </a:p>
        </p:txBody>
      </p:sp>
      <p:sp>
        <p:nvSpPr>
          <p:cNvPr id="12" name="TextBox 11">
            <a:extLst>
              <a:ext uri="{FF2B5EF4-FFF2-40B4-BE49-F238E27FC236}">
                <a16:creationId xmlns:a16="http://schemas.microsoft.com/office/drawing/2014/main" id="{834F6B89-B4EB-CA28-D588-C29E37295F14}"/>
              </a:ext>
            </a:extLst>
          </p:cNvPr>
          <p:cNvSpPr txBox="1"/>
          <p:nvPr/>
        </p:nvSpPr>
        <p:spPr>
          <a:xfrm>
            <a:off x="1792555" y="6084637"/>
            <a:ext cx="8605156" cy="584775"/>
          </a:xfrm>
          <a:prstGeom prst="rect">
            <a:avLst/>
          </a:prstGeom>
          <a:noFill/>
        </p:spPr>
        <p:txBody>
          <a:bodyPr wrap="square" rtlCol="0">
            <a:spAutoFit/>
          </a:bodyPr>
          <a:lstStyle/>
          <a:p>
            <a:r>
              <a:rPr lang="en-US" sz="3200" dirty="0">
                <a:solidFill>
                  <a:schemeClr val="bg1"/>
                </a:solidFill>
                <a:latin typeface="+mj-lt"/>
              </a:rPr>
              <a:t>Cụ thể:</a:t>
            </a:r>
          </a:p>
        </p:txBody>
      </p:sp>
      <p:sp>
        <p:nvSpPr>
          <p:cNvPr id="14" name="Google Shape;581;p31">
            <a:extLst>
              <a:ext uri="{FF2B5EF4-FFF2-40B4-BE49-F238E27FC236}">
                <a16:creationId xmlns:a16="http://schemas.microsoft.com/office/drawing/2014/main" id="{5A4ECBE2-89B7-B9D7-C7C6-83F9FE32D716}"/>
              </a:ext>
            </a:extLst>
          </p:cNvPr>
          <p:cNvSpPr/>
          <p:nvPr/>
        </p:nvSpPr>
        <p:spPr>
          <a:xfrm>
            <a:off x="680717" y="101304"/>
            <a:ext cx="1004696" cy="1056564"/>
          </a:xfrm>
          <a:custGeom>
            <a:avLst/>
            <a:gdLst/>
            <a:ahLst/>
            <a:cxnLst/>
            <a:rect l="l" t="t" r="r" b="b"/>
            <a:pathLst>
              <a:path w="1004696" h="1056564" extrusionOk="0">
                <a:moveTo>
                  <a:pt x="0" y="0"/>
                </a:moveTo>
                <a:lnTo>
                  <a:pt x="1004696" y="0"/>
                </a:lnTo>
                <a:lnTo>
                  <a:pt x="1004696" y="1056564"/>
                </a:lnTo>
                <a:lnTo>
                  <a:pt x="0" y="1056564"/>
                </a:lnTo>
                <a:lnTo>
                  <a:pt x="0" y="0"/>
                </a:lnTo>
                <a:close/>
              </a:path>
            </a:pathLst>
          </a:custGeom>
          <a:blipFill rotWithShape="1">
            <a:blip r:embed="rId6">
              <a:alphaModFix/>
            </a:blip>
            <a:stretch>
              <a:fillRect/>
            </a:stretch>
          </a:blipFill>
          <a:ln>
            <a:noFill/>
          </a:ln>
        </p:spPr>
        <p:txBody>
          <a:bodyPr/>
          <a:lstStyle/>
          <a:p>
            <a:endParaRPr lang="en-US"/>
          </a:p>
        </p:txBody>
      </p:sp>
    </p:spTree>
    <p:extLst>
      <p:ext uri="{BB962C8B-B14F-4D97-AF65-F5344CB8AC3E}">
        <p14:creationId xmlns:p14="http://schemas.microsoft.com/office/powerpoint/2010/main" val="232997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6706242" y="-1963272"/>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10414951"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vi-VN" sz="8000" dirty="0">
                <a:solidFill>
                  <a:schemeClr val="bg1">
                    <a:lumMod val="95000"/>
                  </a:schemeClr>
                </a:solidFill>
                <a:latin typeface="Black Ops One"/>
                <a:sym typeface="Black Ops One"/>
              </a:rPr>
              <a:t>Hướng giải quyết</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6531590" y="2599264"/>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449855" y="9126317"/>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7</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1685740" y="3892408"/>
            <a:ext cx="10719486" cy="1384995"/>
          </a:xfrm>
          <a:prstGeom prst="rect">
            <a:avLst/>
          </a:prstGeom>
          <a:noFill/>
        </p:spPr>
        <p:txBody>
          <a:bodyPr wrap="square" rtlCol="0">
            <a:spAutoFit/>
          </a:bodyPr>
          <a:lstStyle/>
          <a:p>
            <a:pPr marL="457200" indent="-457200">
              <a:buClr>
                <a:schemeClr val="bg1"/>
              </a:buClr>
              <a:buFont typeface="Wingdings" panose="05000000000000000000" pitchFamily="2" charset="2"/>
              <a:buChar char="v"/>
            </a:pPr>
            <a:r>
              <a:rPr lang="en-US" sz="2800" dirty="0">
                <a:solidFill>
                  <a:schemeClr val="bg1"/>
                </a:solidFill>
                <a:latin typeface="+mj-lt"/>
              </a:rPr>
              <a:t>Tìm hiểu cách hoạt động của một sàn giao dịch trực tuyến.</a:t>
            </a:r>
          </a:p>
          <a:p>
            <a:pPr marL="457200" indent="-457200">
              <a:buClr>
                <a:schemeClr val="bg1"/>
              </a:buClr>
              <a:buFont typeface="Wingdings" panose="05000000000000000000" pitchFamily="2" charset="2"/>
              <a:buChar char="v"/>
            </a:pPr>
            <a:r>
              <a:rPr lang="en-US" sz="2800" dirty="0">
                <a:solidFill>
                  <a:schemeClr val="bg1"/>
                </a:solidFill>
                <a:latin typeface="+mj-lt"/>
              </a:rPr>
              <a:t>Nghiên cứu và sử dụng </a:t>
            </a:r>
            <a:r>
              <a:rPr lang="en-US" sz="2800" dirty="0" err="1">
                <a:solidFill>
                  <a:schemeClr val="bg1"/>
                </a:solidFill>
                <a:latin typeface="+mj-lt"/>
              </a:rPr>
              <a:t>ExpressJS</a:t>
            </a:r>
            <a:r>
              <a:rPr lang="en-US" sz="2800" dirty="0">
                <a:solidFill>
                  <a:schemeClr val="bg1"/>
                </a:solidFill>
                <a:latin typeface="+mj-lt"/>
              </a:rPr>
              <a:t> và </a:t>
            </a:r>
            <a:r>
              <a:rPr lang="en-US" sz="2800" dirty="0" err="1">
                <a:solidFill>
                  <a:schemeClr val="bg1"/>
                </a:solidFill>
                <a:latin typeface="+mj-lt"/>
              </a:rPr>
              <a:t>HandlebarsJS</a:t>
            </a:r>
            <a:r>
              <a:rPr lang="en-US" sz="2800" dirty="0">
                <a:solidFill>
                  <a:schemeClr val="bg1"/>
                </a:solidFill>
                <a:latin typeface="+mj-lt"/>
              </a:rPr>
              <a:t> vào đề tài.</a:t>
            </a:r>
          </a:p>
          <a:p>
            <a:pPr marL="457200" indent="-457200">
              <a:buClr>
                <a:schemeClr val="bg1"/>
              </a:buClr>
              <a:buFont typeface="Wingdings" panose="05000000000000000000" pitchFamily="2" charset="2"/>
              <a:buChar char="v"/>
            </a:pPr>
            <a:r>
              <a:rPr lang="en-US" sz="2800" dirty="0">
                <a:solidFill>
                  <a:schemeClr val="bg1"/>
                </a:solidFill>
                <a:latin typeface="+mj-lt"/>
              </a:rPr>
              <a:t>Tìm hiểu mô hình MVC trong lập trình Backend</a:t>
            </a:r>
          </a:p>
        </p:txBody>
      </p:sp>
      <p:pic>
        <p:nvPicPr>
          <p:cNvPr id="4100" name="Picture 4">
            <a:extLst>
              <a:ext uri="{FF2B5EF4-FFF2-40B4-BE49-F238E27FC236}">
                <a16:creationId xmlns:a16="http://schemas.microsoft.com/office/drawing/2014/main" id="{7299FDBE-6D9B-E475-4D55-D783C32EE6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1142" y="6822325"/>
            <a:ext cx="5272204" cy="141919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yellow square with black letters&#10;&#10;Description automatically generated">
            <a:extLst>
              <a:ext uri="{FF2B5EF4-FFF2-40B4-BE49-F238E27FC236}">
                <a16:creationId xmlns:a16="http://schemas.microsoft.com/office/drawing/2014/main" id="{3EB96D2E-7B0D-710B-0758-96500233CBBF}"/>
              </a:ext>
            </a:extLst>
          </p:cNvPr>
          <p:cNvPicPr>
            <a:picLocks noChangeAspect="1"/>
          </p:cNvPicPr>
          <p:nvPr/>
        </p:nvPicPr>
        <p:blipFill>
          <a:blip r:embed="rId7">
            <a:alphaModFix/>
            <a:extLst>
              <a:ext uri="{BEBA8EAE-BF5A-486C-A8C5-ECC9F3942E4B}">
                <a14:imgProps xmlns:a14="http://schemas.microsoft.com/office/drawing/2010/main">
                  <a14:imgLayer r:embed="rId8">
                    <a14:imgEffect>
                      <a14:saturation sat="200000"/>
                    </a14:imgEffect>
                  </a14:imgLayer>
                </a14:imgProps>
              </a:ext>
            </a:extLst>
          </a:blip>
          <a:stretch>
            <a:fillRect/>
          </a:stretch>
        </p:blipFill>
        <p:spPr>
          <a:xfrm>
            <a:off x="7885288" y="6197173"/>
            <a:ext cx="4745774" cy="2669498"/>
          </a:xfrm>
          <a:prstGeom prst="rect">
            <a:avLst/>
          </a:prstGeom>
        </p:spPr>
      </p:pic>
      <p:pic>
        <p:nvPicPr>
          <p:cNvPr id="4110" name="Picture 14" descr="handlebars Reviews 2024: Details, Pricing, &amp; Features | G2">
            <a:extLst>
              <a:ext uri="{FF2B5EF4-FFF2-40B4-BE49-F238E27FC236}">
                <a16:creationId xmlns:a16="http://schemas.microsoft.com/office/drawing/2014/main" id="{904D0055-58D8-7A12-16D0-CBFA3BAF94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12040" y="6150861"/>
            <a:ext cx="5261184" cy="2762122"/>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91;p31">
            <a:extLst>
              <a:ext uri="{FF2B5EF4-FFF2-40B4-BE49-F238E27FC236}">
                <a16:creationId xmlns:a16="http://schemas.microsoft.com/office/drawing/2014/main" id="{EBC85640-3969-EB8C-7EA9-CFC7E3C6B788}"/>
              </a:ext>
            </a:extLst>
          </p:cNvPr>
          <p:cNvSpPr/>
          <p:nvPr/>
        </p:nvSpPr>
        <p:spPr>
          <a:xfrm rot="201228">
            <a:off x="411055" y="368637"/>
            <a:ext cx="1544018" cy="708318"/>
          </a:xfrm>
          <a:custGeom>
            <a:avLst/>
            <a:gdLst/>
            <a:ahLst/>
            <a:cxnLst/>
            <a:rect l="l" t="t" r="r" b="b"/>
            <a:pathLst>
              <a:path w="1544018" h="708318" extrusionOk="0">
                <a:moveTo>
                  <a:pt x="0" y="0"/>
                </a:moveTo>
                <a:lnTo>
                  <a:pt x="1544018" y="0"/>
                </a:lnTo>
                <a:lnTo>
                  <a:pt x="1544018" y="708319"/>
                </a:lnTo>
                <a:lnTo>
                  <a:pt x="0" y="708319"/>
                </a:lnTo>
                <a:lnTo>
                  <a:pt x="0" y="0"/>
                </a:lnTo>
                <a:close/>
              </a:path>
            </a:pathLst>
          </a:custGeom>
          <a:blipFill rotWithShape="1">
            <a:blip r:embed="rId10">
              <a:alphaModFix/>
            </a:blip>
            <a:stretch>
              <a:fillRect/>
            </a:stretch>
          </a:blipFill>
          <a:ln>
            <a:noFill/>
          </a:ln>
        </p:spPr>
        <p:txBody>
          <a:bodyPr/>
          <a:lstStyle/>
          <a:p>
            <a:endParaRPr lang="en-US"/>
          </a:p>
        </p:txBody>
      </p:sp>
    </p:spTree>
    <p:extLst>
      <p:ext uri="{BB962C8B-B14F-4D97-AF65-F5344CB8AC3E}">
        <p14:creationId xmlns:p14="http://schemas.microsoft.com/office/powerpoint/2010/main" val="64595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6706242" y="-1963272"/>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15582972"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Các yêu cầu chức năng</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7068468" y="3040910"/>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449855" y="9126317"/>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8</a:t>
              </a:r>
            </a:p>
          </p:txBody>
        </p:sp>
      </p:grpSp>
      <p:sp>
        <p:nvSpPr>
          <p:cNvPr id="13" name="TextBox 12">
            <a:extLst>
              <a:ext uri="{FF2B5EF4-FFF2-40B4-BE49-F238E27FC236}">
                <a16:creationId xmlns:a16="http://schemas.microsoft.com/office/drawing/2014/main" id="{1DE7A850-D9CC-E053-C6C6-5CAEF5F6FA6A}"/>
              </a:ext>
            </a:extLst>
          </p:cNvPr>
          <p:cNvSpPr txBox="1"/>
          <p:nvPr/>
        </p:nvSpPr>
        <p:spPr>
          <a:xfrm>
            <a:off x="1831726" y="3733383"/>
            <a:ext cx="13493166" cy="1815882"/>
          </a:xfrm>
          <a:prstGeom prst="rect">
            <a:avLst/>
          </a:prstGeom>
          <a:noFill/>
        </p:spPr>
        <p:txBody>
          <a:bodyPr wrap="square" rtlCol="0">
            <a:spAutoFit/>
          </a:bodyPr>
          <a:lstStyle/>
          <a:p>
            <a:pPr marL="457200" indent="-457200">
              <a:buClr>
                <a:schemeClr val="bg1"/>
              </a:buClr>
              <a:buFont typeface="Wingdings" panose="05000000000000000000" pitchFamily="2" charset="2"/>
              <a:buChar char="v"/>
            </a:pPr>
            <a:r>
              <a:rPr lang="en-US" sz="2800" dirty="0">
                <a:solidFill>
                  <a:schemeClr val="bg1"/>
                </a:solidFill>
                <a:latin typeface="+mj-lt"/>
              </a:rPr>
              <a:t>Phục vụ 2 nhóm người sử dụng: người dùng và quản trị viên</a:t>
            </a:r>
          </a:p>
          <a:p>
            <a:pPr marL="457200" indent="-457200">
              <a:buClr>
                <a:schemeClr val="bg1"/>
              </a:buClr>
              <a:buFont typeface="Wingdings" panose="05000000000000000000" pitchFamily="2" charset="2"/>
              <a:buChar char="v"/>
            </a:pPr>
            <a:r>
              <a:rPr lang="en-US" sz="2800" dirty="0">
                <a:solidFill>
                  <a:schemeClr val="bg1"/>
                </a:solidFill>
                <a:latin typeface="+mj-lt"/>
              </a:rPr>
              <a:t>Cung cấp các chức năng của một sàn giao dịch trực tuyến: đăng bán, mua hàng, thanh toán trực tuyến, xuất hoá đơn, thống kê, …</a:t>
            </a:r>
          </a:p>
          <a:p>
            <a:pPr marL="457200" indent="-457200">
              <a:buClr>
                <a:schemeClr val="bg1"/>
              </a:buClr>
              <a:buFont typeface="Wingdings" panose="05000000000000000000" pitchFamily="2" charset="2"/>
              <a:buChar char="v"/>
            </a:pPr>
            <a:r>
              <a:rPr lang="en-US" sz="2800" dirty="0">
                <a:solidFill>
                  <a:schemeClr val="bg1"/>
                </a:solidFill>
                <a:latin typeface="+mj-lt"/>
              </a:rPr>
              <a:t>Tích hợp diễn đàn cho phép đăng bài viết và thảo luận.</a:t>
            </a:r>
          </a:p>
        </p:txBody>
      </p:sp>
    </p:spTree>
    <p:extLst>
      <p:ext uri="{BB962C8B-B14F-4D97-AF65-F5344CB8AC3E}">
        <p14:creationId xmlns:p14="http://schemas.microsoft.com/office/powerpoint/2010/main" val="197637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E1B5B"/>
        </a:solidFill>
        <a:effectLst/>
      </p:bgPr>
    </p:bg>
    <p:spTree>
      <p:nvGrpSpPr>
        <p:cNvPr id="1" name="Shape 123"/>
        <p:cNvGrpSpPr/>
        <p:nvPr/>
      </p:nvGrpSpPr>
      <p:grpSpPr>
        <a:xfrm>
          <a:off x="0" y="0"/>
          <a:ext cx="0" cy="0"/>
          <a:chOff x="0" y="0"/>
          <a:chExt cx="0" cy="0"/>
        </a:xfrm>
      </p:grpSpPr>
      <p:sp>
        <p:nvSpPr>
          <p:cNvPr id="3" name="Google Shape;162;p15">
            <a:extLst>
              <a:ext uri="{FF2B5EF4-FFF2-40B4-BE49-F238E27FC236}">
                <a16:creationId xmlns:a16="http://schemas.microsoft.com/office/drawing/2014/main" id="{0E9ABCCA-A5A0-5B89-E0EF-F24C923E481A}"/>
              </a:ext>
            </a:extLst>
          </p:cNvPr>
          <p:cNvSpPr/>
          <p:nvPr/>
        </p:nvSpPr>
        <p:spPr>
          <a:xfrm rot="9025206">
            <a:off x="17377032" y="-2466802"/>
            <a:ext cx="4961222" cy="5066400"/>
          </a:xfrm>
          <a:custGeom>
            <a:avLst/>
            <a:gdLst/>
            <a:ahLst/>
            <a:cxnLst/>
            <a:rect l="l" t="t" r="r" b="b"/>
            <a:pathLst>
              <a:path w="4225454" h="4549614" extrusionOk="0">
                <a:moveTo>
                  <a:pt x="0" y="0"/>
                </a:moveTo>
                <a:lnTo>
                  <a:pt x="4225454" y="0"/>
                </a:lnTo>
                <a:lnTo>
                  <a:pt x="4225454" y="4549614"/>
                </a:lnTo>
                <a:lnTo>
                  <a:pt x="0" y="4549614"/>
                </a:lnTo>
                <a:lnTo>
                  <a:pt x="0" y="0"/>
                </a:lnTo>
                <a:close/>
              </a:path>
            </a:pathLst>
          </a:custGeom>
          <a:blipFill rotWithShape="1">
            <a:blip r:embed="rId3">
              <a:alphaModFix/>
            </a:blip>
            <a:stretch>
              <a:fillRect/>
            </a:stretch>
          </a:blipFill>
          <a:ln>
            <a:noFill/>
          </a:ln>
        </p:spPr>
        <p:txBody>
          <a:bodyPr/>
          <a:lstStyle/>
          <a:p>
            <a:endParaRPr lang="en-US"/>
          </a:p>
        </p:txBody>
      </p:sp>
      <p:sp>
        <p:nvSpPr>
          <p:cNvPr id="125" name="Google Shape;125;p14"/>
          <p:cNvSpPr txBox="1"/>
          <p:nvPr/>
        </p:nvSpPr>
        <p:spPr>
          <a:xfrm>
            <a:off x="1838008" y="1563582"/>
            <a:ext cx="6406886" cy="443198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dirty="0">
                <a:solidFill>
                  <a:schemeClr val="bg1">
                    <a:lumMod val="95000"/>
                  </a:schemeClr>
                </a:solidFill>
                <a:latin typeface="Black Ops One"/>
                <a:sym typeface="Black Ops One"/>
              </a:rPr>
              <a:t>Các yêu cầu chức năng</a:t>
            </a:r>
          </a:p>
        </p:txBody>
      </p:sp>
      <p:grpSp>
        <p:nvGrpSpPr>
          <p:cNvPr id="134" name="Google Shape;134;p14"/>
          <p:cNvGrpSpPr/>
          <p:nvPr/>
        </p:nvGrpSpPr>
        <p:grpSpPr>
          <a:xfrm>
            <a:off x="988576" y="2988242"/>
            <a:ext cx="388978" cy="388978"/>
            <a:chOff x="0" y="0"/>
            <a:chExt cx="812800" cy="812800"/>
          </a:xfrm>
        </p:grpSpPr>
        <p:sp>
          <p:nvSpPr>
            <p:cNvPr id="135" name="Google Shape;13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4"/>
          <p:cNvGrpSpPr/>
          <p:nvPr/>
        </p:nvGrpSpPr>
        <p:grpSpPr>
          <a:xfrm>
            <a:off x="17068468" y="3040910"/>
            <a:ext cx="388978" cy="388978"/>
            <a:chOff x="0" y="0"/>
            <a:chExt cx="812800" cy="812800"/>
          </a:xfrm>
        </p:grpSpPr>
        <p:sp>
          <p:nvSpPr>
            <p:cNvPr id="138" name="Google Shape;138;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4"/>
          <p:cNvGrpSpPr/>
          <p:nvPr/>
        </p:nvGrpSpPr>
        <p:grpSpPr>
          <a:xfrm>
            <a:off x="7621379" y="9321216"/>
            <a:ext cx="263909" cy="263909"/>
            <a:chOff x="0" y="0"/>
            <a:chExt cx="812800" cy="812800"/>
          </a:xfrm>
        </p:grpSpPr>
        <p:sp>
          <p:nvSpPr>
            <p:cNvPr id="141" name="Google Shape;141;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0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txBox="1"/>
            <p:nvPr/>
          </p:nvSpPr>
          <p:spPr>
            <a:xfrm>
              <a:off x="76199" y="28575"/>
              <a:ext cx="330200" cy="43310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3" name="Google Shape;143;p14"/>
          <p:cNvSpPr/>
          <p:nvPr/>
        </p:nvSpPr>
        <p:spPr>
          <a:xfrm rot="5400000">
            <a:off x="-2537872" y="-3332401"/>
            <a:ext cx="6222894" cy="6700290"/>
          </a:xfrm>
          <a:custGeom>
            <a:avLst/>
            <a:gdLst/>
            <a:ahLst/>
            <a:cxnLst/>
            <a:rect l="l" t="t" r="r" b="b"/>
            <a:pathLst>
              <a:path w="6222894" h="6700290" extrusionOk="0">
                <a:moveTo>
                  <a:pt x="0" y="0"/>
                </a:moveTo>
                <a:lnTo>
                  <a:pt x="6222894" y="0"/>
                </a:lnTo>
                <a:lnTo>
                  <a:pt x="6222894" y="6700290"/>
                </a:lnTo>
                <a:lnTo>
                  <a:pt x="0" y="6700290"/>
                </a:lnTo>
                <a:lnTo>
                  <a:pt x="0" y="0"/>
                </a:lnTo>
                <a:close/>
              </a:path>
            </a:pathLst>
          </a:custGeom>
          <a:blipFill rotWithShape="1">
            <a:blip r:embed="rId4">
              <a:alphaModFix/>
            </a:blip>
            <a:stretch>
              <a:fillRect/>
            </a:stretch>
          </a:blipFill>
          <a:ln>
            <a:noFill/>
          </a:ln>
        </p:spPr>
        <p:txBody>
          <a:bodyPr/>
          <a:lstStyle/>
          <a:p>
            <a:endParaRPr lang="en-US" dirty="0"/>
          </a:p>
        </p:txBody>
      </p:sp>
      <p:grpSp>
        <p:nvGrpSpPr>
          <p:cNvPr id="2" name="Group 1">
            <a:extLst>
              <a:ext uri="{FF2B5EF4-FFF2-40B4-BE49-F238E27FC236}">
                <a16:creationId xmlns:a16="http://schemas.microsoft.com/office/drawing/2014/main" id="{61F27705-1533-F251-2DDD-3BBB8987683B}"/>
              </a:ext>
            </a:extLst>
          </p:cNvPr>
          <p:cNvGrpSpPr/>
          <p:nvPr/>
        </p:nvGrpSpPr>
        <p:grpSpPr>
          <a:xfrm>
            <a:off x="16449855" y="9126317"/>
            <a:ext cx="1487319" cy="573318"/>
            <a:chOff x="16449855" y="9126317"/>
            <a:chExt cx="1487319" cy="573318"/>
          </a:xfrm>
        </p:grpSpPr>
        <p:sp>
          <p:nvSpPr>
            <p:cNvPr id="4" name="Google Shape;587;p31">
              <a:extLst>
                <a:ext uri="{FF2B5EF4-FFF2-40B4-BE49-F238E27FC236}">
                  <a16:creationId xmlns:a16="http://schemas.microsoft.com/office/drawing/2014/main" id="{B5A3C9B6-132E-173E-9AD5-20863F41E474}"/>
                </a:ext>
              </a:extLst>
            </p:cNvPr>
            <p:cNvSpPr/>
            <p:nvPr/>
          </p:nvSpPr>
          <p:spPr>
            <a:xfrm rot="10800000">
              <a:off x="16449855" y="9126317"/>
              <a:ext cx="1487319" cy="573318"/>
            </a:xfrm>
            <a:custGeom>
              <a:avLst/>
              <a:gdLst/>
              <a:ahLst/>
              <a:cxnLst/>
              <a:rect l="l" t="t" r="r" b="b"/>
              <a:pathLst>
                <a:path w="1446679" h="571438" extrusionOk="0">
                  <a:moveTo>
                    <a:pt x="0" y="0"/>
                  </a:moveTo>
                  <a:lnTo>
                    <a:pt x="1446679" y="0"/>
                  </a:lnTo>
                  <a:lnTo>
                    <a:pt x="1446679" y="571439"/>
                  </a:lnTo>
                  <a:lnTo>
                    <a:pt x="0" y="571439"/>
                  </a:lnTo>
                  <a:lnTo>
                    <a:pt x="0" y="0"/>
                  </a:lnTo>
                  <a:close/>
                </a:path>
              </a:pathLst>
            </a:custGeom>
            <a:blipFill rotWithShape="1">
              <a:blip r:embed="rId5">
                <a:alphaModFix/>
              </a:blip>
              <a:stretch>
                <a:fillRect/>
              </a:stretch>
            </a:blipFill>
            <a:ln>
              <a:noFill/>
            </a:ln>
          </p:spPr>
          <p:txBody>
            <a:bodyPr/>
            <a:lstStyle/>
            <a:p>
              <a:endParaRPr lang="en-US" dirty="0"/>
            </a:p>
          </p:txBody>
        </p:sp>
        <p:sp>
          <p:nvSpPr>
            <p:cNvPr id="6" name="TextBox 5">
              <a:extLst>
                <a:ext uri="{FF2B5EF4-FFF2-40B4-BE49-F238E27FC236}">
                  <a16:creationId xmlns:a16="http://schemas.microsoft.com/office/drawing/2014/main" id="{ADFD0ED2-A237-CAEA-40F9-BA16C8FE33CD}"/>
                </a:ext>
              </a:extLst>
            </p:cNvPr>
            <p:cNvSpPr txBox="1"/>
            <p:nvPr/>
          </p:nvSpPr>
          <p:spPr>
            <a:xfrm>
              <a:off x="16824077" y="9182143"/>
              <a:ext cx="738873" cy="461665"/>
            </a:xfrm>
            <a:prstGeom prst="rect">
              <a:avLst/>
            </a:prstGeom>
            <a:noFill/>
          </p:spPr>
          <p:txBody>
            <a:bodyPr wrap="square" rtlCol="0">
              <a:spAutoFit/>
            </a:bodyPr>
            <a:lstStyle/>
            <a:p>
              <a:pPr algn="ctr"/>
              <a:r>
                <a:rPr lang="en-US" sz="2400" dirty="0"/>
                <a:t>8</a:t>
              </a:r>
            </a:p>
          </p:txBody>
        </p:sp>
      </p:grpSp>
      <p:pic>
        <p:nvPicPr>
          <p:cNvPr id="8" name="Picture 7" descr="A diagram of a diagram&#10;&#10;Description automatically generated">
            <a:extLst>
              <a:ext uri="{FF2B5EF4-FFF2-40B4-BE49-F238E27FC236}">
                <a16:creationId xmlns:a16="http://schemas.microsoft.com/office/drawing/2014/main" id="{D7C61C26-0F4E-684C-93CE-39C668659B1F}"/>
              </a:ext>
            </a:extLst>
          </p:cNvPr>
          <p:cNvPicPr>
            <a:picLocks noChangeAspect="1"/>
          </p:cNvPicPr>
          <p:nvPr/>
        </p:nvPicPr>
        <p:blipFill>
          <a:blip r:embed="rId6"/>
          <a:stretch>
            <a:fillRect/>
          </a:stretch>
        </p:blipFill>
        <p:spPr>
          <a:xfrm>
            <a:off x="7799942" y="998653"/>
            <a:ext cx="10392237" cy="7888719"/>
          </a:xfrm>
          <a:prstGeom prst="rect">
            <a:avLst/>
          </a:prstGeom>
        </p:spPr>
      </p:pic>
      <p:sp>
        <p:nvSpPr>
          <p:cNvPr id="9" name="TextBox 8">
            <a:extLst>
              <a:ext uri="{FF2B5EF4-FFF2-40B4-BE49-F238E27FC236}">
                <a16:creationId xmlns:a16="http://schemas.microsoft.com/office/drawing/2014/main" id="{564D3E18-9814-DFEB-4F3D-5055554D8E0C}"/>
              </a:ext>
            </a:extLst>
          </p:cNvPr>
          <p:cNvSpPr txBox="1"/>
          <p:nvPr/>
        </p:nvSpPr>
        <p:spPr>
          <a:xfrm>
            <a:off x="10402714" y="8995959"/>
            <a:ext cx="6547596" cy="523220"/>
          </a:xfrm>
          <a:prstGeom prst="rect">
            <a:avLst/>
          </a:prstGeom>
          <a:noFill/>
        </p:spPr>
        <p:txBody>
          <a:bodyPr wrap="square" rtlCol="0">
            <a:spAutoFit/>
          </a:bodyPr>
          <a:lstStyle/>
          <a:p>
            <a:pPr>
              <a:buClr>
                <a:schemeClr val="bg1"/>
              </a:buClr>
            </a:pPr>
            <a:r>
              <a:rPr lang="en-US" sz="2800" dirty="0">
                <a:solidFill>
                  <a:schemeClr val="bg1"/>
                </a:solidFill>
                <a:latin typeface="+mj-lt"/>
              </a:rPr>
              <a:t>Sơ đồ use case tổng quát</a:t>
            </a:r>
          </a:p>
        </p:txBody>
      </p:sp>
      <p:sp>
        <p:nvSpPr>
          <p:cNvPr id="5" name="TextBox 4">
            <a:extLst>
              <a:ext uri="{FF2B5EF4-FFF2-40B4-BE49-F238E27FC236}">
                <a16:creationId xmlns:a16="http://schemas.microsoft.com/office/drawing/2014/main" id="{6CE1CAFA-831F-1BD0-F683-41E61CF48FB7}"/>
              </a:ext>
            </a:extLst>
          </p:cNvPr>
          <p:cNvSpPr txBox="1"/>
          <p:nvPr/>
        </p:nvSpPr>
        <p:spPr>
          <a:xfrm>
            <a:off x="1753865" y="5839360"/>
            <a:ext cx="5254874" cy="3539430"/>
          </a:xfrm>
          <a:prstGeom prst="rect">
            <a:avLst/>
          </a:prstGeom>
          <a:noFill/>
        </p:spPr>
        <p:txBody>
          <a:bodyPr wrap="square" rtlCol="0">
            <a:spAutoFit/>
          </a:bodyPr>
          <a:lstStyle/>
          <a:p>
            <a:pPr marL="457200" indent="-457200">
              <a:buClr>
                <a:schemeClr val="bg1"/>
              </a:buClr>
              <a:buFont typeface="Wingdings" panose="05000000000000000000" pitchFamily="2" charset="2"/>
              <a:buChar char="v"/>
            </a:pPr>
            <a:r>
              <a:rPr lang="en-US" sz="2800" dirty="0">
                <a:solidFill>
                  <a:schemeClr val="bg1"/>
                </a:solidFill>
                <a:latin typeface="+mj-lt"/>
              </a:rPr>
              <a:t>Phục vụ 2 nhóm người sử dụng: người dùng và quản trị viên</a:t>
            </a:r>
          </a:p>
          <a:p>
            <a:pPr marL="457200" indent="-457200">
              <a:buClr>
                <a:schemeClr val="bg1"/>
              </a:buClr>
              <a:buFont typeface="Wingdings" panose="05000000000000000000" pitchFamily="2" charset="2"/>
              <a:buChar char="v"/>
            </a:pPr>
            <a:r>
              <a:rPr lang="en-US" sz="2800" dirty="0">
                <a:solidFill>
                  <a:schemeClr val="bg1"/>
                </a:solidFill>
                <a:latin typeface="+mj-lt"/>
              </a:rPr>
              <a:t>Cung cấp các chức năng của một sàn giao dịch trực tuyến</a:t>
            </a:r>
          </a:p>
          <a:p>
            <a:pPr marL="457200" indent="-457200">
              <a:buClr>
                <a:schemeClr val="bg1"/>
              </a:buClr>
              <a:buFont typeface="Wingdings" panose="05000000000000000000" pitchFamily="2" charset="2"/>
              <a:buChar char="v"/>
            </a:pPr>
            <a:r>
              <a:rPr lang="en-US" sz="2800" dirty="0">
                <a:solidFill>
                  <a:schemeClr val="bg1"/>
                </a:solidFill>
                <a:latin typeface="+mj-lt"/>
              </a:rPr>
              <a:t>Tích hợp diễn đàn cho phép đăng bài viết và thảo luận.</a:t>
            </a:r>
          </a:p>
        </p:txBody>
      </p:sp>
    </p:spTree>
    <p:extLst>
      <p:ext uri="{BB962C8B-B14F-4D97-AF65-F5344CB8AC3E}">
        <p14:creationId xmlns:p14="http://schemas.microsoft.com/office/powerpoint/2010/main" val="31620129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1226</Words>
  <Application>Microsoft Office PowerPoint</Application>
  <PresentationFormat>Custom</PresentationFormat>
  <Paragraphs>148</Paragraphs>
  <Slides>27</Slides>
  <Notes>27</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Times New Roman</vt:lpstr>
      <vt:lpstr>Calibri</vt:lpstr>
      <vt:lpstr>Arial</vt:lpstr>
      <vt:lpstr>Black Ops One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thai pham</dc:creator>
  <cp:lastModifiedBy>Thai Pham</cp:lastModifiedBy>
  <cp:revision>146</cp:revision>
  <dcterms:modified xsi:type="dcterms:W3CDTF">2024-05-08T22:29:08Z</dcterms:modified>
</cp:coreProperties>
</file>