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71" r:id="rId2"/>
    <p:sldId id="272" r:id="rId3"/>
    <p:sldId id="274" r:id="rId4"/>
    <p:sldId id="257" r:id="rId5"/>
    <p:sldId id="261" r:id="rId6"/>
    <p:sldId id="275" r:id="rId7"/>
    <p:sldId id="276" r:id="rId8"/>
    <p:sldId id="263" r:id="rId9"/>
    <p:sldId id="265" r:id="rId10"/>
    <p:sldId id="266" r:id="rId11"/>
    <p:sldId id="279" r:id="rId12"/>
    <p:sldId id="280" r:id="rId13"/>
    <p:sldId id="267" r:id="rId14"/>
    <p:sldId id="287" r:id="rId15"/>
    <p:sldId id="282" r:id="rId16"/>
    <p:sldId id="288" r:id="rId17"/>
    <p:sldId id="289" r:id="rId18"/>
    <p:sldId id="284" r:id="rId19"/>
    <p:sldId id="291" r:id="rId20"/>
    <p:sldId id="290" r:id="rId21"/>
    <p:sldId id="292" r:id="rId22"/>
    <p:sldId id="283" r:id="rId23"/>
    <p:sldId id="293" r:id="rId24"/>
    <p:sldId id="285" r:id="rId25"/>
    <p:sldId id="286" r:id="rId26"/>
    <p:sldId id="297" r:id="rId27"/>
    <p:sldId id="298" r:id="rId28"/>
    <p:sldId id="299" r:id="rId29"/>
    <p:sldId id="300" r:id="rId30"/>
    <p:sldId id="302" r:id="rId31"/>
    <p:sldId id="303" r:id="rId32"/>
    <p:sldId id="304" r:id="rId33"/>
    <p:sldId id="305" r:id="rId34"/>
    <p:sldId id="306" r:id="rId35"/>
    <p:sldId id="307" r:id="rId36"/>
    <p:sldId id="308" r:id="rId37"/>
    <p:sldId id="309" r:id="rId38"/>
    <p:sldId id="310" r:id="rId39"/>
    <p:sldId id="312" r:id="rId40"/>
    <p:sldId id="313" r:id="rId41"/>
    <p:sldId id="314" r:id="rId42"/>
    <p:sldId id="316" r:id="rId43"/>
    <p:sldId id="315" r:id="rId44"/>
    <p:sldId id="317" r:id="rId45"/>
    <p:sldId id="318" r:id="rId46"/>
    <p:sldId id="281" r:id="rId47"/>
    <p:sldId id="26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2345" autoAdjust="0"/>
    <p:restoredTop sz="94660" autoAdjust="0"/>
  </p:normalViewPr>
  <p:slideViewPr>
    <p:cSldViewPr snapToGrid="0">
      <p:cViewPr varScale="1">
        <p:scale>
          <a:sx n="89" d="100"/>
          <a:sy n="89" d="100"/>
        </p:scale>
        <p:origin x="-96" y="-17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5AE60-1328-4050-BCE7-1D28CE52E645}" type="datetimeFigureOut">
              <a:rPr lang="en-IN" smtClean="0"/>
              <a:pPr/>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7CA16-6867-42F1-A3A4-95A4A950CAB8}" type="slidenum">
              <a:rPr lang="en-IN" smtClean="0"/>
              <a:pPr/>
              <a:t>‹#›</a:t>
            </a:fld>
            <a:endParaRPr lang="en-IN"/>
          </a:p>
        </p:txBody>
      </p:sp>
    </p:spTree>
    <p:extLst>
      <p:ext uri="{BB962C8B-B14F-4D97-AF65-F5344CB8AC3E}">
        <p14:creationId xmlns="" xmlns:p14="http://schemas.microsoft.com/office/powerpoint/2010/main" val="29588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604790-A608-4771-9996-1320D07D878E}"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A03C78-08F0-43F5-8628-D9BAC959DA13}" type="datetime1">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B058523-6157-4D36-B984-0E82FAFDB2C0}"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1957D4C-CCB5-4364-803F-55419C675675}"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E8B610-229E-4D25-9D8A-98CC39E64489}"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18E4F4-4426-4DF0-9464-2D9552B19EFF}" type="datetime1">
              <a:rPr lang="en-US" smtClean="0"/>
              <a:pPr/>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498D15-1DFF-42EF-8D08-A84EDF842341}" type="datetime1">
              <a:rPr lang="en-US" smtClean="0"/>
              <a:pPr/>
              <a:t>5/9/2022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FC0E7-641B-40B1-B6A1-30CDF6AFDBF4}"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1667B-05BE-4B7E-A0EA-14E8FA2F2DC4}"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D6DBE4E-8CAD-4A5D-A508-E25485C107DD}"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557F4-B1C8-4067-BB90-FE7CCD572709}" type="datetime1">
              <a:rPr lang="en-US" smtClean="0"/>
              <a:pPr/>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0DC61-5CB2-4A6E-9124-CACEA73DA928}" type="datetime1">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C29B2-8DC2-4A21-A03D-3C7BD8C814E0}" type="datetime1">
              <a:rPr lang="en-US" smtClean="0"/>
              <a:pPr/>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3AE8292-8005-4797-B1AD-C7474BCDB688}" type="datetime1">
              <a:rPr lang="en-US" smtClean="0"/>
              <a:pPr/>
              <a:t>5/9/2022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FDAEFE-0677-4169-BE78-1F39BC7A41ED}" type="datetime1">
              <a:rPr lang="en-US" smtClean="0"/>
              <a:pPr/>
              <a:t>5/9/2022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6D6D497-F1F0-4AF0-8730-796AC7A56531}" type="datetime1">
              <a:rPr lang="en-US" smtClean="0"/>
              <a:pPr/>
              <a:t>5/9/2022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7883AB-AD24-4D72-9608-9ADBF7F1DAC9}" type="datetime1">
              <a:rPr lang="en-US" smtClean="0"/>
              <a:pPr/>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DE6A55-115D-49E7-9E8E-FD647BE7E334}" type="datetime1">
              <a:rPr lang="en-US" smtClean="0"/>
              <a:pPr/>
              <a:t>5/9/2022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1</a:t>
            </a:fld>
            <a:endParaRPr lang="en-US" dirty="0"/>
          </a:p>
        </p:txBody>
      </p:sp>
      <p:sp>
        <p:nvSpPr>
          <p:cNvPr id="6" name="Title 1"/>
          <p:cNvSpPr>
            <a:spLocks noGrp="1"/>
          </p:cNvSpPr>
          <p:nvPr>
            <p:ph type="title"/>
          </p:nvPr>
        </p:nvSpPr>
        <p:spPr>
          <a:xfrm>
            <a:off x="889700" y="335151"/>
            <a:ext cx="9404723" cy="1140952"/>
          </a:xfrm>
        </p:spPr>
        <p:txBody>
          <a:bodyPr/>
          <a:lstStyle/>
          <a:p>
            <a:pPr algn="ctr"/>
            <a:r>
              <a:rPr lang="en-IN" sz="6000" dirty="0" err="1" smtClean="0">
                <a:solidFill>
                  <a:schemeClr val="bg2">
                    <a:lumMod val="40000"/>
                    <a:lumOff val="60000"/>
                  </a:schemeClr>
                </a:solidFill>
              </a:rPr>
              <a:t>Medi</a:t>
            </a:r>
            <a:r>
              <a:rPr lang="en-IN" sz="6000" dirty="0" smtClean="0">
                <a:solidFill>
                  <a:schemeClr val="bg2">
                    <a:lumMod val="40000"/>
                    <a:lumOff val="60000"/>
                  </a:schemeClr>
                </a:solidFill>
              </a:rPr>
              <a:t>-Caps University</a:t>
            </a:r>
            <a:endParaRPr lang="en-IN" sz="6000" dirty="0"/>
          </a:p>
        </p:txBody>
      </p:sp>
      <p:sp>
        <p:nvSpPr>
          <p:cNvPr id="8" name="Text Placeholder 9"/>
          <p:cNvSpPr txBox="1">
            <a:spLocks/>
          </p:cNvSpPr>
          <p:nvPr/>
        </p:nvSpPr>
        <p:spPr>
          <a:xfrm>
            <a:off x="1501557" y="4665639"/>
            <a:ext cx="3005129" cy="1421674"/>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b="0" i="0" u="none" strike="noStrike" kern="1200" cap="none" spc="0" normalizeH="0" baseline="0" noProof="0" dirty="0" err="1" smtClean="0">
                <a:ln>
                  <a:noFill/>
                </a:ln>
                <a:solidFill>
                  <a:schemeClr val="tx1"/>
                </a:solidFill>
                <a:effectLst/>
                <a:uLnTx/>
                <a:uFillTx/>
                <a:latin typeface="+mj-lt"/>
                <a:ea typeface="+mj-ea"/>
                <a:cs typeface="+mj-cs"/>
              </a:rPr>
              <a:t>Milind</a:t>
            </a:r>
            <a:r>
              <a:rPr kumimoji="0" lang="en-US" b="0" i="0" u="none" strike="noStrike" kern="1200" cap="none" spc="0" normalizeH="0" baseline="0" noProof="0" dirty="0" smtClean="0">
                <a:ln>
                  <a:noFill/>
                </a:ln>
                <a:solidFill>
                  <a:schemeClr val="tx1"/>
                </a:solidFill>
                <a:effectLst/>
                <a:uLnTx/>
                <a:uFillTx/>
                <a:latin typeface="+mj-lt"/>
                <a:ea typeface="+mj-ea"/>
                <a:cs typeface="+mj-cs"/>
              </a:rPr>
              <a:t>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Kaul</a:t>
            </a:r>
            <a:r>
              <a:rPr kumimoji="0" lang="en-US" b="0" i="0" u="none" strike="noStrike" kern="1200" cap="none" spc="0" normalizeH="0" baseline="0" noProof="0" dirty="0" smtClean="0">
                <a:ln>
                  <a:noFill/>
                </a:ln>
                <a:solidFill>
                  <a:schemeClr val="tx1"/>
                </a:solidFill>
                <a:effectLst/>
                <a:uLnTx/>
                <a:uFillTx/>
                <a:latin typeface="+mj-lt"/>
                <a:ea typeface="+mj-ea"/>
                <a:cs typeface="+mj-cs"/>
              </a:rPr>
              <a:t> [EN18CS301141]</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Mihir Khatri [EN18CS301140]</a:t>
            </a:r>
          </a:p>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b="0" i="0" u="none" strike="noStrike" kern="1200" cap="none" spc="0" normalizeH="0" baseline="0" noProof="0" dirty="0" err="1" smtClean="0">
                <a:ln>
                  <a:noFill/>
                </a:ln>
                <a:solidFill>
                  <a:schemeClr val="tx1"/>
                </a:solidFill>
                <a:effectLst/>
                <a:uLnTx/>
                <a:uFillTx/>
                <a:latin typeface="+mj-lt"/>
                <a:ea typeface="+mj-ea"/>
                <a:cs typeface="+mj-cs"/>
              </a:rPr>
              <a:t>Prakhar</a:t>
            </a:r>
            <a:r>
              <a:rPr kumimoji="0" lang="en-US" b="0" i="0" u="none" strike="noStrike" kern="1200" cap="none" spc="0" normalizeH="0" baseline="0" noProof="0" dirty="0" smtClean="0">
                <a:ln>
                  <a:noFill/>
                </a:ln>
                <a:solidFill>
                  <a:schemeClr val="tx1"/>
                </a:solidFill>
                <a:effectLst/>
                <a:uLnTx/>
                <a:uFillTx/>
                <a:latin typeface="+mj-lt"/>
                <a:ea typeface="+mj-ea"/>
                <a:cs typeface="+mj-cs"/>
              </a:rPr>
              <a:t>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Soni</a:t>
            </a:r>
            <a:r>
              <a:rPr kumimoji="0" lang="en-US" b="0" i="0" u="none" strike="noStrike" kern="1200" cap="none" spc="0" normalizeH="0" baseline="0" noProof="0" dirty="0" smtClean="0">
                <a:ln>
                  <a:noFill/>
                </a:ln>
                <a:solidFill>
                  <a:schemeClr val="tx1"/>
                </a:solidFill>
                <a:effectLst/>
                <a:uLnTx/>
                <a:uFillTx/>
                <a:latin typeface="+mj-lt"/>
                <a:ea typeface="+mj-ea"/>
                <a:cs typeface="+mj-cs"/>
              </a:rPr>
              <a:t> </a:t>
            </a:r>
            <a:r>
              <a:rPr kumimoji="0" lang="en-US" b="0" i="0" u="none" strike="noStrike" kern="1200" cap="none" spc="0" normalizeH="0" baseline="0" noProof="0" smtClean="0">
                <a:ln>
                  <a:noFill/>
                </a:ln>
                <a:solidFill>
                  <a:schemeClr val="tx1"/>
                </a:solidFill>
                <a:effectLst/>
                <a:uLnTx/>
                <a:uFillTx/>
                <a:latin typeface="+mj-lt"/>
                <a:ea typeface="+mj-ea"/>
                <a:cs typeface="+mj-cs"/>
              </a:rPr>
              <a:t>[EN18CS301174]</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ext Placeholder 7"/>
          <p:cNvSpPr txBox="1">
            <a:spLocks/>
          </p:cNvSpPr>
          <p:nvPr/>
        </p:nvSpPr>
        <p:spPr>
          <a:xfrm>
            <a:off x="7684957" y="4267225"/>
            <a:ext cx="2936241" cy="576262"/>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sz="2400" b="0" i="0" u="none" strike="noStrike" kern="1200" cap="none" spc="0" normalizeH="0" baseline="0" noProof="0" dirty="0" smtClean="0">
                <a:ln>
                  <a:noFill/>
                </a:ln>
                <a:solidFill>
                  <a:schemeClr val="bg2">
                    <a:lumMod val="40000"/>
                    <a:lumOff val="60000"/>
                  </a:schemeClr>
                </a:solidFill>
                <a:effectLst/>
                <a:uLnTx/>
                <a:uFillTx/>
                <a:latin typeface="+mj-lt"/>
                <a:ea typeface="+mj-ea"/>
                <a:cs typeface="+mj-cs"/>
              </a:rPr>
              <a:t>Supervised By:</a:t>
            </a:r>
            <a:endParaRPr kumimoji="0" lang="en-US" sz="2400" b="0" i="0" u="none" strike="noStrike" kern="1200" cap="none" spc="0" normalizeH="0" baseline="0" noProof="0" dirty="0">
              <a:ln>
                <a:noFill/>
              </a:ln>
              <a:solidFill>
                <a:schemeClr val="bg2">
                  <a:lumMod val="40000"/>
                  <a:lumOff val="60000"/>
                </a:schemeClr>
              </a:solidFill>
              <a:effectLst/>
              <a:uLnTx/>
              <a:uFillTx/>
              <a:latin typeface="+mj-lt"/>
              <a:ea typeface="+mj-ea"/>
              <a:cs typeface="+mj-cs"/>
            </a:endParaRPr>
          </a:p>
        </p:txBody>
      </p:sp>
      <p:sp>
        <p:nvSpPr>
          <p:cNvPr id="10" name="Text Placeholder 10"/>
          <p:cNvSpPr txBox="1">
            <a:spLocks/>
          </p:cNvSpPr>
          <p:nvPr/>
        </p:nvSpPr>
        <p:spPr>
          <a:xfrm>
            <a:off x="7987916" y="4704828"/>
            <a:ext cx="2946794" cy="1134291"/>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b="0" i="0" u="none" strike="noStrike" kern="1200" cap="none" spc="0" normalizeH="0" baseline="0" noProof="0" dirty="0" smtClean="0">
                <a:ln>
                  <a:noFill/>
                </a:ln>
                <a:solidFill>
                  <a:schemeClr val="tx1"/>
                </a:solidFill>
                <a:effectLst/>
                <a:uLnTx/>
                <a:uFillTx/>
                <a:latin typeface="+mj-lt"/>
                <a:ea typeface="+mj-ea"/>
                <a:cs typeface="+mj-cs"/>
              </a:rPr>
              <a:t>Dr. KC </a:t>
            </a:r>
            <a:r>
              <a:rPr kumimoji="0" lang="en-US" b="0" i="0" u="none" strike="noStrike" kern="1200" cap="none" spc="0" normalizeH="0" baseline="0" noProof="0" dirty="0" err="1" smtClean="0">
                <a:ln>
                  <a:noFill/>
                </a:ln>
                <a:solidFill>
                  <a:schemeClr val="tx1"/>
                </a:solidFill>
                <a:effectLst/>
                <a:uLnTx/>
                <a:uFillTx/>
                <a:latin typeface="+mj-lt"/>
                <a:ea typeface="+mj-ea"/>
                <a:cs typeface="+mj-cs"/>
              </a:rPr>
              <a:t>Bandhu</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Text Placeholder 16"/>
          <p:cNvSpPr txBox="1">
            <a:spLocks/>
          </p:cNvSpPr>
          <p:nvPr/>
        </p:nvSpPr>
        <p:spPr>
          <a:xfrm>
            <a:off x="1168530" y="4254162"/>
            <a:ext cx="2946866" cy="576262"/>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bg2">
                  <a:lumMod val="40000"/>
                  <a:lumOff val="60000"/>
                </a:schemeClr>
              </a:buClr>
              <a:buSzPct val="80000"/>
              <a:tabLst/>
              <a:defRPr/>
            </a:pPr>
            <a:r>
              <a:rPr kumimoji="0" lang="en-US" sz="2400" b="0" i="0" u="none" strike="noStrike" kern="1200" cap="none" spc="0" normalizeH="0" baseline="0" noProof="0" dirty="0" smtClean="0">
                <a:ln>
                  <a:noFill/>
                </a:ln>
                <a:solidFill>
                  <a:schemeClr val="bg2">
                    <a:lumMod val="40000"/>
                    <a:lumOff val="60000"/>
                  </a:schemeClr>
                </a:solidFill>
                <a:effectLst/>
                <a:uLnTx/>
                <a:uFillTx/>
                <a:latin typeface="+mj-lt"/>
                <a:ea typeface="+mj-ea"/>
                <a:cs typeface="+mj-cs"/>
              </a:rPr>
              <a:t>Team Members:</a:t>
            </a:r>
            <a:endParaRPr kumimoji="0" lang="en-US" sz="2400" b="0" i="0" u="none" strike="noStrike" kern="1200" cap="none" spc="0" normalizeH="0" baseline="0" noProof="0" dirty="0">
              <a:ln>
                <a:noFill/>
              </a:ln>
              <a:solidFill>
                <a:schemeClr val="bg2">
                  <a:lumMod val="40000"/>
                  <a:lumOff val="60000"/>
                </a:schemeClr>
              </a:solidFill>
              <a:effectLst/>
              <a:uLnTx/>
              <a:uFillTx/>
              <a:latin typeface="+mj-lt"/>
              <a:ea typeface="+mj-ea"/>
              <a:cs typeface="+mj-cs"/>
            </a:endParaRPr>
          </a:p>
        </p:txBody>
      </p:sp>
      <p:sp>
        <p:nvSpPr>
          <p:cNvPr id="12" name="Title 19"/>
          <p:cNvSpPr txBox="1">
            <a:spLocks/>
          </p:cNvSpPr>
          <p:nvPr/>
        </p:nvSpPr>
        <p:spPr>
          <a:xfrm>
            <a:off x="894308" y="2960814"/>
            <a:ext cx="9404723" cy="1075606"/>
          </a:xfrm>
          <a:prstGeom prst="rect">
            <a:avLst/>
          </a:prstGeom>
        </p:spPr>
        <p:txBody>
          <a:bodyPr vert="horz" lIns="91440" tIns="45720" rIns="91440" bIns="45720" rtlCol="0" anchor="t">
            <a:noAutofit/>
          </a:bodyPr>
          <a:lstStyle/>
          <a:p>
            <a:pPr marL="0" marR="0" lvl="0" indent="0" algn="ctr" defTabSz="457200" rtl="0" eaLnBrk="1" fontAlgn="auto" latinLnBrk="0" hangingPunct="1">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olidFill>
                <a:effectLst/>
                <a:uLnTx/>
                <a:uFillTx/>
                <a:ea typeface="+mj-ea"/>
                <a:cs typeface="+mj-cs"/>
              </a:rPr>
              <a:t>Department of Computer Science &amp; Engineering </a:t>
            </a:r>
            <a:br>
              <a:rPr kumimoji="0" lang="en-US" sz="2400" b="1" i="0" u="none" strike="noStrike" kern="1200" cap="none" spc="0" normalizeH="0" baseline="0" noProof="0" dirty="0" smtClean="0">
                <a:ln>
                  <a:noFill/>
                </a:ln>
                <a:solidFill>
                  <a:schemeClr val="tx2"/>
                </a:solidFill>
                <a:effectLst/>
                <a:uLnTx/>
                <a:uFillTx/>
                <a:ea typeface="+mj-ea"/>
                <a:cs typeface="+mj-cs"/>
              </a:rPr>
            </a:br>
            <a:r>
              <a:rPr kumimoji="0" lang="en-US" sz="2400" b="1" i="0" u="none" strike="noStrike" kern="1200" cap="none" spc="0" normalizeH="0" baseline="0" noProof="0" dirty="0" smtClean="0">
                <a:ln>
                  <a:noFill/>
                </a:ln>
                <a:solidFill>
                  <a:schemeClr val="tx2"/>
                </a:solidFill>
                <a:effectLst/>
                <a:uLnTx/>
                <a:uFillTx/>
                <a:ea typeface="+mj-ea"/>
                <a:cs typeface="+mj-cs"/>
              </a:rPr>
              <a:t>Faculty of Engineering</a:t>
            </a:r>
          </a:p>
          <a:p>
            <a:pPr marL="0" marR="0" lvl="0" indent="0" algn="ctr" defTabSz="457200" rtl="0" eaLnBrk="1" fontAlgn="auto" latinLnBrk="0" hangingPunct="1">
              <a:spcBef>
                <a:spcPct val="0"/>
              </a:spcBef>
              <a:spcAft>
                <a:spcPts val="0"/>
              </a:spcAft>
              <a:buClrTx/>
              <a:buSzTx/>
              <a:buFontTx/>
              <a:buNone/>
              <a:tabLst/>
              <a:defRPr/>
            </a:pPr>
            <a:r>
              <a:rPr lang="en-US" sz="2400" dirty="0" smtClean="0">
                <a:solidFill>
                  <a:schemeClr val="tx2"/>
                </a:solidFill>
                <a:ea typeface="+mj-ea"/>
                <a:cs typeface="+mj-cs"/>
              </a:rPr>
              <a:t>September 2021</a:t>
            </a:r>
            <a:endParaRPr kumimoji="0" lang="en-US" sz="2400" i="0" u="none" strike="noStrike" kern="1200" cap="none" spc="0" normalizeH="0" baseline="0" noProof="0" dirty="0">
              <a:ln>
                <a:noFill/>
              </a:ln>
              <a:solidFill>
                <a:schemeClr val="tx2"/>
              </a:solidFill>
              <a:effectLst/>
              <a:uLnTx/>
              <a:uFillTx/>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4736916" y="1456362"/>
            <a:ext cx="1647890" cy="1417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Scope of the Project (cont’d)</a:t>
            </a:r>
            <a:endParaRPr lang="en-IN" dirty="0"/>
          </a:p>
        </p:txBody>
      </p:sp>
      <p:sp>
        <p:nvSpPr>
          <p:cNvPr id="3" name="Content Placeholder 2"/>
          <p:cNvSpPr>
            <a:spLocks noGrp="1"/>
          </p:cNvSpPr>
          <p:nvPr>
            <p:ph idx="1"/>
          </p:nvPr>
        </p:nvSpPr>
        <p:spPr>
          <a:xfrm>
            <a:off x="1103312" y="1924424"/>
            <a:ext cx="8946541" cy="4323975"/>
          </a:xfrm>
        </p:spPr>
        <p:txBody>
          <a:bodyPr>
            <a:noAutofit/>
          </a:bodyPr>
          <a:lstStyle/>
          <a:p>
            <a:pPr algn="just"/>
            <a:r>
              <a:rPr lang="en-IN" sz="2200" dirty="0" smtClean="0"/>
              <a:t>This tool can also be applied to other applications such as Forensic Graphology, which is used by Forensic investigators to use handwriting pattern/technology to determine personality traits of an individual.</a:t>
            </a:r>
          </a:p>
          <a:p>
            <a:pPr algn="just"/>
            <a:endParaRPr lang="en-IN" sz="2200" dirty="0"/>
          </a:p>
          <a:p>
            <a:pPr algn="just"/>
            <a:r>
              <a:rPr lang="en-IN" sz="2200" dirty="0" smtClean="0"/>
              <a:t>It can also be used by Genealogists and Biographers who want to learn more about the personality traits in Historical Profiling.</a:t>
            </a:r>
          </a:p>
          <a:p>
            <a:pPr algn="just"/>
            <a:endParaRPr lang="en-IN" sz="2200" dirty="0"/>
          </a:p>
          <a:p>
            <a:pPr algn="just"/>
            <a:r>
              <a:rPr lang="en-IN" sz="2200" dirty="0" smtClean="0"/>
              <a:t>Graphology can also help in Corporate training for highlighting the qualities and weakness of the working staff.</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 xmlns:p14="http://schemas.microsoft.com/office/powerpoint/2010/main" val="241186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Requirements</a:t>
            </a:r>
            <a:endParaRPr lang="en-IN" dirty="0"/>
          </a:p>
        </p:txBody>
      </p:sp>
      <p:sp>
        <p:nvSpPr>
          <p:cNvPr id="3" name="Content Placeholder 2"/>
          <p:cNvSpPr>
            <a:spLocks noGrp="1"/>
          </p:cNvSpPr>
          <p:nvPr>
            <p:ph idx="1"/>
          </p:nvPr>
        </p:nvSpPr>
        <p:spPr>
          <a:xfrm>
            <a:off x="1103312" y="1727200"/>
            <a:ext cx="8946541" cy="4506259"/>
          </a:xfrm>
        </p:spPr>
        <p:txBody>
          <a:bodyPr>
            <a:noAutofit/>
          </a:bodyPr>
          <a:lstStyle/>
          <a:p>
            <a:pPr algn="just"/>
            <a:r>
              <a:rPr lang="en-US" sz="2200" dirty="0" smtClean="0"/>
              <a:t>Sample Training set will be generated using 100 samples of handwriting, which will be examined by a professional Graphologist </a:t>
            </a:r>
            <a:endParaRPr lang="en-IN" sz="2200" dirty="0" smtClean="0"/>
          </a:p>
          <a:p>
            <a:pPr algn="just"/>
            <a:endParaRPr lang="en-IN" sz="2200" dirty="0" smtClean="0"/>
          </a:p>
          <a:p>
            <a:pPr algn="just"/>
            <a:r>
              <a:rPr lang="en-IN" sz="2200" dirty="0" smtClean="0"/>
              <a:t>The Graphological analysis will be done using Computer Aided Technology. This process will help automate the process of analysing real world text samples as well as efficiently predicting the personality traits of the writer.</a:t>
            </a:r>
          </a:p>
          <a:p>
            <a:pPr algn="just"/>
            <a:endParaRPr lang="en-US" sz="2400" dirty="0" smtClean="0"/>
          </a:p>
          <a:p>
            <a:pPr algn="just"/>
            <a:r>
              <a:rPr lang="en-US" sz="2200" dirty="0" smtClean="0"/>
              <a:t>Based on the characteristics corresponding to particular trait, as identified by the graphologist, Feature Vector Matrix will be created</a:t>
            </a:r>
            <a:r>
              <a:rPr lang="en-US" sz="2400" dirty="0" smtClean="0"/>
              <a:t>. </a:t>
            </a:r>
            <a:endParaRPr lang="en-IN" sz="2200" dirty="0" smtClean="0"/>
          </a:p>
          <a:p>
            <a:pPr algn="just">
              <a:buNone/>
            </a:pP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spTree>
    <p:extLst>
      <p:ext uri="{BB962C8B-B14F-4D97-AF65-F5344CB8AC3E}">
        <p14:creationId xmlns="" xmlns:p14="http://schemas.microsoft.com/office/powerpoint/2010/main" val="1619826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Requirements (cont’d)</a:t>
            </a:r>
            <a:endParaRPr lang="en-US" dirty="0"/>
          </a:p>
        </p:txBody>
      </p:sp>
      <p:sp>
        <p:nvSpPr>
          <p:cNvPr id="3" name="Content Placeholder 2"/>
          <p:cNvSpPr>
            <a:spLocks noGrp="1"/>
          </p:cNvSpPr>
          <p:nvPr>
            <p:ph idx="1"/>
          </p:nvPr>
        </p:nvSpPr>
        <p:spPr/>
        <p:txBody>
          <a:bodyPr>
            <a:normAutofit/>
          </a:bodyPr>
          <a:lstStyle/>
          <a:p>
            <a:pPr algn="just"/>
            <a:r>
              <a:rPr lang="en-IN" sz="2200" dirty="0" smtClean="0"/>
              <a:t>The project will be based on the foundation of Artificial Neural Network, implementing various Machine Learning algorithms. </a:t>
            </a:r>
            <a:r>
              <a:rPr lang="en-US" sz="2200" dirty="0" smtClean="0"/>
              <a:t>Baseline, writing pressure, spacing between letters, </a:t>
            </a:r>
            <a:r>
              <a:rPr lang="en-US" sz="2200" dirty="0" smtClean="0"/>
              <a:t>words and lines, size of letters, strokes connecting the letters, width of margins, starting strokes, ending-strokes, slant of word etc. are the most common parameters that help in identifying the personality traits of an individual through handwriting analysis.</a:t>
            </a:r>
          </a:p>
          <a:p>
            <a:pPr algn="just"/>
            <a:endParaRPr lang="en-US" sz="2200" dirty="0" smtClean="0"/>
          </a:p>
          <a:p>
            <a:pPr algn="just"/>
            <a:r>
              <a:rPr lang="en-US" sz="2200" dirty="0" smtClean="0"/>
              <a:t>The Feature Vector Matrix for a new handwriting sample will be created and then its similarity with the trained dataset would be calculated using the similarity matrix method.</a:t>
            </a:r>
            <a:endParaRPr lang="en-US"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Limitations</a:t>
            </a:r>
            <a:endParaRPr lang="en-IN" dirty="0">
              <a:solidFill>
                <a:schemeClr val="bg2">
                  <a:lumMod val="40000"/>
                  <a:lumOff val="60000"/>
                </a:schemeClr>
              </a:solidFill>
            </a:endParaRPr>
          </a:p>
        </p:txBody>
      </p:sp>
      <p:sp>
        <p:nvSpPr>
          <p:cNvPr id="3" name="Content Placeholder 2"/>
          <p:cNvSpPr>
            <a:spLocks noGrp="1"/>
          </p:cNvSpPr>
          <p:nvPr>
            <p:ph idx="1"/>
          </p:nvPr>
        </p:nvSpPr>
        <p:spPr/>
        <p:txBody>
          <a:bodyPr>
            <a:normAutofit/>
          </a:bodyPr>
          <a:lstStyle/>
          <a:p>
            <a:pPr algn="just"/>
            <a:r>
              <a:rPr lang="en-US" sz="2200" dirty="0" smtClean="0"/>
              <a:t>Graphology </a:t>
            </a:r>
            <a:r>
              <a:rPr lang="en-US" sz="2200" dirty="0"/>
              <a:t>is an “observational science”. That means there is no cold, hard, evidence that describes the 99.9% accuracy of the results, nor is there a guarantee that every person behaves the same way as their script says they do</a:t>
            </a:r>
            <a:r>
              <a:rPr lang="en-US" sz="2200" dirty="0" smtClean="0"/>
              <a:t>.</a:t>
            </a:r>
          </a:p>
          <a:p>
            <a:pPr algn="just"/>
            <a:endParaRPr lang="en-US" sz="2200" dirty="0"/>
          </a:p>
          <a:p>
            <a:pPr algn="just"/>
            <a:r>
              <a:rPr lang="en-IN" sz="2200" dirty="0" smtClean="0"/>
              <a:t>The studies in this technique originate in the mind of a person (i.e. personality traits). Therefore, it can’t determine the age of a person nor can it detect the gender by simply analysing the handwriting, as both male and female can have similar traits.</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 xmlns:p14="http://schemas.microsoft.com/office/powerpoint/2010/main" val="505360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40" y="1999506"/>
            <a:ext cx="9404723" cy="1400530"/>
          </a:xfrm>
        </p:spPr>
        <p:txBody>
          <a:bodyPr/>
          <a:lstStyle/>
          <a:p>
            <a:r>
              <a:rPr lang="en-US" dirty="0" smtClean="0"/>
              <a:t>Functional And Non-Functional Requirements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2400" dirty="0" smtClean="0"/>
              <a:t>Requirement specification encompasses the needs of this project. It aims at providing a full description of the requirements based on the concepts </a:t>
            </a:r>
            <a:r>
              <a:rPr lang="en-US" sz="2400" dirty="0" err="1" smtClean="0"/>
              <a:t>deﬁned</a:t>
            </a:r>
            <a:r>
              <a:rPr lang="en-US" sz="2400" dirty="0" smtClean="0"/>
              <a:t> in the Problem Statement. There </a:t>
            </a:r>
            <a:r>
              <a:rPr lang="en-US" sz="2400" dirty="0" smtClean="0"/>
              <a:t>are </a:t>
            </a:r>
            <a:r>
              <a:rPr lang="en-US" sz="2400" dirty="0" smtClean="0"/>
              <a:t>important factors on which a Graphologist predicts the behavior of human being. These features are explained in more detail.</a:t>
            </a:r>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a:lnSpc>
                <a:spcPct val="150000"/>
              </a:lnSpc>
              <a:buNone/>
            </a:pPr>
            <a:r>
              <a:rPr lang="en-US" dirty="0" smtClean="0"/>
              <a:t>The scope of this SRS document is to list the features of this system and the functionalities used to overcome the problems encountered and to achieve the objectives mentioned earlier. Here, we will be using certain </a:t>
            </a:r>
            <a:r>
              <a:rPr lang="en-US" dirty="0" err="1" smtClean="0"/>
              <a:t>Graphological</a:t>
            </a:r>
            <a:r>
              <a:rPr lang="en-US" dirty="0" smtClean="0"/>
              <a:t> Features to determine personality traits of an individual and implementing this using various Machine Learning Algorithms.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Recognized</a:t>
            </a:r>
            <a:endParaRPr lang="en-US" dirty="0"/>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IN" dirty="0" smtClean="0"/>
              <a:t>The scope of our work is to </a:t>
            </a:r>
            <a:r>
              <a:rPr lang="en-US" dirty="0" smtClean="0"/>
              <a:t>be able to predict the characteristic traits of a person intelligently using the process of Graphology. There are various parameters used by graphologists for handwriting analysis. They are:</a:t>
            </a:r>
          </a:p>
          <a:p>
            <a:pPr algn="just">
              <a:lnSpc>
                <a:spcPct val="150000"/>
              </a:lnSpc>
            </a:pPr>
            <a:r>
              <a:rPr lang="en-US" dirty="0" smtClean="0"/>
              <a:t>Baseline</a:t>
            </a:r>
          </a:p>
          <a:p>
            <a:pPr algn="just">
              <a:lnSpc>
                <a:spcPct val="150000"/>
              </a:lnSpc>
            </a:pPr>
            <a:r>
              <a:rPr lang="en-US" dirty="0" smtClean="0"/>
              <a:t>Letter – Slant </a:t>
            </a:r>
          </a:p>
          <a:p>
            <a:pPr algn="just">
              <a:lnSpc>
                <a:spcPct val="150000"/>
              </a:lnSpc>
            </a:pPr>
            <a:r>
              <a:rPr lang="en-US" dirty="0" smtClean="0"/>
              <a:t>Size of the letter</a:t>
            </a:r>
            <a:endParaRPr lang="en-US" dirty="0" smtClean="0"/>
          </a:p>
          <a:p>
            <a:pPr algn="just">
              <a:lnSpc>
                <a:spcPct val="150000"/>
              </a:lnSpc>
            </a:pPr>
            <a:r>
              <a:rPr lang="en-US" dirty="0" smtClean="0"/>
              <a:t>Margin width</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766" y="2386204"/>
            <a:ext cx="8946541" cy="4195481"/>
          </a:xfrm>
        </p:spPr>
        <p:txBody>
          <a:bodyPr>
            <a:normAutofit lnSpcReduction="10000"/>
          </a:bodyPr>
          <a:lstStyle/>
          <a:p>
            <a:pPr algn="just">
              <a:buNone/>
            </a:pPr>
            <a:endParaRPr lang="en-US" dirty="0" smtClean="0"/>
          </a:p>
          <a:p>
            <a:pPr algn="just">
              <a:lnSpc>
                <a:spcPct val="150000"/>
              </a:lnSpc>
            </a:pPr>
            <a:r>
              <a:rPr lang="en-US" dirty="0" smtClean="0"/>
              <a:t>The imaginary line along which the writer aligns the bottoms of the middle zone letters when asked to write on a blank paper is called the Baseline.</a:t>
            </a:r>
          </a:p>
          <a:p>
            <a:pPr algn="just">
              <a:lnSpc>
                <a:spcPct val="150000"/>
              </a:lnSpc>
            </a:pPr>
            <a:r>
              <a:rPr lang="en-US" dirty="0" smtClean="0"/>
              <a:t>Slanting downwards, rising upwards and level are the three most common baselines found in handwriting analysis. </a:t>
            </a:r>
          </a:p>
          <a:p>
            <a:pPr algn="just">
              <a:lnSpc>
                <a:spcPct val="150000"/>
              </a:lnSpc>
            </a:pPr>
            <a:r>
              <a:rPr lang="en-US" dirty="0" smtClean="0"/>
              <a:t>The emotional stability and disposition of writer is judged by the baseline in the handwriting. It is obtained by ﬁnding the co-ordinate of all the pixels and the pixels are ﬁtted to a line from left to right.</a:t>
            </a:r>
            <a:endParaRPr lang="en-IN" dirty="0" smtClean="0"/>
          </a:p>
          <a:p>
            <a:pPr>
              <a:lnSpc>
                <a:spcPct val="150000"/>
              </a:lnSpc>
              <a:buNone/>
            </a:pP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pPr/>
              <a:t>18</a:t>
            </a:fld>
            <a:endParaRPr lang="en-US" dirty="0"/>
          </a:p>
        </p:txBody>
      </p:sp>
      <p:sp>
        <p:nvSpPr>
          <p:cNvPr id="7" name="Title 1"/>
          <p:cNvSpPr>
            <a:spLocks noGrp="1"/>
          </p:cNvSpPr>
          <p:nvPr>
            <p:ph type="title"/>
          </p:nvPr>
        </p:nvSpPr>
        <p:spPr>
          <a:xfrm>
            <a:off x="646111" y="452718"/>
            <a:ext cx="9404723" cy="1400530"/>
          </a:xfrm>
        </p:spPr>
        <p:txBody>
          <a:bodyPr/>
          <a:lstStyle/>
          <a:p>
            <a:r>
              <a:rPr lang="en-IN" dirty="0" smtClean="0"/>
              <a:t>Functional Requirements</a:t>
            </a:r>
            <a:br>
              <a:rPr lang="en-IN" dirty="0" smtClean="0"/>
            </a:br>
            <a:r>
              <a:rPr lang="en-IN" dirty="0" smtClean="0"/>
              <a:t/>
            </a:r>
            <a:br>
              <a:rPr lang="en-IN" dirty="0" smtClean="0"/>
            </a:br>
            <a:r>
              <a:rPr lang="en-IN" dirty="0" smtClean="0"/>
              <a:t>Baseline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19</a:t>
            </a:fld>
            <a:endParaRPr lang="en-US" dirty="0"/>
          </a:p>
        </p:txBody>
      </p:sp>
      <p:graphicFrame>
        <p:nvGraphicFramePr>
          <p:cNvPr id="5" name="Table 4"/>
          <p:cNvGraphicFramePr>
            <a:graphicFrameLocks noGrp="1"/>
          </p:cNvGraphicFramePr>
          <p:nvPr/>
        </p:nvGraphicFramePr>
        <p:xfrm>
          <a:off x="2021083" y="3495231"/>
          <a:ext cx="7746760" cy="2422066"/>
        </p:xfrm>
        <a:graphic>
          <a:graphicData uri="http://schemas.openxmlformats.org/drawingml/2006/table">
            <a:tbl>
              <a:tblPr firstRow="1" bandRow="1">
                <a:tableStyleId>{9D7B26C5-4107-4FEC-AEDC-1716B250A1EF}</a:tableStyleId>
              </a:tblPr>
              <a:tblGrid>
                <a:gridCol w="4554353"/>
                <a:gridCol w="3192407"/>
              </a:tblGrid>
              <a:tr h="766785">
                <a:tc>
                  <a:txBody>
                    <a:bodyPr/>
                    <a:lstStyle/>
                    <a:p>
                      <a:r>
                        <a:rPr lang="en-US" dirty="0" smtClean="0"/>
                        <a:t>Baseline</a:t>
                      </a:r>
                      <a:endParaRPr lang="en-US" dirty="0"/>
                    </a:p>
                  </a:txBody>
                  <a:tcPr/>
                </a:tc>
                <a:tc>
                  <a:txBody>
                    <a:bodyPr/>
                    <a:lstStyle/>
                    <a:p>
                      <a:r>
                        <a:rPr lang="en-US" dirty="0" smtClean="0"/>
                        <a:t>Corresponding Traits</a:t>
                      </a:r>
                      <a:endParaRPr lang="en-US" dirty="0"/>
                    </a:p>
                  </a:txBody>
                  <a:tcPr/>
                </a:tc>
              </a:tr>
              <a:tr h="444248">
                <a:tc>
                  <a:txBody>
                    <a:bodyPr/>
                    <a:lstStyle/>
                    <a:p>
                      <a:r>
                        <a:rPr lang="en-US" dirty="0" smtClean="0"/>
                        <a:t>Ascending (rising</a:t>
                      </a:r>
                      <a:r>
                        <a:rPr lang="en-US" baseline="0" dirty="0" smtClean="0"/>
                        <a:t> Upwards</a:t>
                      </a:r>
                      <a:r>
                        <a:rPr lang="en-US" dirty="0" smtClean="0"/>
                        <a:t>)</a:t>
                      </a:r>
                      <a:endParaRPr lang="en-US" dirty="0"/>
                    </a:p>
                  </a:txBody>
                  <a:tcPr/>
                </a:tc>
                <a:tc>
                  <a:txBody>
                    <a:bodyPr/>
                    <a:lstStyle/>
                    <a:p>
                      <a:r>
                        <a:rPr lang="en-US" dirty="0" smtClean="0"/>
                        <a:t>Optimistic</a:t>
                      </a:r>
                      <a:endParaRPr lang="en-US" dirty="0"/>
                    </a:p>
                  </a:txBody>
                  <a:tcPr/>
                </a:tc>
              </a:tr>
              <a:tr h="766785">
                <a:tc>
                  <a:txBody>
                    <a:bodyPr/>
                    <a:lstStyle/>
                    <a:p>
                      <a:r>
                        <a:rPr lang="en-US" dirty="0" smtClean="0"/>
                        <a:t>Descending(Slanting Downward)</a:t>
                      </a:r>
                      <a:endParaRPr lang="en-US" dirty="0"/>
                    </a:p>
                  </a:txBody>
                  <a:tcPr/>
                </a:tc>
                <a:tc>
                  <a:txBody>
                    <a:bodyPr/>
                    <a:lstStyle/>
                    <a:p>
                      <a:r>
                        <a:rPr lang="en-US" dirty="0" smtClean="0"/>
                        <a:t>Pessimistic</a:t>
                      </a:r>
                      <a:endParaRPr lang="en-US" dirty="0"/>
                    </a:p>
                  </a:txBody>
                  <a:tcPr/>
                </a:tc>
              </a:tr>
              <a:tr h="444248">
                <a:tc>
                  <a:txBody>
                    <a:bodyPr/>
                    <a:lstStyle/>
                    <a:p>
                      <a:r>
                        <a:rPr lang="en-US" dirty="0" smtClean="0"/>
                        <a:t>Level</a:t>
                      </a:r>
                      <a:r>
                        <a:rPr lang="en-US" baseline="0" dirty="0" smtClean="0"/>
                        <a:t> straight</a:t>
                      </a:r>
                      <a:r>
                        <a:rPr lang="en-US" dirty="0" smtClean="0"/>
                        <a:t> </a:t>
                      </a:r>
                      <a:endParaRPr lang="en-US" dirty="0"/>
                    </a:p>
                  </a:txBody>
                  <a:tcPr/>
                </a:tc>
                <a:tc>
                  <a:txBody>
                    <a:bodyPr/>
                    <a:lstStyle/>
                    <a:p>
                      <a:r>
                        <a:rPr lang="en-US" dirty="0" smtClean="0"/>
                        <a:t>Balanced</a:t>
                      </a:r>
                      <a:endParaRPr lang="en-US" dirty="0"/>
                    </a:p>
                  </a:txBody>
                  <a:tcPr/>
                </a:tc>
              </a:tr>
            </a:tbl>
          </a:graphicData>
        </a:graphic>
      </p:graphicFrame>
      <p:pic>
        <p:nvPicPr>
          <p:cNvPr id="6" name="Picture 5" descr="2021-09-07 (3).png"/>
          <p:cNvPicPr>
            <a:picLocks noChangeAspect="1"/>
          </p:cNvPicPr>
          <p:nvPr/>
        </p:nvPicPr>
        <p:blipFill>
          <a:blip r:embed="rId2"/>
          <a:stretch>
            <a:fillRect/>
          </a:stretch>
        </p:blipFill>
        <p:spPr>
          <a:xfrm>
            <a:off x="3155532" y="734940"/>
            <a:ext cx="4458770" cy="21777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sp>
        <p:nvSpPr>
          <p:cNvPr id="2" name="Title 1"/>
          <p:cNvSpPr>
            <a:spLocks noGrp="1"/>
          </p:cNvSpPr>
          <p:nvPr>
            <p:ph type="ctrTitle" idx="4294967295"/>
          </p:nvPr>
        </p:nvSpPr>
        <p:spPr>
          <a:xfrm>
            <a:off x="653143" y="415823"/>
            <a:ext cx="9392205" cy="1177834"/>
          </a:xfrm>
        </p:spPr>
        <p:txBody>
          <a:bodyPr/>
          <a:lstStyle/>
          <a:p>
            <a:pPr algn="ctr"/>
            <a:r>
              <a:rPr lang="en-US" sz="4000" dirty="0" smtClean="0">
                <a:solidFill>
                  <a:schemeClr val="bg2">
                    <a:lumMod val="40000"/>
                    <a:lumOff val="60000"/>
                  </a:schemeClr>
                </a:solidFill>
              </a:rPr>
              <a:t>Integrating </a:t>
            </a:r>
            <a:r>
              <a:rPr lang="en-US" sz="4000" dirty="0" smtClean="0">
                <a:solidFill>
                  <a:schemeClr val="bg2">
                    <a:lumMod val="40000"/>
                    <a:lumOff val="60000"/>
                  </a:schemeClr>
                </a:solidFill>
              </a:rPr>
              <a:t>Graphology </a:t>
            </a:r>
            <a:r>
              <a:rPr lang="en-US" sz="4000" dirty="0" smtClean="0">
                <a:solidFill>
                  <a:schemeClr val="bg2">
                    <a:lumMod val="40000"/>
                    <a:lumOff val="60000"/>
                  </a:schemeClr>
                </a:solidFill>
              </a:rPr>
              <a:t>and</a:t>
            </a:r>
            <a:r>
              <a:rPr lang="en-US" sz="4000" dirty="0" smtClean="0">
                <a:solidFill>
                  <a:schemeClr val="bg2">
                    <a:lumMod val="40000"/>
                    <a:lumOff val="60000"/>
                  </a:schemeClr>
                </a:solidFill>
              </a:rPr>
              <a:t> </a:t>
            </a:r>
            <a:r>
              <a:rPr lang="en-US" sz="4000" dirty="0" smtClean="0">
                <a:solidFill>
                  <a:schemeClr val="bg2">
                    <a:lumMod val="40000"/>
                    <a:lumOff val="60000"/>
                  </a:schemeClr>
                </a:solidFill>
              </a:rPr>
              <a:t>Machine </a:t>
            </a:r>
            <a:r>
              <a:rPr lang="en-US" sz="4000" dirty="0" smtClean="0">
                <a:solidFill>
                  <a:schemeClr val="bg2">
                    <a:lumMod val="40000"/>
                    <a:lumOff val="60000"/>
                  </a:schemeClr>
                </a:solidFill>
              </a:rPr>
              <a:t>Learning for Accurate </a:t>
            </a:r>
            <a:r>
              <a:rPr lang="en-US" sz="4000" dirty="0" smtClean="0">
                <a:solidFill>
                  <a:schemeClr val="bg2">
                    <a:lumMod val="40000"/>
                    <a:lumOff val="60000"/>
                  </a:schemeClr>
                </a:solidFill>
              </a:rPr>
              <a:t>P</a:t>
            </a:r>
            <a:r>
              <a:rPr lang="en-US" sz="4000" dirty="0" smtClean="0">
                <a:solidFill>
                  <a:schemeClr val="bg2">
                    <a:lumMod val="40000"/>
                    <a:lumOff val="60000"/>
                  </a:schemeClr>
                </a:solidFill>
              </a:rPr>
              <a:t>rediction of Personality : A Novel Approach</a:t>
            </a:r>
            <a:endParaRPr lang="en-US" sz="4000" dirty="0">
              <a:solidFill>
                <a:schemeClr val="bg2">
                  <a:lumMod val="40000"/>
                  <a:lumOff val="60000"/>
                </a:schemeClr>
              </a:solidFill>
            </a:endParaRPr>
          </a:p>
        </p:txBody>
      </p:sp>
      <p:sp>
        <p:nvSpPr>
          <p:cNvPr id="5" name="Title 12"/>
          <p:cNvSpPr txBox="1">
            <a:spLocks/>
          </p:cNvSpPr>
          <p:nvPr/>
        </p:nvSpPr>
        <p:spPr>
          <a:xfrm>
            <a:off x="782844" y="2738930"/>
            <a:ext cx="9712735" cy="3618426"/>
          </a:xfrm>
          <a:prstGeom prst="rect">
            <a:avLst/>
          </a:prstGeom>
        </p:spPr>
        <p:txBody>
          <a:bodyPr/>
          <a:lstStyle/>
          <a:p>
            <a:pPr marR="0" lvl="0" indent="0" algn="ctr" defTabSz="457200" rtl="0" eaLnBrk="1" fontAlgn="auto" latinLnBrk="0" hangingPunct="1">
              <a:lnSpc>
                <a:spcPct val="150000"/>
              </a:lnSpc>
              <a:buClrTx/>
              <a:buSzTx/>
              <a:buFontTx/>
              <a:buNone/>
              <a:tabLst/>
              <a:defRPr/>
            </a:pPr>
            <a:r>
              <a:rPr kumimoji="0" lang="en-US" sz="2900" b="0" i="0" u="none" strike="noStrike" kern="1200" cap="none" spc="0" normalizeH="0" baseline="0" noProof="0" dirty="0" smtClean="0">
                <a:ln>
                  <a:noFill/>
                </a:ln>
                <a:solidFill>
                  <a:schemeClr val="tx2"/>
                </a:solidFill>
                <a:effectLst/>
                <a:uLnTx/>
                <a:uFillTx/>
                <a:latin typeface="+mj-lt"/>
                <a:ea typeface="+mj-ea"/>
                <a:cs typeface="+mj-cs"/>
              </a:rPr>
              <a:t> </a:t>
            </a:r>
            <a:br>
              <a:rPr kumimoji="0" lang="en-US" sz="2900" b="0" i="0" u="none" strike="noStrike" kern="1200" cap="none" spc="0" normalizeH="0" baseline="0" noProof="0" dirty="0" smtClean="0">
                <a:ln>
                  <a:noFill/>
                </a:ln>
                <a:solidFill>
                  <a:schemeClr val="tx2"/>
                </a:solidFill>
                <a:effectLst/>
                <a:uLnTx/>
                <a:uFillTx/>
                <a:latin typeface="+mj-lt"/>
                <a:ea typeface="+mj-ea"/>
                <a:cs typeface="+mj-cs"/>
              </a:rPr>
            </a:br>
            <a:r>
              <a:rPr kumimoji="0" lang="en-US" sz="2400" b="0" i="0" u="none" strike="noStrike" kern="1200" cap="none" spc="0" normalizeH="0" baseline="0" noProof="0" dirty="0" smtClean="0">
                <a:ln>
                  <a:noFill/>
                </a:ln>
                <a:solidFill>
                  <a:schemeClr val="tx2"/>
                </a:solidFill>
                <a:effectLst/>
                <a:uLnTx/>
                <a:uFillTx/>
                <a:latin typeface="+mj-lt"/>
                <a:ea typeface="+mj-ea"/>
                <a:cs typeface="+mj-cs"/>
              </a:rPr>
              <a:t>Submitted in partial fulfillment of requirement of the </a:t>
            </a:r>
            <a:br>
              <a:rPr kumimoji="0" lang="en-US" sz="2400" b="0" i="0" u="none" strike="noStrike" kern="1200" cap="none" spc="0" normalizeH="0" baseline="0" noProof="0" dirty="0" smtClean="0">
                <a:ln>
                  <a:noFill/>
                </a:ln>
                <a:solidFill>
                  <a:schemeClr val="tx2"/>
                </a:solidFill>
                <a:effectLst/>
                <a:uLnTx/>
                <a:uFillTx/>
                <a:latin typeface="+mj-lt"/>
                <a:ea typeface="+mj-ea"/>
                <a:cs typeface="+mj-cs"/>
              </a:rPr>
            </a:br>
            <a:r>
              <a:rPr kumimoji="0" lang="en-US" sz="2400" b="0" i="0" u="none" strike="noStrike" kern="1200" cap="none" spc="0" normalizeH="0" baseline="0" noProof="0" dirty="0" smtClean="0">
                <a:ln>
                  <a:noFill/>
                </a:ln>
                <a:solidFill>
                  <a:schemeClr val="tx2"/>
                </a:solidFill>
                <a:effectLst/>
                <a:uLnTx/>
                <a:uFillTx/>
                <a:latin typeface="+mj-lt"/>
                <a:ea typeface="+mj-ea"/>
                <a:cs typeface="+mj-cs"/>
              </a:rPr>
              <a:t>Degree of </a:t>
            </a:r>
            <a:br>
              <a:rPr kumimoji="0" lang="en-US" sz="2400" b="0" i="0" u="none" strike="noStrike" kern="1200" cap="none" spc="0" normalizeH="0" baseline="0" noProof="0" dirty="0" smtClean="0">
                <a:ln>
                  <a:noFill/>
                </a:ln>
                <a:solidFill>
                  <a:schemeClr val="tx2"/>
                </a:solidFill>
                <a:effectLst/>
                <a:uLnTx/>
                <a:uFillTx/>
                <a:latin typeface="+mj-lt"/>
                <a:ea typeface="+mj-ea"/>
                <a:cs typeface="+mj-cs"/>
              </a:rPr>
            </a:br>
            <a:r>
              <a:rPr kumimoji="0" lang="en-US" sz="2400" b="1" i="0" u="none" strike="noStrike" kern="1200" cap="none" spc="0" normalizeH="0" baseline="0" noProof="0" dirty="0" smtClean="0">
                <a:ln>
                  <a:noFill/>
                </a:ln>
                <a:solidFill>
                  <a:schemeClr val="tx2"/>
                </a:solidFill>
                <a:effectLst/>
                <a:uLnTx/>
                <a:uFillTx/>
                <a:latin typeface="+mj-lt"/>
                <a:ea typeface="+mj-ea"/>
                <a:cs typeface="+mj-cs"/>
              </a:rPr>
              <a:t>BACHELOR OF TECHNOLOGY </a:t>
            </a:r>
            <a:br>
              <a:rPr kumimoji="0" lang="en-US" sz="2400" b="1" i="0" u="none" strike="noStrike" kern="1200" cap="none" spc="0" normalizeH="0" baseline="0" noProof="0" dirty="0" smtClean="0">
                <a:ln>
                  <a:noFill/>
                </a:ln>
                <a:solidFill>
                  <a:schemeClr val="tx2"/>
                </a:solidFill>
                <a:effectLst/>
                <a:uLnTx/>
                <a:uFillTx/>
                <a:latin typeface="+mj-lt"/>
                <a:ea typeface="+mj-ea"/>
                <a:cs typeface="+mj-cs"/>
              </a:rPr>
            </a:br>
            <a:r>
              <a:rPr kumimoji="0" lang="en-US" sz="2400" b="0" i="0" u="none" strike="noStrike" kern="1200" cap="none" spc="0" normalizeH="0" baseline="0" noProof="0" dirty="0" smtClean="0">
                <a:ln>
                  <a:noFill/>
                </a:ln>
                <a:solidFill>
                  <a:schemeClr val="tx2"/>
                </a:solidFill>
                <a:effectLst/>
                <a:uLnTx/>
                <a:uFillTx/>
                <a:latin typeface="+mj-lt"/>
                <a:ea typeface="+mj-ea"/>
                <a:cs typeface="+mj-cs"/>
              </a:rPr>
              <a:t>in </a:t>
            </a:r>
            <a:br>
              <a:rPr kumimoji="0" lang="en-US" sz="2400" b="0" i="0" u="none" strike="noStrike" kern="1200" cap="none" spc="0" normalizeH="0" baseline="0" noProof="0" dirty="0" smtClean="0">
                <a:ln>
                  <a:noFill/>
                </a:ln>
                <a:solidFill>
                  <a:schemeClr val="tx2"/>
                </a:solidFill>
                <a:effectLst/>
                <a:uLnTx/>
                <a:uFillTx/>
                <a:latin typeface="+mj-lt"/>
                <a:ea typeface="+mj-ea"/>
                <a:cs typeface="+mj-cs"/>
              </a:rPr>
            </a:br>
            <a:r>
              <a:rPr kumimoji="0" lang="en-US" sz="2400" b="1" i="0" u="none" strike="noStrike" kern="1200" cap="none" spc="0" normalizeH="0" baseline="0" noProof="0" dirty="0" smtClean="0">
                <a:ln>
                  <a:noFill/>
                </a:ln>
                <a:solidFill>
                  <a:schemeClr val="tx2"/>
                </a:solidFill>
                <a:effectLst/>
                <a:uLnTx/>
                <a:uFillTx/>
                <a:latin typeface="+mj-lt"/>
                <a:ea typeface="+mj-ea"/>
                <a:cs typeface="+mj-cs"/>
              </a:rPr>
              <a:t>COMPUTER SCIENCE AND ENGINEERING </a:t>
            </a:r>
            <a:endParaRPr kumimoji="0" lang="en-US" sz="2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 </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Margin is the space left while writing either to the left or to the right. </a:t>
            </a:r>
          </a:p>
          <a:p>
            <a:pPr algn="just">
              <a:lnSpc>
                <a:spcPct val="150000"/>
              </a:lnSpc>
            </a:pPr>
            <a:r>
              <a:rPr lang="en-US" dirty="0" smtClean="0"/>
              <a:t>This feature reveals the exquisite temperament, adjustment and social interaction of the person with the society. </a:t>
            </a:r>
          </a:p>
          <a:p>
            <a:pPr algn="just">
              <a:lnSpc>
                <a:spcPct val="150000"/>
              </a:lnSpc>
            </a:pPr>
            <a:r>
              <a:rPr lang="en-US" dirty="0" smtClean="0"/>
              <a:t>It is obtained by applying the bounding box to whole paragraph .</a:t>
            </a:r>
          </a:p>
          <a:p>
            <a:pPr algn="just">
              <a:lnSpc>
                <a:spcPct val="150000"/>
              </a:lnSpc>
            </a:pPr>
            <a:r>
              <a:rPr lang="en-US" dirty="0" smtClean="0"/>
              <a:t> The bounding box gives us values so that we can get the margin distances from those parameters.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4175264108"/>
              </p:ext>
            </p:extLst>
          </p:nvPr>
        </p:nvGraphicFramePr>
        <p:xfrm>
          <a:off x="1629397" y="1256233"/>
          <a:ext cx="8215358" cy="4592651"/>
        </p:xfrm>
        <a:graphic>
          <a:graphicData uri="http://schemas.openxmlformats.org/drawingml/2006/table">
            <a:tbl>
              <a:tblPr firstRow="1" bandRow="1">
                <a:tableStyleId>{9D7B26C5-4107-4FEC-AEDC-1716B250A1EF}</a:tableStyleId>
              </a:tblPr>
              <a:tblGrid>
                <a:gridCol w="4107679">
                  <a:extLst>
                    <a:ext uri="{9D8B030D-6E8A-4147-A177-3AD203B41FA5}">
                      <a16:colId xmlns="" xmlns:a16="http://schemas.microsoft.com/office/drawing/2014/main" val="20000"/>
                    </a:ext>
                  </a:extLst>
                </a:gridCol>
                <a:gridCol w="4107679">
                  <a:extLst>
                    <a:ext uri="{9D8B030D-6E8A-4147-A177-3AD203B41FA5}">
                      <a16:colId xmlns="" xmlns:a16="http://schemas.microsoft.com/office/drawing/2014/main" val="20001"/>
                    </a:ext>
                  </a:extLst>
                </a:gridCol>
              </a:tblGrid>
              <a:tr h="971777">
                <a:tc>
                  <a:txBody>
                    <a:bodyPr/>
                    <a:lstStyle/>
                    <a:p>
                      <a:r>
                        <a:rPr lang="en-US" dirty="0" smtClean="0"/>
                        <a:t>Margin </a:t>
                      </a:r>
                      <a:endParaRPr lang="en-US" dirty="0"/>
                    </a:p>
                  </a:txBody>
                  <a:tcPr/>
                </a:tc>
                <a:tc>
                  <a:txBody>
                    <a:bodyPr/>
                    <a:lstStyle/>
                    <a:p>
                      <a:r>
                        <a:rPr lang="en-US" dirty="0" smtClean="0"/>
                        <a:t>Corresponding Trait</a:t>
                      </a:r>
                      <a:endParaRPr lang="en-US" dirty="0"/>
                    </a:p>
                  </a:txBody>
                  <a:tcPr/>
                </a:tc>
                <a:extLst>
                  <a:ext uri="{0D108BD9-81ED-4DB2-BD59-A6C34878D82A}">
                    <a16:rowId xmlns="" xmlns:a16="http://schemas.microsoft.com/office/drawing/2014/main" val="10000"/>
                  </a:ext>
                </a:extLst>
              </a:tr>
              <a:tr h="664130">
                <a:tc>
                  <a:txBody>
                    <a:bodyPr/>
                    <a:lstStyle/>
                    <a:p>
                      <a:r>
                        <a:rPr lang="en-US" dirty="0" smtClean="0"/>
                        <a:t>Wide Left</a:t>
                      </a:r>
                      <a:endParaRPr lang="en-US" dirty="0"/>
                    </a:p>
                  </a:txBody>
                  <a:tcPr/>
                </a:tc>
                <a:tc>
                  <a:txBody>
                    <a:bodyPr/>
                    <a:lstStyle/>
                    <a:p>
                      <a:r>
                        <a:rPr lang="en-US" dirty="0" smtClean="0"/>
                        <a:t>Courageous</a:t>
                      </a:r>
                      <a:endParaRPr lang="en-US" dirty="0"/>
                    </a:p>
                  </a:txBody>
                  <a:tcPr/>
                </a:tc>
                <a:extLst>
                  <a:ext uri="{0D108BD9-81ED-4DB2-BD59-A6C34878D82A}">
                    <a16:rowId xmlns="" xmlns:a16="http://schemas.microsoft.com/office/drawing/2014/main" val="10001"/>
                  </a:ext>
                </a:extLst>
              </a:tr>
              <a:tr h="664130">
                <a:tc>
                  <a:txBody>
                    <a:bodyPr/>
                    <a:lstStyle/>
                    <a:p>
                      <a:r>
                        <a:rPr lang="en-US" dirty="0" smtClean="0"/>
                        <a:t>Wide Right</a:t>
                      </a:r>
                      <a:endParaRPr lang="en-US" dirty="0"/>
                    </a:p>
                  </a:txBody>
                  <a:tcPr/>
                </a:tc>
                <a:tc>
                  <a:txBody>
                    <a:bodyPr/>
                    <a:lstStyle/>
                    <a:p>
                      <a:r>
                        <a:rPr lang="en-US" dirty="0" smtClean="0"/>
                        <a:t>A reserved person</a:t>
                      </a:r>
                      <a:endParaRPr lang="en-US" dirty="0"/>
                    </a:p>
                  </a:txBody>
                  <a:tcPr/>
                </a:tc>
                <a:extLst>
                  <a:ext uri="{0D108BD9-81ED-4DB2-BD59-A6C34878D82A}">
                    <a16:rowId xmlns="" xmlns:a16="http://schemas.microsoft.com/office/drawing/2014/main" val="10002"/>
                  </a:ext>
                </a:extLst>
              </a:tr>
              <a:tr h="1146307">
                <a:tc>
                  <a:txBody>
                    <a:bodyPr/>
                    <a:lstStyle/>
                    <a:p>
                      <a:r>
                        <a:rPr lang="en-US" dirty="0" smtClean="0"/>
                        <a:t>No</a:t>
                      </a:r>
                      <a:r>
                        <a:rPr lang="en-US" baseline="0" dirty="0" smtClean="0"/>
                        <a:t> margin</a:t>
                      </a:r>
                      <a:endParaRPr lang="en-US" dirty="0"/>
                    </a:p>
                  </a:txBody>
                  <a:tcPr/>
                </a:tc>
                <a:tc>
                  <a:txBody>
                    <a:bodyPr/>
                    <a:lstStyle/>
                    <a:p>
                      <a:r>
                        <a:rPr lang="en-US" dirty="0" smtClean="0"/>
                        <a:t>Insecure and devotes oneself Completely</a:t>
                      </a:r>
                      <a:endParaRPr lang="en-US" dirty="0"/>
                    </a:p>
                  </a:txBody>
                  <a:tcPr/>
                </a:tc>
                <a:extLst>
                  <a:ext uri="{0D108BD9-81ED-4DB2-BD59-A6C34878D82A}">
                    <a16:rowId xmlns="" xmlns:a16="http://schemas.microsoft.com/office/drawing/2014/main" val="10003"/>
                  </a:ext>
                </a:extLst>
              </a:tr>
              <a:tr h="1146307">
                <a:tc>
                  <a:txBody>
                    <a:bodyPr/>
                    <a:lstStyle/>
                    <a:p>
                      <a:r>
                        <a:rPr lang="en-US" dirty="0" smtClean="0"/>
                        <a:t>Even</a:t>
                      </a:r>
                      <a:r>
                        <a:rPr lang="en-US" baseline="0" dirty="0" smtClean="0"/>
                        <a:t> Margin</a:t>
                      </a:r>
                      <a:endParaRPr lang="en-US" dirty="0"/>
                    </a:p>
                  </a:txBody>
                  <a:tcPr/>
                </a:tc>
                <a:tc>
                  <a:txBody>
                    <a:bodyPr/>
                    <a:lstStyle/>
                    <a:p>
                      <a:r>
                        <a:rPr lang="en-US" dirty="0" smtClean="0"/>
                        <a:t>Self</a:t>
                      </a:r>
                      <a:r>
                        <a:rPr lang="en-US" baseline="0" dirty="0" smtClean="0"/>
                        <a:t> disciplined and balanced</a:t>
                      </a:r>
                      <a:endParaRPr lang="en-US" dirty="0"/>
                    </a:p>
                  </a:txBody>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86346"/>
            <a:ext cx="8946541" cy="4195481"/>
          </a:xfrm>
        </p:spPr>
        <p:txBody>
          <a:bodyPr>
            <a:normAutofit lnSpcReduction="10000"/>
          </a:bodyPr>
          <a:lstStyle/>
          <a:p>
            <a:pPr>
              <a:lnSpc>
                <a:spcPct val="110000"/>
              </a:lnSpc>
            </a:pPr>
            <a:r>
              <a:rPr lang="en-US" dirty="0" smtClean="0"/>
              <a:t>The slant of the letter is used to understand whether an individual's handwriting is inclined towards the right or towards the left or is it vertical. Slant of the handwriting indicates the emotional interactions of the writer.</a:t>
            </a:r>
          </a:p>
          <a:p>
            <a:pPr>
              <a:lnSpc>
                <a:spcPct val="110000"/>
              </a:lnSpc>
            </a:pPr>
            <a:endParaRPr lang="en-US" dirty="0" smtClean="0"/>
          </a:p>
          <a:p>
            <a:pPr>
              <a:lnSpc>
                <a:spcPct val="110000"/>
              </a:lnSpc>
            </a:pPr>
            <a:r>
              <a:rPr lang="en-US" dirty="0" smtClean="0"/>
              <a:t>There are five classes in slant. To determine the slant, the following method is proposed. In the grid of every individual letter that would be obtained after template matching, a line will be drawn between the lowermost and the uppermost points of that letter. Slope of this line will calculate and similarly it would be calculated for all other letters. The average of all slopes calculated will give the slant of the letters.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sp>
        <p:nvSpPr>
          <p:cNvPr id="7" name="Title 1"/>
          <p:cNvSpPr>
            <a:spLocks noGrp="1"/>
          </p:cNvSpPr>
          <p:nvPr>
            <p:ph type="title"/>
          </p:nvPr>
        </p:nvSpPr>
        <p:spPr>
          <a:xfrm>
            <a:off x="646111" y="452718"/>
            <a:ext cx="9404723" cy="1400530"/>
          </a:xfrm>
        </p:spPr>
        <p:txBody>
          <a:bodyPr/>
          <a:lstStyle/>
          <a:p>
            <a:r>
              <a:rPr lang="en-IN" dirty="0" smtClean="0"/>
              <a:t>Letter Slant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52600" y="381000"/>
            <a:ext cx="5672137" cy="2362200"/>
          </a:xfrm>
          <a:prstGeom prst="rect">
            <a:avLst/>
          </a:prstGeom>
        </p:spPr>
      </p:pic>
      <p:graphicFrame>
        <p:nvGraphicFramePr>
          <p:cNvPr id="6" name="Table 5"/>
          <p:cNvGraphicFramePr>
            <a:graphicFrameLocks noGrp="1"/>
          </p:cNvGraphicFramePr>
          <p:nvPr>
            <p:extLst>
              <p:ext uri="{D42A27DB-BD31-4B8C-83A1-F6EECF244321}">
                <p14:modId xmlns="" xmlns:p14="http://schemas.microsoft.com/office/powerpoint/2010/main" val="2131710163"/>
              </p:ext>
            </p:extLst>
          </p:nvPr>
        </p:nvGraphicFramePr>
        <p:xfrm>
          <a:off x="1559607" y="3027578"/>
          <a:ext cx="8229600" cy="3459510"/>
        </p:xfrm>
        <a:graphic>
          <a:graphicData uri="http://schemas.openxmlformats.org/drawingml/2006/table">
            <a:tbl>
              <a:tblPr firstRow="1" bandRow="1">
                <a:tableStyleId>{9D7B26C5-4107-4FEC-AEDC-1716B250A1EF}</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47223">
                <a:tc>
                  <a:txBody>
                    <a:bodyPr/>
                    <a:lstStyle/>
                    <a:p>
                      <a:r>
                        <a:rPr lang="en-US" dirty="0" smtClean="0"/>
                        <a:t>Slant</a:t>
                      </a:r>
                      <a:endParaRPr lang="en-US" dirty="0"/>
                    </a:p>
                  </a:txBody>
                  <a:tcPr/>
                </a:tc>
                <a:tc>
                  <a:txBody>
                    <a:bodyPr/>
                    <a:lstStyle/>
                    <a:p>
                      <a:r>
                        <a:rPr lang="en-US" dirty="0" smtClean="0"/>
                        <a:t>Corresponding</a:t>
                      </a:r>
                      <a:r>
                        <a:rPr lang="en-US" baseline="0" dirty="0" smtClean="0"/>
                        <a:t> Trait</a:t>
                      </a:r>
                      <a:endParaRPr lang="en-US" dirty="0"/>
                    </a:p>
                  </a:txBody>
                  <a:tcPr/>
                </a:tc>
                <a:extLst>
                  <a:ext uri="{0D108BD9-81ED-4DB2-BD59-A6C34878D82A}">
                    <a16:rowId xmlns="" xmlns:a16="http://schemas.microsoft.com/office/drawing/2014/main" val="10000"/>
                  </a:ext>
                </a:extLst>
              </a:tr>
              <a:tr h="347223">
                <a:tc>
                  <a:txBody>
                    <a:bodyPr/>
                    <a:lstStyle/>
                    <a:p>
                      <a:r>
                        <a:rPr lang="en-US" dirty="0" smtClean="0"/>
                        <a:t>Extreme Left</a:t>
                      </a:r>
                      <a:endParaRPr lang="en-US" dirty="0"/>
                    </a:p>
                  </a:txBody>
                  <a:tcPr/>
                </a:tc>
                <a:tc>
                  <a:txBody>
                    <a:bodyPr/>
                    <a:lstStyle/>
                    <a:p>
                      <a:r>
                        <a:rPr lang="en-US" dirty="0" smtClean="0"/>
                        <a:t>Fear of the future, defensive</a:t>
                      </a:r>
                      <a:endParaRPr lang="en-US" dirty="0"/>
                    </a:p>
                  </a:txBody>
                  <a:tcPr/>
                </a:tc>
                <a:extLst>
                  <a:ext uri="{0D108BD9-81ED-4DB2-BD59-A6C34878D82A}">
                    <a16:rowId xmlns="" xmlns:a16="http://schemas.microsoft.com/office/drawing/2014/main" val="10001"/>
                  </a:ext>
                </a:extLst>
              </a:tr>
              <a:tr h="607640">
                <a:tc>
                  <a:txBody>
                    <a:bodyPr/>
                    <a:lstStyle/>
                    <a:p>
                      <a:r>
                        <a:rPr lang="en-US" dirty="0" smtClean="0"/>
                        <a:t>Extreme Right</a:t>
                      </a:r>
                      <a:endParaRPr lang="en-US" dirty="0"/>
                    </a:p>
                  </a:txBody>
                  <a:tcPr/>
                </a:tc>
                <a:tc>
                  <a:txBody>
                    <a:bodyPr/>
                    <a:lstStyle/>
                    <a:p>
                      <a:r>
                        <a:rPr lang="en-US" dirty="0" smtClean="0"/>
                        <a:t>Lack of self-control, impulsive, unrestrained, very expressive</a:t>
                      </a:r>
                      <a:endParaRPr lang="en-US" dirty="0"/>
                    </a:p>
                  </a:txBody>
                  <a:tcPr/>
                </a:tc>
                <a:extLst>
                  <a:ext uri="{0D108BD9-81ED-4DB2-BD59-A6C34878D82A}">
                    <a16:rowId xmlns="" xmlns:a16="http://schemas.microsoft.com/office/drawing/2014/main" val="10002"/>
                  </a:ext>
                </a:extLst>
              </a:tr>
              <a:tr h="607640">
                <a:tc>
                  <a:txBody>
                    <a:bodyPr/>
                    <a:lstStyle/>
                    <a:p>
                      <a:r>
                        <a:rPr lang="en-US" dirty="0" smtClean="0"/>
                        <a:t>Left</a:t>
                      </a:r>
                      <a:endParaRPr lang="en-US" dirty="0"/>
                    </a:p>
                  </a:txBody>
                  <a:tcPr/>
                </a:tc>
                <a:tc>
                  <a:txBody>
                    <a:bodyPr/>
                    <a:lstStyle/>
                    <a:p>
                      <a:r>
                        <a:rPr lang="en-US" dirty="0" smtClean="0"/>
                        <a:t>Reflective, independent, not sympathetic</a:t>
                      </a:r>
                      <a:endParaRPr lang="en-US" dirty="0"/>
                    </a:p>
                  </a:txBody>
                  <a:tcPr/>
                </a:tc>
                <a:extLst>
                  <a:ext uri="{0D108BD9-81ED-4DB2-BD59-A6C34878D82A}">
                    <a16:rowId xmlns="" xmlns:a16="http://schemas.microsoft.com/office/drawing/2014/main" val="10003"/>
                  </a:ext>
                </a:extLst>
              </a:tr>
              <a:tr h="723915">
                <a:tc>
                  <a:txBody>
                    <a:bodyPr/>
                    <a:lstStyle/>
                    <a:p>
                      <a:r>
                        <a:rPr lang="en-US" dirty="0" smtClean="0"/>
                        <a:t>Right</a:t>
                      </a:r>
                      <a:endParaRPr lang="en-US" dirty="0"/>
                    </a:p>
                  </a:txBody>
                  <a:tcPr/>
                </a:tc>
                <a:tc>
                  <a:txBody>
                    <a:bodyPr/>
                    <a:lstStyle/>
                    <a:p>
                      <a:r>
                        <a:rPr lang="en-US" dirty="0" smtClean="0"/>
                        <a:t>Expressive, freedom of thought, extrovert, future orientation. </a:t>
                      </a:r>
                      <a:endParaRPr lang="en-US" dirty="0"/>
                    </a:p>
                  </a:txBody>
                  <a:tcPr/>
                </a:tc>
                <a:extLst>
                  <a:ext uri="{0D108BD9-81ED-4DB2-BD59-A6C34878D82A}">
                    <a16:rowId xmlns="" xmlns:a16="http://schemas.microsoft.com/office/drawing/2014/main" val="10004"/>
                  </a:ext>
                </a:extLst>
              </a:tr>
              <a:tr h="723915">
                <a:tc>
                  <a:txBody>
                    <a:bodyPr/>
                    <a:lstStyle/>
                    <a:p>
                      <a:r>
                        <a:rPr lang="en-US" dirty="0" smtClean="0"/>
                        <a:t>Vertical</a:t>
                      </a:r>
                      <a:endParaRPr lang="en-US" dirty="0"/>
                    </a:p>
                  </a:txBody>
                  <a:tcPr/>
                </a:tc>
                <a:tc>
                  <a:txBody>
                    <a:bodyPr/>
                    <a:lstStyle/>
                    <a:p>
                      <a:r>
                        <a:rPr lang="en-US" dirty="0" smtClean="0"/>
                        <a:t>Head controls over heart, independent emotional nature</a:t>
                      </a:r>
                      <a:endParaRPr lang="en-US" dirty="0"/>
                    </a:p>
                  </a:txBody>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930" y="1529697"/>
            <a:ext cx="8946541" cy="4913832"/>
          </a:xfrm>
        </p:spPr>
        <p:txBody>
          <a:bodyPr>
            <a:normAutofit/>
          </a:bodyPr>
          <a:lstStyle/>
          <a:p>
            <a:pPr algn="just">
              <a:lnSpc>
                <a:spcPct val="150000"/>
              </a:lnSpc>
            </a:pPr>
            <a:r>
              <a:rPr lang="en-US" dirty="0" smtClean="0"/>
              <a:t>Size has its own signiﬁcance in the process of handwriting. Size is an unﬁxed trait; it is the determined by the average </a:t>
            </a:r>
            <a:r>
              <a:rPr lang="en-US" dirty="0" smtClean="0"/>
              <a:t>height.</a:t>
            </a:r>
            <a:endParaRPr lang="en-US" dirty="0" smtClean="0"/>
          </a:p>
          <a:p>
            <a:pPr algn="just">
              <a:lnSpc>
                <a:spcPct val="150000"/>
              </a:lnSpc>
            </a:pPr>
            <a:r>
              <a:rPr lang="en-US" dirty="0" smtClean="0"/>
              <a:t>To </a:t>
            </a:r>
            <a:r>
              <a:rPr lang="en-US" dirty="0" smtClean="0"/>
              <a:t>get the average height, image is scanned across column by column to ﬁnd the ﬁrst black pixel and the last black pixel</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sp>
        <p:nvSpPr>
          <p:cNvPr id="6" name="Title 1"/>
          <p:cNvSpPr>
            <a:spLocks noGrp="1"/>
          </p:cNvSpPr>
          <p:nvPr>
            <p:ph type="title"/>
          </p:nvPr>
        </p:nvSpPr>
        <p:spPr>
          <a:xfrm>
            <a:off x="646111" y="452718"/>
            <a:ext cx="9404723" cy="1400530"/>
          </a:xfrm>
        </p:spPr>
        <p:txBody>
          <a:bodyPr/>
          <a:lstStyle/>
          <a:p>
            <a:r>
              <a:rPr lang="en-IN" dirty="0" smtClean="0"/>
              <a:t>Size of the letter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25</a:t>
            </a:fld>
            <a:endParaRPr lang="en-US" dirty="0"/>
          </a:p>
        </p:txBody>
      </p:sp>
      <p:graphicFrame>
        <p:nvGraphicFramePr>
          <p:cNvPr id="7" name="Table 6"/>
          <p:cNvGraphicFramePr>
            <a:graphicFrameLocks noGrp="1"/>
          </p:cNvGraphicFramePr>
          <p:nvPr>
            <p:extLst>
              <p:ext uri="{D42A27DB-BD31-4B8C-83A1-F6EECF244321}">
                <p14:modId xmlns="" xmlns:p14="http://schemas.microsoft.com/office/powerpoint/2010/main" val="1561471794"/>
              </p:ext>
            </p:extLst>
          </p:nvPr>
        </p:nvGraphicFramePr>
        <p:xfrm>
          <a:off x="1432845" y="1562456"/>
          <a:ext cx="8534400" cy="3053204"/>
        </p:xfrm>
        <a:graphic>
          <a:graphicData uri="http://schemas.openxmlformats.org/drawingml/2006/table">
            <a:tbl>
              <a:tblPr firstRow="1" bandRow="1">
                <a:tableStyleId>{9D7B26C5-4107-4FEC-AEDC-1716B250A1EF}</a:tableStyleId>
              </a:tblPr>
              <a:tblGrid>
                <a:gridCol w="4267200">
                  <a:extLst>
                    <a:ext uri="{9D8B030D-6E8A-4147-A177-3AD203B41FA5}">
                      <a16:colId xmlns="" xmlns:a16="http://schemas.microsoft.com/office/drawing/2014/main" val="20000"/>
                    </a:ext>
                  </a:extLst>
                </a:gridCol>
                <a:gridCol w="4267200">
                  <a:extLst>
                    <a:ext uri="{9D8B030D-6E8A-4147-A177-3AD203B41FA5}">
                      <a16:colId xmlns="" xmlns:a16="http://schemas.microsoft.com/office/drawing/2014/main" val="20001"/>
                    </a:ext>
                  </a:extLst>
                </a:gridCol>
              </a:tblGrid>
              <a:tr h="358326">
                <a:tc>
                  <a:txBody>
                    <a:bodyPr/>
                    <a:lstStyle/>
                    <a:p>
                      <a:r>
                        <a:rPr lang="en-US" dirty="0" smtClean="0"/>
                        <a:t>Size</a:t>
                      </a:r>
                      <a:r>
                        <a:rPr lang="en-US" baseline="0" dirty="0" smtClean="0"/>
                        <a:t> of the letter</a:t>
                      </a:r>
                      <a:endParaRPr lang="en-US" dirty="0"/>
                    </a:p>
                  </a:txBody>
                  <a:tcPr/>
                </a:tc>
                <a:tc>
                  <a:txBody>
                    <a:bodyPr/>
                    <a:lstStyle/>
                    <a:p>
                      <a:r>
                        <a:rPr lang="en-US" dirty="0" smtClean="0"/>
                        <a:t>Corresponding</a:t>
                      </a:r>
                      <a:r>
                        <a:rPr lang="en-US" baseline="0" dirty="0" smtClean="0"/>
                        <a:t> Trait</a:t>
                      </a:r>
                      <a:endParaRPr lang="en-US" dirty="0"/>
                    </a:p>
                  </a:txBody>
                  <a:tcPr/>
                </a:tc>
                <a:extLst>
                  <a:ext uri="{0D108BD9-81ED-4DB2-BD59-A6C34878D82A}">
                    <a16:rowId xmlns="" xmlns:a16="http://schemas.microsoft.com/office/drawing/2014/main" val="10000"/>
                  </a:ext>
                </a:extLst>
              </a:tr>
              <a:tr h="895815">
                <a:tc>
                  <a:txBody>
                    <a:bodyPr/>
                    <a:lstStyle/>
                    <a:p>
                      <a:r>
                        <a:rPr lang="en-US" dirty="0" smtClean="0"/>
                        <a:t>Big</a:t>
                      </a:r>
                      <a:endParaRPr lang="en-US" dirty="0"/>
                    </a:p>
                  </a:txBody>
                  <a:tcPr/>
                </a:tc>
                <a:tc>
                  <a:txBody>
                    <a:bodyPr/>
                    <a:lstStyle/>
                    <a:p>
                      <a:r>
                        <a:rPr lang="en-US" dirty="0" smtClean="0"/>
                        <a:t>High</a:t>
                      </a:r>
                      <a:r>
                        <a:rPr lang="en-US" baseline="0" dirty="0" smtClean="0"/>
                        <a:t> Self esteem</a:t>
                      </a:r>
                      <a:endParaRPr lang="en-US" dirty="0"/>
                    </a:p>
                  </a:txBody>
                  <a:tcPr/>
                </a:tc>
                <a:extLst>
                  <a:ext uri="{0D108BD9-81ED-4DB2-BD59-A6C34878D82A}">
                    <a16:rowId xmlns="" xmlns:a16="http://schemas.microsoft.com/office/drawing/2014/main" val="10001"/>
                  </a:ext>
                </a:extLst>
              </a:tr>
              <a:tr h="627070">
                <a:tc>
                  <a:txBody>
                    <a:bodyPr/>
                    <a:lstStyle/>
                    <a:p>
                      <a:r>
                        <a:rPr lang="en-US" dirty="0" smtClean="0"/>
                        <a:t>Medium</a:t>
                      </a:r>
                      <a:endParaRPr lang="en-US" dirty="0"/>
                    </a:p>
                  </a:txBody>
                  <a:tcPr/>
                </a:tc>
                <a:tc>
                  <a:txBody>
                    <a:bodyPr/>
                    <a:lstStyle/>
                    <a:p>
                      <a:r>
                        <a:rPr lang="en-US" dirty="0" smtClean="0"/>
                        <a:t>Emotionally</a:t>
                      </a:r>
                      <a:r>
                        <a:rPr lang="en-US" baseline="0" dirty="0" smtClean="0"/>
                        <a:t> Stable</a:t>
                      </a:r>
                      <a:endParaRPr lang="en-US" dirty="0"/>
                    </a:p>
                  </a:txBody>
                  <a:tcPr/>
                </a:tc>
                <a:extLst>
                  <a:ext uri="{0D108BD9-81ED-4DB2-BD59-A6C34878D82A}">
                    <a16:rowId xmlns="" xmlns:a16="http://schemas.microsoft.com/office/drawing/2014/main" val="10002"/>
                  </a:ext>
                </a:extLst>
              </a:tr>
              <a:tr h="1164559">
                <a:tc>
                  <a:txBody>
                    <a:bodyPr/>
                    <a:lstStyle/>
                    <a:p>
                      <a:r>
                        <a:rPr lang="en-US" dirty="0" smtClean="0"/>
                        <a:t>Small</a:t>
                      </a:r>
                      <a:endParaRPr lang="en-US" dirty="0"/>
                    </a:p>
                  </a:txBody>
                  <a:tcPr/>
                </a:tc>
                <a:tc>
                  <a:txBody>
                    <a:bodyPr/>
                    <a:lstStyle/>
                    <a:p>
                      <a:r>
                        <a:rPr lang="en-US" dirty="0" smtClean="0"/>
                        <a:t>Generous</a:t>
                      </a:r>
                      <a:endParaRPr lang="en-US" dirty="0"/>
                    </a:p>
                  </a:txBody>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34938"/>
            <a:ext cx="8946541" cy="5513461"/>
          </a:xfrm>
        </p:spPr>
        <p:txBody>
          <a:bodyPr/>
          <a:lstStyle/>
          <a:p>
            <a:pPr algn="just">
              <a:lnSpc>
                <a:spcPct val="150000"/>
              </a:lnSpc>
              <a:buNone/>
            </a:pPr>
            <a:r>
              <a:rPr lang="en-US" dirty="0" smtClean="0"/>
              <a:t>There are some </a:t>
            </a:r>
            <a:r>
              <a:rPr lang="en-US" dirty="0" smtClean="0"/>
              <a:t>Processes</a:t>
            </a:r>
            <a:r>
              <a:rPr lang="en-US" dirty="0" smtClean="0"/>
              <a:t> </a:t>
            </a:r>
            <a:r>
              <a:rPr lang="en-US" dirty="0" smtClean="0"/>
              <a:t>that we are going to use in our research.</a:t>
            </a:r>
          </a:p>
          <a:p>
            <a:pPr algn="just">
              <a:lnSpc>
                <a:spcPct val="150000"/>
              </a:lnSpc>
            </a:pPr>
            <a:endParaRPr lang="en-US" dirty="0" smtClean="0"/>
          </a:p>
          <a:p>
            <a:pPr algn="just">
              <a:lnSpc>
                <a:spcPct val="150000"/>
              </a:lnSpc>
              <a:buNone/>
            </a:pPr>
            <a:r>
              <a:rPr lang="en-US" dirty="0" smtClean="0"/>
              <a:t>1) </a:t>
            </a:r>
            <a:r>
              <a:rPr lang="en-US" b="1" dirty="0" smtClean="0"/>
              <a:t>Inversion</a:t>
            </a:r>
            <a:r>
              <a:rPr lang="en-US" b="1" dirty="0" smtClean="0"/>
              <a:t>  </a:t>
            </a:r>
            <a:r>
              <a:rPr lang="en-US" dirty="0" smtClean="0"/>
              <a:t>:</a:t>
            </a:r>
            <a:r>
              <a:rPr lang="en-US" dirty="0" smtClean="0"/>
              <a:t> This process is done to invert all the colors from the original image. In this case, the image will be converted into black and white. Image at threshold values 50, 100, 200, and 255. The image at threshold value 255 gives the accurate output for inversion. The visibility of the image increases with the increase in inversion value. This is because the pixel value increases from 0 (black) to 255 (white). This is done thereby keeping in mind that the maximum value for a pixel can only be 255, which will be the brightest and thus be taken in this process</a:t>
            </a:r>
            <a:r>
              <a:rPr lang="en-US"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48858"/>
            <a:ext cx="8946541" cy="5005908"/>
          </a:xfrm>
        </p:spPr>
        <p:txBody>
          <a:bodyPr>
            <a:normAutofit/>
          </a:bodyPr>
          <a:lstStyle/>
          <a:p>
            <a:pPr>
              <a:lnSpc>
                <a:spcPct val="150000"/>
              </a:lnSpc>
              <a:buNone/>
            </a:pPr>
            <a:r>
              <a:rPr lang="en-US" dirty="0" smtClean="0"/>
              <a:t>2) </a:t>
            </a:r>
            <a:r>
              <a:rPr lang="en-US" b="1" dirty="0" smtClean="0"/>
              <a:t>Dilation</a:t>
            </a:r>
            <a:r>
              <a:rPr lang="en-US" b="1" dirty="0" smtClean="0"/>
              <a:t>  </a:t>
            </a:r>
            <a:r>
              <a:rPr lang="en-US" dirty="0" smtClean="0"/>
              <a:t>:</a:t>
            </a:r>
            <a:r>
              <a:rPr lang="en-US" dirty="0" smtClean="0"/>
              <a:t> This process is used mainly in Contour Formation. Two consecutive lines can easily be segmented for classifications of traits by doing so. Image output at dilated value (5,50), (5,100), (5,200) and (5, 10000). The dilated value (5,100) gives more accurate </a:t>
            </a:r>
            <a:r>
              <a:rPr lang="en-US" dirty="0" err="1" smtClean="0"/>
              <a:t>results.The</a:t>
            </a:r>
            <a:r>
              <a:rPr lang="en-US" dirty="0" smtClean="0"/>
              <a:t> dilation increases the foreground object area or the image pixels. A kernel value is set to achieve this. From the results obtained, it is clear that the contour formation decreases after a certain threshold with the increase in dilation value. In this case, the kernel value (5,100) gives the best output in contour </a:t>
            </a:r>
            <a:r>
              <a:rPr lang="en-US" dirty="0" smtClean="0"/>
              <a:t>formation.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857" y="608679"/>
            <a:ext cx="8946541" cy="4195481"/>
          </a:xfrm>
        </p:spPr>
        <p:txBody>
          <a:bodyPr/>
          <a:lstStyle/>
          <a:p>
            <a:pPr>
              <a:lnSpc>
                <a:spcPct val="150000"/>
              </a:lnSpc>
              <a:buNone/>
            </a:pPr>
            <a:r>
              <a:rPr lang="en-US" dirty="0" smtClean="0"/>
              <a:t>3</a:t>
            </a:r>
            <a:r>
              <a:rPr lang="en-US" dirty="0" smtClean="0"/>
              <a:t>) </a:t>
            </a:r>
            <a:r>
              <a:rPr lang="en-US" b="1" dirty="0" smtClean="0"/>
              <a:t>Changes with Anchor point</a:t>
            </a:r>
            <a:r>
              <a:rPr lang="en-US" b="1" dirty="0" smtClean="0"/>
              <a:t>  :</a:t>
            </a:r>
            <a:r>
              <a:rPr lang="en-US" dirty="0" smtClean="0"/>
              <a:t> In this process, the Line Segmentation is done by selecting the value of the Anchor Point. This value is taken at random, and depending on the result obtained and verifying it manually, an appropriate value is fixed upon. For the result, multiple values of Anchor Point are taken, ranging from 1000 to 15000. Since the accuracy of this process can only be determined manually, this test is carried out on multiple images before fixing an appropriate value of Anchor </a:t>
            </a:r>
            <a:r>
              <a:rPr lang="en-US" dirty="0" smtClean="0"/>
              <a:t>Point.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60576"/>
            <a:ext cx="8946541" cy="5487823"/>
          </a:xfrm>
        </p:spPr>
        <p:txBody>
          <a:bodyPr>
            <a:normAutofit/>
          </a:bodyPr>
          <a:lstStyle/>
          <a:p>
            <a:pPr algn="just">
              <a:lnSpc>
                <a:spcPct val="150000"/>
              </a:lnSpc>
              <a:buNone/>
            </a:pPr>
            <a:r>
              <a:rPr lang="en-US" sz="1800" dirty="0" smtClean="0"/>
              <a:t>4</a:t>
            </a:r>
            <a:r>
              <a:rPr lang="en-US" dirty="0" smtClean="0"/>
              <a:t>) </a:t>
            </a:r>
            <a:r>
              <a:rPr lang="en-US" b="1" dirty="0" smtClean="0"/>
              <a:t>SVM  :  </a:t>
            </a:r>
            <a:r>
              <a:rPr lang="en-US" dirty="0" smtClean="0"/>
              <a:t>SVM classifiers are used to recognize the letters and words in the handwritten samples accurately which are then used for Template Matching. This involves several steps, where each step has its benefit for the recognition process.</a:t>
            </a:r>
          </a:p>
          <a:p>
            <a:pPr marL="514350" indent="-514350" algn="just">
              <a:lnSpc>
                <a:spcPct val="150000"/>
              </a:lnSpc>
              <a:buFont typeface="+mj-lt"/>
              <a:buAutoNum type="romanLcPeriod"/>
            </a:pPr>
            <a:r>
              <a:rPr lang="en-US" dirty="0" smtClean="0"/>
              <a:t>Preprocessing</a:t>
            </a:r>
          </a:p>
          <a:p>
            <a:pPr marL="514350" indent="-514350" algn="just">
              <a:lnSpc>
                <a:spcPct val="150000"/>
              </a:lnSpc>
              <a:buFont typeface="+mj-lt"/>
              <a:buAutoNum type="romanLcPeriod"/>
            </a:pPr>
            <a:r>
              <a:rPr lang="en-US" dirty="0" smtClean="0"/>
              <a:t>Feature Extraction</a:t>
            </a:r>
          </a:p>
          <a:p>
            <a:pPr marL="514350" indent="-514350" algn="just">
              <a:lnSpc>
                <a:spcPct val="150000"/>
              </a:lnSpc>
              <a:buFont typeface="+mj-lt"/>
              <a:buAutoNum type="romanLcPeriod"/>
            </a:pPr>
            <a:r>
              <a:rPr lang="en-US" dirty="0" smtClean="0"/>
              <a:t>Features Normalization</a:t>
            </a:r>
          </a:p>
          <a:p>
            <a:pPr marL="514350" indent="-514350" algn="just">
              <a:lnSpc>
                <a:spcPct val="150000"/>
              </a:lnSpc>
              <a:buFont typeface="+mj-lt"/>
              <a:buAutoNum type="romanLcPeriod"/>
            </a:pPr>
            <a:r>
              <a:rPr lang="en-US" dirty="0" smtClean="0"/>
              <a:t>Classification and Recognition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2">
                    <a:lumMod val="40000"/>
                    <a:lumOff val="60000"/>
                  </a:schemeClr>
                </a:solidFill>
              </a:rPr>
              <a:t>Introduction</a:t>
            </a:r>
            <a:endParaRPr lang="en-US" dirty="0">
              <a:solidFill>
                <a:schemeClr val="bg2">
                  <a:lumMod val="40000"/>
                  <a:lumOff val="60000"/>
                </a:schemeClr>
              </a:solidFill>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pPr/>
              <a:t>3</a:t>
            </a:fld>
            <a:endParaRPr lang="en-US" dirty="0"/>
          </a:p>
        </p:txBody>
      </p:sp>
      <p:sp>
        <p:nvSpPr>
          <p:cNvPr id="5" name="Content Placeholder 2"/>
          <p:cNvSpPr txBox="1">
            <a:spLocks/>
          </p:cNvSpPr>
          <p:nvPr/>
        </p:nvSpPr>
        <p:spPr>
          <a:xfrm>
            <a:off x="1104293" y="1791750"/>
            <a:ext cx="8946541" cy="4715774"/>
          </a:xfrm>
          <a:prstGeom prst="rect">
            <a:avLst/>
          </a:prstGeom>
        </p:spPr>
        <p:txBody>
          <a:bodyPr>
            <a:noAutofit/>
          </a:bodyPr>
          <a:lstStyle/>
          <a:p>
            <a:pPr marL="342900" lvl="0" indent="-342900" algn="just">
              <a:spcBef>
                <a:spcPts val="1000"/>
              </a:spcBef>
              <a:buClr>
                <a:schemeClr val="bg2">
                  <a:lumMod val="40000"/>
                  <a:lumOff val="60000"/>
                </a:schemeClr>
              </a:buClr>
              <a:buSzPct val="80000"/>
              <a:buFont typeface="Wingdings 3" charset="2"/>
              <a:buChar char=""/>
            </a:pPr>
            <a:r>
              <a:rPr lang="en-US" sz="2200" dirty="0" smtClean="0"/>
              <a:t>Among all the unique characteristics of a human being, handwriting carries the richest information to gain the insights into the physical, mental and emotional state of the writer. Graphology is the art of studying and analyzing handwriting, a scientific method used to determine a person's personality by evaluating various features from the handwriting. </a:t>
            </a:r>
          </a:p>
          <a:p>
            <a:pPr marL="342900" lvl="0" indent="-342900" algn="just">
              <a:spcBef>
                <a:spcPts val="1000"/>
              </a:spcBef>
              <a:buClr>
                <a:schemeClr val="bg2">
                  <a:lumMod val="40000"/>
                  <a:lumOff val="60000"/>
                </a:schemeClr>
              </a:buClr>
              <a:buSzPct val="80000"/>
              <a:buFont typeface="Wingdings 3" charset="2"/>
              <a:buChar char=""/>
            </a:pPr>
            <a:r>
              <a:rPr lang="en-US" sz="2200" dirty="0" smtClean="0"/>
              <a:t>To make this method more efficient and reliable, introduction of machines to perform the feature extraction and mapping to various personality traits can be done. This compliments the graphologists, and also increases the speed of analyzing handwritten samples. Various approaches can be used for this type of computer aided graphology. </a:t>
            </a:r>
            <a:endParaRPr kumimoji="0" lang="en-IN" sz="2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Specifications</a:t>
            </a:r>
            <a:endParaRPr lang="en-US" dirty="0"/>
          </a:p>
        </p:txBody>
      </p:sp>
      <p:sp>
        <p:nvSpPr>
          <p:cNvPr id="3" name="Content Placeholder 2"/>
          <p:cNvSpPr>
            <a:spLocks noGrp="1"/>
          </p:cNvSpPr>
          <p:nvPr>
            <p:ph idx="1"/>
          </p:nvPr>
        </p:nvSpPr>
        <p:spPr>
          <a:xfrm>
            <a:off x="1103312" y="1512606"/>
            <a:ext cx="8946541" cy="4735793"/>
          </a:xfrm>
        </p:spPr>
        <p:txBody>
          <a:bodyPr>
            <a:normAutofit/>
          </a:bodyPr>
          <a:lstStyle/>
          <a:p>
            <a:pPr algn="just"/>
            <a:r>
              <a:rPr lang="en-IN" sz="2200" b="1" dirty="0" smtClean="0"/>
              <a:t>Software Specifications:</a:t>
            </a:r>
          </a:p>
          <a:p>
            <a:pPr marL="914400" lvl="1" indent="-514350" algn="just">
              <a:buFont typeface="+mj-lt"/>
              <a:buAutoNum type="romanUcPeriod"/>
            </a:pPr>
            <a:r>
              <a:rPr lang="en-US" sz="2200" dirty="0" smtClean="0"/>
              <a:t>Operating Systems: Windows</a:t>
            </a:r>
          </a:p>
          <a:p>
            <a:pPr marL="914400" lvl="1" indent="-514350" algn="just">
              <a:buFont typeface="+mj-lt"/>
              <a:buAutoNum type="romanUcPeriod"/>
            </a:pPr>
            <a:r>
              <a:rPr lang="en-US" sz="2200" dirty="0" smtClean="0"/>
              <a:t>Software: </a:t>
            </a:r>
            <a:r>
              <a:rPr lang="en-US" sz="2200" dirty="0" err="1" smtClean="0"/>
              <a:t>Matlab</a:t>
            </a:r>
            <a:r>
              <a:rPr lang="en-US" sz="2200" dirty="0" smtClean="0"/>
              <a:t> R2013a / other higher versions.</a:t>
            </a:r>
          </a:p>
          <a:p>
            <a:pPr marL="0" indent="0" algn="just">
              <a:buNone/>
            </a:pPr>
            <a:endParaRPr lang="en-US" sz="2200" dirty="0" smtClean="0"/>
          </a:p>
          <a:p>
            <a:pPr algn="just"/>
            <a:r>
              <a:rPr lang="en-US" sz="2200" b="1" dirty="0" smtClean="0"/>
              <a:t>Hardware Specifications:</a:t>
            </a:r>
          </a:p>
          <a:p>
            <a:pPr marL="914400" lvl="1" indent="-514350" algn="just">
              <a:buFont typeface="+mj-lt"/>
              <a:buAutoNum type="romanUcPeriod"/>
            </a:pPr>
            <a:r>
              <a:rPr lang="en-US" sz="2200" dirty="0" smtClean="0"/>
              <a:t>Processors: Any Intel or AMD x86 processor supporting SSE2 instruction set.</a:t>
            </a:r>
          </a:p>
          <a:p>
            <a:pPr marL="914400" lvl="1" indent="-514350" algn="just">
              <a:buFont typeface="+mj-lt"/>
              <a:buAutoNum type="romanUcPeriod"/>
            </a:pPr>
            <a:r>
              <a:rPr lang="en-US" sz="2200" dirty="0" smtClean="0"/>
              <a:t>Disk Space: 1 GB for MATLAB only. 34 GB for a typical installation.</a:t>
            </a:r>
          </a:p>
          <a:p>
            <a:pPr marL="914400" lvl="1" indent="-514350" algn="just">
              <a:buFont typeface="+mj-lt"/>
              <a:buAutoNum type="romanUcPeriod"/>
            </a:pPr>
            <a:r>
              <a:rPr lang="en-US" sz="2200" dirty="0" smtClean="0"/>
              <a:t>RAM: 1024 MB (At least 2048 MB recommended).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Non Functional Requirement</a:t>
            </a:r>
            <a:endParaRPr lang="en-US" dirty="0"/>
          </a:p>
        </p:txBody>
      </p:sp>
      <p:sp>
        <p:nvSpPr>
          <p:cNvPr id="3" name="Content Placeholder 2"/>
          <p:cNvSpPr>
            <a:spLocks noGrp="1"/>
          </p:cNvSpPr>
          <p:nvPr>
            <p:ph idx="1"/>
          </p:nvPr>
        </p:nvSpPr>
        <p:spPr>
          <a:xfrm>
            <a:off x="1103312" y="1623702"/>
            <a:ext cx="8946541" cy="4624698"/>
          </a:xfrm>
        </p:spPr>
        <p:txBody>
          <a:bodyPr>
            <a:normAutofit/>
          </a:bodyPr>
          <a:lstStyle/>
          <a:p>
            <a:pPr lvl="0" algn="just">
              <a:lnSpc>
                <a:spcPct val="160000"/>
              </a:lnSpc>
              <a:defRPr/>
            </a:pPr>
            <a:r>
              <a:rPr lang="en-IN" b="1" dirty="0" smtClean="0"/>
              <a:t>Performance:</a:t>
            </a:r>
            <a:r>
              <a:rPr lang="en-IN" dirty="0" smtClean="0"/>
              <a:t> Handwritten characters in the input image must be processed accurately.</a:t>
            </a:r>
          </a:p>
          <a:p>
            <a:pPr lvl="0" algn="just">
              <a:lnSpc>
                <a:spcPct val="160000"/>
              </a:lnSpc>
              <a:defRPr/>
            </a:pPr>
            <a:r>
              <a:rPr lang="en-IN" b="1" dirty="0" smtClean="0"/>
              <a:t>Functionality:</a:t>
            </a:r>
            <a:r>
              <a:rPr lang="en-IN" dirty="0" smtClean="0"/>
              <a:t> This system will deliver on the functional requirements mentioned in this document.</a:t>
            </a:r>
          </a:p>
          <a:p>
            <a:pPr lvl="0" algn="just">
              <a:lnSpc>
                <a:spcPct val="160000"/>
              </a:lnSpc>
              <a:defRPr/>
            </a:pPr>
            <a:r>
              <a:rPr lang="en-IN" b="1" dirty="0" smtClean="0"/>
              <a:t>Flexibility:</a:t>
            </a:r>
            <a:r>
              <a:rPr lang="en-IN" dirty="0" smtClean="0"/>
              <a:t> Easy to use and flexibility to upload multiple image formats.</a:t>
            </a:r>
          </a:p>
          <a:p>
            <a:pPr lvl="0" algn="just">
              <a:lnSpc>
                <a:spcPct val="160000"/>
              </a:lnSpc>
              <a:defRPr/>
            </a:pPr>
            <a:r>
              <a:rPr lang="en-IN" b="1" dirty="0" smtClean="0"/>
              <a:t>Learn Ability: </a:t>
            </a:r>
            <a:r>
              <a:rPr lang="en-IN" dirty="0" smtClean="0"/>
              <a:t>Trained to recognize handwriting features to their corresponding personality traits.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675" y="1138518"/>
            <a:ext cx="8946541" cy="4195481"/>
          </a:xfrm>
        </p:spPr>
        <p:txBody>
          <a:bodyPr>
            <a:normAutofit/>
          </a:bodyPr>
          <a:lstStyle/>
          <a:p>
            <a:pPr algn="just">
              <a:lnSpc>
                <a:spcPct val="150000"/>
              </a:lnSpc>
            </a:pPr>
            <a:r>
              <a:rPr lang="en-US" dirty="0" smtClean="0"/>
              <a:t>The personality traits revealed by baseline, margin, slant of the words and </a:t>
            </a:r>
            <a:r>
              <a:rPr lang="en-US" dirty="0" smtClean="0"/>
              <a:t>Size of the letter</a:t>
            </a:r>
            <a:r>
              <a:rPr lang="en-US" dirty="0" smtClean="0"/>
              <a:t> </a:t>
            </a:r>
            <a:r>
              <a:rPr lang="en-US" dirty="0" smtClean="0"/>
              <a:t>of a person's handwriting were identified.</a:t>
            </a:r>
          </a:p>
          <a:p>
            <a:pPr marL="0" indent="0" algn="just">
              <a:lnSpc>
                <a:spcPct val="150000"/>
              </a:lnSpc>
              <a:buNone/>
            </a:pPr>
            <a:endParaRPr lang="en-US" dirty="0" smtClean="0"/>
          </a:p>
          <a:p>
            <a:pPr algn="just">
              <a:lnSpc>
                <a:spcPct val="150000"/>
              </a:lnSpc>
            </a:pPr>
            <a:r>
              <a:rPr lang="en-US" dirty="0" smtClean="0"/>
              <a:t> The baseline would be evaluated using the method of Polygonalization while margin will be calculated using the method of vertical scanning</a:t>
            </a:r>
            <a:r>
              <a:rPr lang="en-US" dirty="0" smtClean="0"/>
              <a:t>.</a:t>
            </a:r>
            <a:endParaRPr lang="en-IN"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653" y="2093510"/>
            <a:ext cx="9404723" cy="1400530"/>
          </a:xfrm>
        </p:spPr>
        <p:txBody>
          <a:bodyPr/>
          <a:lstStyle/>
          <a:p>
            <a:r>
              <a:rPr lang="en-US" dirty="0" smtClean="0"/>
              <a:t>Block Diagram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34</a:t>
            </a:fld>
            <a:endParaRPr lang="en-US" dirty="0"/>
          </a:p>
        </p:txBody>
      </p:sp>
      <p:pic>
        <p:nvPicPr>
          <p:cNvPr id="7" name="Content Placeholder 6" descr="2022-02-09 (3).png"/>
          <p:cNvPicPr>
            <a:picLocks noGrp="1" noChangeAspect="1"/>
          </p:cNvPicPr>
          <p:nvPr>
            <p:ph idx="1"/>
          </p:nvPr>
        </p:nvPicPr>
        <p:blipFill>
          <a:blip r:embed="rId2"/>
          <a:stretch>
            <a:fillRect/>
          </a:stretch>
        </p:blipFill>
        <p:spPr>
          <a:xfrm>
            <a:off x="3255947" y="290557"/>
            <a:ext cx="4486542" cy="6298249"/>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90" y="2862632"/>
            <a:ext cx="9404723" cy="1400530"/>
          </a:xfrm>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36</a:t>
            </a:fld>
            <a:endParaRPr lang="en-US" dirty="0"/>
          </a:p>
        </p:txBody>
      </p:sp>
      <p:pic>
        <p:nvPicPr>
          <p:cNvPr id="5" name="Content Placeholder 6" descr="PW-Use Case.jpg"/>
          <p:cNvPicPr>
            <a:picLocks noGrp="1" noChangeAspect="1"/>
          </p:cNvPicPr>
          <p:nvPr>
            <p:ph idx="1"/>
          </p:nvPr>
        </p:nvPicPr>
        <p:blipFill>
          <a:blip r:embed="rId2"/>
          <a:stretch>
            <a:fillRect/>
          </a:stretch>
        </p:blipFill>
        <p:spPr>
          <a:xfrm>
            <a:off x="2192250" y="0"/>
            <a:ext cx="7552641" cy="68580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40" y="2785720"/>
            <a:ext cx="9404723" cy="1400530"/>
          </a:xfrm>
        </p:spPr>
        <p:txBody>
          <a:bodyPr/>
          <a:lstStyle/>
          <a:p>
            <a:r>
              <a:rPr lang="en-US" dirty="0" smtClean="0"/>
              <a:t>Activity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27426" y="2427288"/>
            <a:ext cx="2835931" cy="1563599"/>
          </a:xfrm>
        </p:spPr>
        <p:txBody>
          <a:bodyPr/>
          <a:lstStyle/>
          <a:p>
            <a:pPr lvl="0"/>
            <a:r>
              <a:rPr lang="en-US" cap="none" dirty="0" smtClean="0">
                <a:solidFill>
                  <a:schemeClr val="tx2"/>
                </a:solidFill>
              </a:rPr>
              <a:t>Upload Image &amp; Preprocessing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5" name="Content Placeholder 5" descr="PW-AD-Preprocessing.jpeg"/>
          <p:cNvPicPr>
            <a:picLocks noChangeAspect="1"/>
          </p:cNvPicPr>
          <p:nvPr/>
        </p:nvPicPr>
        <p:blipFill>
          <a:blip r:embed="rId2"/>
          <a:stretch>
            <a:fillRect/>
          </a:stretch>
        </p:blipFill>
        <p:spPr>
          <a:xfrm>
            <a:off x="2075214" y="0"/>
            <a:ext cx="5840883" cy="685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pPr/>
              <a:t>39</a:t>
            </a:fld>
            <a:endParaRPr lang="en-US" dirty="0"/>
          </a:p>
        </p:txBody>
      </p:sp>
      <p:pic>
        <p:nvPicPr>
          <p:cNvPr id="7170" name="Picture 2" descr="https://lh6.googleusercontent.com/yHKl9AHQg4D8aQrg1X9RUmghjlOT9hzaue2fHlK3DzQ1gRXLY11ULqyM4NqpPwjire-hd-QXQnv48ai4BDH22MW6ZwZ6NT7EeTAUKtDGUgbGSROc8lxi3oYdg45J4f0HhoSg0TTqP25rWVatRw"/>
          <p:cNvPicPr>
            <a:picLocks noChangeAspect="1" noChangeArrowheads="1"/>
          </p:cNvPicPr>
          <p:nvPr/>
        </p:nvPicPr>
        <p:blipFill>
          <a:blip r:embed="rId2"/>
          <a:srcRect/>
          <a:stretch>
            <a:fillRect/>
          </a:stretch>
        </p:blipFill>
        <p:spPr bwMode="auto">
          <a:xfrm>
            <a:off x="1440856" y="0"/>
            <a:ext cx="6532370" cy="685799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Problem Statement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4293" y="1791750"/>
            <a:ext cx="8946541" cy="4452296"/>
          </a:xfrm>
        </p:spPr>
        <p:txBody>
          <a:bodyPr>
            <a:noAutofit/>
          </a:bodyPr>
          <a:lstStyle/>
          <a:p>
            <a:pPr algn="just"/>
            <a:r>
              <a:rPr lang="en-US" sz="2200" dirty="0" smtClean="0"/>
              <a:t>Automated </a:t>
            </a:r>
            <a:r>
              <a:rPr lang="en-US" sz="2200" dirty="0"/>
              <a:t>handwriting analysis can be used to examine personal traits of candidates during interviews accurately as the accuracy of an analyst highly depends on his skill set. Also hiring a graphologist to analyze hundreds of samples for recruitment purpose will be time consuming and not be feasible economically. </a:t>
            </a:r>
          </a:p>
          <a:p>
            <a:pPr algn="just"/>
            <a:r>
              <a:rPr lang="en-US" sz="2200" dirty="0" smtClean="0"/>
              <a:t>The </a:t>
            </a:r>
            <a:r>
              <a:rPr lang="en-US" sz="2200" dirty="0"/>
              <a:t>scope of this project is to determine a methodology for analyzing real world handwritten text samples with the aid of technology. Various parameters of the handwritten samples like Margin, </a:t>
            </a:r>
            <a:r>
              <a:rPr lang="en-US" sz="2200" dirty="0" smtClean="0"/>
              <a:t>Baseline, Size of the letter </a:t>
            </a:r>
            <a:r>
              <a:rPr lang="en-US" sz="2200" dirty="0"/>
              <a:t>and Slant will be taken into consideration to determine corresponding traits. </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 xmlns:p14="http://schemas.microsoft.com/office/powerpoint/2010/main" val="709073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44" y="2152432"/>
            <a:ext cx="8825657" cy="1915647"/>
          </a:xfrm>
        </p:spPr>
        <p:txBody>
          <a:bodyPr/>
          <a:lstStyle/>
          <a:p>
            <a:r>
              <a:rPr lang="en-US" dirty="0" smtClean="0"/>
              <a:t>Sequence Diagram</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41</a:t>
            </a:fld>
            <a:endParaRPr lang="en-US" dirty="0"/>
          </a:p>
        </p:txBody>
      </p:sp>
      <p:pic>
        <p:nvPicPr>
          <p:cNvPr id="3" name="Content Placeholder 5" descr="PW-Sequence.jpeg"/>
          <p:cNvPicPr>
            <a:picLocks noChangeAspect="1"/>
          </p:cNvPicPr>
          <p:nvPr/>
        </p:nvPicPr>
        <p:blipFill>
          <a:blip r:embed="rId2"/>
          <a:stretch>
            <a:fillRect/>
          </a:stretch>
        </p:blipFill>
        <p:spPr>
          <a:xfrm>
            <a:off x="1991177" y="12272"/>
            <a:ext cx="6421307" cy="68457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41" y="3161734"/>
            <a:ext cx="9404723" cy="1400530"/>
          </a:xfrm>
        </p:spPr>
        <p:txBody>
          <a:bodyPr/>
          <a:lstStyle/>
          <a:p>
            <a:r>
              <a:rPr lang="en-US" dirty="0" smtClean="0"/>
              <a:t>Class Diagram</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43</a:t>
            </a:fld>
            <a:endParaRPr lang="en-US" dirty="0"/>
          </a:p>
        </p:txBody>
      </p:sp>
      <p:pic>
        <p:nvPicPr>
          <p:cNvPr id="4" name="Picture 3" descr="PW- Class.vpd.jpg"/>
          <p:cNvPicPr>
            <a:picLocks noChangeAspect="1"/>
          </p:cNvPicPr>
          <p:nvPr/>
        </p:nvPicPr>
        <p:blipFill>
          <a:blip r:embed="rId2"/>
          <a:stretch>
            <a:fillRect/>
          </a:stretch>
        </p:blipFill>
        <p:spPr>
          <a:xfrm>
            <a:off x="567332" y="1427148"/>
            <a:ext cx="9699903" cy="434468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44</a:t>
            </a:fld>
            <a:endParaRPr lang="en-US" dirty="0"/>
          </a:p>
        </p:txBody>
      </p:sp>
      <p:sp>
        <p:nvSpPr>
          <p:cNvPr id="4" name="TextBox 3"/>
          <p:cNvSpPr txBox="1"/>
          <p:nvPr/>
        </p:nvSpPr>
        <p:spPr>
          <a:xfrm>
            <a:off x="846032" y="546930"/>
            <a:ext cx="9708023" cy="4801314"/>
          </a:xfrm>
          <a:prstGeom prst="rect">
            <a:avLst/>
          </a:prstGeom>
          <a:noFill/>
        </p:spPr>
        <p:txBody>
          <a:bodyPr wrap="square" rtlCol="0">
            <a:spAutoFit/>
          </a:bodyPr>
          <a:lstStyle/>
          <a:p>
            <a:r>
              <a:rPr lang="en-US" sz="4200" dirty="0" smtClean="0">
                <a:solidFill>
                  <a:schemeClr val="bg2">
                    <a:lumMod val="40000"/>
                    <a:lumOff val="60000"/>
                  </a:schemeClr>
                </a:solidFill>
              </a:rPr>
              <a:t>Conclusion</a:t>
            </a:r>
          </a:p>
          <a:p>
            <a:endParaRPr lang="en-US" sz="4200" dirty="0" smtClean="0">
              <a:solidFill>
                <a:schemeClr val="bg2">
                  <a:lumMod val="40000"/>
                  <a:lumOff val="60000"/>
                </a:schemeClr>
              </a:solidFill>
            </a:endParaRPr>
          </a:p>
          <a:p>
            <a:pPr>
              <a:buClr>
                <a:schemeClr val="bg2">
                  <a:lumMod val="40000"/>
                  <a:lumOff val="60000"/>
                </a:schemeClr>
              </a:buClr>
              <a:buSzPct val="80000"/>
              <a:buFont typeface="Wingdings 3" pitchFamily="18" charset="2"/>
              <a:buChar char=""/>
            </a:pPr>
            <a:r>
              <a:rPr lang="en-US" sz="2000" dirty="0" smtClean="0"/>
              <a:t>  In </a:t>
            </a:r>
            <a:r>
              <a:rPr lang="en-US" sz="2000" dirty="0" smtClean="0"/>
              <a:t>this work, the unique personality is predicted using a Support Vector Machine with various parameters such as baseline angle, margin width, letter size, and slant of handwriting, and the optimal parameters are found. </a:t>
            </a:r>
            <a:endParaRPr lang="en-US" sz="2000" dirty="0" smtClean="0"/>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
            </a:pPr>
            <a:r>
              <a:rPr lang="en-US" sz="2000" dirty="0" smtClean="0"/>
              <a:t> </a:t>
            </a:r>
            <a:r>
              <a:rPr lang="en-US" sz="2000" dirty="0" smtClean="0"/>
              <a:t> The </a:t>
            </a:r>
            <a:r>
              <a:rPr lang="en-US" sz="2000" dirty="0" smtClean="0"/>
              <a:t>model's accuracy came out to be 95.05% with the optimal parameters’ values; inversion as 255 pixels, dilation at kernel value (5,100), Anchor Point value 6000, and Baseline threshold angle 45 degree, and these parameters gives the best accuracy. </a:t>
            </a:r>
            <a:endParaRPr lang="en-US" sz="2000" dirty="0" smtClean="0"/>
          </a:p>
          <a:p>
            <a:pPr>
              <a:buClr>
                <a:schemeClr val="bg2">
                  <a:lumMod val="40000"/>
                  <a:lumOff val="60000"/>
                </a:schemeClr>
              </a:buClr>
              <a:buSzPct val="80000"/>
            </a:pPr>
            <a:endParaRPr lang="en-US" sz="2000" dirty="0" smtClean="0"/>
          </a:p>
          <a:p>
            <a:endParaRPr lang="en-US" sz="4200" dirty="0">
              <a:solidFill>
                <a:schemeClr val="bg2">
                  <a:lumMod val="40000"/>
                  <a:lumOff val="6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02111984F565}" type="slidenum">
              <a:rPr lang="en-US" smtClean="0"/>
              <a:pPr/>
              <a:t>45</a:t>
            </a:fld>
            <a:endParaRPr lang="en-US" dirty="0"/>
          </a:p>
        </p:txBody>
      </p:sp>
      <p:sp>
        <p:nvSpPr>
          <p:cNvPr id="3" name="TextBox 2"/>
          <p:cNvSpPr txBox="1"/>
          <p:nvPr/>
        </p:nvSpPr>
        <p:spPr>
          <a:xfrm>
            <a:off x="922945" y="658026"/>
            <a:ext cx="9665293" cy="5416868"/>
          </a:xfrm>
          <a:prstGeom prst="rect">
            <a:avLst/>
          </a:prstGeom>
          <a:noFill/>
        </p:spPr>
        <p:txBody>
          <a:bodyPr wrap="square" rtlCol="0">
            <a:spAutoFit/>
          </a:bodyPr>
          <a:lstStyle/>
          <a:p>
            <a:pPr>
              <a:buClr>
                <a:schemeClr val="bg2">
                  <a:lumMod val="40000"/>
                  <a:lumOff val="60000"/>
                </a:schemeClr>
              </a:buClr>
              <a:buSzPct val="80000"/>
            </a:pPr>
            <a:r>
              <a:rPr lang="en-US" sz="4200" dirty="0" smtClean="0">
                <a:solidFill>
                  <a:schemeClr val="bg2">
                    <a:lumMod val="40000"/>
                    <a:lumOff val="60000"/>
                  </a:schemeClr>
                </a:solidFill>
              </a:rPr>
              <a:t>Future Work</a:t>
            </a:r>
          </a:p>
          <a:p>
            <a:pPr>
              <a:buClr>
                <a:schemeClr val="bg2">
                  <a:lumMod val="40000"/>
                  <a:lumOff val="60000"/>
                </a:schemeClr>
              </a:buClr>
              <a:buSzPct val="80000"/>
            </a:pPr>
            <a:endParaRPr lang="en-US" sz="2400" dirty="0" smtClean="0">
              <a:solidFill>
                <a:schemeClr val="bg2">
                  <a:lumMod val="40000"/>
                  <a:lumOff val="60000"/>
                </a:schemeClr>
              </a:solidFill>
            </a:endParaRPr>
          </a:p>
          <a:p>
            <a:pPr>
              <a:buClr>
                <a:schemeClr val="bg2">
                  <a:lumMod val="40000"/>
                  <a:lumOff val="60000"/>
                </a:schemeClr>
              </a:buClr>
              <a:buSzPct val="80000"/>
              <a:buFont typeface="Wingdings 3" pitchFamily="18" charset="2"/>
              <a:buChar char="u"/>
            </a:pPr>
            <a:r>
              <a:rPr lang="en-US" sz="2000" dirty="0" smtClean="0"/>
              <a:t>  There </a:t>
            </a:r>
            <a:r>
              <a:rPr lang="en-US" sz="2000" dirty="0" smtClean="0"/>
              <a:t>are still some ways in which the proposed work can be improved upon to make the prediction of personality more efficient</a:t>
            </a:r>
            <a:r>
              <a:rPr lang="en-US" sz="2000" dirty="0" smtClean="0"/>
              <a:t>.</a:t>
            </a:r>
          </a:p>
          <a:p>
            <a:pPr>
              <a:buClr>
                <a:schemeClr val="bg2">
                  <a:lumMod val="40000"/>
                  <a:lumOff val="60000"/>
                </a:schemeClr>
              </a:buClr>
              <a:buSzPct val="80000"/>
              <a:buFont typeface="Wingdings 3" pitchFamily="18" charset="2"/>
              <a:buChar char="u"/>
            </a:pPr>
            <a:endParaRPr lang="en-US" sz="2000" dirty="0" smtClean="0"/>
          </a:p>
          <a:p>
            <a:pPr>
              <a:buClr>
                <a:schemeClr val="bg2">
                  <a:lumMod val="40000"/>
                  <a:lumOff val="60000"/>
                </a:schemeClr>
              </a:buClr>
              <a:buSzPct val="80000"/>
              <a:buFont typeface="Wingdings 3" pitchFamily="18" charset="2"/>
              <a:buChar char="u"/>
            </a:pPr>
            <a:r>
              <a:rPr lang="en-US" sz="2000" dirty="0" smtClean="0"/>
              <a:t> </a:t>
            </a:r>
            <a:r>
              <a:rPr lang="en-US" sz="2000" dirty="0" smtClean="0"/>
              <a:t> Furthermore</a:t>
            </a:r>
            <a:r>
              <a:rPr lang="en-US" sz="2000" dirty="0" smtClean="0"/>
              <a:t>, improvements can also be made using machine learning algorithms other than Support Vector Machine to get the optimal result</a:t>
            </a:r>
            <a:r>
              <a:rPr lang="en-US" sz="2000" dirty="0" smtClean="0"/>
              <a:t>.</a:t>
            </a:r>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u"/>
            </a:pPr>
            <a:r>
              <a:rPr lang="en-US" sz="2000" dirty="0" smtClean="0"/>
              <a:t> </a:t>
            </a:r>
            <a:r>
              <a:rPr lang="en-US" sz="2000" dirty="0" smtClean="0"/>
              <a:t> </a:t>
            </a:r>
            <a:r>
              <a:rPr lang="en-US" sz="2000" dirty="0" smtClean="0"/>
              <a:t>Apart from this, a recommender system may improve its prediction accuracy by analyzing personalities from </a:t>
            </a:r>
            <a:r>
              <a:rPr lang="en-US" sz="2000" dirty="0" err="1" smtClean="0"/>
              <a:t>Facebook</a:t>
            </a:r>
            <a:r>
              <a:rPr lang="en-US" sz="2000" dirty="0" smtClean="0"/>
              <a:t> profile statuses by recommending items, such as TV shows, music, or sports events, according to the user's personality. </a:t>
            </a:r>
            <a:endParaRPr lang="en-US" sz="2000" dirty="0" smtClean="0"/>
          </a:p>
          <a:p>
            <a:pPr>
              <a:buClr>
                <a:schemeClr val="bg2">
                  <a:lumMod val="40000"/>
                  <a:lumOff val="60000"/>
                </a:schemeClr>
              </a:buClr>
              <a:buSzPct val="80000"/>
            </a:pPr>
            <a:endParaRPr lang="en-US" sz="2000" dirty="0" smtClean="0"/>
          </a:p>
          <a:p>
            <a:pPr>
              <a:buClr>
                <a:schemeClr val="bg2">
                  <a:lumMod val="40000"/>
                  <a:lumOff val="60000"/>
                </a:schemeClr>
              </a:buClr>
              <a:buSzPct val="80000"/>
              <a:buFont typeface="Wingdings 3" pitchFamily="18" charset="2"/>
              <a:buChar char="u"/>
            </a:pPr>
            <a:r>
              <a:rPr lang="en-US" sz="2000" dirty="0" smtClean="0"/>
              <a:t>  Depending </a:t>
            </a:r>
            <a:r>
              <a:rPr lang="en-US" sz="2000" dirty="0" smtClean="0"/>
              <a:t>on a user's ratings of mutual connections, the items could be recommended. Individuals with similar personalities would be advised. Future work needs to focus on developing and evaluating these approaches.</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40000"/>
                    <a:lumOff val="60000"/>
                  </a:schemeClr>
                </a:solidFill>
              </a:rPr>
              <a:t>References</a:t>
            </a:r>
            <a:endParaRPr lang="en-US" dirty="0">
              <a:solidFill>
                <a:schemeClr val="bg2">
                  <a:lumMod val="40000"/>
                  <a:lumOff val="60000"/>
                </a:schemeClr>
              </a:solidFill>
            </a:endParaRPr>
          </a:p>
        </p:txBody>
      </p:sp>
      <p:sp>
        <p:nvSpPr>
          <p:cNvPr id="3" name="Content Placeholder 2"/>
          <p:cNvSpPr>
            <a:spLocks noGrp="1"/>
          </p:cNvSpPr>
          <p:nvPr>
            <p:ph idx="1"/>
          </p:nvPr>
        </p:nvSpPr>
        <p:spPr>
          <a:xfrm>
            <a:off x="1103312" y="1517335"/>
            <a:ext cx="8946541" cy="4195481"/>
          </a:xfrm>
        </p:spPr>
        <p:txBody>
          <a:bodyPr>
            <a:noAutofit/>
          </a:bodyPr>
          <a:lstStyle/>
          <a:p>
            <a:pPr marL="457200" indent="-457200" algn="just">
              <a:buFont typeface="+mj-lt"/>
              <a:buAutoNum type="arabicPeriod"/>
            </a:pPr>
            <a:r>
              <a:rPr lang="en-US" sz="1900" dirty="0" err="1" smtClean="0"/>
              <a:t>Champa</a:t>
            </a:r>
            <a:r>
              <a:rPr lang="en-US" sz="1900" dirty="0" smtClean="0"/>
              <a:t> H N and Dr. K R </a:t>
            </a:r>
            <a:r>
              <a:rPr lang="en-US" sz="1900" dirty="0" err="1" smtClean="0"/>
              <a:t>AnandaKumar</a:t>
            </a:r>
            <a:r>
              <a:rPr lang="en-US" sz="1900" dirty="0" smtClean="0"/>
              <a:t>, “Artificial neural network for human behavior prediction through handwriting </a:t>
            </a:r>
            <a:r>
              <a:rPr lang="en-US" sz="1900" dirty="0" err="1" smtClean="0"/>
              <a:t>analysis”,International</a:t>
            </a:r>
            <a:r>
              <a:rPr lang="en-US" sz="1900" dirty="0" smtClean="0"/>
              <a:t> Journal of Computer Applications (0975 – 8887) Volume 2 – No.2, May 2010. </a:t>
            </a:r>
          </a:p>
          <a:p>
            <a:pPr marL="457200" indent="-457200" algn="just">
              <a:buFont typeface="+mj-lt"/>
              <a:buAutoNum type="arabicPeriod"/>
            </a:pPr>
            <a:r>
              <a:rPr lang="en-US" sz="1900" dirty="0" err="1" smtClean="0"/>
              <a:t>Cleber</a:t>
            </a:r>
            <a:r>
              <a:rPr lang="en-US" sz="1900" dirty="0" smtClean="0"/>
              <a:t> </a:t>
            </a:r>
            <a:r>
              <a:rPr lang="en-US" sz="1900" dirty="0" err="1" smtClean="0"/>
              <a:t>Zanchettin</a:t>
            </a:r>
            <a:r>
              <a:rPr lang="en-US" sz="1900" dirty="0" smtClean="0"/>
              <a:t>, Byron </a:t>
            </a:r>
            <a:r>
              <a:rPr lang="en-US" sz="1900" dirty="0" err="1" smtClean="0"/>
              <a:t>Leite</a:t>
            </a:r>
            <a:r>
              <a:rPr lang="en-US" sz="1900" dirty="0" smtClean="0"/>
              <a:t> </a:t>
            </a:r>
            <a:r>
              <a:rPr lang="en-US" sz="1900" dirty="0" err="1" smtClean="0"/>
              <a:t>Dantas</a:t>
            </a:r>
            <a:r>
              <a:rPr lang="en-US" sz="1900" dirty="0" smtClean="0"/>
              <a:t> </a:t>
            </a:r>
            <a:r>
              <a:rPr lang="en-US" sz="1900" dirty="0" err="1" smtClean="0"/>
              <a:t>Bezerra</a:t>
            </a:r>
            <a:r>
              <a:rPr lang="en-US" sz="1900" dirty="0" smtClean="0"/>
              <a:t> and Washington W. </a:t>
            </a:r>
            <a:r>
              <a:rPr lang="en-US" sz="1900" dirty="0" err="1" smtClean="0"/>
              <a:t>Azevedo,“A</a:t>
            </a:r>
            <a:r>
              <a:rPr lang="en-US" sz="1900" dirty="0" smtClean="0"/>
              <a:t> KNN-SVM hybrid model for cursive handwriting </a:t>
            </a:r>
            <a:r>
              <a:rPr lang="en-US" sz="1900" dirty="0" err="1" smtClean="0"/>
              <a:t>recognition”,Neural</a:t>
            </a:r>
            <a:r>
              <a:rPr lang="en-US" sz="1900" dirty="0" smtClean="0"/>
              <a:t> Networks (IJCNN), The 2012 International Joint Conference. </a:t>
            </a:r>
          </a:p>
          <a:p>
            <a:pPr marL="457200" indent="-457200" algn="just">
              <a:buFont typeface="+mj-lt"/>
              <a:buAutoNum type="arabicPeriod"/>
            </a:pPr>
            <a:r>
              <a:rPr lang="en-US" sz="1900" dirty="0" err="1" smtClean="0"/>
              <a:t>Seema</a:t>
            </a:r>
            <a:r>
              <a:rPr lang="en-US" sz="1900" dirty="0" smtClean="0"/>
              <a:t> </a:t>
            </a:r>
            <a:r>
              <a:rPr lang="en-US" sz="1900" dirty="0" err="1" smtClean="0"/>
              <a:t>Kedar</a:t>
            </a:r>
            <a:r>
              <a:rPr lang="en-US" sz="1900" dirty="0" smtClean="0"/>
              <a:t> and Ms </a:t>
            </a:r>
            <a:r>
              <a:rPr lang="en-US" sz="1900" dirty="0" err="1" smtClean="0"/>
              <a:t>Vaishnavi</a:t>
            </a:r>
            <a:r>
              <a:rPr lang="en-US" sz="1900" dirty="0" smtClean="0"/>
              <a:t> Nair, Ms </a:t>
            </a:r>
            <a:r>
              <a:rPr lang="en-US" sz="1900" dirty="0" err="1" smtClean="0"/>
              <a:t>Shweta</a:t>
            </a:r>
            <a:r>
              <a:rPr lang="en-US" sz="1900" dirty="0" smtClean="0"/>
              <a:t> </a:t>
            </a:r>
            <a:r>
              <a:rPr lang="en-US" sz="1900" dirty="0" err="1" smtClean="0"/>
              <a:t>Kulkarni</a:t>
            </a:r>
            <a:r>
              <a:rPr lang="en-US" sz="1900" dirty="0" smtClean="0"/>
              <a:t>, “Personality Identification through handwriting analysis: A review “,Volume 5, Issue 1,January 2015 ISSN: 2277 128X,International Journal of Advanced Research in Computer Science and Software Engineering. </a:t>
            </a:r>
          </a:p>
          <a:p>
            <a:pPr marL="457200" indent="-457200" algn="just">
              <a:buFont typeface="+mj-lt"/>
              <a:buAutoNum type="arabicPeriod"/>
            </a:pPr>
            <a:r>
              <a:rPr lang="en-US" sz="1900" dirty="0" err="1" smtClean="0"/>
              <a:t>Srihari</a:t>
            </a:r>
            <a:r>
              <a:rPr lang="en-US" sz="1900" dirty="0" smtClean="0"/>
              <a:t> S.N., Sung-</a:t>
            </a:r>
            <a:r>
              <a:rPr lang="en-US" sz="1900" dirty="0" err="1" smtClean="0"/>
              <a:t>Hyuk</a:t>
            </a:r>
            <a:r>
              <a:rPr lang="en-US" sz="1900" dirty="0" smtClean="0"/>
              <a:t> Cha and </a:t>
            </a:r>
            <a:r>
              <a:rPr lang="en-US" sz="1900" dirty="0" err="1" smtClean="0"/>
              <a:t>Sangjik</a:t>
            </a:r>
            <a:r>
              <a:rPr lang="en-US" sz="1900" dirty="0" smtClean="0"/>
              <a:t> </a:t>
            </a:r>
            <a:r>
              <a:rPr lang="en-US" sz="1900" dirty="0" err="1" smtClean="0"/>
              <a:t>Lee,“Establishing</a:t>
            </a:r>
            <a:r>
              <a:rPr lang="en-US" sz="1900" dirty="0" smtClean="0"/>
              <a:t> handwriting Individuality using pattern recognition techniques”, Proceedings of the Sixth International Conference on Document Analysis and Recognition, 2001, pp. 1195 – 1204.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THE END</a:t>
            </a:r>
            <a:endParaRPr lang="en-IN" dirty="0"/>
          </a:p>
        </p:txBody>
      </p:sp>
      <p:sp>
        <p:nvSpPr>
          <p:cNvPr id="6" name="Subtitle 5"/>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lstStyle/>
          <a:p>
            <a:fld id="{D57F1E4F-1CFF-5643-939E-02111984F565}" type="slidenum">
              <a:rPr lang="en-US" smtClean="0"/>
              <a:pPr/>
              <a:t>47</a:t>
            </a:fld>
            <a:endParaRPr lang="en-US" dirty="0"/>
          </a:p>
        </p:txBody>
      </p:sp>
    </p:spTree>
    <p:extLst>
      <p:ext uri="{BB962C8B-B14F-4D97-AF65-F5344CB8AC3E}">
        <p14:creationId xmlns="" xmlns:p14="http://schemas.microsoft.com/office/powerpoint/2010/main" val="275546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Objectives of Project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83766"/>
            <a:ext cx="8946541" cy="4664634"/>
          </a:xfrm>
        </p:spPr>
        <p:txBody>
          <a:bodyPr>
            <a:normAutofit/>
          </a:bodyPr>
          <a:lstStyle/>
          <a:p>
            <a:pPr fontAlgn="base"/>
            <a:r>
              <a:rPr lang="en-US" sz="2400" dirty="0" smtClean="0"/>
              <a:t>Users </a:t>
            </a:r>
            <a:r>
              <a:rPr lang="en-US" sz="2400" dirty="0" smtClean="0"/>
              <a:t>should be able to upload the image.</a:t>
            </a:r>
          </a:p>
          <a:p>
            <a:pPr fontAlgn="base"/>
            <a:r>
              <a:rPr lang="en-US" sz="2400" dirty="0" smtClean="0"/>
              <a:t>System should be able to pre process the given input to suppress the background.</a:t>
            </a:r>
          </a:p>
          <a:p>
            <a:pPr fontAlgn="base"/>
            <a:r>
              <a:rPr lang="en-US" sz="2400" dirty="0" smtClean="0"/>
              <a:t>System should detect text regions present in the image.</a:t>
            </a:r>
          </a:p>
          <a:p>
            <a:pPr fontAlgn="base"/>
            <a:r>
              <a:rPr lang="en-US" sz="2400" dirty="0" smtClean="0"/>
              <a:t>System should retrieve text present in the image and display them to the user.</a:t>
            </a:r>
          </a:p>
          <a:p>
            <a:pPr fontAlgn="base"/>
            <a:r>
              <a:rPr lang="en-US" sz="2400" dirty="0" smtClean="0"/>
              <a:t>The main attention of our project is feature extraction and classification.</a:t>
            </a:r>
          </a:p>
          <a:p>
            <a:pPr algn="just"/>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 xmlns:p14="http://schemas.microsoft.com/office/powerpoint/2010/main" val="2509912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Existing Work</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12498"/>
            <a:ext cx="8946541" cy="4940060"/>
          </a:xfrm>
        </p:spPr>
        <p:txBody>
          <a:bodyPr>
            <a:noAutofit/>
          </a:bodyPr>
          <a:lstStyle/>
          <a:p>
            <a:pPr algn="just"/>
            <a:r>
              <a:rPr lang="en-US" sz="2200" b="1" dirty="0"/>
              <a:t>A paper published in the year 1995 at the SUNY, Buffalo </a:t>
            </a:r>
            <a:r>
              <a:rPr lang="en-US" sz="2200" dirty="0"/>
              <a:t>by Prof S. N. </a:t>
            </a:r>
            <a:r>
              <a:rPr lang="en-US" sz="2200" dirty="0" smtClean="0"/>
              <a:t>Srihari </a:t>
            </a:r>
            <a:r>
              <a:rPr lang="en-US" sz="2200" dirty="0"/>
              <a:t>and two others from the Center of Excellence for document analysis and recognition gave a lot of insights which led to the progress in the field of Computer Aided </a:t>
            </a:r>
            <a:r>
              <a:rPr lang="en-US" sz="2200" dirty="0" smtClean="0"/>
              <a:t>Graphology. This </a:t>
            </a:r>
            <a:r>
              <a:rPr lang="en-US" sz="2200" dirty="0"/>
              <a:t>paper focuses only at the prime features of a page of handwritten sample that are page margins, line spacing, line direction, slant and zone </a:t>
            </a:r>
            <a:r>
              <a:rPr lang="en-US" sz="2200" dirty="0" smtClean="0"/>
              <a:t>ratios. </a:t>
            </a:r>
            <a:r>
              <a:rPr lang="en-US" sz="2200" dirty="0"/>
              <a:t>T</a:t>
            </a:r>
            <a:r>
              <a:rPr lang="en-US" sz="2200" dirty="0" smtClean="0"/>
              <a:t>he </a:t>
            </a:r>
            <a:r>
              <a:rPr lang="en-US" sz="2200" dirty="0"/>
              <a:t>methodology used is scanning, preprocessing, feature extraction, analysis and finally, trait determination. This system was mainly designed to prove the validity of the graphology rules that were applied in the implementation of the system. This paper restricts its scope to macro analysis of the handwriting sample</a:t>
            </a:r>
            <a:r>
              <a:rPr lang="en-US" sz="2200" dirty="0" smtClean="0"/>
              <a:t>. </a:t>
            </a:r>
            <a:r>
              <a:rPr lang="en-US" sz="2400" dirty="0"/>
              <a:t>There are no micro features like alphabet, loops etc. taken into consideration.</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spTree>
    <p:extLst>
      <p:ext uri="{BB962C8B-B14F-4D97-AF65-F5344CB8AC3E}">
        <p14:creationId xmlns="" xmlns:p14="http://schemas.microsoft.com/office/powerpoint/2010/main" val="2148588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Existing Work (cont’d)</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909314"/>
            <a:ext cx="8946541" cy="4339086"/>
          </a:xfrm>
        </p:spPr>
        <p:txBody>
          <a:bodyPr>
            <a:normAutofit/>
          </a:bodyPr>
          <a:lstStyle/>
          <a:p>
            <a:pPr algn="just"/>
            <a:r>
              <a:rPr lang="en-US" sz="2200" b="1" dirty="0"/>
              <a:t>A paper based on </a:t>
            </a:r>
            <a:r>
              <a:rPr lang="en-US" sz="2200" b="1" dirty="0" smtClean="0"/>
              <a:t>Artificial Neural Network by Dr. KR Ananda Kumar, </a:t>
            </a:r>
            <a:r>
              <a:rPr lang="en-US" sz="2200" dirty="0"/>
              <a:t>explores the implementation of a machine learning approach in the field of handwriting analysis. This paper proposed a method to predict the personality traits of a person by analyzing the baseline, pen pressure and the letter </a:t>
            </a:r>
            <a:r>
              <a:rPr lang="en-US" sz="2200" dirty="0" smtClean="0"/>
              <a:t>“t” as </a:t>
            </a:r>
            <a:r>
              <a:rPr lang="en-US" sz="2200" dirty="0"/>
              <a:t>found in the </a:t>
            </a:r>
            <a:r>
              <a:rPr lang="en-US" sz="2200" dirty="0" smtClean="0"/>
              <a:t>individual's </a:t>
            </a:r>
            <a:r>
              <a:rPr lang="en-US" sz="2200" dirty="0"/>
              <a:t>handwriting sample. These extracted features are then given as an input to the artificial neural network which in turn gives output as personality trait to the user. The future work discussed in this paper are, including more features of the handwriting like the size of the letters and the margins as inputs for personality trait determination to improve the system </a:t>
            </a:r>
            <a:r>
              <a:rPr lang="en-US" sz="2200" dirty="0" smtClean="0"/>
              <a:t>output.</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 xmlns:p14="http://schemas.microsoft.com/office/powerpoint/2010/main" val="360990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Proposed Method</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524000"/>
            <a:ext cx="8946541" cy="4721412"/>
          </a:xfrm>
        </p:spPr>
        <p:txBody>
          <a:bodyPr>
            <a:normAutofit lnSpcReduction="10000"/>
          </a:bodyPr>
          <a:lstStyle/>
          <a:p>
            <a:pPr algn="just"/>
            <a:r>
              <a:rPr lang="en-IN" sz="2200" dirty="0" smtClean="0"/>
              <a:t>The </a:t>
            </a:r>
            <a:r>
              <a:rPr lang="en-US" sz="2400" dirty="0" smtClean="0"/>
              <a:t>proposed </a:t>
            </a:r>
            <a:r>
              <a:rPr lang="en-US" sz="2400" dirty="0" smtClean="0"/>
              <a:t>work investigates the unique persona prediction of a person using computer</a:t>
            </a:r>
            <a:r>
              <a:rPr lang="hi-IN" sz="2400" dirty="0" smtClean="0"/>
              <a:t>-</a:t>
            </a:r>
            <a:r>
              <a:rPr lang="en-US" sz="2400" dirty="0" smtClean="0"/>
              <a:t>aided technology</a:t>
            </a:r>
            <a:r>
              <a:rPr lang="hi-IN" sz="2400" dirty="0" smtClean="0"/>
              <a:t>. </a:t>
            </a:r>
            <a:endParaRPr lang="en-US" sz="2400" dirty="0" smtClean="0"/>
          </a:p>
          <a:p>
            <a:pPr algn="just"/>
            <a:r>
              <a:rPr lang="en-US" sz="2400" dirty="0" smtClean="0"/>
              <a:t>Various </a:t>
            </a:r>
            <a:r>
              <a:rPr lang="en-US" sz="2400" dirty="0" smtClean="0"/>
              <a:t>methods are utilized, including feature extraction and Support Vector Machine</a:t>
            </a:r>
            <a:r>
              <a:rPr lang="hi-IN" sz="2400" dirty="0" smtClean="0"/>
              <a:t>. </a:t>
            </a:r>
            <a:r>
              <a:rPr lang="en-US" sz="2400" dirty="0" smtClean="0"/>
              <a:t>It is a supervised machine learning algorithmic program used for each classification and regression. </a:t>
            </a:r>
            <a:endParaRPr lang="en-US" sz="2400" dirty="0" smtClean="0"/>
          </a:p>
          <a:p>
            <a:pPr algn="just"/>
            <a:r>
              <a:rPr lang="en-US" sz="2400" dirty="0" smtClean="0"/>
              <a:t>Though </a:t>
            </a:r>
            <a:r>
              <a:rPr lang="en-US" sz="2400" dirty="0" smtClean="0"/>
              <a:t>we say that Support Vector Machine (SVM) is compatible with regression issues, it's a lot appropriate for classification issues</a:t>
            </a:r>
            <a:r>
              <a:rPr lang="hi-IN" sz="2400" dirty="0" smtClean="0"/>
              <a:t>. SVM </a:t>
            </a:r>
            <a:r>
              <a:rPr lang="en-US" sz="2400" dirty="0" smtClean="0"/>
              <a:t>will take all the parameters as the input and give the unique personality or behavior of the writer as the output</a:t>
            </a:r>
            <a:r>
              <a:rPr lang="hi-IN" sz="2400" dirty="0" smtClean="0"/>
              <a:t>.</a:t>
            </a:r>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 xmlns:p14="http://schemas.microsoft.com/office/powerpoint/2010/main" val="3776063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40000"/>
                    <a:lumOff val="60000"/>
                  </a:schemeClr>
                </a:solidFill>
              </a:rPr>
              <a:t>Scope of the Project</a:t>
            </a:r>
            <a:endParaRPr lang="en-IN" dirty="0">
              <a:solidFill>
                <a:schemeClr val="bg2">
                  <a:lumMod val="40000"/>
                  <a:lumOff val="60000"/>
                </a:schemeClr>
              </a:solidFill>
            </a:endParaRPr>
          </a:p>
        </p:txBody>
      </p:sp>
      <p:sp>
        <p:nvSpPr>
          <p:cNvPr id="3" name="Content Placeholder 2"/>
          <p:cNvSpPr>
            <a:spLocks noGrp="1"/>
          </p:cNvSpPr>
          <p:nvPr>
            <p:ph idx="1"/>
          </p:nvPr>
        </p:nvSpPr>
        <p:spPr>
          <a:xfrm>
            <a:off x="1103312" y="1739153"/>
            <a:ext cx="8946541" cy="4285129"/>
          </a:xfrm>
        </p:spPr>
        <p:txBody>
          <a:bodyPr>
            <a:normAutofit/>
          </a:bodyPr>
          <a:lstStyle/>
          <a:p>
            <a:pPr algn="just"/>
            <a:r>
              <a:rPr lang="en-IN" sz="2200" dirty="0" smtClean="0"/>
              <a:t>The proposed methodology would help automate the behavioural analysis in handwriting that would determine the personality of the writer. This would save both time and effort of Graphologists in dealing with real world problems.</a:t>
            </a:r>
          </a:p>
          <a:p>
            <a:pPr algn="just"/>
            <a:endParaRPr lang="en-IN" sz="2200" dirty="0"/>
          </a:p>
          <a:p>
            <a:pPr algn="just"/>
            <a:r>
              <a:rPr lang="en-IN" sz="2200" dirty="0" smtClean="0"/>
              <a:t>The limitations encountered in the current technique of using ANN can be solved by combining other Machine Learning Algorithms as well as the usage of Natural Language Processing for image pre-processing. This could improve the speed and efficiency during the handwriting analysis.</a:t>
            </a:r>
          </a:p>
          <a:p>
            <a:pPr algn="just"/>
            <a:endParaRPr lang="en-IN" sz="2200" dirty="0"/>
          </a:p>
          <a:p>
            <a:pPr algn="just"/>
            <a:endParaRPr lang="en-IN" sz="22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 xmlns:p14="http://schemas.microsoft.com/office/powerpoint/2010/main" val="262386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5390</TotalTime>
  <Words>2645</Words>
  <Application>Microsoft Office PowerPoint</Application>
  <PresentationFormat>Custom</PresentationFormat>
  <Paragraphs>221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Ion</vt:lpstr>
      <vt:lpstr>Medi-Caps University</vt:lpstr>
      <vt:lpstr>Integrating Graphology and Machine Learning for Accurate Prediction of Personality : A Novel Approach</vt:lpstr>
      <vt:lpstr>Introduction</vt:lpstr>
      <vt:lpstr>Problem Statement</vt:lpstr>
      <vt:lpstr>Objectives of Project</vt:lpstr>
      <vt:lpstr>Existing Work</vt:lpstr>
      <vt:lpstr>Existing Work (cont’d)</vt:lpstr>
      <vt:lpstr>Proposed Method</vt:lpstr>
      <vt:lpstr>Scope of the Project</vt:lpstr>
      <vt:lpstr>Scope of the Project (cont’d)</vt:lpstr>
      <vt:lpstr>Requirements</vt:lpstr>
      <vt:lpstr>Requirements (cont’d)</vt:lpstr>
      <vt:lpstr>Limitations</vt:lpstr>
      <vt:lpstr>Functional And Non-Functional Requirements</vt:lpstr>
      <vt:lpstr>Introduction</vt:lpstr>
      <vt:lpstr>Scope</vt:lpstr>
      <vt:lpstr>Features Recognized</vt:lpstr>
      <vt:lpstr>Functional Requirements  Baseline</vt:lpstr>
      <vt:lpstr>Slide 19</vt:lpstr>
      <vt:lpstr>Margin </vt:lpstr>
      <vt:lpstr>Slide 21</vt:lpstr>
      <vt:lpstr>Letter Slant</vt:lpstr>
      <vt:lpstr>Slide 23</vt:lpstr>
      <vt:lpstr>Size of the letter</vt:lpstr>
      <vt:lpstr>Slide 25</vt:lpstr>
      <vt:lpstr>Slide 26</vt:lpstr>
      <vt:lpstr>Slide 27</vt:lpstr>
      <vt:lpstr>Slide 28</vt:lpstr>
      <vt:lpstr>Slide 29</vt:lpstr>
      <vt:lpstr>Specifications</vt:lpstr>
      <vt:lpstr>Non Functional Requirement</vt:lpstr>
      <vt:lpstr>Slide 32</vt:lpstr>
      <vt:lpstr>Block Diagram</vt:lpstr>
      <vt:lpstr>Slide 34</vt:lpstr>
      <vt:lpstr>Use Case Diagram</vt:lpstr>
      <vt:lpstr>Slide 36</vt:lpstr>
      <vt:lpstr>Activity Diagram</vt:lpstr>
      <vt:lpstr>Slide 38</vt:lpstr>
      <vt:lpstr>Slide 39</vt:lpstr>
      <vt:lpstr>Sequence Diagram</vt:lpstr>
      <vt:lpstr>Slide 41</vt:lpstr>
      <vt:lpstr>Class Diagram</vt:lpstr>
      <vt:lpstr>Slide 43</vt:lpstr>
      <vt:lpstr>Slide 44</vt:lpstr>
      <vt:lpstr>Slide 45</vt:lpstr>
      <vt:lpstr>References</vt:lpstr>
      <vt:lpstr>THE 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manav kaul</dc:creator>
  <cp:lastModifiedBy>Admin</cp:lastModifiedBy>
  <cp:revision>150</cp:revision>
  <dcterms:created xsi:type="dcterms:W3CDTF">2021-08-23T14:48:12Z</dcterms:created>
  <dcterms:modified xsi:type="dcterms:W3CDTF">2022-05-09T16:00:48Z</dcterms:modified>
</cp:coreProperties>
</file>