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71" r:id="rId5"/>
    <p:sldId id="282" r:id="rId6"/>
    <p:sldId id="264" r:id="rId7"/>
    <p:sldId id="265" r:id="rId8"/>
    <p:sldId id="266" r:id="rId9"/>
    <p:sldId id="280" r:id="rId10"/>
    <p:sldId id="267" r:id="rId11"/>
    <p:sldId id="281" r:id="rId12"/>
    <p:sldId id="270" r:id="rId13"/>
    <p:sldId id="272" r:id="rId14"/>
    <p:sldId id="273" r:id="rId15"/>
    <p:sldId id="274" r:id="rId16"/>
    <p:sldId id="275" r:id="rId17"/>
    <p:sldId id="276" r:id="rId18"/>
    <p:sldId id="277" r:id="rId19"/>
    <p:sldId id="278" r:id="rId20"/>
    <p:sldId id="283" r:id="rId21"/>
    <p:sldId id="286" r:id="rId22"/>
    <p:sldId id="284" r:id="rId23"/>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B72C9-EB11-9244-7A72-10B432E40A06}" v="16" dt="2023-04-08T13:27:39.715"/>
    <p1510:client id="{0CC0F294-A1C0-4885-9560-ECEF1B7BCB0E}" v="41" dt="2023-04-03T02:30:51.347"/>
    <p1510:client id="{7F5D584D-E666-25DF-F5A4-C85AFA61C456}" v="44" dt="2023-04-08T16:07:04.889"/>
    <p1510:client id="{89C10515-199A-04D6-DDE3-ED2A300E2D37}" v="1682" dt="2023-04-03T06:38:02.588"/>
    <p1510:client id="{CA7F76C0-B984-4635-8B3F-B0C9965E08D0}" v="1986" dt="2023-04-02T14:16:40.939"/>
    <p1510:client id="{CAAD1514-5B8F-8423-C67E-3E7C2B889FBC}" v="46" dt="2023-04-03T09:39:45.354"/>
    <p1510:client id="{D847601A-AD5F-D620-09BA-3F3F8973E6C2}" v="160" dt="2023-04-03T07:15:25.123"/>
    <p1510:client id="{D84FF5C0-38EC-9D24-46C8-6BBA5F5A7315}" v="1245" dt="2023-04-03T11:00:49.720"/>
    <p1510:client id="{E29D5332-E3F5-4BBA-B37D-8858CE072D0C}" v="128" dt="2023-04-02T09:37:33.175"/>
    <p1510:client id="{F919799D-AE37-7984-4554-88D45936EE59}" v="60" dt="2023-04-08T16:08:51.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487" autoAdjust="0"/>
  </p:normalViewPr>
  <p:slideViewPr>
    <p:cSldViewPr snapToGrid="0">
      <p:cViewPr varScale="1">
        <p:scale>
          <a:sx n="75" d="100"/>
          <a:sy n="75" d="100"/>
        </p:scale>
        <p:origin x="1938" y="60"/>
      </p:cViewPr>
      <p:guideLst/>
    </p:cSldViewPr>
  </p:slideViewPr>
  <p:notesTextViewPr>
    <p:cViewPr>
      <p:scale>
        <a:sx n="1" d="1"/>
        <a:sy n="1" d="1"/>
      </p:scale>
      <p:origin x="0" y="0"/>
    </p:cViewPr>
  </p:notesTextViewPr>
  <p:notesViewPr>
    <p:cSldViewPr snapToGrid="0">
      <p:cViewPr varScale="1">
        <p:scale>
          <a:sx n="84" d="100"/>
          <a:sy n="84" d="100"/>
        </p:scale>
        <p:origin x="390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921BA-71AA-4FFE-883F-B9644D304B5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F8CA4B0-3CA5-4E40-A0ED-F4037BD318C9}">
      <dgm:prSet/>
      <dgm:spPr/>
      <dgm:t>
        <a:bodyPr/>
        <a:lstStyle/>
        <a:p>
          <a:r>
            <a:rPr lang="vi-VN"/>
            <a:t>Giới thiệu</a:t>
          </a:r>
          <a:endParaRPr lang="en-US"/>
        </a:p>
      </dgm:t>
    </dgm:pt>
    <dgm:pt modelId="{E713761D-F899-48EC-A9B5-360B806D838D}" type="parTrans" cxnId="{CB102B11-8080-4637-8A3F-349678499CC0}">
      <dgm:prSet/>
      <dgm:spPr/>
      <dgm:t>
        <a:bodyPr/>
        <a:lstStyle/>
        <a:p>
          <a:endParaRPr lang="en-US"/>
        </a:p>
      </dgm:t>
    </dgm:pt>
    <dgm:pt modelId="{B52B21DA-D8BA-46B8-840E-3090FCE04E54}" type="sibTrans" cxnId="{CB102B11-8080-4637-8A3F-349678499CC0}">
      <dgm:prSet/>
      <dgm:spPr/>
      <dgm:t>
        <a:bodyPr/>
        <a:lstStyle/>
        <a:p>
          <a:endParaRPr lang="en-US"/>
        </a:p>
      </dgm:t>
    </dgm:pt>
    <dgm:pt modelId="{F145C5A3-9600-43CA-9230-9010817E2F6A}">
      <dgm:prSet/>
      <dgm:spPr/>
      <dgm:t>
        <a:bodyPr/>
        <a:lstStyle/>
        <a:p>
          <a:r>
            <a:rPr lang="vi-VN"/>
            <a:t>Kiến trúc</a:t>
          </a:r>
          <a:endParaRPr lang="en-US"/>
        </a:p>
      </dgm:t>
    </dgm:pt>
    <dgm:pt modelId="{DD4EC45F-A60A-43E9-A555-5858915E7C67}" type="parTrans" cxnId="{E1F5B4A3-0F83-4591-8B83-79B18D735CE8}">
      <dgm:prSet/>
      <dgm:spPr/>
      <dgm:t>
        <a:bodyPr/>
        <a:lstStyle/>
        <a:p>
          <a:endParaRPr lang="en-US"/>
        </a:p>
      </dgm:t>
    </dgm:pt>
    <dgm:pt modelId="{BE8F826F-C55A-485C-8575-800969E07FA1}" type="sibTrans" cxnId="{E1F5B4A3-0F83-4591-8B83-79B18D735CE8}">
      <dgm:prSet/>
      <dgm:spPr/>
      <dgm:t>
        <a:bodyPr/>
        <a:lstStyle/>
        <a:p>
          <a:endParaRPr lang="en-US"/>
        </a:p>
      </dgm:t>
    </dgm:pt>
    <dgm:pt modelId="{F7118BD4-F92A-4A03-94A7-B0033517FB1E}">
      <dgm:prSet/>
      <dgm:spPr/>
      <dgm:t>
        <a:bodyPr/>
        <a:lstStyle/>
        <a:p>
          <a:r>
            <a:rPr lang="vi-VN"/>
            <a:t>Hoạt động</a:t>
          </a:r>
          <a:endParaRPr lang="en-US"/>
        </a:p>
      </dgm:t>
    </dgm:pt>
    <dgm:pt modelId="{261FDA4D-A3AD-4249-8887-28CE3EEEA007}" type="parTrans" cxnId="{FDD6A209-666C-4151-A90D-56C562959805}">
      <dgm:prSet/>
      <dgm:spPr/>
      <dgm:t>
        <a:bodyPr/>
        <a:lstStyle/>
        <a:p>
          <a:endParaRPr lang="en-US"/>
        </a:p>
      </dgm:t>
    </dgm:pt>
    <dgm:pt modelId="{61CA4E26-743C-459D-B4C2-06D182F8F4DF}" type="sibTrans" cxnId="{FDD6A209-666C-4151-A90D-56C562959805}">
      <dgm:prSet/>
      <dgm:spPr/>
      <dgm:t>
        <a:bodyPr/>
        <a:lstStyle/>
        <a:p>
          <a:endParaRPr lang="en-US"/>
        </a:p>
      </dgm:t>
    </dgm:pt>
    <dgm:pt modelId="{A3BCB42C-402B-4C99-92A9-EBF7D0A781E1}">
      <dgm:prSet/>
      <dgm:spPr/>
      <dgm:t>
        <a:bodyPr/>
        <a:lstStyle/>
        <a:p>
          <a:r>
            <a:rPr lang="vi-VN"/>
            <a:t>Ứng dụng</a:t>
          </a:r>
          <a:endParaRPr lang="en-US"/>
        </a:p>
      </dgm:t>
    </dgm:pt>
    <dgm:pt modelId="{A2195F34-34FC-4C8D-BD25-B5C982ECB41B}" type="parTrans" cxnId="{C3F810AA-BE27-4A19-A647-13B6E5DE4A5C}">
      <dgm:prSet/>
      <dgm:spPr/>
      <dgm:t>
        <a:bodyPr/>
        <a:lstStyle/>
        <a:p>
          <a:endParaRPr lang="en-US"/>
        </a:p>
      </dgm:t>
    </dgm:pt>
    <dgm:pt modelId="{685B4ED7-AD2F-41BE-87C2-3ECAC0F1F837}" type="sibTrans" cxnId="{C3F810AA-BE27-4A19-A647-13B6E5DE4A5C}">
      <dgm:prSet/>
      <dgm:spPr/>
      <dgm:t>
        <a:bodyPr/>
        <a:lstStyle/>
        <a:p>
          <a:endParaRPr lang="en-US"/>
        </a:p>
      </dgm:t>
    </dgm:pt>
    <dgm:pt modelId="{7EEE0F16-2240-4679-A270-0DC180103324}" type="pres">
      <dgm:prSet presAssocID="{B7E921BA-71AA-4FFE-883F-B9644D304B5A}" presName="vert0" presStyleCnt="0">
        <dgm:presLayoutVars>
          <dgm:dir/>
          <dgm:animOne val="branch"/>
          <dgm:animLvl val="lvl"/>
        </dgm:presLayoutVars>
      </dgm:prSet>
      <dgm:spPr/>
    </dgm:pt>
    <dgm:pt modelId="{5C37B405-931D-4728-B0D6-41757D3554EF}" type="pres">
      <dgm:prSet presAssocID="{8F8CA4B0-3CA5-4E40-A0ED-F4037BD318C9}" presName="thickLine" presStyleLbl="alignNode1" presStyleIdx="0" presStyleCnt="4"/>
      <dgm:spPr/>
    </dgm:pt>
    <dgm:pt modelId="{6B102709-3C63-4AC4-B9D3-887E7CC80119}" type="pres">
      <dgm:prSet presAssocID="{8F8CA4B0-3CA5-4E40-A0ED-F4037BD318C9}" presName="horz1" presStyleCnt="0"/>
      <dgm:spPr/>
    </dgm:pt>
    <dgm:pt modelId="{CA4FA928-7F20-49E2-9A62-6BBE1BE22067}" type="pres">
      <dgm:prSet presAssocID="{8F8CA4B0-3CA5-4E40-A0ED-F4037BD318C9}" presName="tx1" presStyleLbl="revTx" presStyleIdx="0" presStyleCnt="4"/>
      <dgm:spPr/>
    </dgm:pt>
    <dgm:pt modelId="{65CDE3A7-B0BC-4DAD-98C4-989F5305BB38}" type="pres">
      <dgm:prSet presAssocID="{8F8CA4B0-3CA5-4E40-A0ED-F4037BD318C9}" presName="vert1" presStyleCnt="0"/>
      <dgm:spPr/>
    </dgm:pt>
    <dgm:pt modelId="{DE7957C3-F38C-413E-B5BC-DFFF033148D7}" type="pres">
      <dgm:prSet presAssocID="{F145C5A3-9600-43CA-9230-9010817E2F6A}" presName="thickLine" presStyleLbl="alignNode1" presStyleIdx="1" presStyleCnt="4"/>
      <dgm:spPr/>
    </dgm:pt>
    <dgm:pt modelId="{39A40C11-3395-45AB-BE3F-FB8FFD84F67E}" type="pres">
      <dgm:prSet presAssocID="{F145C5A3-9600-43CA-9230-9010817E2F6A}" presName="horz1" presStyleCnt="0"/>
      <dgm:spPr/>
    </dgm:pt>
    <dgm:pt modelId="{56FDE5CA-9461-4860-B84F-B14365E5D0F7}" type="pres">
      <dgm:prSet presAssocID="{F145C5A3-9600-43CA-9230-9010817E2F6A}" presName="tx1" presStyleLbl="revTx" presStyleIdx="1" presStyleCnt="4"/>
      <dgm:spPr/>
    </dgm:pt>
    <dgm:pt modelId="{CAB9E75F-07A1-493C-A17F-DA5D7C28FC7D}" type="pres">
      <dgm:prSet presAssocID="{F145C5A3-9600-43CA-9230-9010817E2F6A}" presName="vert1" presStyleCnt="0"/>
      <dgm:spPr/>
    </dgm:pt>
    <dgm:pt modelId="{278A3F5E-8FB4-4B3D-9F30-8D80D8B8A57B}" type="pres">
      <dgm:prSet presAssocID="{F7118BD4-F92A-4A03-94A7-B0033517FB1E}" presName="thickLine" presStyleLbl="alignNode1" presStyleIdx="2" presStyleCnt="4"/>
      <dgm:spPr/>
    </dgm:pt>
    <dgm:pt modelId="{C23ACEC7-ABAC-42D5-96E9-976ABFFBDC11}" type="pres">
      <dgm:prSet presAssocID="{F7118BD4-F92A-4A03-94A7-B0033517FB1E}" presName="horz1" presStyleCnt="0"/>
      <dgm:spPr/>
    </dgm:pt>
    <dgm:pt modelId="{3B58C321-36A6-4C9B-AAC9-9B12DF09D404}" type="pres">
      <dgm:prSet presAssocID="{F7118BD4-F92A-4A03-94A7-B0033517FB1E}" presName="tx1" presStyleLbl="revTx" presStyleIdx="2" presStyleCnt="4"/>
      <dgm:spPr/>
    </dgm:pt>
    <dgm:pt modelId="{16F7E013-FF79-4DEF-BAFB-20CA5ADA295C}" type="pres">
      <dgm:prSet presAssocID="{F7118BD4-F92A-4A03-94A7-B0033517FB1E}" presName="vert1" presStyleCnt="0"/>
      <dgm:spPr/>
    </dgm:pt>
    <dgm:pt modelId="{96F4D6A2-5F75-480F-B70C-E35A39CE079F}" type="pres">
      <dgm:prSet presAssocID="{A3BCB42C-402B-4C99-92A9-EBF7D0A781E1}" presName="thickLine" presStyleLbl="alignNode1" presStyleIdx="3" presStyleCnt="4"/>
      <dgm:spPr/>
    </dgm:pt>
    <dgm:pt modelId="{DE7C322C-1978-40F2-ABCE-E3FFFF051E18}" type="pres">
      <dgm:prSet presAssocID="{A3BCB42C-402B-4C99-92A9-EBF7D0A781E1}" presName="horz1" presStyleCnt="0"/>
      <dgm:spPr/>
    </dgm:pt>
    <dgm:pt modelId="{7F9193D5-38E7-4980-8BCA-348F15C6F5D6}" type="pres">
      <dgm:prSet presAssocID="{A3BCB42C-402B-4C99-92A9-EBF7D0A781E1}" presName="tx1" presStyleLbl="revTx" presStyleIdx="3" presStyleCnt="4"/>
      <dgm:spPr/>
    </dgm:pt>
    <dgm:pt modelId="{5FE1FEA4-1BE0-4B21-B00B-41480AA1D1C6}" type="pres">
      <dgm:prSet presAssocID="{A3BCB42C-402B-4C99-92A9-EBF7D0A781E1}" presName="vert1" presStyleCnt="0"/>
      <dgm:spPr/>
    </dgm:pt>
  </dgm:ptLst>
  <dgm:cxnLst>
    <dgm:cxn modelId="{FDD6A209-666C-4151-A90D-56C562959805}" srcId="{B7E921BA-71AA-4FFE-883F-B9644D304B5A}" destId="{F7118BD4-F92A-4A03-94A7-B0033517FB1E}" srcOrd="2" destOrd="0" parTransId="{261FDA4D-A3AD-4249-8887-28CE3EEEA007}" sibTransId="{61CA4E26-743C-459D-B4C2-06D182F8F4DF}"/>
    <dgm:cxn modelId="{543C800F-81DE-48FE-9C5E-19B548476F37}" type="presOf" srcId="{8F8CA4B0-3CA5-4E40-A0ED-F4037BD318C9}" destId="{CA4FA928-7F20-49E2-9A62-6BBE1BE22067}" srcOrd="0" destOrd="0" presId="urn:microsoft.com/office/officeart/2008/layout/LinedList"/>
    <dgm:cxn modelId="{CB102B11-8080-4637-8A3F-349678499CC0}" srcId="{B7E921BA-71AA-4FFE-883F-B9644D304B5A}" destId="{8F8CA4B0-3CA5-4E40-A0ED-F4037BD318C9}" srcOrd="0" destOrd="0" parTransId="{E713761D-F899-48EC-A9B5-360B806D838D}" sibTransId="{B52B21DA-D8BA-46B8-840E-3090FCE04E54}"/>
    <dgm:cxn modelId="{0F16C844-E409-4B1D-ACEC-3A1B486F9496}" type="presOf" srcId="{A3BCB42C-402B-4C99-92A9-EBF7D0A781E1}" destId="{7F9193D5-38E7-4980-8BCA-348F15C6F5D6}" srcOrd="0" destOrd="0" presId="urn:microsoft.com/office/officeart/2008/layout/LinedList"/>
    <dgm:cxn modelId="{E1F5B4A3-0F83-4591-8B83-79B18D735CE8}" srcId="{B7E921BA-71AA-4FFE-883F-B9644D304B5A}" destId="{F145C5A3-9600-43CA-9230-9010817E2F6A}" srcOrd="1" destOrd="0" parTransId="{DD4EC45F-A60A-43E9-A555-5858915E7C67}" sibTransId="{BE8F826F-C55A-485C-8575-800969E07FA1}"/>
    <dgm:cxn modelId="{3A9FC9A5-A57C-4966-A8A1-E46E363D5C73}" type="presOf" srcId="{F7118BD4-F92A-4A03-94A7-B0033517FB1E}" destId="{3B58C321-36A6-4C9B-AAC9-9B12DF09D404}" srcOrd="0" destOrd="0" presId="urn:microsoft.com/office/officeart/2008/layout/LinedList"/>
    <dgm:cxn modelId="{C3F810AA-BE27-4A19-A647-13B6E5DE4A5C}" srcId="{B7E921BA-71AA-4FFE-883F-B9644D304B5A}" destId="{A3BCB42C-402B-4C99-92A9-EBF7D0A781E1}" srcOrd="3" destOrd="0" parTransId="{A2195F34-34FC-4C8D-BD25-B5C982ECB41B}" sibTransId="{685B4ED7-AD2F-41BE-87C2-3ECAC0F1F837}"/>
    <dgm:cxn modelId="{7447E5FD-8B02-4146-A19E-57A6CFDA393C}" type="presOf" srcId="{B7E921BA-71AA-4FFE-883F-B9644D304B5A}" destId="{7EEE0F16-2240-4679-A270-0DC180103324}" srcOrd="0" destOrd="0" presId="urn:microsoft.com/office/officeart/2008/layout/LinedList"/>
    <dgm:cxn modelId="{EECAF9FE-B916-4A4C-A24D-EB185B475089}" type="presOf" srcId="{F145C5A3-9600-43CA-9230-9010817E2F6A}" destId="{56FDE5CA-9461-4860-B84F-B14365E5D0F7}" srcOrd="0" destOrd="0" presId="urn:microsoft.com/office/officeart/2008/layout/LinedList"/>
    <dgm:cxn modelId="{C8EBAD3B-09AF-461C-81BF-FC903033B250}" type="presParOf" srcId="{7EEE0F16-2240-4679-A270-0DC180103324}" destId="{5C37B405-931D-4728-B0D6-41757D3554EF}" srcOrd="0" destOrd="0" presId="urn:microsoft.com/office/officeart/2008/layout/LinedList"/>
    <dgm:cxn modelId="{1E9BB887-2ECB-48CA-8327-D849628C8A3C}" type="presParOf" srcId="{7EEE0F16-2240-4679-A270-0DC180103324}" destId="{6B102709-3C63-4AC4-B9D3-887E7CC80119}" srcOrd="1" destOrd="0" presId="urn:microsoft.com/office/officeart/2008/layout/LinedList"/>
    <dgm:cxn modelId="{4C5720E2-732F-4F8C-9751-4F06F7FF7FA7}" type="presParOf" srcId="{6B102709-3C63-4AC4-B9D3-887E7CC80119}" destId="{CA4FA928-7F20-49E2-9A62-6BBE1BE22067}" srcOrd="0" destOrd="0" presId="urn:microsoft.com/office/officeart/2008/layout/LinedList"/>
    <dgm:cxn modelId="{55B21F41-9522-4E54-AA5C-FF59366F46BF}" type="presParOf" srcId="{6B102709-3C63-4AC4-B9D3-887E7CC80119}" destId="{65CDE3A7-B0BC-4DAD-98C4-989F5305BB38}" srcOrd="1" destOrd="0" presId="urn:microsoft.com/office/officeart/2008/layout/LinedList"/>
    <dgm:cxn modelId="{0FD9A3C7-D308-4BBE-905B-84450576A510}" type="presParOf" srcId="{7EEE0F16-2240-4679-A270-0DC180103324}" destId="{DE7957C3-F38C-413E-B5BC-DFFF033148D7}" srcOrd="2" destOrd="0" presId="urn:microsoft.com/office/officeart/2008/layout/LinedList"/>
    <dgm:cxn modelId="{F02C1A5C-FCB8-40E4-B8C5-0C48BFA7DEC7}" type="presParOf" srcId="{7EEE0F16-2240-4679-A270-0DC180103324}" destId="{39A40C11-3395-45AB-BE3F-FB8FFD84F67E}" srcOrd="3" destOrd="0" presId="urn:microsoft.com/office/officeart/2008/layout/LinedList"/>
    <dgm:cxn modelId="{01C1CEA5-0A19-4178-8240-C6B67FE56B12}" type="presParOf" srcId="{39A40C11-3395-45AB-BE3F-FB8FFD84F67E}" destId="{56FDE5CA-9461-4860-B84F-B14365E5D0F7}" srcOrd="0" destOrd="0" presId="urn:microsoft.com/office/officeart/2008/layout/LinedList"/>
    <dgm:cxn modelId="{5E205CEF-2C20-4123-ACB0-C7BC9D42E86D}" type="presParOf" srcId="{39A40C11-3395-45AB-BE3F-FB8FFD84F67E}" destId="{CAB9E75F-07A1-493C-A17F-DA5D7C28FC7D}" srcOrd="1" destOrd="0" presId="urn:microsoft.com/office/officeart/2008/layout/LinedList"/>
    <dgm:cxn modelId="{02B27B7F-F459-459A-9865-733CA19F6D0D}" type="presParOf" srcId="{7EEE0F16-2240-4679-A270-0DC180103324}" destId="{278A3F5E-8FB4-4B3D-9F30-8D80D8B8A57B}" srcOrd="4" destOrd="0" presId="urn:microsoft.com/office/officeart/2008/layout/LinedList"/>
    <dgm:cxn modelId="{227DA7C8-5220-4855-B262-6ACD84E2B108}" type="presParOf" srcId="{7EEE0F16-2240-4679-A270-0DC180103324}" destId="{C23ACEC7-ABAC-42D5-96E9-976ABFFBDC11}" srcOrd="5" destOrd="0" presId="urn:microsoft.com/office/officeart/2008/layout/LinedList"/>
    <dgm:cxn modelId="{C0B0307E-958C-4B53-8AD5-F4F5E9281E96}" type="presParOf" srcId="{C23ACEC7-ABAC-42D5-96E9-976ABFFBDC11}" destId="{3B58C321-36A6-4C9B-AAC9-9B12DF09D404}" srcOrd="0" destOrd="0" presId="urn:microsoft.com/office/officeart/2008/layout/LinedList"/>
    <dgm:cxn modelId="{241560D0-57AE-4F0B-BDF7-84BF76FB776B}" type="presParOf" srcId="{C23ACEC7-ABAC-42D5-96E9-976ABFFBDC11}" destId="{16F7E013-FF79-4DEF-BAFB-20CA5ADA295C}" srcOrd="1" destOrd="0" presId="urn:microsoft.com/office/officeart/2008/layout/LinedList"/>
    <dgm:cxn modelId="{5A4FBAF3-C552-40DA-B8B6-920A1735489E}" type="presParOf" srcId="{7EEE0F16-2240-4679-A270-0DC180103324}" destId="{96F4D6A2-5F75-480F-B70C-E35A39CE079F}" srcOrd="6" destOrd="0" presId="urn:microsoft.com/office/officeart/2008/layout/LinedList"/>
    <dgm:cxn modelId="{859A7188-5B04-4007-9C7D-C0C48CC4032E}" type="presParOf" srcId="{7EEE0F16-2240-4679-A270-0DC180103324}" destId="{DE7C322C-1978-40F2-ABCE-E3FFFF051E18}" srcOrd="7" destOrd="0" presId="urn:microsoft.com/office/officeart/2008/layout/LinedList"/>
    <dgm:cxn modelId="{8FAB2A63-C759-46F8-897F-515D2130FAF0}" type="presParOf" srcId="{DE7C322C-1978-40F2-ABCE-E3FFFF051E18}" destId="{7F9193D5-38E7-4980-8BCA-348F15C6F5D6}" srcOrd="0" destOrd="0" presId="urn:microsoft.com/office/officeart/2008/layout/LinedList"/>
    <dgm:cxn modelId="{3ABF6840-2AEA-49BC-98C4-6F38BBB22462}" type="presParOf" srcId="{DE7C322C-1978-40F2-ABCE-E3FFFF051E18}" destId="{5FE1FEA4-1BE0-4B21-B00B-41480AA1D1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7B405-931D-4728-B0D6-41757D3554EF}">
      <dsp:nvSpPr>
        <dsp:cNvPr id="0" name=""/>
        <dsp:cNvSpPr/>
      </dsp:nvSpPr>
      <dsp:spPr>
        <a:xfrm>
          <a:off x="0" y="0"/>
          <a:ext cx="478041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FA928-7F20-49E2-9A62-6BBE1BE22067}">
      <dsp:nvSpPr>
        <dsp:cNvPr id="0" name=""/>
        <dsp:cNvSpPr/>
      </dsp:nvSpPr>
      <dsp:spPr>
        <a:xfrm>
          <a:off x="0" y="0"/>
          <a:ext cx="4780416" cy="112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vi-VN" sz="5100" kern="1200"/>
            <a:t>Giới thiệu</a:t>
          </a:r>
          <a:endParaRPr lang="en-US" sz="5100" kern="1200"/>
        </a:p>
      </dsp:txBody>
      <dsp:txXfrm>
        <a:off x="0" y="0"/>
        <a:ext cx="4780416" cy="1120181"/>
      </dsp:txXfrm>
    </dsp:sp>
    <dsp:sp modelId="{DE7957C3-F38C-413E-B5BC-DFFF033148D7}">
      <dsp:nvSpPr>
        <dsp:cNvPr id="0" name=""/>
        <dsp:cNvSpPr/>
      </dsp:nvSpPr>
      <dsp:spPr>
        <a:xfrm>
          <a:off x="0" y="1120181"/>
          <a:ext cx="478041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DE5CA-9461-4860-B84F-B14365E5D0F7}">
      <dsp:nvSpPr>
        <dsp:cNvPr id="0" name=""/>
        <dsp:cNvSpPr/>
      </dsp:nvSpPr>
      <dsp:spPr>
        <a:xfrm>
          <a:off x="0" y="1120181"/>
          <a:ext cx="4780416" cy="112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vi-VN" sz="5100" kern="1200"/>
            <a:t>Kiến trúc</a:t>
          </a:r>
          <a:endParaRPr lang="en-US" sz="5100" kern="1200"/>
        </a:p>
      </dsp:txBody>
      <dsp:txXfrm>
        <a:off x="0" y="1120181"/>
        <a:ext cx="4780416" cy="1120181"/>
      </dsp:txXfrm>
    </dsp:sp>
    <dsp:sp modelId="{278A3F5E-8FB4-4B3D-9F30-8D80D8B8A57B}">
      <dsp:nvSpPr>
        <dsp:cNvPr id="0" name=""/>
        <dsp:cNvSpPr/>
      </dsp:nvSpPr>
      <dsp:spPr>
        <a:xfrm>
          <a:off x="0" y="2240363"/>
          <a:ext cx="478041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8C321-36A6-4C9B-AAC9-9B12DF09D404}">
      <dsp:nvSpPr>
        <dsp:cNvPr id="0" name=""/>
        <dsp:cNvSpPr/>
      </dsp:nvSpPr>
      <dsp:spPr>
        <a:xfrm>
          <a:off x="0" y="2240363"/>
          <a:ext cx="4780416" cy="112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vi-VN" sz="5100" kern="1200"/>
            <a:t>Hoạt động</a:t>
          </a:r>
          <a:endParaRPr lang="en-US" sz="5100" kern="1200"/>
        </a:p>
      </dsp:txBody>
      <dsp:txXfrm>
        <a:off x="0" y="2240363"/>
        <a:ext cx="4780416" cy="1120181"/>
      </dsp:txXfrm>
    </dsp:sp>
    <dsp:sp modelId="{96F4D6A2-5F75-480F-B70C-E35A39CE079F}">
      <dsp:nvSpPr>
        <dsp:cNvPr id="0" name=""/>
        <dsp:cNvSpPr/>
      </dsp:nvSpPr>
      <dsp:spPr>
        <a:xfrm>
          <a:off x="0" y="3360544"/>
          <a:ext cx="478041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193D5-38E7-4980-8BCA-348F15C6F5D6}">
      <dsp:nvSpPr>
        <dsp:cNvPr id="0" name=""/>
        <dsp:cNvSpPr/>
      </dsp:nvSpPr>
      <dsp:spPr>
        <a:xfrm>
          <a:off x="0" y="3360544"/>
          <a:ext cx="4780416" cy="112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vi-VN" sz="5100" kern="1200"/>
            <a:t>Ứng dụng</a:t>
          </a:r>
          <a:endParaRPr lang="en-US" sz="5100" kern="1200"/>
        </a:p>
      </dsp:txBody>
      <dsp:txXfrm>
        <a:off x="0" y="3360544"/>
        <a:ext cx="4780416" cy="11201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9DFC5D-EC62-4F2D-B3C1-43347BB9978F}" type="datetime1">
              <a:rPr lang="vi-VN" smtClean="0">
                <a:latin typeface="Calibri" panose="020F0502020204030204" pitchFamily="34" charset="0"/>
                <a:cs typeface="Calibri" panose="020F0502020204030204" pitchFamily="34" charset="0"/>
              </a:rPr>
              <a:t>08/04/2023</a:t>
            </a:fld>
            <a:endParaRPr lang="vi-VN" dirty="0">
              <a:latin typeface="Calibri" panose="020F0502020204030204" pitchFamily="34" charset="0"/>
              <a:cs typeface="Calibri" panose="020F0502020204030204" pitchFamily="34" charset="0"/>
            </a:endParaRPr>
          </a:p>
        </p:txBody>
      </p:sp>
      <p:sp>
        <p:nvSpPr>
          <p:cNvPr id="4" name="Chỗ dành sẵn cho Chân trang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485E1BA6-909F-4DBE-941A-91703550983F}" type="datetime1">
              <a:rPr lang="vi-VN" smtClean="0"/>
              <a:pPr/>
              <a:t>08/04/2023</a:t>
            </a:fld>
            <a:endParaRPr lang="vi-VN" dirty="0">
              <a:latin typeface="Calibri" panose="020F0502020204030204" pitchFamily="34" charset="0"/>
              <a:cs typeface="Calibri" panose="020F0502020204030204" pitchFamily="34" charset="0"/>
            </a:endParaRP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C849E9A-41F7-4779-A581-48A7C374A227}" type="slidenum">
              <a:rPr lang="vi-VN" smtClean="0"/>
              <a:p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noProof="0" dirty="0"/>
          </a:p>
        </p:txBody>
      </p:sp>
      <p:sp>
        <p:nvSpPr>
          <p:cNvPr id="4" name="Chỗ dành sẵn cho Số hiệu Bản chiếu 3"/>
          <p:cNvSpPr>
            <a:spLocks noGrp="1"/>
          </p:cNvSpPr>
          <p:nvPr>
            <p:ph type="sldNum" sz="quarter" idx="5"/>
          </p:nvPr>
        </p:nvSpPr>
        <p:spPr/>
        <p:txBody>
          <a:bodyPr rtlCol="0"/>
          <a:lstStyle/>
          <a:p>
            <a:pPr rtl="0"/>
            <a:fld id="{BC849E9A-41F7-4779-A581-48A7C374A227}" type="slidenum">
              <a:rPr lang="vi-VN" smtClean="0"/>
              <a:t>1</a:t>
            </a:fld>
            <a:endParaRPr lang="vi-VN"/>
          </a:p>
        </p:txBody>
      </p:sp>
    </p:spTree>
    <p:extLst>
      <p:ext uri="{BB962C8B-B14F-4D97-AF65-F5344CB8AC3E}">
        <p14:creationId xmlns:p14="http://schemas.microsoft.com/office/powerpoint/2010/main" val="194069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9718B7-7F68-4CC9-8291-332587FA31D3}"/>
              </a:ext>
            </a:extLst>
          </p:cNvPr>
          <p:cNvSpPr>
            <a:spLocks noGrp="1"/>
          </p:cNvSpPr>
          <p:nvPr>
            <p:ph type="ctrTitle" hasCustomPrompt="1"/>
          </p:nvPr>
        </p:nvSpPr>
        <p:spPr>
          <a:xfrm>
            <a:off x="1524000" y="1122363"/>
            <a:ext cx="9144000" cy="2387600"/>
          </a:xfrm>
        </p:spPr>
        <p:txBody>
          <a:bodyPr rtlCol="0" anchor="b"/>
          <a:lstStyle>
            <a:lvl1pPr algn="ctr">
              <a:defRPr sz="6000"/>
            </a:lvl1pPr>
          </a:lstStyle>
          <a:p>
            <a:pPr rtl="0"/>
            <a:r>
              <a:rPr lang="vi-VN" noProof="0"/>
              <a:t>Bấm để chỉnh sửa kiểu tiêu đề Bản cái</a:t>
            </a:r>
          </a:p>
        </p:txBody>
      </p:sp>
      <p:sp>
        <p:nvSpPr>
          <p:cNvPr id="3" name="Tiêu đề phụ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4" name="Chỗ dành sẵn cho Ngày tháng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38D66474-CE27-416D-9A43-0089BFD195FA}" type="datetime1">
              <a:rPr lang="vi-VN" noProof="0" smtClean="0"/>
              <a:t>08/04/2023</a:t>
            </a:fld>
            <a:endParaRPr lang="vi-VN" noProof="0"/>
          </a:p>
        </p:txBody>
      </p:sp>
      <p:sp>
        <p:nvSpPr>
          <p:cNvPr id="5" name="Chỗ dành sẵn cho Chân trang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15281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A47D73-EDDA-49A6-BA12-1CA980DA9BC0}"/>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5A9F282F-C487-4F83-9AE4-DBBD49180DEC}" type="datetime1">
              <a:rPr lang="vi-VN" noProof="0" smtClean="0"/>
              <a:t>08/04/2023</a:t>
            </a:fld>
            <a:endParaRPr lang="vi-VN" noProof="0"/>
          </a:p>
        </p:txBody>
      </p:sp>
      <p:sp>
        <p:nvSpPr>
          <p:cNvPr id="5" name="Chỗ dành sẵn cho Chân trang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0674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a:extLst>
              <a:ext uri="{FF2B5EF4-FFF2-40B4-BE49-F238E27FC236}">
                <a16:creationId xmlns:a16="http://schemas.microsoft.com/office/drawing/2014/main" id="{0256E92A-52E0-4710-BDEF-0A1534685403}"/>
              </a:ext>
            </a:extLst>
          </p:cNvPr>
          <p:cNvSpPr>
            <a:spLocks noGrp="1"/>
          </p:cNvSpPr>
          <p:nvPr>
            <p:ph type="title" orient="vert" hasCustomPrompt="1"/>
          </p:nvPr>
        </p:nvSpPr>
        <p:spPr>
          <a:xfrm>
            <a:off x="8724900" y="365125"/>
            <a:ext cx="2628900" cy="5811838"/>
          </a:xfrm>
        </p:spPr>
        <p:txBody>
          <a:bodyPr vert="eaVert"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3E96EBCD-0462-453F-8A1D-81BCBD72AF67}" type="datetime1">
              <a:rPr lang="vi-VN" noProof="0" smtClean="0"/>
              <a:t>08/04/2023</a:t>
            </a:fld>
            <a:endParaRPr lang="vi-VN" noProof="0"/>
          </a:p>
        </p:txBody>
      </p:sp>
      <p:sp>
        <p:nvSpPr>
          <p:cNvPr id="5" name="Chỗ dành sẵn cho Chân trang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402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6334F3-0709-471B-A734-C4B404F55B8E}"/>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E22807A9-FA31-4F13-B430-47982291F126}" type="datetime1">
              <a:rPr lang="vi-VN" noProof="0" smtClean="0"/>
              <a:t>08/04/2023</a:t>
            </a:fld>
            <a:endParaRPr lang="vi-VN" noProof="0"/>
          </a:p>
        </p:txBody>
      </p:sp>
      <p:sp>
        <p:nvSpPr>
          <p:cNvPr id="5" name="Chỗ dành sẵn cho Chân trang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2130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của Mụ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036159-1280-4EE9-96D3-A56BD5826612}"/>
              </a:ext>
            </a:extLst>
          </p:cNvPr>
          <p:cNvSpPr>
            <a:spLocks noGrp="1"/>
          </p:cNvSpPr>
          <p:nvPr>
            <p:ph type="title" hasCustomPrompt="1"/>
          </p:nvPr>
        </p:nvSpPr>
        <p:spPr>
          <a:xfrm>
            <a:off x="831850" y="1709738"/>
            <a:ext cx="10515600" cy="2852737"/>
          </a:xfrm>
        </p:spPr>
        <p:txBody>
          <a:bodyPr rtlCol="0" anchor="b"/>
          <a:lstStyle>
            <a:lvl1pPr>
              <a:defRPr sz="6000"/>
            </a:lvl1pPr>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Chỉnh sửa kiểu văn bản Bản cái</a:t>
            </a:r>
          </a:p>
        </p:txBody>
      </p:sp>
      <p:sp>
        <p:nvSpPr>
          <p:cNvPr id="4" name="Chỗ dành sẵn cho Ngày tháng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F03AA61E-BC20-478E-949C-B6A65F48BC5A}" type="datetime1">
              <a:rPr lang="vi-VN" noProof="0" smtClean="0"/>
              <a:t>08/04/2023</a:t>
            </a:fld>
            <a:endParaRPr lang="vi-VN" noProof="0"/>
          </a:p>
        </p:txBody>
      </p:sp>
      <p:sp>
        <p:nvSpPr>
          <p:cNvPr id="5" name="Chỗ dành sẵn cho Chân trang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2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0CAA11-CC97-44E5-AE4D-808FD741A066}"/>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3AAB6858-9734-4F98-9FBB-CEC6D51EE250}" type="datetime1">
              <a:rPr lang="vi-VN" noProof="0" smtClean="0"/>
              <a:t>08/04/2023</a:t>
            </a:fld>
            <a:endParaRPr lang="vi-VN" noProof="0"/>
          </a:p>
        </p:txBody>
      </p:sp>
      <p:sp>
        <p:nvSpPr>
          <p:cNvPr id="6" name="Chỗ dành sẵn cho Chân trang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1380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EA47C3-C498-415A-A057-E19BCEB5F28D}"/>
              </a:ext>
            </a:extLst>
          </p:cNvPr>
          <p:cNvSpPr>
            <a:spLocks noGrp="1"/>
          </p:cNvSpPr>
          <p:nvPr>
            <p:ph type="title" hasCustomPrompt="1"/>
          </p:nvPr>
        </p:nvSpPr>
        <p:spPr>
          <a:xfrm>
            <a:off x="839788" y="365125"/>
            <a:ext cx="10515600" cy="1325563"/>
          </a:xfrm>
        </p:spPr>
        <p:txBody>
          <a:bodyPr rtlCol="0"/>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4" name="Chỗ dành sẵn cho Nội dung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6" name="Chỗ dành sẵn cho Nội dung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540F789D-2E6C-49DA-BB1F-77867D8EC642}" type="datetime1">
              <a:rPr lang="vi-VN" noProof="0" smtClean="0"/>
              <a:t>08/04/2023</a:t>
            </a:fld>
            <a:endParaRPr lang="vi-VN" noProof="0"/>
          </a:p>
        </p:txBody>
      </p:sp>
      <p:sp>
        <p:nvSpPr>
          <p:cNvPr id="8" name="Chỗ dành sẵn cho Chân trang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vi-VN" noProof="0"/>
          </a:p>
        </p:txBody>
      </p:sp>
      <p:sp>
        <p:nvSpPr>
          <p:cNvPr id="9" name="Chỗ dành sẵn cho Số hiệu Bản chiếu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22586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9F68FC-5755-447A-8D7F-9ADED3E994A3}"/>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64096439-2E1A-4EDA-9E93-8F761227FB02}" type="datetime1">
              <a:rPr lang="vi-VN" noProof="0" smtClean="0"/>
              <a:t>08/04/2023</a:t>
            </a:fld>
            <a:endParaRPr lang="vi-VN" noProof="0"/>
          </a:p>
        </p:txBody>
      </p:sp>
      <p:sp>
        <p:nvSpPr>
          <p:cNvPr id="4" name="Chỗ dành sẵn cho Chân trang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vi-VN" noProof="0"/>
          </a:p>
        </p:txBody>
      </p:sp>
      <p:sp>
        <p:nvSpPr>
          <p:cNvPr id="5" name="Chỗ dành sẵn cho Số hiệu Bản chiếu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0683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E061412A-B4D1-44BB-A18B-C4D9BAE7F5BE}" type="datetime1">
              <a:rPr lang="vi-VN" noProof="0" smtClean="0"/>
              <a:t>08/04/2023</a:t>
            </a:fld>
            <a:endParaRPr lang="vi-VN" noProof="0"/>
          </a:p>
        </p:txBody>
      </p:sp>
      <p:sp>
        <p:nvSpPr>
          <p:cNvPr id="3" name="Chỗ dành sẵn cho Chân trang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vi-VN" noProof="0"/>
          </a:p>
        </p:txBody>
      </p:sp>
      <p:sp>
        <p:nvSpPr>
          <p:cNvPr id="4" name="Chỗ dành sẵn cho Số hiệu Bản chiếu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62179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91DA80-336B-4DBB-91A1-6E3E4B3C20AA}"/>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06D48214-B1E2-4DDF-B86B-6D2BAE160C17}" type="datetime1">
              <a:rPr lang="vi-VN" noProof="0" smtClean="0"/>
              <a:t>08/04/2023</a:t>
            </a:fld>
            <a:endParaRPr lang="vi-VN" noProof="0"/>
          </a:p>
        </p:txBody>
      </p:sp>
      <p:sp>
        <p:nvSpPr>
          <p:cNvPr id="6" name="Chỗ dành sẵn cho Chân trang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8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AD474D-6779-4C23-BD3C-82F5DC3E3E2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Hình ảnh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
        <p:nvSpPr>
          <p:cNvPr id="4" name="Chỗ dành sẵn cho Văn bản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2A0E0F1D-02B3-4CC5-8152-DF21684C53DE}" type="datetime1">
              <a:rPr lang="vi-VN" noProof="0" smtClean="0"/>
              <a:t>08/04/2023</a:t>
            </a:fld>
            <a:endParaRPr lang="vi-VN" noProof="0"/>
          </a:p>
        </p:txBody>
      </p:sp>
      <p:sp>
        <p:nvSpPr>
          <p:cNvPr id="6" name="Chỗ dành sẵn cho Chân trang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79083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4294F7AE-1825-4AFD-9DA1-03D5CACE8B38}" type="datetime1">
              <a:rPr lang="vi-VN" noProof="0" smtClean="0"/>
              <a:pPr/>
              <a:t>08/04/2023</a:t>
            </a:fld>
            <a:endParaRPr lang="vi-VN" noProof="0">
              <a:latin typeface="Calibri" panose="020F0502020204030204" pitchFamily="34" charset="0"/>
              <a:cs typeface="Calibri" panose="020F0502020204030204" pitchFamily="34" charset="0"/>
            </a:endParaRPr>
          </a:p>
        </p:txBody>
      </p:sp>
      <p:sp>
        <p:nvSpPr>
          <p:cNvPr id="5" name="Chỗ dành sẵn cho Chân trang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cs typeface="Calibri" panose="020F0502020204030204" pitchFamily="34" charset="0"/>
              </a:defRPr>
            </a:lvl1pPr>
          </a:lstStyle>
          <a:p>
            <a:endParaRPr lang="vi-VN" noProof="0">
              <a:latin typeface="Calibri" panose="020F0502020204030204" pitchFamily="34" charset="0"/>
              <a:cs typeface="Calibri" panose="020F0502020204030204" pitchFamily="34" charset="0"/>
            </a:endParaRPr>
          </a:p>
        </p:txBody>
      </p:sp>
      <p:sp>
        <p:nvSpPr>
          <p:cNvPr id="6" name="Chỗ dành sẵn cho Số hiệu Bản chiếu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A6AF1B4E-90EC-4A51-B6E5-B702C054ECB0}" type="slidenum">
              <a:rPr lang="vi-VN" noProof="0" smtClean="0"/>
              <a:pPr/>
              <a:t>‹#›</a:t>
            </a:fld>
            <a:endParaRPr lang="vi-VN"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rtlCol="0" anchor="t">
            <a:normAutofit/>
          </a:bodyPr>
          <a:lstStyle/>
          <a:p>
            <a:pPr algn="l"/>
            <a:r>
              <a:rPr lang="vi-VN" sz="4400" dirty="0">
                <a:latin typeface="Arial"/>
                <a:cs typeface="Segoe UI"/>
              </a:rPr>
              <a:t>Giao thức bảo mật SSL/TLS</a:t>
            </a:r>
            <a:endParaRPr lang="vi-VN" sz="4400" dirty="0">
              <a:latin typeface="Arial" panose="020B0604020202020204" pitchFamily="34" charset="0"/>
              <a:cs typeface="Segoe UI" panose="020B0502040204020203" pitchFamily="34" charset="0"/>
            </a:endParaRPr>
          </a:p>
        </p:txBody>
      </p:sp>
      <p:sp>
        <p:nvSpPr>
          <p:cNvPr id="3" name="Tiêu đề phụ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rtlCol="0" anchor="b">
            <a:normAutofit/>
          </a:bodyPr>
          <a:lstStyle/>
          <a:p>
            <a:pPr algn="l"/>
            <a:r>
              <a:rPr lang="vi-VN" sz="2000" dirty="0">
                <a:latin typeface="Arial"/>
                <a:cs typeface="Calibri"/>
              </a:rPr>
              <a:t>Nhóm 11:</a:t>
            </a:r>
            <a:endParaRPr lang="vi-VN" sz="2000" dirty="0">
              <a:latin typeface="Arial" panose="020B0604020202020204" pitchFamily="34" charset="0"/>
            </a:endParaRPr>
          </a:p>
        </p:txBody>
      </p:sp>
      <p:sp>
        <p:nvSpPr>
          <p:cNvPr id="29" name="Hình tự do: Hình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Hình tự do: Hình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Hình tự do: Hình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Hình tự do: Hình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Đồ hoạ 8" descr="Mở Sách">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Hình bầu dục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Hình bầu dục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Đồ họa 4" descr="Trò chuyện">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Đồ họa 6" descr="Bảng đen">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Hình tự do: Hình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Hình tự do: Hình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Đồ họa 10" descr="Sách trên Kệ">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45064" y="525982"/>
            <a:ext cx="4282983" cy="1200361"/>
          </a:xfrm>
        </p:spPr>
        <p:txBody>
          <a:bodyPr anchor="b">
            <a:normAutofit/>
          </a:bodyPr>
          <a:lstStyle/>
          <a:p>
            <a:r>
              <a:rPr lang="vi-VN" sz="3600" dirty="0">
                <a:latin typeface="Calibri Light"/>
                <a:cs typeface="Calibri Light"/>
              </a:rPr>
              <a:t>Kiến trúc -</a:t>
            </a:r>
            <a:r>
              <a:rPr lang="vi-VN" sz="3600" b="1" dirty="0">
                <a:latin typeface="Calibri Light"/>
                <a:cs typeface="Calibri Light"/>
              </a:rPr>
              <a:t> </a:t>
            </a:r>
            <a:r>
              <a:rPr lang="vi-VN" sz="3600" b="1" dirty="0" err="1">
                <a:latin typeface="Calibri Light"/>
                <a:cs typeface="Calibri Light"/>
              </a:rPr>
              <a:t>Change</a:t>
            </a:r>
            <a:r>
              <a:rPr lang="vi-VN" sz="3600" b="1" dirty="0">
                <a:latin typeface="Calibri Light"/>
                <a:cs typeface="Calibri Light"/>
              </a:rPr>
              <a:t> </a:t>
            </a:r>
            <a:r>
              <a:rPr lang="vi-VN" sz="3600" b="1" dirty="0" err="1">
                <a:latin typeface="Calibri Light"/>
                <a:cs typeface="Calibri Light"/>
              </a:rPr>
              <a:t>Cipher</a:t>
            </a:r>
            <a:r>
              <a:rPr lang="vi-VN" sz="3600" b="1" dirty="0">
                <a:latin typeface="Calibri Light"/>
                <a:cs typeface="Calibri Light"/>
              </a:rPr>
              <a:t> </a:t>
            </a:r>
            <a:r>
              <a:rPr lang="vi-VN" sz="3600" b="1" dirty="0" err="1">
                <a:latin typeface="Calibri Light"/>
                <a:cs typeface="Calibri Light"/>
              </a:rPr>
              <a:t>Spec</a:t>
            </a:r>
            <a:r>
              <a:rPr lang="vi-VN" sz="3600" b="1" dirty="0">
                <a:latin typeface="Calibri Light"/>
                <a:cs typeface="Calibri Light"/>
              </a:rPr>
              <a:t> </a:t>
            </a:r>
            <a:r>
              <a:rPr lang="vi-VN" sz="3600" b="1" dirty="0" err="1">
                <a:latin typeface="Calibri Light"/>
                <a:cs typeface="Calibri Light"/>
              </a:rPr>
              <a:t>Protocol</a:t>
            </a:r>
            <a:endParaRPr lang="vi-VN" sz="3600" dirty="0" err="1"/>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DCAB9CC-83C9-AA3D-A604-51014F3AEEE6}"/>
              </a:ext>
            </a:extLst>
          </p:cNvPr>
          <p:cNvSpPr>
            <a:spLocks noGrp="1"/>
          </p:cNvSpPr>
          <p:nvPr>
            <p:ph idx="1"/>
          </p:nvPr>
        </p:nvSpPr>
        <p:spPr>
          <a:xfrm>
            <a:off x="645066" y="2031101"/>
            <a:ext cx="4419753" cy="3511943"/>
          </a:xfrm>
        </p:spPr>
        <p:txBody>
          <a:bodyPr vert="horz" lIns="91440" tIns="45720" rIns="91440" bIns="45720" rtlCol="0" anchor="ctr">
            <a:normAutofit/>
          </a:bodyPr>
          <a:lstStyle/>
          <a:p>
            <a:r>
              <a:rPr lang="en-US" sz="2000">
                <a:latin typeface="Calibri"/>
                <a:cs typeface="Calibri"/>
              </a:rPr>
              <a:t>Tin </a:t>
            </a:r>
            <a:r>
              <a:rPr lang="en-US" sz="2000" b="1">
                <a:latin typeface="Calibri"/>
                <a:cs typeface="Calibri"/>
              </a:rPr>
              <a:t>Change Cipher Spec</a:t>
            </a:r>
            <a:r>
              <a:rPr lang="en-US" sz="2000">
                <a:latin typeface="Calibri"/>
                <a:cs typeface="Calibri"/>
              </a:rPr>
              <a:t> </a:t>
            </a:r>
            <a:r>
              <a:rPr lang="en-US" sz="2000" err="1">
                <a:latin typeface="Calibri"/>
                <a:cs typeface="Calibri"/>
              </a:rPr>
              <a:t>được</a:t>
            </a:r>
            <a:r>
              <a:rPr lang="en-US" sz="2000">
                <a:latin typeface="Calibri"/>
                <a:cs typeface="Calibri"/>
              </a:rPr>
              <a:t> </a:t>
            </a:r>
            <a:r>
              <a:rPr lang="en-US" sz="2000" err="1">
                <a:latin typeface="Calibri"/>
                <a:cs typeface="Calibri"/>
              </a:rPr>
              <a:t>gửi</a:t>
            </a:r>
            <a:r>
              <a:rPr lang="en-US" sz="2000">
                <a:latin typeface="Calibri"/>
                <a:cs typeface="Calibri"/>
              </a:rPr>
              <a:t> </a:t>
            </a:r>
            <a:r>
              <a:rPr lang="en-US" sz="2000" err="1">
                <a:latin typeface="Calibri"/>
                <a:cs typeface="Calibri"/>
              </a:rPr>
              <a:t>bởi</a:t>
            </a:r>
            <a:r>
              <a:rPr lang="en-US" sz="2000">
                <a:latin typeface="Calibri"/>
                <a:cs typeface="Calibri"/>
              </a:rPr>
              <a:t> </a:t>
            </a:r>
            <a:r>
              <a:rPr lang="en-US" sz="2000" err="1">
                <a:latin typeface="Calibri"/>
                <a:cs typeface="Calibri"/>
              </a:rPr>
              <a:t>cả</a:t>
            </a:r>
            <a:r>
              <a:rPr lang="en-US" sz="2000">
                <a:latin typeface="Calibri"/>
                <a:cs typeface="Calibri"/>
              </a:rPr>
              <a:t> Client </a:t>
            </a:r>
            <a:r>
              <a:rPr lang="en-US" sz="2000" err="1">
                <a:latin typeface="Calibri"/>
                <a:cs typeface="Calibri"/>
              </a:rPr>
              <a:t>và</a:t>
            </a:r>
            <a:r>
              <a:rPr lang="en-US" sz="2000">
                <a:latin typeface="Calibri"/>
                <a:cs typeface="Calibri"/>
              </a:rPr>
              <a:t> Server </a:t>
            </a:r>
            <a:r>
              <a:rPr lang="en-US" sz="2000" err="1">
                <a:latin typeface="Calibri"/>
                <a:cs typeface="Calibri"/>
              </a:rPr>
              <a:t>để</a:t>
            </a:r>
            <a:r>
              <a:rPr lang="en-US" sz="2000">
                <a:latin typeface="Calibri"/>
                <a:cs typeface="Calibri"/>
              </a:rPr>
              <a:t> </a:t>
            </a:r>
            <a:r>
              <a:rPr lang="en-US" sz="2000" err="1">
                <a:latin typeface="Calibri"/>
                <a:cs typeface="Calibri"/>
              </a:rPr>
              <a:t>thông</a:t>
            </a:r>
            <a:r>
              <a:rPr lang="en-US" sz="2000">
                <a:latin typeface="Calibri"/>
                <a:cs typeface="Calibri"/>
              </a:rPr>
              <a:t> </a:t>
            </a:r>
            <a:r>
              <a:rPr lang="en-US" sz="2000" err="1">
                <a:latin typeface="Calibri"/>
                <a:cs typeface="Calibri"/>
              </a:rPr>
              <a:t>báo</a:t>
            </a:r>
            <a:r>
              <a:rPr lang="en-US" sz="2000">
                <a:latin typeface="Calibri"/>
                <a:cs typeface="Calibri"/>
              </a:rPr>
              <a:t> </a:t>
            </a:r>
            <a:r>
              <a:rPr lang="en-US" sz="2000" err="1">
                <a:latin typeface="Calibri"/>
                <a:cs typeface="Calibri"/>
              </a:rPr>
              <a:t>với</a:t>
            </a:r>
            <a:r>
              <a:rPr lang="en-US" sz="2000">
                <a:latin typeface="Calibri"/>
                <a:cs typeface="Calibri"/>
              </a:rPr>
              <a:t> </a:t>
            </a:r>
            <a:r>
              <a:rPr lang="en-US" sz="2000" err="1">
                <a:latin typeface="Calibri"/>
                <a:cs typeface="Calibri"/>
              </a:rPr>
              <a:t>phía</a:t>
            </a:r>
            <a:r>
              <a:rPr lang="en-US" sz="2000">
                <a:latin typeface="Calibri"/>
                <a:cs typeface="Calibri"/>
              </a:rPr>
              <a:t> </a:t>
            </a:r>
            <a:r>
              <a:rPr lang="en-US" sz="2000" err="1">
                <a:latin typeface="Calibri"/>
                <a:cs typeface="Calibri"/>
              </a:rPr>
              <a:t>bên</a:t>
            </a:r>
            <a:r>
              <a:rPr lang="en-US" sz="2000">
                <a:latin typeface="Calibri"/>
                <a:cs typeface="Calibri"/>
              </a:rPr>
              <a:t> kia </a:t>
            </a:r>
            <a:r>
              <a:rPr lang="en-US" sz="2000" err="1">
                <a:latin typeface="Calibri"/>
                <a:cs typeface="Calibri"/>
              </a:rPr>
              <a:t>bộ</a:t>
            </a:r>
            <a:r>
              <a:rPr lang="en-US" sz="2000">
                <a:latin typeface="Calibri"/>
                <a:cs typeface="Calibri"/>
              </a:rPr>
              <a:t> </a:t>
            </a:r>
            <a:r>
              <a:rPr lang="en-US" sz="2000" err="1">
                <a:latin typeface="Calibri"/>
                <a:cs typeface="Calibri"/>
              </a:rPr>
              <a:t>mật</a:t>
            </a:r>
            <a:r>
              <a:rPr lang="en-US" sz="2000">
                <a:latin typeface="Calibri"/>
                <a:cs typeface="Calibri"/>
              </a:rPr>
              <a:t> </a:t>
            </a:r>
            <a:r>
              <a:rPr lang="en-US" sz="2000" err="1">
                <a:latin typeface="Calibri"/>
                <a:cs typeface="Calibri"/>
              </a:rPr>
              <a:t>mã</a:t>
            </a:r>
            <a:r>
              <a:rPr lang="en-US" sz="2000">
                <a:latin typeface="Calibri"/>
                <a:cs typeface="Calibri"/>
              </a:rPr>
              <a:t> </a:t>
            </a:r>
            <a:r>
              <a:rPr lang="en-US" sz="2000" err="1">
                <a:latin typeface="Calibri"/>
                <a:cs typeface="Calibri"/>
              </a:rPr>
              <a:t>mà</a:t>
            </a:r>
            <a:r>
              <a:rPr lang="en-US" sz="2000">
                <a:latin typeface="Calibri"/>
                <a:cs typeface="Calibri"/>
              </a:rPr>
              <a:t> </a:t>
            </a:r>
            <a:r>
              <a:rPr lang="en-US" sz="2000" err="1">
                <a:latin typeface="Calibri"/>
                <a:cs typeface="Calibri"/>
              </a:rPr>
              <a:t>các</a:t>
            </a:r>
            <a:r>
              <a:rPr lang="en-US" sz="2000">
                <a:latin typeface="Calibri"/>
                <a:cs typeface="Calibri"/>
              </a:rPr>
              <a:t> </a:t>
            </a:r>
            <a:r>
              <a:rPr lang="en-US" sz="2000" err="1">
                <a:latin typeface="Calibri"/>
                <a:cs typeface="Calibri"/>
              </a:rPr>
              <a:t>bản</a:t>
            </a:r>
            <a:r>
              <a:rPr lang="en-US" sz="2000">
                <a:latin typeface="Calibri"/>
                <a:cs typeface="Calibri"/>
              </a:rPr>
              <a:t> </a:t>
            </a:r>
            <a:r>
              <a:rPr lang="en-US" sz="2000" err="1">
                <a:latin typeface="Calibri"/>
                <a:cs typeface="Calibri"/>
              </a:rPr>
              <a:t>ghi</a:t>
            </a:r>
            <a:r>
              <a:rPr lang="en-US" sz="2000">
                <a:latin typeface="Calibri"/>
                <a:cs typeface="Calibri"/>
              </a:rPr>
              <a:t> </a:t>
            </a:r>
            <a:r>
              <a:rPr lang="en-US" sz="2000" err="1">
                <a:latin typeface="Calibri"/>
                <a:cs typeface="Calibri"/>
              </a:rPr>
              <a:t>tiếp</a:t>
            </a:r>
            <a:r>
              <a:rPr lang="en-US" sz="2000">
                <a:latin typeface="Calibri"/>
                <a:cs typeface="Calibri"/>
              </a:rPr>
              <a:t> </a:t>
            </a:r>
            <a:r>
              <a:rPr lang="en-US" sz="2000" err="1">
                <a:latin typeface="Calibri"/>
                <a:cs typeface="Calibri"/>
              </a:rPr>
              <a:t>đến</a:t>
            </a:r>
            <a:r>
              <a:rPr lang="en-US" sz="2000">
                <a:latin typeface="Calibri"/>
                <a:cs typeface="Calibri"/>
              </a:rPr>
              <a:t> </a:t>
            </a:r>
            <a:r>
              <a:rPr lang="en-US" sz="2000" err="1">
                <a:latin typeface="Calibri"/>
                <a:cs typeface="Calibri"/>
              </a:rPr>
              <a:t>sẽ</a:t>
            </a:r>
            <a:r>
              <a:rPr lang="en-US" sz="2000">
                <a:latin typeface="Calibri"/>
                <a:cs typeface="Calibri"/>
              </a:rPr>
              <a:t> </a:t>
            </a:r>
            <a:r>
              <a:rPr lang="en-US" sz="2000" err="1">
                <a:latin typeface="Calibri"/>
                <a:cs typeface="Calibri"/>
              </a:rPr>
              <a:t>sử</a:t>
            </a:r>
            <a:r>
              <a:rPr lang="en-US" sz="2000">
                <a:latin typeface="Calibri"/>
                <a:cs typeface="Calibri"/>
              </a:rPr>
              <a:t> </a:t>
            </a:r>
            <a:r>
              <a:rPr lang="en-US" sz="2000" err="1">
                <a:latin typeface="Calibri"/>
                <a:cs typeface="Calibri"/>
              </a:rPr>
              <a:t>dụng</a:t>
            </a:r>
            <a:r>
              <a:rPr lang="en-US" sz="2000">
                <a:latin typeface="Calibri"/>
                <a:cs typeface="Calibri"/>
              </a:rPr>
              <a:t>.</a:t>
            </a:r>
            <a:endParaRPr lang="en-US" sz="2000"/>
          </a:p>
          <a:p>
            <a:pPr lvl="1"/>
            <a:r>
              <a:rPr lang="en-US" sz="2000">
                <a:latin typeface="Calibri"/>
                <a:cs typeface="Calibri"/>
              </a:rPr>
              <a:t>Cho </a:t>
            </a:r>
            <a:r>
              <a:rPr lang="en-US" sz="2000" err="1">
                <a:latin typeface="Calibri"/>
                <a:cs typeface="Calibri"/>
              </a:rPr>
              <a:t>phép</a:t>
            </a:r>
            <a:r>
              <a:rPr lang="en-US" sz="2000">
                <a:latin typeface="Calibri"/>
                <a:cs typeface="Calibri"/>
              </a:rPr>
              <a:t> </a:t>
            </a:r>
            <a:r>
              <a:rPr lang="en-US" sz="2000" err="1">
                <a:latin typeface="Calibri"/>
                <a:cs typeface="Calibri"/>
              </a:rPr>
              <a:t>cập</a:t>
            </a:r>
            <a:r>
              <a:rPr lang="en-US" sz="2000">
                <a:latin typeface="Calibri"/>
                <a:cs typeface="Calibri"/>
              </a:rPr>
              <a:t> </a:t>
            </a:r>
            <a:r>
              <a:rPr lang="en-US" sz="2000" err="1">
                <a:latin typeface="Calibri"/>
                <a:cs typeface="Calibri"/>
              </a:rPr>
              <a:t>nhật</a:t>
            </a:r>
            <a:r>
              <a:rPr lang="en-US" sz="2000">
                <a:latin typeface="Calibri"/>
                <a:cs typeface="Calibri"/>
              </a:rPr>
              <a:t> </a:t>
            </a:r>
            <a:r>
              <a:rPr lang="en-US" sz="2000" err="1">
                <a:latin typeface="Calibri"/>
                <a:cs typeface="Calibri"/>
              </a:rPr>
              <a:t>bộ</a:t>
            </a:r>
            <a:r>
              <a:rPr lang="en-US" sz="2000">
                <a:latin typeface="Calibri"/>
                <a:cs typeface="Calibri"/>
              </a:rPr>
              <a:t> </a:t>
            </a:r>
            <a:r>
              <a:rPr lang="en-US" sz="2000" err="1">
                <a:latin typeface="Calibri"/>
                <a:cs typeface="Calibri"/>
              </a:rPr>
              <a:t>mật</a:t>
            </a:r>
            <a:r>
              <a:rPr lang="en-US" sz="2000">
                <a:latin typeface="Calibri"/>
                <a:cs typeface="Calibri"/>
              </a:rPr>
              <a:t> </a:t>
            </a:r>
            <a:r>
              <a:rPr lang="en-US" sz="2000" err="1">
                <a:latin typeface="Calibri"/>
                <a:cs typeface="Calibri"/>
              </a:rPr>
              <a:t>mã</a:t>
            </a:r>
            <a:r>
              <a:rPr lang="en-US" sz="2000">
                <a:latin typeface="Calibri"/>
                <a:cs typeface="Calibri"/>
              </a:rPr>
              <a:t> </a:t>
            </a:r>
            <a:r>
              <a:rPr lang="en-US" sz="2000" err="1">
                <a:latin typeface="Calibri"/>
                <a:cs typeface="Calibri"/>
              </a:rPr>
              <a:t>trong</a:t>
            </a:r>
            <a:r>
              <a:rPr lang="en-US" sz="2000">
                <a:latin typeface="Calibri"/>
                <a:cs typeface="Calibri"/>
              </a:rPr>
              <a:t> </a:t>
            </a:r>
            <a:r>
              <a:rPr lang="en-US" sz="2000" err="1">
                <a:latin typeface="Calibri"/>
                <a:cs typeface="Calibri"/>
              </a:rPr>
              <a:t>phiên</a:t>
            </a:r>
            <a:r>
              <a:rPr lang="en-US" sz="2000">
                <a:latin typeface="Calibri"/>
                <a:cs typeface="Calibri"/>
              </a:rPr>
              <a:t> </a:t>
            </a:r>
            <a:r>
              <a:rPr lang="en-US" sz="2000" err="1">
                <a:latin typeface="Calibri"/>
                <a:cs typeface="Calibri"/>
              </a:rPr>
              <a:t>mà</a:t>
            </a:r>
            <a:r>
              <a:rPr lang="en-US" sz="2000">
                <a:latin typeface="Calibri"/>
                <a:cs typeface="Calibri"/>
              </a:rPr>
              <a:t> </a:t>
            </a:r>
            <a:r>
              <a:rPr lang="en-US" sz="2000" err="1">
                <a:latin typeface="Calibri"/>
                <a:cs typeface="Calibri"/>
              </a:rPr>
              <a:t>không</a:t>
            </a:r>
            <a:r>
              <a:rPr lang="en-US" sz="2000">
                <a:latin typeface="Calibri"/>
                <a:cs typeface="Calibri"/>
              </a:rPr>
              <a:t> </a:t>
            </a:r>
            <a:r>
              <a:rPr lang="en-US" sz="2000" err="1">
                <a:latin typeface="Calibri"/>
                <a:cs typeface="Calibri"/>
              </a:rPr>
              <a:t>cần</a:t>
            </a:r>
            <a:r>
              <a:rPr lang="en-US" sz="2000">
                <a:latin typeface="Calibri"/>
                <a:cs typeface="Calibri"/>
              </a:rPr>
              <a:t> </a:t>
            </a:r>
            <a:r>
              <a:rPr lang="en-US" sz="2000" err="1">
                <a:latin typeface="Calibri"/>
                <a:cs typeface="Calibri"/>
              </a:rPr>
              <a:t>phải</a:t>
            </a:r>
            <a:r>
              <a:rPr lang="en-US" sz="2000">
                <a:latin typeface="Calibri"/>
                <a:cs typeface="Calibri"/>
              </a:rPr>
              <a:t> </a:t>
            </a:r>
            <a:r>
              <a:rPr lang="en-US" sz="2000" err="1">
                <a:latin typeface="Calibri"/>
                <a:cs typeface="Calibri"/>
              </a:rPr>
              <a:t>kết</a:t>
            </a:r>
            <a:r>
              <a:rPr lang="en-US" sz="2000">
                <a:latin typeface="Calibri"/>
                <a:cs typeface="Calibri"/>
              </a:rPr>
              <a:t> </a:t>
            </a:r>
            <a:r>
              <a:rPr lang="en-US" sz="2000" err="1">
                <a:latin typeface="Calibri"/>
                <a:cs typeface="Calibri"/>
              </a:rPr>
              <a:t>nối</a:t>
            </a:r>
            <a:r>
              <a:rPr lang="en-US" sz="2000">
                <a:latin typeface="Calibri"/>
                <a:cs typeface="Calibri"/>
              </a:rPr>
              <a:t> </a:t>
            </a:r>
            <a:r>
              <a:rPr lang="en-US" sz="2000" err="1">
                <a:latin typeface="Calibri"/>
                <a:cs typeface="Calibri"/>
              </a:rPr>
              <a:t>lại</a:t>
            </a:r>
            <a:r>
              <a:rPr lang="en-US" sz="2000">
                <a:latin typeface="Calibri"/>
                <a:cs typeface="Calibri"/>
              </a:rPr>
              <a:t>.</a:t>
            </a:r>
            <a:endParaRPr lang="en-US" sz="2000"/>
          </a:p>
          <a:p>
            <a:pPr lvl="1"/>
            <a:r>
              <a:rPr lang="en-US" sz="2000">
                <a:latin typeface="Calibri"/>
                <a:cs typeface="Calibri"/>
              </a:rPr>
              <a:t>Tin </a:t>
            </a:r>
            <a:r>
              <a:rPr lang="en-US" sz="2000" err="1">
                <a:latin typeface="Calibri"/>
                <a:cs typeface="Calibri"/>
              </a:rPr>
              <a:t>này</a:t>
            </a:r>
            <a:r>
              <a:rPr lang="en-US" sz="2000">
                <a:latin typeface="Calibri"/>
                <a:cs typeface="Calibri"/>
              </a:rPr>
              <a:t> </a:t>
            </a:r>
            <a:r>
              <a:rPr lang="en-US" sz="2000" err="1">
                <a:latin typeface="Calibri"/>
                <a:cs typeface="Calibri"/>
              </a:rPr>
              <a:t>gồm</a:t>
            </a:r>
            <a:r>
              <a:rPr lang="en-US" sz="2000">
                <a:latin typeface="Calibri"/>
                <a:cs typeface="Calibri"/>
              </a:rPr>
              <a:t> </a:t>
            </a:r>
            <a:r>
              <a:rPr lang="en-US" sz="2000" err="1">
                <a:latin typeface="Calibri"/>
                <a:cs typeface="Calibri"/>
              </a:rPr>
              <a:t>một</a:t>
            </a:r>
            <a:r>
              <a:rPr lang="en-US" sz="2000">
                <a:latin typeface="Calibri"/>
                <a:cs typeface="Calibri"/>
              </a:rPr>
              <a:t> byte </a:t>
            </a:r>
            <a:r>
              <a:rPr lang="en-US" sz="2000" err="1">
                <a:latin typeface="Calibri"/>
                <a:cs typeface="Calibri"/>
              </a:rPr>
              <a:t>đơn</a:t>
            </a:r>
            <a:r>
              <a:rPr lang="en-US" sz="2000">
                <a:latin typeface="Calibri"/>
                <a:cs typeface="Calibri"/>
              </a:rPr>
              <a:t> </a:t>
            </a:r>
            <a:r>
              <a:rPr lang="en-US" sz="2000" err="1">
                <a:latin typeface="Calibri"/>
                <a:cs typeface="Calibri"/>
              </a:rPr>
              <a:t>với</a:t>
            </a:r>
            <a:r>
              <a:rPr lang="en-US" sz="2000">
                <a:latin typeface="Calibri"/>
                <a:cs typeface="Calibri"/>
              </a:rPr>
              <a:t> </a:t>
            </a:r>
            <a:r>
              <a:rPr lang="en-US" sz="2000" err="1">
                <a:latin typeface="Calibri"/>
                <a:cs typeface="Calibri"/>
              </a:rPr>
              <a:t>giá</a:t>
            </a:r>
            <a:r>
              <a:rPr lang="en-US" sz="2000">
                <a:latin typeface="Calibri"/>
                <a:cs typeface="Calibri"/>
              </a:rPr>
              <a:t> </a:t>
            </a:r>
            <a:r>
              <a:rPr lang="en-US" sz="2000" err="1">
                <a:latin typeface="Calibri"/>
                <a:cs typeface="Calibri"/>
              </a:rPr>
              <a:t>trị</a:t>
            </a:r>
            <a:r>
              <a:rPr lang="en-US" sz="2000">
                <a:latin typeface="Calibri"/>
                <a:cs typeface="Calibri"/>
              </a:rPr>
              <a:t> </a:t>
            </a:r>
            <a:r>
              <a:rPr lang="en-US" sz="2000" err="1">
                <a:latin typeface="Calibri"/>
                <a:cs typeface="Calibri"/>
              </a:rPr>
              <a:t>bằng</a:t>
            </a:r>
            <a:r>
              <a:rPr lang="en-US" sz="2000">
                <a:latin typeface="Calibri"/>
                <a:cs typeface="Calibri"/>
              </a:rPr>
              <a:t> 1.</a:t>
            </a:r>
            <a:endParaRPr lang="en-US" sz="2000"/>
          </a:p>
          <a:p>
            <a:pPr>
              <a:buFont typeface="Calibri" panose="020B0604020202020204" pitchFamily="34" charset="0"/>
              <a:buChar char="-"/>
            </a:pPr>
            <a:endParaRPr lang="en-US" sz="1500"/>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EC265983-0008-2EF4-BC81-869B7A6AA31A}"/>
              </a:ext>
            </a:extLst>
          </p:cNvPr>
          <p:cNvPicPr>
            <a:picLocks noChangeAspect="1"/>
          </p:cNvPicPr>
          <p:nvPr/>
        </p:nvPicPr>
        <p:blipFill>
          <a:blip r:embed="rId2"/>
          <a:stretch>
            <a:fillRect/>
          </a:stretch>
        </p:blipFill>
        <p:spPr>
          <a:xfrm>
            <a:off x="5987738" y="915446"/>
            <a:ext cx="5628018" cy="4794237"/>
          </a:xfrm>
          <a:prstGeom prst="rect">
            <a:avLst/>
          </a:prstGeom>
        </p:spPr>
      </p:pic>
    </p:spTree>
    <p:extLst>
      <p:ext uri="{BB962C8B-B14F-4D97-AF65-F5344CB8AC3E}">
        <p14:creationId xmlns:p14="http://schemas.microsoft.com/office/powerpoint/2010/main" val="1233376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15757" y="525982"/>
            <a:ext cx="4722597" cy="1190592"/>
          </a:xfrm>
        </p:spPr>
        <p:txBody>
          <a:bodyPr anchor="b">
            <a:normAutofit/>
          </a:bodyPr>
          <a:lstStyle/>
          <a:p>
            <a:r>
              <a:rPr lang="vi-VN" sz="3600" dirty="0">
                <a:latin typeface="Calibri Light"/>
                <a:cs typeface="Calibri Light"/>
              </a:rPr>
              <a:t>Kiến trúc - </a:t>
            </a:r>
            <a:r>
              <a:rPr lang="vi-VN" sz="3600" b="1" dirty="0" err="1">
                <a:latin typeface="Calibri Light"/>
                <a:cs typeface="Calibri Light"/>
              </a:rPr>
              <a:t>Alert</a:t>
            </a:r>
            <a:r>
              <a:rPr lang="vi-VN" sz="3600" b="1" dirty="0">
                <a:latin typeface="Calibri Light"/>
                <a:cs typeface="Calibri Light"/>
              </a:rPr>
              <a:t> </a:t>
            </a:r>
            <a:r>
              <a:rPr lang="vi-VN" sz="3600" b="1" dirty="0" err="1">
                <a:latin typeface="Calibri Light"/>
                <a:cs typeface="Calibri Light"/>
              </a:rPr>
              <a:t>Protocol</a:t>
            </a:r>
            <a:endParaRPr lang="en-US" b="1"/>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DCAB9CC-83C9-AA3D-A604-51014F3AEEE6}"/>
              </a:ext>
            </a:extLst>
          </p:cNvPr>
          <p:cNvSpPr>
            <a:spLocks noGrp="1"/>
          </p:cNvSpPr>
          <p:nvPr>
            <p:ph idx="1"/>
          </p:nvPr>
        </p:nvSpPr>
        <p:spPr>
          <a:xfrm>
            <a:off x="313835" y="2131742"/>
            <a:ext cx="5282946" cy="3411302"/>
          </a:xfrm>
        </p:spPr>
        <p:txBody>
          <a:bodyPr vert="horz" lIns="91440" tIns="45720" rIns="91440" bIns="45720" rtlCol="0" anchor="ctr">
            <a:normAutofit/>
          </a:bodyPr>
          <a:lstStyle/>
          <a:p>
            <a:r>
              <a:rPr lang="vi-VN" sz="1800" b="1" dirty="0" err="1">
                <a:latin typeface="Calibri"/>
                <a:cs typeface="Calibri"/>
              </a:rPr>
              <a:t>Alert</a:t>
            </a:r>
            <a:r>
              <a:rPr lang="vi-VN" sz="1800" b="1" dirty="0">
                <a:latin typeface="Calibri"/>
                <a:cs typeface="Calibri"/>
              </a:rPr>
              <a:t> </a:t>
            </a:r>
            <a:r>
              <a:rPr lang="vi-VN" sz="1800" b="1" dirty="0" err="1">
                <a:latin typeface="Calibri"/>
                <a:cs typeface="Calibri"/>
              </a:rPr>
              <a:t>Protocol</a:t>
            </a:r>
            <a:r>
              <a:rPr lang="vi-VN" sz="1800" dirty="0">
                <a:latin typeface="Calibri"/>
                <a:cs typeface="Calibri"/>
              </a:rPr>
              <a:t> dùng để cảnh báo các lỗi xảy ra trong phiên</a:t>
            </a:r>
            <a:endParaRPr lang="en-US" sz="1800"/>
          </a:p>
          <a:p>
            <a:r>
              <a:rPr lang="vi-VN" sz="1800" dirty="0">
                <a:latin typeface="Calibri"/>
                <a:cs typeface="Calibri"/>
              </a:rPr>
              <a:t>Tin cảnh báo gồm 2 </a:t>
            </a:r>
            <a:r>
              <a:rPr lang="vi-VN" sz="1800" dirty="0" err="1">
                <a:latin typeface="Calibri"/>
                <a:cs typeface="Calibri"/>
              </a:rPr>
              <a:t>byte</a:t>
            </a:r>
            <a:r>
              <a:rPr lang="vi-VN" sz="1800" dirty="0">
                <a:latin typeface="Calibri"/>
                <a:cs typeface="Calibri"/>
              </a:rPr>
              <a:t> thể hiện mức độ nghiêm trọng và mô tả của cảnh báo. Có 2 mức độ nghiêm trọng</a:t>
            </a:r>
            <a:endParaRPr lang="en-US" sz="1800">
              <a:latin typeface="Calibri"/>
              <a:cs typeface="Calibri"/>
            </a:endParaRPr>
          </a:p>
          <a:p>
            <a:pPr lvl="1"/>
            <a:r>
              <a:rPr lang="vi-VN" sz="1800" dirty="0">
                <a:latin typeface="Calibri"/>
                <a:cs typeface="Calibri"/>
              </a:rPr>
              <a:t>Mức độ nghiêm trọng thấp: Không ngắt kết nối.</a:t>
            </a:r>
            <a:endParaRPr lang="en-US" sz="1800" dirty="0"/>
          </a:p>
          <a:p>
            <a:pPr lvl="1"/>
            <a:r>
              <a:rPr lang="vi-VN" sz="1800" dirty="0">
                <a:latin typeface="Calibri"/>
                <a:cs typeface="Calibri"/>
              </a:rPr>
              <a:t>Mức độ nghiêm trọng cao: </a:t>
            </a:r>
            <a:r>
              <a:rPr lang="vi-VN" sz="1800" dirty="0" err="1">
                <a:latin typeface="Calibri"/>
                <a:cs typeface="Calibri"/>
              </a:rPr>
              <a:t>Client</a:t>
            </a:r>
            <a:r>
              <a:rPr lang="vi-VN" sz="1800" dirty="0">
                <a:latin typeface="Calibri"/>
                <a:cs typeface="Calibri"/>
              </a:rPr>
              <a:t> và Server sẽ lập tức ngắt kết nối.</a:t>
            </a:r>
            <a:endParaRPr lang="vi-VN" sz="1500" dirty="0"/>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 rectangle&#10;&#10;Description automatically generated">
            <a:extLst>
              <a:ext uri="{FF2B5EF4-FFF2-40B4-BE49-F238E27FC236}">
                <a16:creationId xmlns:a16="http://schemas.microsoft.com/office/drawing/2014/main" id="{15EA4B9A-1808-219D-6395-7523C35C9D58}"/>
              </a:ext>
            </a:extLst>
          </p:cNvPr>
          <p:cNvPicPr>
            <a:picLocks noChangeAspect="1"/>
          </p:cNvPicPr>
          <p:nvPr/>
        </p:nvPicPr>
        <p:blipFill>
          <a:blip r:embed="rId2"/>
          <a:stretch>
            <a:fillRect/>
          </a:stretch>
        </p:blipFill>
        <p:spPr>
          <a:xfrm>
            <a:off x="6282763" y="2616947"/>
            <a:ext cx="5150277" cy="811168"/>
          </a:xfrm>
          <a:prstGeom prst="rect">
            <a:avLst/>
          </a:prstGeom>
        </p:spPr>
      </p:pic>
    </p:spTree>
    <p:extLst>
      <p:ext uri="{BB962C8B-B14F-4D97-AF65-F5344CB8AC3E}">
        <p14:creationId xmlns:p14="http://schemas.microsoft.com/office/powerpoint/2010/main" val="19822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F49D454-5FAF-1711-44ED-F716148821D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Hoạt động - </a:t>
            </a:r>
            <a:r>
              <a:rPr lang="en-US" sz="3600" b="1" kern="1200">
                <a:solidFill>
                  <a:schemeClr val="tx1"/>
                </a:solidFill>
                <a:latin typeface="+mj-lt"/>
                <a:ea typeface="+mj-ea"/>
                <a:cs typeface="+mj-cs"/>
              </a:rPr>
              <a:t>Mã hóa bất đối xứng</a:t>
            </a:r>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884B7C59-1F2E-3B00-B5FC-88C5A44E4F22}"/>
              </a:ext>
            </a:extLst>
          </p:cNvPr>
          <p:cNvSpPr>
            <a:spLocks noGrp="1"/>
          </p:cNvSpPr>
          <p:nvPr>
            <p:ph idx="1"/>
          </p:nvPr>
        </p:nvSpPr>
        <p:spPr>
          <a:xfrm>
            <a:off x="645066" y="2031101"/>
            <a:ext cx="4282984" cy="3511943"/>
          </a:xfrm>
        </p:spPr>
        <p:txBody>
          <a:bodyPr vert="horz" lIns="91440" tIns="45720" rIns="91440" bIns="45720" rtlCol="0" anchor="ctr">
            <a:normAutofit/>
          </a:bodyPr>
          <a:lstStyle/>
          <a:p>
            <a:pPr>
              <a:spcAft>
                <a:spcPts val="600"/>
              </a:spcAft>
            </a:pPr>
            <a:r>
              <a:rPr lang="en-US" sz="1800" dirty="0" err="1">
                <a:latin typeface="+mn-lt"/>
                <a:cs typeface="+mn-cs"/>
              </a:rPr>
              <a:t>Sử</a:t>
            </a:r>
            <a:r>
              <a:rPr lang="en-US" sz="1800" dirty="0">
                <a:latin typeface="+mn-lt"/>
                <a:cs typeface="+mn-cs"/>
              </a:rPr>
              <a:t> </a:t>
            </a:r>
            <a:r>
              <a:rPr lang="en-US" sz="1800" dirty="0" err="1">
                <a:latin typeface="+mn-lt"/>
                <a:cs typeface="+mn-cs"/>
              </a:rPr>
              <a:t>dụng</a:t>
            </a:r>
            <a:r>
              <a:rPr lang="en-US" sz="1800" dirty="0">
                <a:latin typeface="+mn-lt"/>
                <a:cs typeface="+mn-cs"/>
              </a:rPr>
              <a:t> </a:t>
            </a:r>
            <a:r>
              <a:rPr lang="en-US" sz="1800" dirty="0" err="1">
                <a:latin typeface="+mn-lt"/>
                <a:cs typeface="+mn-cs"/>
              </a:rPr>
              <a:t>một</a:t>
            </a:r>
            <a:r>
              <a:rPr lang="en-US" sz="1800" dirty="0">
                <a:latin typeface="+mn-lt"/>
                <a:cs typeface="+mn-cs"/>
              </a:rPr>
              <a:t> </a:t>
            </a:r>
            <a:r>
              <a:rPr lang="en-US" sz="1800" dirty="0" err="1">
                <a:latin typeface="+mn-lt"/>
                <a:cs typeface="+mn-cs"/>
              </a:rPr>
              <a:t>cặp</a:t>
            </a:r>
            <a:r>
              <a:rPr lang="en-US" sz="1800" dirty="0">
                <a:latin typeface="+mn-lt"/>
                <a:cs typeface="+mn-cs"/>
              </a:rPr>
              <a:t> </a:t>
            </a:r>
            <a:r>
              <a:rPr lang="en-US" sz="1800" dirty="0" err="1">
                <a:latin typeface="+mn-lt"/>
                <a:cs typeface="+mn-cs"/>
              </a:rPr>
              <a:t>khóa</a:t>
            </a:r>
            <a:r>
              <a:rPr lang="en-US" sz="1800" dirty="0">
                <a:latin typeface="+mn-lt"/>
                <a:cs typeface="+mn-cs"/>
              </a:rPr>
              <a:t> (key pair), </a:t>
            </a:r>
            <a:r>
              <a:rPr lang="en-US" sz="1800" dirty="0" err="1">
                <a:latin typeface="+mn-lt"/>
                <a:cs typeface="+mn-cs"/>
              </a:rPr>
              <a:t>một</a:t>
            </a:r>
            <a:r>
              <a:rPr lang="en-US" sz="1800" dirty="0">
                <a:latin typeface="+mn-lt"/>
                <a:cs typeface="+mn-cs"/>
              </a:rPr>
              <a:t> </a:t>
            </a:r>
            <a:r>
              <a:rPr lang="en-US" sz="1800" dirty="0" err="1">
                <a:latin typeface="+mn-lt"/>
                <a:cs typeface="+mn-cs"/>
              </a:rPr>
              <a:t>cho</a:t>
            </a:r>
            <a:r>
              <a:rPr lang="en-US" sz="1800" dirty="0">
                <a:latin typeface="+mn-lt"/>
                <a:cs typeface="+mn-cs"/>
              </a:rPr>
              <a:t> </a:t>
            </a:r>
            <a:r>
              <a:rPr lang="en-US" sz="1800" dirty="0" err="1">
                <a:latin typeface="+mn-lt"/>
                <a:cs typeface="+mn-cs"/>
              </a:rPr>
              <a:t>mã</a:t>
            </a:r>
            <a:r>
              <a:rPr lang="en-US" sz="1800" dirty="0">
                <a:latin typeface="+mn-lt"/>
                <a:cs typeface="+mn-cs"/>
              </a:rPr>
              <a:t> </a:t>
            </a:r>
            <a:r>
              <a:rPr lang="en-US" sz="1800" dirty="0" err="1">
                <a:latin typeface="+mn-lt"/>
                <a:cs typeface="+mn-cs"/>
              </a:rPr>
              <a:t>hóa</a:t>
            </a:r>
            <a:r>
              <a:rPr lang="en-US" sz="1800" dirty="0">
                <a:latin typeface="+mn-lt"/>
                <a:cs typeface="+mn-cs"/>
              </a:rPr>
              <a:t> </a:t>
            </a:r>
            <a:r>
              <a:rPr lang="en-US" sz="1800" dirty="0" err="1">
                <a:latin typeface="+mn-lt"/>
                <a:cs typeface="+mn-cs"/>
              </a:rPr>
              <a:t>và</a:t>
            </a:r>
            <a:r>
              <a:rPr lang="en-US" sz="1800" dirty="0">
                <a:latin typeface="+mn-lt"/>
                <a:cs typeface="+mn-cs"/>
              </a:rPr>
              <a:t> </a:t>
            </a:r>
            <a:r>
              <a:rPr lang="en-US" sz="1800" dirty="0" err="1">
                <a:latin typeface="+mn-lt"/>
                <a:cs typeface="+mn-cs"/>
              </a:rPr>
              <a:t>một</a:t>
            </a:r>
            <a:r>
              <a:rPr lang="en-US" sz="1800" dirty="0">
                <a:latin typeface="+mn-lt"/>
                <a:cs typeface="+mn-cs"/>
              </a:rPr>
              <a:t> </a:t>
            </a:r>
            <a:r>
              <a:rPr lang="en-US" sz="1800" dirty="0" err="1">
                <a:latin typeface="+mn-lt"/>
                <a:cs typeface="+mn-cs"/>
              </a:rPr>
              <a:t>cho</a:t>
            </a:r>
            <a:r>
              <a:rPr lang="en-US" sz="1800" dirty="0">
                <a:latin typeface="+mn-lt"/>
                <a:cs typeface="+mn-cs"/>
              </a:rPr>
              <a:t> </a:t>
            </a:r>
            <a:r>
              <a:rPr lang="en-US" sz="1800" dirty="0" err="1">
                <a:latin typeface="+mn-lt"/>
                <a:cs typeface="+mn-cs"/>
              </a:rPr>
              <a:t>giải</a:t>
            </a:r>
            <a:r>
              <a:rPr lang="en-US" sz="1800" dirty="0">
                <a:latin typeface="+mn-lt"/>
                <a:cs typeface="+mn-cs"/>
              </a:rPr>
              <a:t> </a:t>
            </a:r>
            <a:r>
              <a:rPr lang="en-US" sz="1800" dirty="0" err="1">
                <a:latin typeface="+mn-lt"/>
                <a:cs typeface="+mn-cs"/>
              </a:rPr>
              <a:t>mã</a:t>
            </a:r>
            <a:r>
              <a:rPr lang="en-US" sz="1800" dirty="0">
                <a:latin typeface="+mn-lt"/>
                <a:cs typeface="+mn-cs"/>
              </a:rPr>
              <a:t>.</a:t>
            </a:r>
          </a:p>
          <a:p>
            <a:pPr>
              <a:spcAft>
                <a:spcPts val="600"/>
              </a:spcAft>
            </a:pPr>
            <a:r>
              <a:rPr lang="en-US" sz="1800" dirty="0" err="1">
                <a:latin typeface="+mn-lt"/>
                <a:cs typeface="+mn-cs"/>
              </a:rPr>
              <a:t>Người</a:t>
            </a:r>
            <a:r>
              <a:rPr lang="en-US" sz="1800" dirty="0">
                <a:latin typeface="+mn-lt"/>
                <a:cs typeface="+mn-cs"/>
              </a:rPr>
              <a:t> </a:t>
            </a:r>
            <a:r>
              <a:rPr lang="en-US" sz="1800" dirty="0" err="1">
                <a:latin typeface="+mn-lt"/>
                <a:cs typeface="+mn-cs"/>
              </a:rPr>
              <a:t>gửi</a:t>
            </a:r>
            <a:r>
              <a:rPr lang="en-US" sz="1800" dirty="0">
                <a:latin typeface="+mn-lt"/>
                <a:cs typeface="+mn-cs"/>
              </a:rPr>
              <a:t> </a:t>
            </a:r>
            <a:r>
              <a:rPr lang="en-US" sz="1800" dirty="0" err="1">
                <a:latin typeface="+mn-lt"/>
                <a:cs typeface="+mn-cs"/>
              </a:rPr>
              <a:t>sẽ</a:t>
            </a:r>
            <a:r>
              <a:rPr lang="en-US" sz="1800" dirty="0">
                <a:latin typeface="+mn-lt"/>
                <a:cs typeface="+mn-cs"/>
              </a:rPr>
              <a:t> </a:t>
            </a:r>
            <a:r>
              <a:rPr lang="en-US" sz="1800" dirty="0" err="1">
                <a:latin typeface="+mn-lt"/>
                <a:cs typeface="+mn-cs"/>
              </a:rPr>
              <a:t>mã</a:t>
            </a:r>
            <a:r>
              <a:rPr lang="en-US" sz="1800" dirty="0">
                <a:latin typeface="+mn-lt"/>
                <a:cs typeface="+mn-cs"/>
              </a:rPr>
              <a:t> </a:t>
            </a:r>
            <a:r>
              <a:rPr lang="en-US" sz="1800" dirty="0" err="1">
                <a:latin typeface="+mn-lt"/>
                <a:cs typeface="+mn-cs"/>
              </a:rPr>
              <a:t>hóa</a:t>
            </a:r>
            <a:r>
              <a:rPr lang="en-US" sz="1800" dirty="0">
                <a:latin typeface="+mn-lt"/>
                <a:cs typeface="+mn-cs"/>
              </a:rPr>
              <a:t> </a:t>
            </a:r>
            <a:r>
              <a:rPr lang="en-US" sz="1800" dirty="0" err="1">
                <a:latin typeface="+mn-lt"/>
                <a:cs typeface="+mn-cs"/>
              </a:rPr>
              <a:t>dữ</a:t>
            </a:r>
            <a:r>
              <a:rPr lang="en-US" sz="1800" dirty="0">
                <a:latin typeface="+mn-lt"/>
                <a:cs typeface="+mn-cs"/>
              </a:rPr>
              <a:t> </a:t>
            </a:r>
            <a:r>
              <a:rPr lang="en-US" sz="1800" dirty="0" err="1">
                <a:latin typeface="+mn-lt"/>
                <a:cs typeface="+mn-cs"/>
              </a:rPr>
              <a:t>liệu</a:t>
            </a:r>
            <a:r>
              <a:rPr lang="en-US" sz="1800" dirty="0">
                <a:latin typeface="+mn-lt"/>
                <a:cs typeface="+mn-cs"/>
              </a:rPr>
              <a:t> </a:t>
            </a:r>
            <a:r>
              <a:rPr lang="en-US" sz="1800" dirty="0" err="1">
                <a:latin typeface="+mn-lt"/>
                <a:cs typeface="+mn-cs"/>
              </a:rPr>
              <a:t>bằng</a:t>
            </a:r>
            <a:r>
              <a:rPr lang="en-US" sz="1800" dirty="0">
                <a:latin typeface="+mn-lt"/>
                <a:cs typeface="+mn-cs"/>
              </a:rPr>
              <a:t> </a:t>
            </a:r>
            <a:r>
              <a:rPr lang="en-US" sz="1800" dirty="0" err="1">
                <a:latin typeface="+mn-lt"/>
                <a:cs typeface="+mn-cs"/>
              </a:rPr>
              <a:t>khóa</a:t>
            </a:r>
            <a:r>
              <a:rPr lang="en-US" sz="1800" dirty="0">
                <a:latin typeface="+mn-lt"/>
                <a:cs typeface="+mn-cs"/>
              </a:rPr>
              <a:t> </a:t>
            </a:r>
            <a:r>
              <a:rPr lang="en-US" sz="1800" dirty="0" err="1">
                <a:latin typeface="+mn-lt"/>
                <a:cs typeface="+mn-cs"/>
              </a:rPr>
              <a:t>công</a:t>
            </a:r>
            <a:r>
              <a:rPr lang="en-US" sz="1800" dirty="0">
                <a:latin typeface="+mn-lt"/>
                <a:cs typeface="+mn-cs"/>
              </a:rPr>
              <a:t> </a:t>
            </a:r>
            <a:r>
              <a:rPr lang="en-US" sz="1800" dirty="0" err="1">
                <a:latin typeface="+mn-lt"/>
                <a:cs typeface="+mn-cs"/>
              </a:rPr>
              <a:t>khai</a:t>
            </a:r>
            <a:r>
              <a:rPr lang="en-US" sz="1800" dirty="0">
                <a:latin typeface="+mn-lt"/>
                <a:cs typeface="+mn-cs"/>
              </a:rPr>
              <a:t> </a:t>
            </a:r>
            <a:r>
              <a:rPr lang="en-US" sz="1800" dirty="0" err="1">
                <a:latin typeface="+mn-lt"/>
                <a:cs typeface="+mn-cs"/>
              </a:rPr>
              <a:t>của</a:t>
            </a:r>
            <a:r>
              <a:rPr lang="en-US" sz="1800" dirty="0">
                <a:latin typeface="+mn-lt"/>
                <a:cs typeface="+mn-cs"/>
              </a:rPr>
              <a:t> </a:t>
            </a:r>
            <a:r>
              <a:rPr lang="en-US" sz="1800" dirty="0" err="1">
                <a:latin typeface="+mn-lt"/>
                <a:cs typeface="+mn-cs"/>
              </a:rPr>
              <a:t>người</a:t>
            </a:r>
            <a:r>
              <a:rPr lang="en-US" sz="1800" dirty="0">
                <a:latin typeface="+mn-lt"/>
                <a:cs typeface="+mn-cs"/>
              </a:rPr>
              <a:t> </a:t>
            </a:r>
            <a:r>
              <a:rPr lang="en-US" sz="1800" dirty="0" err="1">
                <a:latin typeface="+mn-lt"/>
                <a:cs typeface="+mn-cs"/>
              </a:rPr>
              <a:t>nhận</a:t>
            </a:r>
            <a:r>
              <a:rPr lang="en-US" sz="1800" dirty="0">
                <a:latin typeface="+mn-lt"/>
                <a:cs typeface="+mn-cs"/>
              </a:rPr>
              <a:t>. </a:t>
            </a:r>
            <a:r>
              <a:rPr lang="en-US" sz="1800" dirty="0" err="1">
                <a:latin typeface="+mn-lt"/>
                <a:cs typeface="+mn-cs"/>
              </a:rPr>
              <a:t>Người</a:t>
            </a:r>
            <a:r>
              <a:rPr lang="en-US" sz="1800" dirty="0">
                <a:latin typeface="+mn-lt"/>
                <a:cs typeface="+mn-cs"/>
              </a:rPr>
              <a:t> </a:t>
            </a:r>
            <a:r>
              <a:rPr lang="en-US" sz="1800" dirty="0" err="1">
                <a:latin typeface="+mn-lt"/>
                <a:cs typeface="+mn-cs"/>
              </a:rPr>
              <a:t>nhận</a:t>
            </a:r>
            <a:r>
              <a:rPr lang="en-US" sz="1800" dirty="0">
                <a:latin typeface="+mn-lt"/>
                <a:cs typeface="+mn-cs"/>
              </a:rPr>
              <a:t> </a:t>
            </a:r>
            <a:r>
              <a:rPr lang="en-US" sz="1800" dirty="0" err="1">
                <a:latin typeface="+mn-lt"/>
                <a:cs typeface="+mn-cs"/>
              </a:rPr>
              <a:t>sẽ</a:t>
            </a:r>
            <a:r>
              <a:rPr lang="en-US" sz="1800" dirty="0">
                <a:latin typeface="+mn-lt"/>
                <a:cs typeface="+mn-cs"/>
              </a:rPr>
              <a:t> </a:t>
            </a:r>
            <a:r>
              <a:rPr lang="en-US" sz="1800" dirty="0" err="1">
                <a:latin typeface="+mn-lt"/>
                <a:cs typeface="+mn-cs"/>
              </a:rPr>
              <a:t>giải</a:t>
            </a:r>
            <a:r>
              <a:rPr lang="en-US" sz="1800" dirty="0">
                <a:latin typeface="+mn-lt"/>
                <a:cs typeface="+mn-cs"/>
              </a:rPr>
              <a:t> </a:t>
            </a:r>
            <a:r>
              <a:rPr lang="en-US" sz="1800" dirty="0" err="1">
                <a:latin typeface="+mn-lt"/>
                <a:cs typeface="+mn-cs"/>
              </a:rPr>
              <a:t>mã</a:t>
            </a:r>
            <a:r>
              <a:rPr lang="en-US" sz="1800" dirty="0">
                <a:latin typeface="+mn-lt"/>
                <a:cs typeface="+mn-cs"/>
              </a:rPr>
              <a:t> </a:t>
            </a:r>
            <a:r>
              <a:rPr lang="en-US" sz="1800" dirty="0" err="1">
                <a:latin typeface="+mn-lt"/>
                <a:cs typeface="+mn-cs"/>
              </a:rPr>
              <a:t>nó</a:t>
            </a:r>
            <a:r>
              <a:rPr lang="en-US" sz="1800" dirty="0">
                <a:latin typeface="+mn-lt"/>
                <a:cs typeface="+mn-cs"/>
              </a:rPr>
              <a:t> </a:t>
            </a:r>
            <a:r>
              <a:rPr lang="en-US" sz="1800" dirty="0" err="1">
                <a:latin typeface="+mn-lt"/>
                <a:cs typeface="+mn-cs"/>
              </a:rPr>
              <a:t>bằng</a:t>
            </a:r>
            <a:r>
              <a:rPr lang="en-US" sz="1800" dirty="0">
                <a:latin typeface="+mn-lt"/>
                <a:cs typeface="+mn-cs"/>
              </a:rPr>
              <a:t> </a:t>
            </a:r>
            <a:r>
              <a:rPr lang="en-US" sz="1800" dirty="0" err="1">
                <a:latin typeface="+mn-lt"/>
                <a:cs typeface="+mn-cs"/>
              </a:rPr>
              <a:t>khóa</a:t>
            </a:r>
            <a:r>
              <a:rPr lang="en-US" sz="1800" dirty="0">
                <a:latin typeface="+mn-lt"/>
                <a:cs typeface="+mn-cs"/>
              </a:rPr>
              <a:t> </a:t>
            </a:r>
            <a:r>
              <a:rPr lang="en-US" sz="1800" dirty="0" err="1">
                <a:latin typeface="+mn-lt"/>
                <a:cs typeface="+mn-cs"/>
              </a:rPr>
              <a:t>bí</a:t>
            </a:r>
            <a:r>
              <a:rPr lang="en-US" sz="1800" dirty="0">
                <a:latin typeface="+mn-lt"/>
                <a:cs typeface="+mn-cs"/>
              </a:rPr>
              <a:t> </a:t>
            </a:r>
            <a:r>
              <a:rPr lang="en-US" sz="1800" dirty="0" err="1">
                <a:latin typeface="+mn-lt"/>
                <a:cs typeface="+mn-cs"/>
              </a:rPr>
              <a:t>mật</a:t>
            </a:r>
            <a:r>
              <a:rPr lang="en-US" sz="1800" dirty="0">
                <a:latin typeface="+mn-lt"/>
                <a:cs typeface="+mn-cs"/>
              </a:rPr>
              <a:t> </a:t>
            </a:r>
            <a:r>
              <a:rPr lang="en-US" sz="1800" dirty="0" err="1">
                <a:latin typeface="+mn-lt"/>
                <a:cs typeface="+mn-cs"/>
              </a:rPr>
              <a:t>có</a:t>
            </a:r>
            <a:r>
              <a:rPr lang="en-US" sz="1800" dirty="0">
                <a:latin typeface="+mn-lt"/>
                <a:cs typeface="+mn-cs"/>
              </a:rPr>
              <a:t> </a:t>
            </a:r>
            <a:r>
              <a:rPr lang="en-US" sz="1800" dirty="0" err="1">
                <a:latin typeface="+mn-lt"/>
                <a:cs typeface="+mn-cs"/>
              </a:rPr>
              <a:t>liên</a:t>
            </a:r>
            <a:r>
              <a:rPr lang="en-US" sz="1800" dirty="0">
                <a:latin typeface="+mn-lt"/>
                <a:cs typeface="+mn-cs"/>
              </a:rPr>
              <a:t> </a:t>
            </a:r>
            <a:r>
              <a:rPr lang="en-US" sz="1800" dirty="0" err="1">
                <a:latin typeface="+mn-lt"/>
                <a:cs typeface="+mn-cs"/>
              </a:rPr>
              <a:t>quan</a:t>
            </a:r>
            <a:r>
              <a:rPr lang="en-US" sz="1800" dirty="0">
                <a:latin typeface="+mn-lt"/>
                <a:cs typeface="+mn-cs"/>
              </a:rPr>
              <a:t>.</a:t>
            </a:r>
            <a:endParaRPr lang="en-US" sz="1800" dirty="0">
              <a:latin typeface="+mn-lt"/>
              <a:cs typeface="Calibri"/>
            </a:endParaRPr>
          </a:p>
        </p:txBody>
      </p:sp>
      <p:sp>
        <p:nvSpPr>
          <p:cNvPr id="42" name="Rectangle 4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Diagram&#10;&#10;Description automatically generated">
            <a:extLst>
              <a:ext uri="{FF2B5EF4-FFF2-40B4-BE49-F238E27FC236}">
                <a16:creationId xmlns:a16="http://schemas.microsoft.com/office/drawing/2014/main" id="{DBD61555-F42C-E79F-B547-A84010C4BAA3}"/>
              </a:ext>
            </a:extLst>
          </p:cNvPr>
          <p:cNvPicPr>
            <a:picLocks noChangeAspect="1"/>
          </p:cNvPicPr>
          <p:nvPr/>
        </p:nvPicPr>
        <p:blipFill>
          <a:blip r:embed="rId2"/>
          <a:stretch>
            <a:fillRect/>
          </a:stretch>
        </p:blipFill>
        <p:spPr>
          <a:xfrm>
            <a:off x="5987738" y="2137716"/>
            <a:ext cx="5628018" cy="2349697"/>
          </a:xfrm>
          <a:prstGeom prst="rect">
            <a:avLst/>
          </a:prstGeom>
        </p:spPr>
      </p:pic>
    </p:spTree>
    <p:extLst>
      <p:ext uri="{BB962C8B-B14F-4D97-AF65-F5344CB8AC3E}">
        <p14:creationId xmlns:p14="http://schemas.microsoft.com/office/powerpoint/2010/main" val="12958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5811D3-DAE8-2813-8D9C-4E75C50BEAB7}"/>
              </a:ext>
            </a:extLst>
          </p:cNvPr>
          <p:cNvSpPr>
            <a:spLocks noGrp="1"/>
          </p:cNvSpPr>
          <p:nvPr>
            <p:ph type="title"/>
          </p:nvPr>
        </p:nvSpPr>
        <p:spPr>
          <a:xfrm>
            <a:off x="645064" y="525982"/>
            <a:ext cx="4282983" cy="1200361"/>
          </a:xfrm>
        </p:spPr>
        <p:txBody>
          <a:bodyPr anchor="b">
            <a:normAutofit/>
          </a:bodyPr>
          <a:lstStyle/>
          <a:p>
            <a:r>
              <a:rPr lang="vi-VN" sz="3600">
                <a:latin typeface="Calibri Light"/>
                <a:cs typeface="Calibri Light"/>
              </a:rPr>
              <a:t>Hoạt động - </a:t>
            </a:r>
            <a:r>
              <a:rPr lang="vi-VN" sz="3600" b="1">
                <a:latin typeface="Calibri Light"/>
                <a:cs typeface="Calibri Light"/>
              </a:rPr>
              <a:t>Mã hóa đối xứng</a:t>
            </a:r>
            <a:endParaRPr lang="vi-VN" sz="3600" b="1"/>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E3EAB68B-269C-B70F-6ABC-70AEF4B88115}"/>
              </a:ext>
            </a:extLst>
          </p:cNvPr>
          <p:cNvSpPr>
            <a:spLocks noGrp="1"/>
          </p:cNvSpPr>
          <p:nvPr>
            <p:ph idx="1"/>
          </p:nvPr>
        </p:nvSpPr>
        <p:spPr>
          <a:xfrm>
            <a:off x="645066" y="2031101"/>
            <a:ext cx="4282984" cy="3511943"/>
          </a:xfrm>
        </p:spPr>
        <p:txBody>
          <a:bodyPr anchor="ctr">
            <a:normAutofit/>
          </a:bodyPr>
          <a:lstStyle/>
          <a:p>
            <a:r>
              <a:rPr lang="en-US" sz="1800" dirty="0" err="1">
                <a:latin typeface="Calibri"/>
                <a:cs typeface="Calibri"/>
              </a:rPr>
              <a:t>Sử</a:t>
            </a:r>
            <a:r>
              <a:rPr lang="en-US" sz="1800" dirty="0">
                <a:latin typeface="Calibri"/>
                <a:cs typeface="Calibri"/>
              </a:rPr>
              <a:t> </a:t>
            </a:r>
            <a:r>
              <a:rPr lang="en-US" sz="1800" dirty="0" err="1">
                <a:latin typeface="Calibri"/>
                <a:cs typeface="Calibri"/>
              </a:rPr>
              <a:t>dụng</a:t>
            </a:r>
            <a:r>
              <a:rPr lang="en-US" sz="1800" dirty="0">
                <a:latin typeface="Calibri"/>
                <a:cs typeface="Calibri"/>
              </a:rPr>
              <a:t> </a:t>
            </a:r>
            <a:r>
              <a:rPr lang="en-US" sz="1800" dirty="0" err="1">
                <a:latin typeface="Calibri"/>
                <a:cs typeface="Calibri"/>
              </a:rPr>
              <a:t>một</a:t>
            </a:r>
            <a:r>
              <a:rPr lang="en-US" sz="1800" dirty="0">
                <a:latin typeface="Calibri"/>
                <a:cs typeface="Calibri"/>
              </a:rPr>
              <a:t> </a:t>
            </a:r>
            <a:r>
              <a:rPr lang="en-US" sz="1800" dirty="0" err="1">
                <a:latin typeface="Calibri"/>
                <a:cs typeface="Calibri"/>
              </a:rPr>
              <a:t>khóa</a:t>
            </a:r>
            <a:r>
              <a:rPr lang="en-US" sz="1800" dirty="0">
                <a:latin typeface="Calibri"/>
                <a:cs typeface="Calibri"/>
              </a:rPr>
              <a:t> </a:t>
            </a:r>
            <a:r>
              <a:rPr lang="en-US" sz="1800" dirty="0" err="1">
                <a:latin typeface="Calibri"/>
                <a:cs typeface="Calibri"/>
              </a:rPr>
              <a:t>cho</a:t>
            </a:r>
            <a:r>
              <a:rPr lang="en-US" sz="1800" dirty="0">
                <a:latin typeface="Calibri"/>
                <a:cs typeface="Calibri"/>
              </a:rPr>
              <a:t> </a:t>
            </a:r>
            <a:r>
              <a:rPr lang="en-US" sz="1800" dirty="0" err="1">
                <a:latin typeface="Calibri"/>
                <a:cs typeface="Calibri"/>
              </a:rPr>
              <a:t>cả</a:t>
            </a:r>
            <a:r>
              <a:rPr lang="en-US" sz="1800" dirty="0">
                <a:latin typeface="Calibri"/>
                <a:cs typeface="Calibri"/>
              </a:rPr>
              <a:t> </a:t>
            </a:r>
            <a:r>
              <a:rPr lang="en-US" sz="1800" dirty="0" err="1">
                <a:latin typeface="Calibri"/>
                <a:cs typeface="Calibri"/>
              </a:rPr>
              <a:t>việc</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hóa</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giải</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dữ</a:t>
            </a:r>
            <a:r>
              <a:rPr lang="en-US" sz="1800" dirty="0">
                <a:latin typeface="Calibri"/>
                <a:cs typeface="Calibri"/>
              </a:rPr>
              <a:t> </a:t>
            </a:r>
            <a:r>
              <a:rPr lang="en-US" sz="1800" dirty="0" err="1">
                <a:latin typeface="Calibri"/>
                <a:cs typeface="Calibri"/>
              </a:rPr>
              <a:t>liệu</a:t>
            </a:r>
            <a:r>
              <a:rPr lang="en-US" sz="1800" dirty="0">
                <a:latin typeface="Calibri"/>
                <a:cs typeface="Calibri"/>
              </a:rPr>
              <a:t>. </a:t>
            </a:r>
            <a:endParaRPr lang="en-US"/>
          </a:p>
          <a:p>
            <a:r>
              <a:rPr lang="en-US" sz="1800" dirty="0" err="1">
                <a:latin typeface="Calibri"/>
                <a:cs typeface="Calibri"/>
              </a:rPr>
              <a:t>Cả</a:t>
            </a:r>
            <a:r>
              <a:rPr lang="en-US" sz="1800" dirty="0">
                <a:latin typeface="Calibri"/>
                <a:cs typeface="Calibri"/>
              </a:rPr>
              <a:t> </a:t>
            </a:r>
            <a:r>
              <a:rPr lang="en-US" sz="1800" dirty="0" err="1">
                <a:latin typeface="Calibri"/>
                <a:cs typeface="Calibri"/>
              </a:rPr>
              <a:t>người</a:t>
            </a:r>
            <a:r>
              <a:rPr lang="en-US" sz="1800" dirty="0">
                <a:latin typeface="Calibri"/>
                <a:cs typeface="Calibri"/>
              </a:rPr>
              <a:t> </a:t>
            </a:r>
            <a:r>
              <a:rPr lang="en-US" sz="1800" dirty="0" err="1">
                <a:latin typeface="Calibri"/>
                <a:cs typeface="Calibri"/>
              </a:rPr>
              <a:t>gửi</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người</a:t>
            </a:r>
            <a:r>
              <a:rPr lang="en-US" sz="1800" dirty="0">
                <a:latin typeface="Calibri"/>
                <a:cs typeface="Calibri"/>
              </a:rPr>
              <a:t> </a:t>
            </a:r>
            <a:r>
              <a:rPr lang="en-US" sz="1800" dirty="0" err="1">
                <a:latin typeface="Calibri"/>
                <a:cs typeface="Calibri"/>
              </a:rPr>
              <a:t>nhận</a:t>
            </a:r>
            <a:r>
              <a:rPr lang="en-US" sz="1800" dirty="0">
                <a:latin typeface="Calibri"/>
                <a:cs typeface="Calibri"/>
              </a:rPr>
              <a:t> </a:t>
            </a:r>
            <a:r>
              <a:rPr lang="en-US" sz="1800" dirty="0" err="1">
                <a:latin typeface="Calibri"/>
                <a:cs typeface="Calibri"/>
              </a:rPr>
              <a:t>đều</a:t>
            </a:r>
            <a:r>
              <a:rPr lang="en-US" sz="1800" dirty="0">
                <a:latin typeface="Calibri"/>
                <a:cs typeface="Calibri"/>
              </a:rPr>
              <a:t> </a:t>
            </a:r>
            <a:r>
              <a:rPr lang="en-US" sz="1800" dirty="0" err="1">
                <a:latin typeface="Calibri"/>
                <a:cs typeface="Calibri"/>
              </a:rPr>
              <a:t>phải</a:t>
            </a:r>
            <a:r>
              <a:rPr lang="en-US" sz="1800" dirty="0">
                <a:latin typeface="Calibri"/>
                <a:cs typeface="Calibri"/>
              </a:rPr>
              <a:t> </a:t>
            </a:r>
            <a:r>
              <a:rPr lang="en-US" sz="1800" dirty="0" err="1">
                <a:latin typeface="Calibri"/>
                <a:cs typeface="Calibri"/>
              </a:rPr>
              <a:t>có</a:t>
            </a:r>
            <a:r>
              <a:rPr lang="en-US" sz="1800" dirty="0">
                <a:latin typeface="Calibri"/>
                <a:cs typeface="Calibri"/>
              </a:rPr>
              <a:t> </a:t>
            </a:r>
            <a:r>
              <a:rPr lang="en-US" sz="1800" dirty="0" err="1">
                <a:latin typeface="Calibri"/>
                <a:cs typeface="Calibri"/>
              </a:rPr>
              <a:t>khóa</a:t>
            </a:r>
            <a:r>
              <a:rPr lang="en-US" sz="1800" dirty="0">
                <a:latin typeface="Calibri"/>
                <a:cs typeface="Calibri"/>
              </a:rPr>
              <a:t> </a:t>
            </a:r>
            <a:r>
              <a:rPr lang="en-US" sz="1800" dirty="0" err="1">
                <a:latin typeface="Calibri"/>
                <a:cs typeface="Calibri"/>
              </a:rPr>
              <a:t>này</a:t>
            </a:r>
            <a:r>
              <a:rPr lang="en-US" sz="1800" dirty="0">
                <a:latin typeface="Calibri"/>
                <a:cs typeface="Calibri"/>
              </a:rPr>
              <a:t>, </a:t>
            </a:r>
            <a:r>
              <a:rPr lang="en-US" sz="1800" dirty="0" err="1">
                <a:latin typeface="Calibri"/>
                <a:cs typeface="Calibri"/>
              </a:rPr>
              <a:t>khóa</a:t>
            </a:r>
            <a:r>
              <a:rPr lang="en-US" sz="1800" dirty="0">
                <a:latin typeface="Calibri"/>
                <a:cs typeface="Calibri"/>
              </a:rPr>
              <a:t> </a:t>
            </a:r>
            <a:r>
              <a:rPr lang="en-US" sz="1800" dirty="0" err="1">
                <a:latin typeface="Calibri"/>
                <a:cs typeface="Calibri"/>
              </a:rPr>
              <a:t>này</a:t>
            </a:r>
            <a:r>
              <a:rPr lang="en-US" sz="1800" dirty="0">
                <a:latin typeface="Calibri"/>
                <a:cs typeface="Calibri"/>
              </a:rPr>
              <a:t> </a:t>
            </a:r>
            <a:r>
              <a:rPr lang="en-US" sz="1800" dirty="0" err="1">
                <a:latin typeface="Calibri"/>
                <a:cs typeface="Calibri"/>
              </a:rPr>
              <a:t>chỉ</a:t>
            </a:r>
            <a:r>
              <a:rPr lang="en-US" sz="1800" dirty="0">
                <a:latin typeface="Calibri"/>
                <a:cs typeface="Calibri"/>
              </a:rPr>
              <a:t> </a:t>
            </a:r>
            <a:r>
              <a:rPr lang="en-US" sz="1800" dirty="0" err="1">
                <a:latin typeface="Calibri"/>
                <a:cs typeface="Calibri"/>
              </a:rPr>
              <a:t>họ</a:t>
            </a:r>
            <a:r>
              <a:rPr lang="en-US" sz="1800" dirty="0">
                <a:latin typeface="Calibri"/>
                <a:cs typeface="Calibri"/>
              </a:rPr>
              <a:t> </a:t>
            </a:r>
            <a:r>
              <a:rPr lang="en-US" sz="1800" dirty="0" err="1">
                <a:latin typeface="Calibri"/>
                <a:cs typeface="Calibri"/>
              </a:rPr>
              <a:t>biết</a:t>
            </a:r>
            <a:r>
              <a:rPr lang="en-US" sz="1800" dirty="0">
                <a:latin typeface="Calibri"/>
                <a:cs typeface="Calibri"/>
              </a:rPr>
              <a:t>.</a:t>
            </a:r>
            <a:endParaRPr lang="en-US"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7DD316D-4AFC-D866-5D33-C2382023DB46}"/>
              </a:ext>
            </a:extLst>
          </p:cNvPr>
          <p:cNvPicPr>
            <a:picLocks noChangeAspect="1"/>
          </p:cNvPicPr>
          <p:nvPr/>
        </p:nvPicPr>
        <p:blipFill>
          <a:blip r:embed="rId2"/>
          <a:stretch>
            <a:fillRect/>
          </a:stretch>
        </p:blipFill>
        <p:spPr>
          <a:xfrm>
            <a:off x="5987738" y="2137716"/>
            <a:ext cx="5628018" cy="2349697"/>
          </a:xfrm>
          <a:prstGeom prst="rect">
            <a:avLst/>
          </a:prstGeom>
        </p:spPr>
      </p:pic>
    </p:spTree>
    <p:extLst>
      <p:ext uri="{BB962C8B-B14F-4D97-AF65-F5344CB8AC3E}">
        <p14:creationId xmlns:p14="http://schemas.microsoft.com/office/powerpoint/2010/main" val="262990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5811D3-DAE8-2813-8D9C-4E75C50BEAB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err="1">
                <a:latin typeface="+mj-lt"/>
                <a:ea typeface="+mj-ea"/>
                <a:cs typeface="+mj-cs"/>
              </a:rPr>
              <a:t>Hoạt</a:t>
            </a:r>
            <a:r>
              <a:rPr lang="en-US" sz="3600" kern="1200" dirty="0">
                <a:latin typeface="+mj-lt"/>
                <a:ea typeface="+mj-ea"/>
                <a:cs typeface="+mj-cs"/>
              </a:rPr>
              <a:t> </a:t>
            </a:r>
            <a:r>
              <a:rPr lang="en-US" sz="3600" kern="1200" dirty="0" err="1">
                <a:latin typeface="+mj-lt"/>
                <a:ea typeface="+mj-ea"/>
                <a:cs typeface="+mj-cs"/>
              </a:rPr>
              <a:t>động</a:t>
            </a:r>
            <a:r>
              <a:rPr lang="en-US" sz="3600" kern="1200" dirty="0">
                <a:latin typeface="+mj-lt"/>
                <a:ea typeface="+mj-ea"/>
                <a:cs typeface="+mj-cs"/>
              </a:rPr>
              <a:t> - </a:t>
            </a:r>
            <a:r>
              <a:rPr lang="en-US" sz="3600" b="1" kern="1200" dirty="0">
                <a:latin typeface="+mj-lt"/>
                <a:ea typeface="+mj-ea"/>
                <a:cs typeface="+mj-cs"/>
              </a:rPr>
              <a:t> </a:t>
            </a:r>
            <a:r>
              <a:rPr lang="en-US" sz="3600" b="1" kern="1200" dirty="0" err="1">
                <a:latin typeface="+mj-lt"/>
                <a:ea typeface="+mj-ea"/>
                <a:cs typeface="+mj-cs"/>
              </a:rPr>
              <a:t>Truyền</a:t>
            </a:r>
            <a:r>
              <a:rPr lang="en-US" sz="3600" b="1" kern="1200" dirty="0">
                <a:latin typeface="+mj-lt"/>
                <a:ea typeface="+mj-ea"/>
                <a:cs typeface="+mj-cs"/>
              </a:rPr>
              <a:t> </a:t>
            </a:r>
            <a:r>
              <a:rPr lang="en-US" sz="3600" b="1" kern="1200" dirty="0" err="1">
                <a:latin typeface="+mj-lt"/>
                <a:ea typeface="+mj-ea"/>
                <a:cs typeface="+mj-cs"/>
              </a:rPr>
              <a:t>dữ</a:t>
            </a:r>
            <a:r>
              <a:rPr lang="en-US" sz="3600" b="1" kern="1200" dirty="0">
                <a:latin typeface="+mj-lt"/>
                <a:ea typeface="+mj-ea"/>
                <a:cs typeface="+mj-cs"/>
              </a:rPr>
              <a:t> </a:t>
            </a:r>
            <a:r>
              <a:rPr lang="en-US" sz="3600" b="1" kern="1200" dirty="0" err="1">
                <a:latin typeface="+mj-lt"/>
                <a:ea typeface="+mj-ea"/>
                <a:cs typeface="+mj-cs"/>
              </a:rPr>
              <a:t>liệu</a:t>
            </a:r>
            <a:r>
              <a:rPr lang="en-US" sz="3600" b="1" kern="1200" dirty="0">
                <a:latin typeface="+mj-lt"/>
                <a:ea typeface="+mj-ea"/>
                <a:cs typeface="+mj-cs"/>
              </a:rPr>
              <a:t> </a:t>
            </a:r>
            <a:r>
              <a:rPr lang="en-US" sz="3600" b="1" dirty="0">
                <a:latin typeface="+mj-lt"/>
                <a:cs typeface="+mj-cs"/>
              </a:rPr>
              <a:t>qua SSL/TLS</a:t>
            </a:r>
            <a:endParaRPr lang="en-US" sz="3600" kern="1200" dirty="0">
              <a:latin typeface="+mj-lt"/>
              <a:ea typeface="+mj-ea"/>
              <a:cs typeface="+mj-cs"/>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640CBB-7246-3719-84E0-BD1F46D64914}"/>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a:buChar char="•"/>
            </a:pPr>
            <a:r>
              <a:rPr lang="en-US" dirty="0"/>
              <a:t>Giao </a:t>
            </a:r>
            <a:r>
              <a:rPr lang="en-US" dirty="0" err="1"/>
              <a:t>tiếp</a:t>
            </a:r>
            <a:r>
              <a:rPr lang="en-US" dirty="0"/>
              <a:t> SSL </a:t>
            </a:r>
            <a:r>
              <a:rPr lang="en-US" dirty="0" err="1"/>
              <a:t>giữa</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máy</a:t>
            </a:r>
            <a:r>
              <a:rPr lang="en-US" dirty="0"/>
              <a:t> </a:t>
            </a:r>
            <a:r>
              <a:rPr lang="en-US" dirty="0" err="1"/>
              <a:t>chủ</a:t>
            </a:r>
            <a:r>
              <a:rPr lang="en-US" dirty="0"/>
              <a:t> web (</a:t>
            </a:r>
            <a:r>
              <a:rPr lang="en-US" dirty="0" err="1"/>
              <a:t>hoặc</a:t>
            </a:r>
            <a:r>
              <a:rPr lang="en-US" dirty="0"/>
              <a:t> </a:t>
            </a:r>
            <a:r>
              <a:rPr lang="en-US" dirty="0" err="1"/>
              <a:t>bất</a:t>
            </a:r>
            <a:r>
              <a:rPr lang="en-US" dirty="0"/>
              <a:t> </a:t>
            </a:r>
            <a:r>
              <a:rPr lang="en-US" dirty="0" err="1"/>
              <a:t>kỳ</a:t>
            </a:r>
            <a:r>
              <a:rPr lang="en-US" dirty="0"/>
              <a:t> </a:t>
            </a:r>
            <a:r>
              <a:rPr lang="en-US" dirty="0" err="1"/>
              <a:t>hai</a:t>
            </a:r>
            <a:r>
              <a:rPr lang="en-US" dirty="0"/>
              <a:t> </a:t>
            </a:r>
            <a:r>
              <a:rPr lang="en-US" dirty="0" err="1"/>
              <a:t>hệ</a:t>
            </a:r>
            <a:r>
              <a:rPr lang="en-US" dirty="0"/>
              <a:t> </a:t>
            </a:r>
            <a:r>
              <a:rPr lang="en-US" dirty="0" err="1"/>
              <a:t>thống</a:t>
            </a:r>
            <a:r>
              <a:rPr lang="en-US" dirty="0"/>
              <a:t> </a:t>
            </a:r>
            <a:r>
              <a:rPr lang="en-US" dirty="0" err="1"/>
              <a:t>nào</a:t>
            </a:r>
            <a:r>
              <a:rPr lang="en-US" dirty="0"/>
              <a:t> </a:t>
            </a:r>
            <a:r>
              <a:rPr lang="en-US" dirty="0" err="1"/>
              <a:t>khác</a:t>
            </a:r>
            <a:r>
              <a:rPr lang="en-US" dirty="0"/>
              <a:t>) </a:t>
            </a:r>
            <a:r>
              <a:rPr lang="en-US" dirty="0" err="1"/>
              <a:t>chủ</a:t>
            </a:r>
            <a:r>
              <a:rPr lang="en-US" dirty="0"/>
              <a:t> </a:t>
            </a:r>
            <a:r>
              <a:rPr lang="en-US" dirty="0" err="1"/>
              <a:t>yếu</a:t>
            </a:r>
            <a:r>
              <a:rPr lang="en-US" dirty="0"/>
              <a:t> </a:t>
            </a:r>
            <a:r>
              <a:rPr lang="en-US" dirty="0" err="1"/>
              <a:t>được</a:t>
            </a:r>
            <a:r>
              <a:rPr lang="en-US" dirty="0"/>
              <a:t> chia </a:t>
            </a:r>
            <a:r>
              <a:rPr lang="en-US" dirty="0" err="1"/>
              <a:t>thành</a:t>
            </a:r>
            <a:r>
              <a:rPr lang="en-US" dirty="0"/>
              <a:t> </a:t>
            </a:r>
            <a:r>
              <a:rPr lang="en-US" dirty="0" err="1"/>
              <a:t>hai</a:t>
            </a:r>
            <a:r>
              <a:rPr lang="en-US" dirty="0"/>
              <a:t> </a:t>
            </a:r>
            <a:r>
              <a:rPr lang="en-US" dirty="0" err="1"/>
              <a:t>bước</a:t>
            </a:r>
            <a:r>
              <a:rPr lang="en-US" dirty="0"/>
              <a:t>: </a:t>
            </a:r>
            <a:endParaRPr lang="en-US"/>
          </a:p>
          <a:p>
            <a:pPr lvl="1" indent="-228600">
              <a:lnSpc>
                <a:spcPct val="90000"/>
              </a:lnSpc>
              <a:spcAft>
                <a:spcPts val="600"/>
              </a:spcAft>
              <a:buFont typeface="Arial"/>
              <a:buChar char="•"/>
            </a:pPr>
            <a:r>
              <a:rPr lang="en-US" b="1" dirty="0" err="1"/>
              <a:t>Bắt</a:t>
            </a:r>
            <a:r>
              <a:rPr lang="en-US" b="1" dirty="0"/>
              <a:t> </a:t>
            </a:r>
            <a:r>
              <a:rPr lang="en-US" b="1" dirty="0" err="1"/>
              <a:t>tay</a:t>
            </a:r>
            <a:r>
              <a:rPr lang="en-US" b="1" dirty="0"/>
              <a:t> SSL (SSL handshake) </a:t>
            </a:r>
            <a:endParaRPr lang="en-US" b="1" dirty="0">
              <a:cs typeface="Calibri"/>
            </a:endParaRPr>
          </a:p>
          <a:p>
            <a:pPr lvl="1" indent="-228600">
              <a:lnSpc>
                <a:spcPct val="90000"/>
              </a:lnSpc>
              <a:spcAft>
                <a:spcPts val="600"/>
              </a:spcAft>
              <a:buFont typeface="Arial"/>
              <a:buChar char="•"/>
            </a:pPr>
            <a:r>
              <a:rPr lang="en-US" b="1" dirty="0" err="1"/>
              <a:t>Truyền</a:t>
            </a:r>
            <a:r>
              <a:rPr lang="en-US" b="1" dirty="0"/>
              <a:t> </a:t>
            </a:r>
            <a:r>
              <a:rPr lang="en-US" b="1" dirty="0" err="1"/>
              <a:t>dữ</a:t>
            </a:r>
            <a:r>
              <a:rPr lang="en-US" b="1" dirty="0"/>
              <a:t> </a:t>
            </a:r>
            <a:r>
              <a:rPr lang="en-US" b="1" dirty="0" err="1"/>
              <a:t>liệu</a:t>
            </a:r>
            <a:r>
              <a:rPr lang="en-US" b="1" dirty="0"/>
              <a:t> </a:t>
            </a:r>
            <a:r>
              <a:rPr lang="en-US" b="1" dirty="0" err="1"/>
              <a:t>thực</a:t>
            </a:r>
            <a:r>
              <a:rPr lang="en-US" b="1" dirty="0"/>
              <a:t> </a:t>
            </a:r>
            <a:r>
              <a:rPr lang="en-US" b="1" dirty="0" err="1"/>
              <a:t>tế</a:t>
            </a:r>
            <a:r>
              <a:rPr lang="en-US" b="1" dirty="0"/>
              <a:t> (Data transfer).</a:t>
            </a:r>
            <a:endParaRPr lang="en-US" b="1" dirty="0">
              <a:cs typeface="Calibri" panose="020F0502020204030204"/>
            </a:endParaRP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D8C3250-F549-E2AE-1889-EF6E55CB2F3D}"/>
              </a:ext>
            </a:extLst>
          </p:cNvPr>
          <p:cNvPicPr>
            <a:picLocks noGrp="1" noChangeAspect="1"/>
          </p:cNvPicPr>
          <p:nvPr>
            <p:ph idx="1"/>
          </p:nvPr>
        </p:nvPicPr>
        <p:blipFill>
          <a:blip r:embed="rId2"/>
          <a:stretch>
            <a:fillRect/>
          </a:stretch>
        </p:blipFill>
        <p:spPr>
          <a:xfrm>
            <a:off x="5987738" y="2116611"/>
            <a:ext cx="5628018" cy="2391907"/>
          </a:xfrm>
          <a:prstGeom prst="rect">
            <a:avLst/>
          </a:prstGeom>
        </p:spPr>
      </p:pic>
    </p:spTree>
    <p:extLst>
      <p:ext uri="{BB962C8B-B14F-4D97-AF65-F5344CB8AC3E}">
        <p14:creationId xmlns:p14="http://schemas.microsoft.com/office/powerpoint/2010/main" val="240375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5811D3-DAE8-2813-8D9C-4E75C50BEAB7}"/>
              </a:ext>
            </a:extLst>
          </p:cNvPr>
          <p:cNvSpPr>
            <a:spLocks noGrp="1"/>
          </p:cNvSpPr>
          <p:nvPr>
            <p:ph type="title"/>
          </p:nvPr>
        </p:nvSpPr>
        <p:spPr>
          <a:xfrm>
            <a:off x="645064" y="525982"/>
            <a:ext cx="4282983" cy="1200361"/>
          </a:xfrm>
        </p:spPr>
        <p:txBody>
          <a:bodyPr anchor="b">
            <a:normAutofit/>
          </a:bodyPr>
          <a:lstStyle/>
          <a:p>
            <a:r>
              <a:rPr lang="vi-VN" sz="3600">
                <a:latin typeface="Calibri Light"/>
                <a:cs typeface="Calibri Light"/>
              </a:rPr>
              <a:t>Hoạt động - </a:t>
            </a:r>
            <a:r>
              <a:rPr lang="vi-VN" sz="3600" b="1">
                <a:latin typeface="Calibri Light"/>
                <a:cs typeface="Calibri Light"/>
              </a:rPr>
              <a:t>SSL Handshake</a:t>
            </a:r>
            <a:endParaRPr lang="vi-VN" sz="3600" b="1"/>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74563C39-B618-70DF-8D98-5D711C42706B}"/>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285750" indent="-285750"/>
            <a:r>
              <a:rPr lang="vi-VN" sz="1800" b="1" dirty="0">
                <a:latin typeface="Calibri"/>
                <a:cs typeface="Calibri"/>
              </a:rPr>
              <a:t>SSL </a:t>
            </a:r>
            <a:r>
              <a:rPr lang="vi-VN" sz="1800" b="1" dirty="0" err="1">
                <a:latin typeface="Calibri"/>
                <a:cs typeface="Calibri"/>
              </a:rPr>
              <a:t>Handshake</a:t>
            </a:r>
            <a:r>
              <a:rPr lang="vi-VN" sz="1800" dirty="0">
                <a:latin typeface="Calibri"/>
                <a:cs typeface="Calibri"/>
              </a:rPr>
              <a:t> là một dạng mã hóa bất đối xứng cho phép trình duyệt xác minh máy chủ </a:t>
            </a:r>
            <a:r>
              <a:rPr lang="vi-VN" sz="1800" dirty="0" err="1">
                <a:latin typeface="Calibri"/>
                <a:cs typeface="Calibri"/>
              </a:rPr>
              <a:t>web</a:t>
            </a:r>
            <a:r>
              <a:rPr lang="vi-VN" sz="1800" dirty="0">
                <a:latin typeface="Calibri"/>
                <a:cs typeface="Calibri"/>
              </a:rPr>
              <a:t>, lấy khóa chung và thiết lập kết nối an toàn trước khi bắt đầu truyền dữ liệu thực tế.</a:t>
            </a:r>
            <a:endParaRPr lang="vi-VN" sz="1800" dirty="0"/>
          </a:p>
          <a:p>
            <a:pPr marL="285750" indent="-285750"/>
            <a:r>
              <a:rPr lang="vi-VN" sz="1800" dirty="0">
                <a:latin typeface="Calibri"/>
                <a:cs typeface="Calibri"/>
              </a:rPr>
              <a:t>Khi đó, cả máy khách và máy chủ đều có khóa phiên hợp lệ mà chúng sẽ sử dụng để mã hóa hoặc giải mã dữ liệu thực tế. Khóa công khai và khóa bí mật sẽ không được sử dụng nữa.</a:t>
            </a:r>
            <a:br>
              <a:rPr lang="en-US" sz="1400" dirty="0"/>
            </a:br>
            <a:endParaRPr lang="en-US" sz="14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BE3F078F-3573-662D-FF1C-7D0AB6C94F78}"/>
              </a:ext>
            </a:extLst>
          </p:cNvPr>
          <p:cNvPicPr>
            <a:picLocks noChangeAspect="1"/>
          </p:cNvPicPr>
          <p:nvPr/>
        </p:nvPicPr>
        <p:blipFill>
          <a:blip r:embed="rId2"/>
          <a:stretch>
            <a:fillRect/>
          </a:stretch>
        </p:blipFill>
        <p:spPr>
          <a:xfrm>
            <a:off x="5601519" y="2366012"/>
            <a:ext cx="6379579" cy="2216694"/>
          </a:xfrm>
          <a:prstGeom prst="rect">
            <a:avLst/>
          </a:prstGeom>
        </p:spPr>
      </p:pic>
    </p:spTree>
    <p:extLst>
      <p:ext uri="{BB962C8B-B14F-4D97-AF65-F5344CB8AC3E}">
        <p14:creationId xmlns:p14="http://schemas.microsoft.com/office/powerpoint/2010/main" val="271290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F0C2FA5-956C-942F-C81A-D90D46E56A7E}"/>
              </a:ext>
            </a:extLst>
          </p:cNvPr>
          <p:cNvSpPr>
            <a:spLocks noGrp="1"/>
          </p:cNvSpPr>
          <p:nvPr>
            <p:ph type="title"/>
          </p:nvPr>
        </p:nvSpPr>
        <p:spPr>
          <a:xfrm>
            <a:off x="645064" y="525982"/>
            <a:ext cx="4282983" cy="1200361"/>
          </a:xfrm>
        </p:spPr>
        <p:txBody>
          <a:bodyPr anchor="b">
            <a:normAutofit/>
          </a:bodyPr>
          <a:lstStyle/>
          <a:p>
            <a:r>
              <a:rPr lang="vi-VN" sz="3600">
                <a:latin typeface="Calibri Light"/>
                <a:cs typeface="Calibri Light"/>
              </a:rPr>
              <a:t>Hoạt động -</a:t>
            </a:r>
            <a:r>
              <a:rPr lang="vi-VN" sz="3600" b="1">
                <a:latin typeface="Calibri Light"/>
                <a:cs typeface="Calibri Light"/>
              </a:rPr>
              <a:t> Data Transfer </a:t>
            </a:r>
            <a:endParaRPr lang="vi-VN" sz="3600"/>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C33941AD-BBA3-63F5-4AF2-3BB2713D0E48}"/>
              </a:ext>
            </a:extLst>
          </p:cNvPr>
          <p:cNvSpPr>
            <a:spLocks noGrp="1"/>
          </p:cNvSpPr>
          <p:nvPr>
            <p:ph idx="1"/>
          </p:nvPr>
        </p:nvSpPr>
        <p:spPr>
          <a:xfrm>
            <a:off x="645066" y="2031101"/>
            <a:ext cx="4282984" cy="3511943"/>
          </a:xfrm>
        </p:spPr>
        <p:txBody>
          <a:bodyPr anchor="ctr">
            <a:normAutofit/>
          </a:bodyPr>
          <a:lstStyle/>
          <a:p>
            <a:r>
              <a:rPr lang="en-US" sz="1800" dirty="0" err="1">
                <a:latin typeface="Calibri"/>
                <a:cs typeface="Calibri"/>
              </a:rPr>
              <a:t>Hiện</a:t>
            </a:r>
            <a:r>
              <a:rPr lang="en-US" sz="1800" dirty="0">
                <a:latin typeface="Calibri"/>
                <a:cs typeface="Calibri"/>
              </a:rPr>
              <a:t> </a:t>
            </a:r>
            <a:r>
              <a:rPr lang="en-US" sz="1800" dirty="0" err="1">
                <a:latin typeface="Calibri"/>
                <a:cs typeface="Calibri"/>
              </a:rPr>
              <a:t>tại</a:t>
            </a:r>
            <a:r>
              <a:rPr lang="en-US" sz="1800" dirty="0">
                <a:latin typeface="Calibri"/>
                <a:cs typeface="Calibri"/>
              </a:rPr>
              <a:t>, </a:t>
            </a:r>
            <a:r>
              <a:rPr lang="en-US" sz="1800" dirty="0" err="1">
                <a:latin typeface="Calibri"/>
                <a:cs typeface="Calibri"/>
              </a:rPr>
              <a:t>máy</a:t>
            </a:r>
            <a:r>
              <a:rPr lang="en-US" sz="1800" dirty="0">
                <a:latin typeface="Calibri"/>
                <a:cs typeface="Calibri"/>
              </a:rPr>
              <a:t> </a:t>
            </a:r>
            <a:r>
              <a:rPr lang="en-US" sz="1800" dirty="0" err="1">
                <a:latin typeface="Calibri"/>
                <a:cs typeface="Calibri"/>
              </a:rPr>
              <a:t>khách</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máy</a:t>
            </a:r>
            <a:r>
              <a:rPr lang="en-US" sz="1800" dirty="0">
                <a:latin typeface="Calibri"/>
                <a:cs typeface="Calibri"/>
              </a:rPr>
              <a:t> </a:t>
            </a:r>
            <a:r>
              <a:rPr lang="en-US" sz="1800" dirty="0" err="1">
                <a:latin typeface="Calibri"/>
                <a:cs typeface="Calibri"/>
              </a:rPr>
              <a:t>chủ</a:t>
            </a:r>
            <a:r>
              <a:rPr lang="en-US" sz="1800" dirty="0">
                <a:latin typeface="Calibri"/>
                <a:cs typeface="Calibri"/>
              </a:rPr>
              <a:t> </a:t>
            </a:r>
            <a:r>
              <a:rPr lang="en-US" sz="1800" dirty="0" err="1">
                <a:latin typeface="Calibri"/>
                <a:cs typeface="Calibri"/>
              </a:rPr>
              <a:t>sử</a:t>
            </a:r>
            <a:r>
              <a:rPr lang="en-US" sz="1800" dirty="0">
                <a:latin typeface="Calibri"/>
                <a:cs typeface="Calibri"/>
              </a:rPr>
              <a:t> </a:t>
            </a:r>
            <a:r>
              <a:rPr lang="en-US" sz="1800" dirty="0" err="1">
                <a:latin typeface="Calibri"/>
                <a:cs typeface="Calibri"/>
              </a:rPr>
              <a:t>dụng</a:t>
            </a:r>
            <a:r>
              <a:rPr lang="en-US" sz="1800" dirty="0">
                <a:latin typeface="Calibri"/>
                <a:cs typeface="Calibri"/>
              </a:rPr>
              <a:t> </a:t>
            </a:r>
            <a:r>
              <a:rPr lang="en-US" sz="1800" dirty="0" err="1">
                <a:latin typeface="Calibri"/>
                <a:cs typeface="Calibri"/>
              </a:rPr>
              <a:t>khóa</a:t>
            </a:r>
            <a:r>
              <a:rPr lang="en-US" sz="1800" dirty="0">
                <a:latin typeface="Calibri"/>
                <a:cs typeface="Calibri"/>
              </a:rPr>
              <a:t> </a:t>
            </a:r>
            <a:r>
              <a:rPr lang="en-US" sz="1800" dirty="0" err="1">
                <a:latin typeface="Calibri"/>
                <a:cs typeface="Calibri"/>
              </a:rPr>
              <a:t>phiên</a:t>
            </a:r>
            <a:r>
              <a:rPr lang="en-US" sz="1800" dirty="0">
                <a:latin typeface="Calibri"/>
                <a:cs typeface="Calibri"/>
              </a:rPr>
              <a:t> </a:t>
            </a:r>
            <a:r>
              <a:rPr lang="en-US" sz="1800" dirty="0" err="1">
                <a:latin typeface="Calibri"/>
                <a:cs typeface="Calibri"/>
              </a:rPr>
              <a:t>dùng</a:t>
            </a:r>
            <a:r>
              <a:rPr lang="en-US" sz="1800" dirty="0">
                <a:latin typeface="Calibri"/>
                <a:cs typeface="Calibri"/>
              </a:rPr>
              <a:t> </a:t>
            </a:r>
            <a:r>
              <a:rPr lang="en-US" sz="1800" dirty="0" err="1">
                <a:latin typeface="Calibri"/>
                <a:cs typeface="Calibri"/>
              </a:rPr>
              <a:t>chung</a:t>
            </a:r>
            <a:r>
              <a:rPr lang="en-US" sz="1800" dirty="0">
                <a:latin typeface="Calibri"/>
                <a:cs typeface="Calibri"/>
              </a:rPr>
              <a:t> </a:t>
            </a:r>
            <a:r>
              <a:rPr lang="en-US" sz="1800" dirty="0" err="1">
                <a:latin typeface="Calibri"/>
                <a:cs typeface="Calibri"/>
              </a:rPr>
              <a:t>để</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hóa</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giải</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dữ</a:t>
            </a:r>
            <a:r>
              <a:rPr lang="en-US" sz="1800" dirty="0">
                <a:latin typeface="Calibri"/>
                <a:cs typeface="Calibri"/>
              </a:rPr>
              <a:t> </a:t>
            </a:r>
            <a:r>
              <a:rPr lang="en-US" sz="1800" dirty="0" err="1">
                <a:latin typeface="Calibri"/>
                <a:cs typeface="Calibri"/>
              </a:rPr>
              <a:t>liệu</a:t>
            </a:r>
            <a:r>
              <a:rPr lang="en-US" sz="1800" dirty="0">
                <a:latin typeface="Calibri"/>
                <a:cs typeface="Calibri"/>
              </a:rPr>
              <a:t> </a:t>
            </a:r>
            <a:r>
              <a:rPr lang="en-US" sz="1800" dirty="0" err="1">
                <a:latin typeface="Calibri"/>
                <a:cs typeface="Calibri"/>
              </a:rPr>
              <a:t>thực</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chuyển</a:t>
            </a:r>
            <a:r>
              <a:rPr lang="en-US" sz="1800" dirty="0">
                <a:latin typeface="Calibri"/>
                <a:cs typeface="Calibri"/>
              </a:rPr>
              <a:t> </a:t>
            </a:r>
            <a:r>
              <a:rPr lang="en-US" sz="1800" dirty="0" err="1">
                <a:latin typeface="Calibri"/>
                <a:cs typeface="Calibri"/>
              </a:rPr>
              <a:t>dữ</a:t>
            </a:r>
            <a:r>
              <a:rPr lang="en-US" sz="1800" dirty="0">
                <a:latin typeface="Calibri"/>
                <a:cs typeface="Calibri"/>
              </a:rPr>
              <a:t> </a:t>
            </a:r>
            <a:r>
              <a:rPr lang="en-US" sz="1800" dirty="0" err="1">
                <a:latin typeface="Calibri"/>
                <a:cs typeface="Calibri"/>
              </a:rPr>
              <a:t>liệu</a:t>
            </a:r>
            <a:r>
              <a:rPr lang="en-US" sz="1800" dirty="0">
                <a:latin typeface="Calibri"/>
                <a:cs typeface="Calibri"/>
              </a:rPr>
              <a:t> </a:t>
            </a:r>
            <a:r>
              <a:rPr lang="en-US" sz="1800" dirty="0" err="1">
                <a:latin typeface="Calibri"/>
                <a:cs typeface="Calibri"/>
              </a:rPr>
              <a:t>đó</a:t>
            </a:r>
            <a:r>
              <a:rPr lang="en-US" sz="1800" dirty="0">
                <a:latin typeface="Calibri"/>
                <a:cs typeface="Calibri"/>
              </a:rPr>
              <a:t>.</a:t>
            </a:r>
            <a:endParaRPr lang="en-US" sz="1800" dirty="0"/>
          </a:p>
          <a:p>
            <a:r>
              <a:rPr lang="en-US" sz="1800" dirty="0" err="1">
                <a:latin typeface="Calibri"/>
                <a:cs typeface="Calibri"/>
              </a:rPr>
              <a:t>Điều</a:t>
            </a:r>
            <a:r>
              <a:rPr lang="en-US" sz="1800" dirty="0">
                <a:latin typeface="Calibri"/>
                <a:cs typeface="Calibri"/>
              </a:rPr>
              <a:t> </a:t>
            </a:r>
            <a:r>
              <a:rPr lang="en-US" sz="1800" dirty="0" err="1">
                <a:latin typeface="Calibri"/>
                <a:cs typeface="Calibri"/>
              </a:rPr>
              <a:t>này</a:t>
            </a:r>
            <a:r>
              <a:rPr lang="en-US" sz="1800" dirty="0">
                <a:latin typeface="Calibri"/>
                <a:cs typeface="Calibri"/>
              </a:rPr>
              <a:t> </a:t>
            </a:r>
            <a:r>
              <a:rPr lang="en-US" sz="1800" dirty="0" err="1">
                <a:latin typeface="Calibri"/>
                <a:cs typeface="Calibri"/>
              </a:rPr>
              <a:t>được</a:t>
            </a:r>
            <a:r>
              <a:rPr lang="en-US" sz="1800" dirty="0">
                <a:latin typeface="Calibri"/>
                <a:cs typeface="Calibri"/>
              </a:rPr>
              <a:t> </a:t>
            </a:r>
            <a:r>
              <a:rPr lang="en-US" sz="1800" dirty="0" err="1">
                <a:latin typeface="Calibri"/>
                <a:cs typeface="Calibri"/>
              </a:rPr>
              <a:t>thực</a:t>
            </a:r>
            <a:r>
              <a:rPr lang="en-US" sz="1800" dirty="0">
                <a:latin typeface="Calibri"/>
                <a:cs typeface="Calibri"/>
              </a:rPr>
              <a:t> </a:t>
            </a:r>
            <a:r>
              <a:rPr lang="en-US" sz="1800" dirty="0" err="1">
                <a:latin typeface="Calibri"/>
                <a:cs typeface="Calibri"/>
              </a:rPr>
              <a:t>hiện</a:t>
            </a:r>
            <a:r>
              <a:rPr lang="en-US" sz="1800" dirty="0">
                <a:latin typeface="Calibri"/>
                <a:cs typeface="Calibri"/>
              </a:rPr>
              <a:t> </a:t>
            </a:r>
            <a:r>
              <a:rPr lang="en-US" sz="1800" dirty="0" err="1">
                <a:latin typeface="Calibri"/>
                <a:cs typeface="Calibri"/>
              </a:rPr>
              <a:t>bằng</a:t>
            </a:r>
            <a:r>
              <a:rPr lang="en-US" sz="1800" dirty="0">
                <a:latin typeface="Calibri"/>
                <a:cs typeface="Calibri"/>
              </a:rPr>
              <a:t> </a:t>
            </a:r>
            <a:r>
              <a:rPr lang="en-US" sz="1800" dirty="0" err="1">
                <a:latin typeface="Calibri"/>
                <a:cs typeface="Calibri"/>
              </a:rPr>
              <a:t>cách</a:t>
            </a:r>
            <a:r>
              <a:rPr lang="en-US" sz="1800" dirty="0">
                <a:latin typeface="Calibri"/>
                <a:cs typeface="Calibri"/>
              </a:rPr>
              <a:t> </a:t>
            </a:r>
            <a:r>
              <a:rPr lang="en-US" sz="1800" dirty="0" err="1">
                <a:latin typeface="Calibri"/>
                <a:cs typeface="Calibri"/>
              </a:rPr>
              <a:t>sử</a:t>
            </a:r>
            <a:r>
              <a:rPr lang="en-US" sz="1800" dirty="0">
                <a:latin typeface="Calibri"/>
                <a:cs typeface="Calibri"/>
              </a:rPr>
              <a:t> </a:t>
            </a:r>
            <a:r>
              <a:rPr lang="en-US" sz="1800" dirty="0" err="1">
                <a:latin typeface="Calibri"/>
                <a:cs typeface="Calibri"/>
              </a:rPr>
              <a:t>dụng</a:t>
            </a:r>
            <a:r>
              <a:rPr lang="en-US" sz="1800" dirty="0">
                <a:latin typeface="Calibri"/>
                <a:cs typeface="Calibri"/>
              </a:rPr>
              <a:t> </a:t>
            </a:r>
            <a:r>
              <a:rPr lang="en-US" sz="1800" dirty="0" err="1">
                <a:latin typeface="Calibri"/>
                <a:cs typeface="Calibri"/>
              </a:rPr>
              <a:t>cùng</a:t>
            </a:r>
            <a:r>
              <a:rPr lang="en-US" sz="1800" dirty="0">
                <a:latin typeface="Calibri"/>
                <a:cs typeface="Calibri"/>
              </a:rPr>
              <a:t> </a:t>
            </a:r>
            <a:r>
              <a:rPr lang="en-US" sz="1800" dirty="0" err="1">
                <a:latin typeface="Calibri"/>
                <a:cs typeface="Calibri"/>
              </a:rPr>
              <a:t>một</a:t>
            </a:r>
            <a:r>
              <a:rPr lang="en-US" sz="1800" dirty="0">
                <a:latin typeface="Calibri"/>
                <a:cs typeface="Calibri"/>
              </a:rPr>
              <a:t> </a:t>
            </a:r>
            <a:r>
              <a:rPr lang="en-US" sz="1800" dirty="0" err="1">
                <a:latin typeface="Calibri"/>
                <a:cs typeface="Calibri"/>
              </a:rPr>
              <a:t>khóa</a:t>
            </a:r>
            <a:r>
              <a:rPr lang="en-US" sz="1800" dirty="0">
                <a:latin typeface="Calibri"/>
                <a:cs typeface="Calibri"/>
              </a:rPr>
              <a:t> </a:t>
            </a:r>
            <a:r>
              <a:rPr lang="en-US" sz="1800" dirty="0" err="1">
                <a:latin typeface="Calibri"/>
                <a:cs typeface="Calibri"/>
              </a:rPr>
              <a:t>phiên</a:t>
            </a:r>
            <a:r>
              <a:rPr lang="en-US" sz="1800" dirty="0">
                <a:latin typeface="Calibri"/>
                <a:cs typeface="Calibri"/>
              </a:rPr>
              <a:t> ở </a:t>
            </a:r>
            <a:r>
              <a:rPr lang="en-US" sz="1800" dirty="0" err="1">
                <a:latin typeface="Calibri"/>
                <a:cs typeface="Calibri"/>
              </a:rPr>
              <a:t>cả</a:t>
            </a:r>
            <a:r>
              <a:rPr lang="en-US" sz="1800" dirty="0">
                <a:latin typeface="Calibri"/>
                <a:cs typeface="Calibri"/>
              </a:rPr>
              <a:t> </a:t>
            </a:r>
            <a:r>
              <a:rPr lang="en-US" sz="1800" dirty="0" err="1">
                <a:latin typeface="Calibri"/>
                <a:cs typeface="Calibri"/>
              </a:rPr>
              <a:t>hai</a:t>
            </a:r>
            <a:r>
              <a:rPr lang="en-US" sz="1800" dirty="0">
                <a:latin typeface="Calibri"/>
                <a:cs typeface="Calibri"/>
              </a:rPr>
              <a:t> </a:t>
            </a:r>
            <a:r>
              <a:rPr lang="en-US" sz="1800" dirty="0" err="1">
                <a:latin typeface="Calibri"/>
                <a:cs typeface="Calibri"/>
              </a:rPr>
              <a:t>đầu</a:t>
            </a:r>
            <a:r>
              <a:rPr lang="en-US" sz="1800" dirty="0">
                <a:latin typeface="Calibri"/>
                <a:cs typeface="Calibri"/>
              </a:rPr>
              <a:t> </a:t>
            </a:r>
            <a:r>
              <a:rPr lang="en-US" sz="1800" dirty="0" err="1">
                <a:latin typeface="Calibri"/>
                <a:cs typeface="Calibri"/>
              </a:rPr>
              <a:t>và</a:t>
            </a:r>
            <a:r>
              <a:rPr lang="en-US" sz="1800" dirty="0">
                <a:latin typeface="Calibri"/>
                <a:cs typeface="Calibri"/>
              </a:rPr>
              <a:t> do </a:t>
            </a:r>
            <a:r>
              <a:rPr lang="en-US" sz="1800" dirty="0" err="1">
                <a:latin typeface="Calibri"/>
                <a:cs typeface="Calibri"/>
              </a:rPr>
              <a:t>đó</a:t>
            </a:r>
            <a:r>
              <a:rPr lang="en-US" sz="1800" dirty="0">
                <a:latin typeface="Calibri"/>
                <a:cs typeface="Calibri"/>
              </a:rPr>
              <a:t>, </a:t>
            </a:r>
            <a:r>
              <a:rPr lang="en-US" sz="1800" dirty="0" err="1">
                <a:latin typeface="Calibri"/>
                <a:cs typeface="Calibri"/>
              </a:rPr>
              <a:t>nó</a:t>
            </a:r>
            <a:r>
              <a:rPr lang="en-US" sz="1800" dirty="0">
                <a:latin typeface="Calibri"/>
                <a:cs typeface="Calibri"/>
              </a:rPr>
              <a:t> </a:t>
            </a:r>
            <a:r>
              <a:rPr lang="en-US" sz="1800" dirty="0" err="1">
                <a:latin typeface="Calibri"/>
                <a:cs typeface="Calibri"/>
              </a:rPr>
              <a:t>là</a:t>
            </a:r>
            <a:r>
              <a:rPr lang="en-US" sz="1800" dirty="0">
                <a:latin typeface="Calibri"/>
                <a:cs typeface="Calibri"/>
              </a:rPr>
              <a:t> </a:t>
            </a:r>
            <a:r>
              <a:rPr lang="en-US" sz="1800" dirty="0" err="1">
                <a:latin typeface="Calibri"/>
                <a:cs typeface="Calibri"/>
              </a:rPr>
              <a:t>một</a:t>
            </a:r>
            <a:r>
              <a:rPr lang="en-US" sz="1800" dirty="0">
                <a:latin typeface="Calibri"/>
                <a:cs typeface="Calibri"/>
              </a:rPr>
              <a:t> </a:t>
            </a:r>
            <a:r>
              <a:rPr lang="en-US" sz="1800" dirty="0" err="1">
                <a:latin typeface="Calibri"/>
                <a:cs typeface="Calibri"/>
              </a:rPr>
              <a:t>dạng</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hóa</a:t>
            </a:r>
            <a:r>
              <a:rPr lang="en-US" sz="1800" dirty="0">
                <a:latin typeface="Calibri"/>
                <a:cs typeface="Calibri"/>
              </a:rPr>
              <a:t> </a:t>
            </a:r>
            <a:r>
              <a:rPr lang="en-US" sz="1800" dirty="0" err="1">
                <a:latin typeface="Calibri"/>
                <a:cs typeface="Calibri"/>
              </a:rPr>
              <a:t>đối</a:t>
            </a:r>
            <a:r>
              <a:rPr lang="en-US" sz="1800" dirty="0">
                <a:latin typeface="Calibri"/>
                <a:cs typeface="Calibri"/>
              </a:rPr>
              <a:t> </a:t>
            </a:r>
            <a:r>
              <a:rPr lang="en-US" sz="1800" dirty="0" err="1">
                <a:latin typeface="Calibri"/>
                <a:cs typeface="Calibri"/>
              </a:rPr>
              <a:t>xứng</a:t>
            </a:r>
            <a:r>
              <a:rPr lang="en-US" sz="1800" dirty="0">
                <a:latin typeface="Calibri"/>
                <a:cs typeface="Calibri"/>
              </a:rPr>
              <a:t>. </a:t>
            </a:r>
            <a:endParaRPr lang="en-US" sz="180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5F8DE8BD-E487-3195-9DC6-647F0D507BED}"/>
              </a:ext>
            </a:extLst>
          </p:cNvPr>
          <p:cNvPicPr>
            <a:picLocks noChangeAspect="1"/>
          </p:cNvPicPr>
          <p:nvPr/>
        </p:nvPicPr>
        <p:blipFill>
          <a:blip r:embed="rId2"/>
          <a:stretch>
            <a:fillRect/>
          </a:stretch>
        </p:blipFill>
        <p:spPr>
          <a:xfrm>
            <a:off x="5987738" y="2151787"/>
            <a:ext cx="5628018" cy="2321556"/>
          </a:xfrm>
          <a:prstGeom prst="rect">
            <a:avLst/>
          </a:prstGeom>
        </p:spPr>
      </p:pic>
    </p:spTree>
    <p:extLst>
      <p:ext uri="{BB962C8B-B14F-4D97-AF65-F5344CB8AC3E}">
        <p14:creationId xmlns:p14="http://schemas.microsoft.com/office/powerpoint/2010/main" val="185127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74D8BE0-DB0C-440D-DA3B-13002338774F}"/>
              </a:ext>
            </a:extLst>
          </p:cNvPr>
          <p:cNvSpPr>
            <a:spLocks noGrp="1"/>
          </p:cNvSpPr>
          <p:nvPr>
            <p:ph type="title"/>
          </p:nvPr>
        </p:nvSpPr>
        <p:spPr>
          <a:xfrm>
            <a:off x="808638" y="386930"/>
            <a:ext cx="9236700" cy="1188950"/>
          </a:xfrm>
        </p:spPr>
        <p:txBody>
          <a:bodyPr anchor="b">
            <a:normAutofit/>
          </a:bodyPr>
          <a:lstStyle/>
          <a:p>
            <a:r>
              <a:rPr lang="vi-VN" sz="5400">
                <a:latin typeface="Calibri Light"/>
                <a:cs typeface="Calibri Light"/>
              </a:rPr>
              <a:t>Ứng dụng</a:t>
            </a:r>
            <a:endParaRPr lang="vi-VN" sz="5400"/>
          </a:p>
        </p:txBody>
      </p:sp>
      <p:grpSp>
        <p:nvGrpSpPr>
          <p:cNvPr id="21"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0950A9C5-B552-A6EC-EE8E-6F219CCF186F}"/>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vi-VN" sz="2400" b="1" dirty="0">
                <a:latin typeface="Calibri"/>
                <a:cs typeface="Calibri"/>
              </a:rPr>
              <a:t>SSL/TLS</a:t>
            </a:r>
            <a:r>
              <a:rPr lang="vi-VN" sz="2400" dirty="0">
                <a:latin typeface="Calibri"/>
                <a:cs typeface="Calibri"/>
              </a:rPr>
              <a:t> được sử dụng rộng rãi trong các ứng dụng truyền thông trên </a:t>
            </a:r>
            <a:r>
              <a:rPr lang="vi-VN" sz="2400" err="1">
                <a:latin typeface="Calibri"/>
                <a:cs typeface="Calibri"/>
              </a:rPr>
              <a:t>Internet</a:t>
            </a:r>
            <a:r>
              <a:rPr lang="vi-VN" sz="2400" dirty="0">
                <a:latin typeface="Calibri"/>
                <a:cs typeface="Calibri"/>
              </a:rPr>
              <a:t> như </a:t>
            </a:r>
            <a:r>
              <a:rPr lang="vi-VN" sz="2400" err="1">
                <a:latin typeface="Calibri"/>
                <a:cs typeface="Calibri"/>
              </a:rPr>
              <a:t>web</a:t>
            </a:r>
            <a:r>
              <a:rPr lang="vi-VN" sz="2400" dirty="0">
                <a:latin typeface="Calibri"/>
                <a:cs typeface="Calibri"/>
              </a:rPr>
              <a:t>, </a:t>
            </a:r>
            <a:r>
              <a:rPr lang="vi-VN" sz="2400" err="1">
                <a:latin typeface="Calibri"/>
                <a:cs typeface="Calibri"/>
              </a:rPr>
              <a:t>email</a:t>
            </a:r>
            <a:r>
              <a:rPr lang="vi-VN" sz="2400" dirty="0">
                <a:latin typeface="Calibri"/>
                <a:cs typeface="Calibri"/>
              </a:rPr>
              <a:t>, </a:t>
            </a:r>
            <a:r>
              <a:rPr lang="vi-VN" sz="2400" err="1">
                <a:latin typeface="Calibri"/>
                <a:cs typeface="Calibri"/>
              </a:rPr>
              <a:t>chat</a:t>
            </a:r>
            <a:r>
              <a:rPr lang="vi-VN" sz="2400" dirty="0">
                <a:latin typeface="Calibri"/>
                <a:cs typeface="Calibri"/>
              </a:rPr>
              <a:t> và </a:t>
            </a:r>
            <a:r>
              <a:rPr lang="vi-VN" sz="2400" err="1">
                <a:latin typeface="Calibri"/>
                <a:cs typeface="Calibri"/>
              </a:rPr>
              <a:t>file</a:t>
            </a:r>
            <a:r>
              <a:rPr lang="vi-VN" sz="2400" dirty="0">
                <a:latin typeface="Calibri"/>
                <a:cs typeface="Calibri"/>
              </a:rPr>
              <a:t> </a:t>
            </a:r>
            <a:r>
              <a:rPr lang="vi-VN" sz="2400" err="1">
                <a:latin typeface="Calibri"/>
                <a:cs typeface="Calibri"/>
              </a:rPr>
              <a:t>transfer</a:t>
            </a:r>
            <a:r>
              <a:rPr lang="vi-VN" sz="2400" dirty="0">
                <a:latin typeface="Calibri"/>
                <a:cs typeface="Calibri"/>
              </a:rPr>
              <a:t>. Cụ thể, SSL/TLS được sử dụng trong các ứng dụng sau:</a:t>
            </a:r>
          </a:p>
          <a:p>
            <a:pPr lvl="1"/>
            <a:r>
              <a:rPr lang="vi-VN" b="1" dirty="0">
                <a:latin typeface="Calibri"/>
                <a:cs typeface="Calibri"/>
              </a:rPr>
              <a:t>HTTPS</a:t>
            </a:r>
            <a:r>
              <a:rPr lang="vi-VN" dirty="0">
                <a:latin typeface="Calibri"/>
                <a:cs typeface="Calibri"/>
              </a:rPr>
              <a:t> (</a:t>
            </a:r>
            <a:r>
              <a:rPr lang="vi-VN" dirty="0" err="1">
                <a:latin typeface="Calibri"/>
                <a:cs typeface="Calibri"/>
              </a:rPr>
              <a:t>Hypertext</a:t>
            </a:r>
            <a:r>
              <a:rPr lang="vi-VN" dirty="0">
                <a:latin typeface="Calibri"/>
                <a:cs typeface="Calibri"/>
              </a:rPr>
              <a:t> </a:t>
            </a:r>
            <a:r>
              <a:rPr lang="vi-VN" dirty="0" err="1">
                <a:latin typeface="Calibri"/>
                <a:cs typeface="Calibri"/>
              </a:rPr>
              <a:t>Transfer</a:t>
            </a:r>
            <a:r>
              <a:rPr lang="vi-VN" dirty="0">
                <a:latin typeface="Calibri"/>
                <a:cs typeface="Calibri"/>
              </a:rPr>
              <a:t> </a:t>
            </a:r>
            <a:r>
              <a:rPr lang="vi-VN" dirty="0" err="1">
                <a:latin typeface="Calibri"/>
                <a:cs typeface="Calibri"/>
              </a:rPr>
              <a:t>Protocol</a:t>
            </a:r>
            <a:r>
              <a:rPr lang="vi-VN" dirty="0">
                <a:latin typeface="Calibri"/>
                <a:cs typeface="Calibri"/>
              </a:rPr>
              <a:t> </a:t>
            </a:r>
            <a:r>
              <a:rPr lang="vi-VN" dirty="0" err="1">
                <a:latin typeface="Calibri"/>
                <a:cs typeface="Calibri"/>
              </a:rPr>
              <a:t>Secure</a:t>
            </a:r>
            <a:r>
              <a:rPr lang="vi-VN" dirty="0">
                <a:latin typeface="Calibri"/>
                <a:cs typeface="Calibri"/>
              </a:rPr>
              <a:t>) cho truyền thông trên </a:t>
            </a:r>
            <a:r>
              <a:rPr lang="vi-VN" dirty="0" err="1">
                <a:latin typeface="Calibri"/>
                <a:cs typeface="Calibri"/>
              </a:rPr>
              <a:t>web</a:t>
            </a:r>
            <a:endParaRPr lang="vi-VN" dirty="0">
              <a:latin typeface="Calibri"/>
              <a:cs typeface="Calibri"/>
            </a:endParaRPr>
          </a:p>
          <a:p>
            <a:pPr lvl="1"/>
            <a:r>
              <a:rPr lang="vi-VN" b="1" dirty="0">
                <a:latin typeface="Calibri"/>
                <a:cs typeface="Calibri"/>
              </a:rPr>
              <a:t>SMTPS </a:t>
            </a:r>
            <a:r>
              <a:rPr lang="vi-VN" dirty="0">
                <a:latin typeface="Calibri"/>
                <a:cs typeface="Calibri"/>
              </a:rPr>
              <a:t>(</a:t>
            </a:r>
            <a:r>
              <a:rPr lang="vi-VN" dirty="0" err="1">
                <a:latin typeface="Calibri"/>
                <a:cs typeface="Calibri"/>
              </a:rPr>
              <a:t>Simple</a:t>
            </a:r>
            <a:r>
              <a:rPr lang="vi-VN" dirty="0">
                <a:latin typeface="Calibri"/>
                <a:cs typeface="Calibri"/>
              </a:rPr>
              <a:t> </a:t>
            </a:r>
            <a:r>
              <a:rPr lang="vi-VN" dirty="0" err="1">
                <a:latin typeface="Calibri"/>
                <a:cs typeface="Calibri"/>
              </a:rPr>
              <a:t>Mail</a:t>
            </a:r>
            <a:r>
              <a:rPr lang="vi-VN" dirty="0">
                <a:latin typeface="Calibri"/>
                <a:cs typeface="Calibri"/>
              </a:rPr>
              <a:t> </a:t>
            </a:r>
            <a:r>
              <a:rPr lang="vi-VN" dirty="0" err="1">
                <a:latin typeface="Calibri"/>
                <a:cs typeface="Calibri"/>
              </a:rPr>
              <a:t>Transfer</a:t>
            </a:r>
            <a:r>
              <a:rPr lang="vi-VN" dirty="0">
                <a:latin typeface="Calibri"/>
                <a:cs typeface="Calibri"/>
              </a:rPr>
              <a:t> </a:t>
            </a:r>
            <a:r>
              <a:rPr lang="vi-VN" dirty="0" err="1">
                <a:latin typeface="Calibri"/>
                <a:cs typeface="Calibri"/>
              </a:rPr>
              <a:t>Protocol</a:t>
            </a:r>
            <a:r>
              <a:rPr lang="vi-VN" dirty="0">
                <a:latin typeface="Calibri"/>
                <a:cs typeface="Calibri"/>
              </a:rPr>
              <a:t> </a:t>
            </a:r>
            <a:r>
              <a:rPr lang="vi-VN" dirty="0" err="1">
                <a:latin typeface="Calibri"/>
                <a:cs typeface="Calibri"/>
              </a:rPr>
              <a:t>Secure</a:t>
            </a:r>
            <a:r>
              <a:rPr lang="vi-VN" dirty="0">
                <a:latin typeface="Calibri"/>
                <a:cs typeface="Calibri"/>
              </a:rPr>
              <a:t>) và </a:t>
            </a:r>
            <a:r>
              <a:rPr lang="vi-VN" b="1" dirty="0">
                <a:latin typeface="Calibri"/>
                <a:cs typeface="Calibri"/>
              </a:rPr>
              <a:t>POP3S/IMAPS</a:t>
            </a:r>
            <a:r>
              <a:rPr lang="vi-VN" dirty="0">
                <a:latin typeface="Calibri"/>
                <a:cs typeface="Calibri"/>
              </a:rPr>
              <a:t> (</a:t>
            </a:r>
            <a:r>
              <a:rPr lang="vi-VN" dirty="0" err="1">
                <a:latin typeface="Calibri"/>
                <a:cs typeface="Calibri"/>
              </a:rPr>
              <a:t>Secure</a:t>
            </a:r>
            <a:r>
              <a:rPr lang="vi-VN" dirty="0">
                <a:latin typeface="Calibri"/>
                <a:cs typeface="Calibri"/>
              </a:rPr>
              <a:t> </a:t>
            </a:r>
            <a:r>
              <a:rPr lang="vi-VN" dirty="0" err="1">
                <a:latin typeface="Calibri"/>
                <a:cs typeface="Calibri"/>
              </a:rPr>
              <a:t>Post</a:t>
            </a:r>
            <a:r>
              <a:rPr lang="vi-VN" dirty="0">
                <a:latin typeface="Calibri"/>
                <a:cs typeface="Calibri"/>
              </a:rPr>
              <a:t> Office </a:t>
            </a:r>
            <a:r>
              <a:rPr lang="vi-VN" dirty="0" err="1">
                <a:latin typeface="Calibri"/>
                <a:cs typeface="Calibri"/>
              </a:rPr>
              <a:t>Protocol</a:t>
            </a:r>
            <a:r>
              <a:rPr lang="vi-VN" dirty="0">
                <a:latin typeface="Calibri"/>
                <a:cs typeface="Calibri"/>
              </a:rPr>
              <a:t>/</a:t>
            </a:r>
            <a:r>
              <a:rPr lang="vi-VN" dirty="0" err="1">
                <a:latin typeface="Calibri"/>
                <a:cs typeface="Calibri"/>
              </a:rPr>
              <a:t>Internet</a:t>
            </a:r>
            <a:r>
              <a:rPr lang="vi-VN" dirty="0">
                <a:latin typeface="Calibri"/>
                <a:cs typeface="Calibri"/>
              </a:rPr>
              <a:t> </a:t>
            </a:r>
            <a:r>
              <a:rPr lang="vi-VN" dirty="0" err="1">
                <a:latin typeface="Calibri"/>
                <a:cs typeface="Calibri"/>
              </a:rPr>
              <a:t>Mail</a:t>
            </a:r>
            <a:r>
              <a:rPr lang="vi-VN" dirty="0">
                <a:latin typeface="Calibri"/>
                <a:cs typeface="Calibri"/>
              </a:rPr>
              <a:t> Access </a:t>
            </a:r>
            <a:r>
              <a:rPr lang="vi-VN" dirty="0" err="1">
                <a:latin typeface="Calibri"/>
                <a:cs typeface="Calibri"/>
              </a:rPr>
              <a:t>Protocol</a:t>
            </a:r>
            <a:r>
              <a:rPr lang="vi-VN" dirty="0">
                <a:latin typeface="Calibri"/>
                <a:cs typeface="Calibri"/>
              </a:rPr>
              <a:t>) cho truyền thông trên </a:t>
            </a:r>
            <a:r>
              <a:rPr lang="vi-VN" dirty="0" err="1">
                <a:latin typeface="Calibri"/>
                <a:cs typeface="Calibri"/>
              </a:rPr>
              <a:t>email</a:t>
            </a:r>
            <a:endParaRPr lang="vi-VN" dirty="0">
              <a:latin typeface="Calibri"/>
              <a:cs typeface="Calibri"/>
            </a:endParaRPr>
          </a:p>
          <a:p>
            <a:pPr lvl="1"/>
            <a:r>
              <a:rPr lang="vi-VN" b="1" dirty="0">
                <a:latin typeface="Calibri"/>
                <a:cs typeface="Calibri"/>
              </a:rPr>
              <a:t>FTPS </a:t>
            </a:r>
            <a:r>
              <a:rPr lang="vi-VN" dirty="0">
                <a:latin typeface="Calibri"/>
                <a:cs typeface="Calibri"/>
              </a:rPr>
              <a:t>(</a:t>
            </a:r>
            <a:r>
              <a:rPr lang="vi-VN" dirty="0" err="1">
                <a:latin typeface="Calibri"/>
                <a:cs typeface="Calibri"/>
              </a:rPr>
              <a:t>File</a:t>
            </a:r>
            <a:r>
              <a:rPr lang="vi-VN" dirty="0">
                <a:latin typeface="Calibri"/>
                <a:cs typeface="Calibri"/>
              </a:rPr>
              <a:t> </a:t>
            </a:r>
            <a:r>
              <a:rPr lang="vi-VN" dirty="0" err="1">
                <a:latin typeface="Calibri"/>
                <a:cs typeface="Calibri"/>
              </a:rPr>
              <a:t>Transfer</a:t>
            </a:r>
            <a:r>
              <a:rPr lang="vi-VN" dirty="0">
                <a:latin typeface="Calibri"/>
                <a:cs typeface="Calibri"/>
              </a:rPr>
              <a:t> </a:t>
            </a:r>
            <a:r>
              <a:rPr lang="vi-VN" dirty="0" err="1">
                <a:latin typeface="Calibri"/>
                <a:cs typeface="Calibri"/>
              </a:rPr>
              <a:t>Protocol</a:t>
            </a:r>
            <a:r>
              <a:rPr lang="vi-VN" dirty="0">
                <a:latin typeface="Calibri"/>
                <a:cs typeface="Calibri"/>
              </a:rPr>
              <a:t> </a:t>
            </a:r>
            <a:r>
              <a:rPr lang="vi-VN" dirty="0" err="1">
                <a:latin typeface="Calibri"/>
                <a:cs typeface="Calibri"/>
              </a:rPr>
              <a:t>Secure</a:t>
            </a:r>
            <a:r>
              <a:rPr lang="vi-VN" dirty="0">
                <a:latin typeface="Calibri"/>
                <a:cs typeface="Calibri"/>
              </a:rPr>
              <a:t>) cho truyền thông trên </a:t>
            </a:r>
            <a:r>
              <a:rPr lang="vi-VN" dirty="0" err="1">
                <a:latin typeface="Calibri"/>
                <a:cs typeface="Calibri"/>
              </a:rPr>
              <a:t>file</a:t>
            </a:r>
            <a:r>
              <a:rPr lang="vi-VN" dirty="0">
                <a:latin typeface="Calibri"/>
                <a:cs typeface="Calibri"/>
              </a:rPr>
              <a:t> </a:t>
            </a:r>
            <a:r>
              <a:rPr lang="vi-VN" dirty="0" err="1">
                <a:latin typeface="Calibri"/>
                <a:cs typeface="Calibri"/>
              </a:rPr>
              <a:t>transfer</a:t>
            </a:r>
            <a:endParaRPr lang="vi-VN" dirty="0">
              <a:latin typeface="Calibri"/>
              <a:cs typeface="Calibri"/>
            </a:endParaRPr>
          </a:p>
          <a:p>
            <a:pPr lvl="1"/>
            <a:r>
              <a:rPr lang="vi-VN" b="1" dirty="0">
                <a:latin typeface="Calibri"/>
                <a:cs typeface="Calibri"/>
              </a:rPr>
              <a:t>VPN </a:t>
            </a:r>
            <a:r>
              <a:rPr lang="vi-VN" dirty="0">
                <a:latin typeface="Calibri"/>
                <a:cs typeface="Calibri"/>
              </a:rPr>
              <a:t>(</a:t>
            </a:r>
            <a:r>
              <a:rPr lang="vi-VN" dirty="0" err="1">
                <a:latin typeface="Calibri"/>
                <a:cs typeface="Calibri"/>
              </a:rPr>
              <a:t>Virtual</a:t>
            </a:r>
            <a:r>
              <a:rPr lang="vi-VN" dirty="0">
                <a:latin typeface="Calibri"/>
                <a:cs typeface="Calibri"/>
              </a:rPr>
              <a:t> </a:t>
            </a:r>
            <a:r>
              <a:rPr lang="vi-VN" dirty="0" err="1">
                <a:latin typeface="Calibri"/>
                <a:cs typeface="Calibri"/>
              </a:rPr>
              <a:t>Private</a:t>
            </a:r>
            <a:r>
              <a:rPr lang="vi-VN" dirty="0">
                <a:latin typeface="Calibri"/>
                <a:cs typeface="Calibri"/>
              </a:rPr>
              <a:t> </a:t>
            </a:r>
            <a:r>
              <a:rPr lang="vi-VN" dirty="0" err="1">
                <a:latin typeface="Calibri"/>
                <a:cs typeface="Calibri"/>
              </a:rPr>
              <a:t>Network</a:t>
            </a:r>
            <a:r>
              <a:rPr lang="vi-VN" dirty="0">
                <a:latin typeface="Calibri"/>
                <a:cs typeface="Calibri"/>
              </a:rPr>
              <a:t>) cho truyền thông trên mạng riêng ảo</a:t>
            </a:r>
          </a:p>
          <a:p>
            <a:endParaRPr lang="en-US" sz="2400"/>
          </a:p>
        </p:txBody>
      </p:sp>
    </p:spTree>
    <p:extLst>
      <p:ext uri="{BB962C8B-B14F-4D97-AF65-F5344CB8AC3E}">
        <p14:creationId xmlns:p14="http://schemas.microsoft.com/office/powerpoint/2010/main" val="277094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C15B60B-35EA-8734-AB17-D7B12BDC622D}"/>
              </a:ext>
            </a:extLst>
          </p:cNvPr>
          <p:cNvSpPr>
            <a:spLocks noGrp="1"/>
          </p:cNvSpPr>
          <p:nvPr>
            <p:ph type="title"/>
          </p:nvPr>
        </p:nvSpPr>
        <p:spPr>
          <a:xfrm>
            <a:off x="645064" y="525982"/>
            <a:ext cx="4282983" cy="1200361"/>
          </a:xfrm>
        </p:spPr>
        <p:txBody>
          <a:bodyPr anchor="b">
            <a:normAutofit/>
          </a:bodyPr>
          <a:lstStyle/>
          <a:p>
            <a:r>
              <a:rPr lang="vi-VN" sz="3600" dirty="0">
                <a:latin typeface="Calibri Light"/>
                <a:cs typeface="Calibri Light"/>
              </a:rPr>
              <a:t>Ứng dụng - </a:t>
            </a:r>
            <a:r>
              <a:rPr lang="vi-VN" sz="3600" b="1" dirty="0">
                <a:latin typeface="Calibri Light"/>
                <a:cs typeface="Calibri Light"/>
              </a:rPr>
              <a:t>HTTPS</a:t>
            </a:r>
            <a:endParaRPr lang="vi-VN" sz="3600" b="1" dirty="0"/>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529CF887-1641-9D85-EA29-C774FA0406D4}"/>
              </a:ext>
            </a:extLst>
          </p:cNvPr>
          <p:cNvSpPr>
            <a:spLocks noGrp="1"/>
          </p:cNvSpPr>
          <p:nvPr>
            <p:ph idx="1"/>
          </p:nvPr>
        </p:nvSpPr>
        <p:spPr>
          <a:xfrm>
            <a:off x="616312" y="2031101"/>
            <a:ext cx="4872454" cy="3727603"/>
          </a:xfrm>
        </p:spPr>
        <p:txBody>
          <a:bodyPr vert="horz" lIns="91440" tIns="45720" rIns="91440" bIns="45720" rtlCol="0" anchor="ctr">
            <a:normAutofit/>
          </a:bodyPr>
          <a:lstStyle/>
          <a:p>
            <a:r>
              <a:rPr lang="en-US" sz="1800" dirty="0">
                <a:latin typeface="Calibri"/>
                <a:cs typeface="Calibri"/>
              </a:rPr>
              <a:t>Các website </a:t>
            </a:r>
            <a:r>
              <a:rPr lang="en-US" sz="1800" dirty="0" err="1">
                <a:latin typeface="Calibri"/>
                <a:cs typeface="Calibri"/>
              </a:rPr>
              <a:t>có</a:t>
            </a:r>
            <a:r>
              <a:rPr lang="en-US" sz="1800" b="1" dirty="0">
                <a:latin typeface="Calibri"/>
                <a:cs typeface="Calibri"/>
              </a:rPr>
              <a:t> HTTPS (Hyper Text Transfer Protocol Secure)</a:t>
            </a:r>
            <a:r>
              <a:rPr lang="en-US" sz="1800" dirty="0">
                <a:latin typeface="Calibri"/>
                <a:cs typeface="Calibri"/>
              </a:rPr>
              <a:t> </a:t>
            </a:r>
            <a:r>
              <a:rPr lang="en-US" sz="1800" dirty="0" err="1">
                <a:latin typeface="Calibri"/>
                <a:cs typeface="Calibri"/>
              </a:rPr>
              <a:t>trong</a:t>
            </a:r>
            <a:r>
              <a:rPr lang="en-US" sz="1800" dirty="0">
                <a:latin typeface="Calibri"/>
                <a:cs typeface="Calibri"/>
              </a:rPr>
              <a:t> URL </a:t>
            </a:r>
            <a:r>
              <a:rPr lang="en-US" sz="1800" dirty="0" err="1">
                <a:latin typeface="Calibri"/>
                <a:cs typeface="Calibri"/>
              </a:rPr>
              <a:t>khi</a:t>
            </a:r>
            <a:r>
              <a:rPr lang="en-US" sz="1800" dirty="0">
                <a:latin typeface="Calibri"/>
                <a:cs typeface="Calibri"/>
              </a:rPr>
              <a:t> </a:t>
            </a:r>
            <a:r>
              <a:rPr lang="en-US" sz="1800" dirty="0" err="1">
                <a:latin typeface="Calibri"/>
                <a:cs typeface="Calibri"/>
              </a:rPr>
              <a:t>chúng</a:t>
            </a:r>
            <a:r>
              <a:rPr lang="en-US" sz="1800" dirty="0">
                <a:latin typeface="Calibri"/>
                <a:cs typeface="Calibri"/>
              </a:rPr>
              <a:t> </a:t>
            </a:r>
            <a:r>
              <a:rPr lang="en-US" sz="1800" dirty="0" err="1">
                <a:latin typeface="Calibri"/>
                <a:cs typeface="Calibri"/>
              </a:rPr>
              <a:t>được</a:t>
            </a:r>
            <a:r>
              <a:rPr lang="en-US" sz="1800" dirty="0">
                <a:latin typeface="Calibri"/>
                <a:cs typeface="Calibri"/>
              </a:rPr>
              <a:t> </a:t>
            </a:r>
            <a:r>
              <a:rPr lang="en-US" sz="1800" dirty="0" err="1">
                <a:latin typeface="Calibri"/>
                <a:cs typeface="Calibri"/>
              </a:rPr>
              <a:t>cấp</a:t>
            </a:r>
            <a:r>
              <a:rPr lang="en-US" sz="1800" dirty="0">
                <a:latin typeface="Calibri"/>
                <a:cs typeface="Calibri"/>
              </a:rPr>
              <a:t> SSL Certificate.</a:t>
            </a:r>
            <a:endParaRPr lang="vi-VN" sz="1800" b="1" dirty="0">
              <a:latin typeface="Calibri"/>
              <a:cs typeface="Calibri"/>
            </a:endParaRPr>
          </a:p>
          <a:p>
            <a:r>
              <a:rPr lang="vi-VN" sz="1800" b="1" dirty="0">
                <a:latin typeface="Calibri"/>
                <a:cs typeface="Calibri"/>
              </a:rPr>
              <a:t>SSL </a:t>
            </a:r>
            <a:r>
              <a:rPr lang="vi-VN" sz="1800" b="1" dirty="0" err="1">
                <a:latin typeface="Calibri"/>
                <a:cs typeface="Calibri"/>
              </a:rPr>
              <a:t>Certificate</a:t>
            </a:r>
            <a:r>
              <a:rPr lang="vi-VN" sz="1800" dirty="0">
                <a:latin typeface="Calibri"/>
                <a:cs typeface="Calibri"/>
              </a:rPr>
              <a:t> là một chứng chỉ kỹ thuật số dùng để bảo mật và xác minh danh tính của trang </a:t>
            </a:r>
            <a:r>
              <a:rPr lang="vi-VN" sz="1800" dirty="0" err="1">
                <a:latin typeface="Calibri"/>
                <a:cs typeface="Calibri"/>
              </a:rPr>
              <a:t>web</a:t>
            </a:r>
            <a:r>
              <a:rPr lang="vi-VN" sz="1800" dirty="0">
                <a:latin typeface="Calibri"/>
                <a:cs typeface="Calibri"/>
              </a:rPr>
              <a:t> hoặc dịch vụ trực tuyến. </a:t>
            </a:r>
            <a:endParaRPr lang="en-US" sz="1800">
              <a:latin typeface="Calibri"/>
              <a:cs typeface="Calibri"/>
            </a:endParaRPr>
          </a:p>
          <a:p>
            <a:r>
              <a:rPr lang="vi-VN" sz="1800" dirty="0">
                <a:latin typeface="Calibri"/>
                <a:cs typeface="Calibri"/>
              </a:rPr>
              <a:t>Chứng chỉ được cấp bởi một bên thứ 3 đáng tin cậy có tên là “Tổ chức phát hành chứng chỉ”. Tổ chức này sẽ xác minh danh tính của trang </a:t>
            </a:r>
            <a:r>
              <a:rPr lang="vi-VN" sz="1800" dirty="0" err="1">
                <a:latin typeface="Calibri"/>
                <a:cs typeface="Calibri"/>
              </a:rPr>
              <a:t>web</a:t>
            </a:r>
            <a:r>
              <a:rPr lang="vi-VN" sz="1800" dirty="0">
                <a:latin typeface="Calibri"/>
                <a:cs typeface="Calibri"/>
              </a:rPr>
              <a:t> hoặc dịch vụ trước khi cấp chứng chỉ.</a:t>
            </a:r>
          </a:p>
          <a:p>
            <a:endParaRPr lang="en-US" sz="18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D5935533-E77F-B9C6-CA05-9103E722372E}"/>
              </a:ext>
            </a:extLst>
          </p:cNvPr>
          <p:cNvPicPr>
            <a:picLocks noChangeAspect="1"/>
          </p:cNvPicPr>
          <p:nvPr/>
        </p:nvPicPr>
        <p:blipFill>
          <a:blip r:embed="rId2"/>
          <a:stretch>
            <a:fillRect/>
          </a:stretch>
        </p:blipFill>
        <p:spPr>
          <a:xfrm>
            <a:off x="6605538" y="650494"/>
            <a:ext cx="4392417" cy="5324142"/>
          </a:xfrm>
          <a:prstGeom prst="rect">
            <a:avLst/>
          </a:prstGeom>
        </p:spPr>
      </p:pic>
    </p:spTree>
    <p:extLst>
      <p:ext uri="{BB962C8B-B14F-4D97-AF65-F5344CB8AC3E}">
        <p14:creationId xmlns:p14="http://schemas.microsoft.com/office/powerpoint/2010/main" val="296279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56DC6E0-91D4-02D0-F816-C572CDFA2B0E}"/>
              </a:ext>
            </a:extLst>
          </p:cNvPr>
          <p:cNvSpPr>
            <a:spLocks noGrp="1"/>
          </p:cNvSpPr>
          <p:nvPr>
            <p:ph type="title"/>
          </p:nvPr>
        </p:nvSpPr>
        <p:spPr>
          <a:xfrm>
            <a:off x="808638" y="386930"/>
            <a:ext cx="9236700" cy="1188950"/>
          </a:xfrm>
        </p:spPr>
        <p:txBody>
          <a:bodyPr anchor="b">
            <a:normAutofit/>
          </a:bodyPr>
          <a:lstStyle/>
          <a:p>
            <a:r>
              <a:rPr lang="vi-VN" sz="5400">
                <a:latin typeface="Calibri Light"/>
                <a:cs typeface="Calibri Light"/>
              </a:rPr>
              <a:t>Ứng dụng - </a:t>
            </a:r>
            <a:r>
              <a:rPr lang="vi-VN" sz="5400" b="1">
                <a:latin typeface="Calibri Light"/>
                <a:cs typeface="Calibri Light"/>
              </a:rPr>
              <a:t>HTTPS</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A7F06F27-2BCC-98D4-800B-32F1D6B6E3C7}"/>
              </a:ext>
            </a:extLst>
          </p:cNvPr>
          <p:cNvSpPr>
            <a:spLocks noGrp="1"/>
          </p:cNvSpPr>
          <p:nvPr>
            <p:ph idx="1"/>
          </p:nvPr>
        </p:nvSpPr>
        <p:spPr>
          <a:xfrm>
            <a:off x="808037" y="2599509"/>
            <a:ext cx="10287441" cy="3435531"/>
          </a:xfrm>
        </p:spPr>
        <p:txBody>
          <a:bodyPr vert="horz" lIns="91440" tIns="45720" rIns="91440" bIns="45720" rtlCol="0" anchor="ctr">
            <a:normAutofit/>
          </a:bodyPr>
          <a:lstStyle/>
          <a:p>
            <a:r>
              <a:rPr lang="en-US" sz="2000" dirty="0" err="1">
                <a:latin typeface="Calibri"/>
                <a:cs typeface="Calibri"/>
              </a:rPr>
              <a:t>Một</a:t>
            </a:r>
            <a:r>
              <a:rPr lang="en-US" sz="2000" dirty="0">
                <a:latin typeface="Calibri"/>
                <a:cs typeface="Calibri"/>
              </a:rPr>
              <a:t> Website </a:t>
            </a:r>
            <a:r>
              <a:rPr lang="en-US" sz="2000" dirty="0" err="1">
                <a:latin typeface="Calibri"/>
                <a:cs typeface="Calibri"/>
              </a:rPr>
              <a:t>được</a:t>
            </a:r>
            <a:r>
              <a:rPr lang="en-US" sz="2000" dirty="0">
                <a:latin typeface="Calibri"/>
                <a:cs typeface="Calibri"/>
              </a:rPr>
              <a:t> </a:t>
            </a:r>
            <a:r>
              <a:rPr lang="en-US" sz="2000" dirty="0" err="1">
                <a:latin typeface="Calibri"/>
                <a:cs typeface="Calibri"/>
              </a:rPr>
              <a:t>cấp</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sẽ</a:t>
            </a:r>
            <a:r>
              <a:rPr lang="en-US" sz="2000" dirty="0">
                <a:latin typeface="Calibri"/>
                <a:cs typeface="Calibri"/>
              </a:rPr>
              <a:t> </a:t>
            </a:r>
            <a:r>
              <a:rPr lang="en-US" sz="2000" dirty="0" err="1">
                <a:latin typeface="Calibri"/>
                <a:cs typeface="Calibri"/>
              </a:rPr>
              <a:t>đảm</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đặc</a:t>
            </a:r>
            <a:r>
              <a:rPr lang="en-US" sz="2000" dirty="0">
                <a:latin typeface="Calibri"/>
                <a:cs typeface="Calibri"/>
              </a:rPr>
              <a:t> </a:t>
            </a:r>
            <a:r>
              <a:rPr lang="en-US" sz="2000" dirty="0" err="1">
                <a:latin typeface="Calibri"/>
                <a:cs typeface="Calibri"/>
              </a:rPr>
              <a:t>điểm</a:t>
            </a:r>
            <a:r>
              <a:rPr lang="en-US" sz="2000" dirty="0">
                <a:latin typeface="Calibri"/>
                <a:cs typeface="Calibri"/>
              </a:rPr>
              <a:t>:</a:t>
            </a:r>
          </a:p>
          <a:p>
            <a:pPr lvl="1"/>
            <a:r>
              <a:rPr lang="en-US" sz="2000" b="1" dirty="0">
                <a:latin typeface="Calibri"/>
                <a:cs typeface="Calibri"/>
              </a:rPr>
              <a:t>Encryption</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sử</a:t>
            </a:r>
            <a:r>
              <a:rPr lang="en-US" sz="2000" dirty="0">
                <a:latin typeface="Calibri"/>
                <a:cs typeface="Calibri"/>
              </a:rPr>
              <a:t> </a:t>
            </a:r>
            <a:r>
              <a:rPr lang="en-US" sz="2000" dirty="0" err="1">
                <a:latin typeface="Calibri"/>
                <a:cs typeface="Calibri"/>
              </a:rPr>
              <a:t>dụng</a:t>
            </a:r>
            <a:r>
              <a:rPr lang="en-US" sz="2000" dirty="0">
                <a:latin typeface="Calibri"/>
                <a:cs typeface="Calibri"/>
              </a:rPr>
              <a:t> </a:t>
            </a:r>
            <a:r>
              <a:rPr lang="en-US" sz="2000" dirty="0" err="1">
                <a:latin typeface="Calibri"/>
                <a:cs typeface="Calibri"/>
              </a:rPr>
              <a:t>thuật</a:t>
            </a:r>
            <a:r>
              <a:rPr lang="en-US" sz="2000" dirty="0">
                <a:latin typeface="Calibri"/>
                <a:cs typeface="Calibri"/>
              </a:rPr>
              <a:t> </a:t>
            </a:r>
            <a:r>
              <a:rPr lang="en-US" sz="2000" dirty="0" err="1">
                <a:latin typeface="Calibri"/>
                <a:cs typeface="Calibri"/>
              </a:rPr>
              <a:t>toán</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hóa</a:t>
            </a:r>
            <a:r>
              <a:rPr lang="en-US" sz="2000" dirty="0">
                <a:latin typeface="Calibri"/>
                <a:cs typeface="Calibri"/>
              </a:rPr>
              <a:t> </a:t>
            </a:r>
            <a:r>
              <a:rPr lang="en-US" sz="2000" dirty="0" err="1">
                <a:latin typeface="Calibri"/>
                <a:cs typeface="Calibri"/>
              </a:rPr>
              <a:t>để</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mật</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thông</a:t>
            </a:r>
            <a:r>
              <a:rPr lang="en-US" sz="2000" dirty="0">
                <a:latin typeface="Calibri"/>
                <a:cs typeface="Calibri"/>
              </a:rPr>
              <a:t> tin </a:t>
            </a:r>
            <a:r>
              <a:rPr lang="en-US" sz="2000" dirty="0" err="1">
                <a:latin typeface="Calibri"/>
                <a:cs typeface="Calibri"/>
              </a:rPr>
              <a:t>nhạy</a:t>
            </a:r>
            <a:r>
              <a:rPr lang="en-US" sz="2000" dirty="0">
                <a:latin typeface="Calibri"/>
                <a:cs typeface="Calibri"/>
              </a:rPr>
              <a:t> </a:t>
            </a:r>
            <a:r>
              <a:rPr lang="en-US" sz="2000" dirty="0" err="1">
                <a:latin typeface="Calibri"/>
                <a:cs typeface="Calibri"/>
              </a:rPr>
              <a:t>cảm</a:t>
            </a:r>
            <a:r>
              <a:rPr lang="en-US" sz="2000" dirty="0">
                <a:latin typeface="Calibri"/>
                <a:cs typeface="Calibri"/>
              </a:rPr>
              <a:t>.</a:t>
            </a:r>
            <a:endParaRPr lang="en-US" sz="2000" dirty="0"/>
          </a:p>
          <a:p>
            <a:pPr lvl="1"/>
            <a:r>
              <a:rPr lang="en-US" sz="2000" b="1" dirty="0">
                <a:latin typeface="Calibri"/>
                <a:cs typeface="Calibri"/>
              </a:rPr>
              <a:t>Authentication</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xác</a:t>
            </a:r>
            <a:r>
              <a:rPr lang="en-US" sz="2000" dirty="0">
                <a:latin typeface="Calibri"/>
                <a:cs typeface="Calibri"/>
              </a:rPr>
              <a:t> </a:t>
            </a:r>
            <a:r>
              <a:rPr lang="en-US" sz="2000" dirty="0" err="1">
                <a:latin typeface="Calibri"/>
                <a:cs typeface="Calibri"/>
              </a:rPr>
              <a:t>minh</a:t>
            </a:r>
            <a:r>
              <a:rPr lang="en-US" sz="2000" dirty="0">
                <a:latin typeface="Calibri"/>
                <a:cs typeface="Calibri"/>
              </a:rPr>
              <a:t> </a:t>
            </a:r>
            <a:r>
              <a:rPr lang="en-US" sz="2000" dirty="0" err="1">
                <a:latin typeface="Calibri"/>
                <a:cs typeface="Calibri"/>
              </a:rPr>
              <a:t>danh</a:t>
            </a:r>
            <a:r>
              <a:rPr lang="en-US" sz="2000" dirty="0">
                <a:latin typeface="Calibri"/>
                <a:cs typeface="Calibri"/>
              </a:rPr>
              <a:t> </a:t>
            </a:r>
            <a:r>
              <a:rPr lang="en-US" sz="2000" dirty="0" err="1">
                <a:latin typeface="Calibri"/>
                <a:cs typeface="Calibri"/>
              </a:rPr>
              <a:t>tính</a:t>
            </a:r>
            <a:r>
              <a:rPr lang="en-US" sz="2000" dirty="0">
                <a:latin typeface="Calibri"/>
                <a:cs typeface="Calibri"/>
              </a:rPr>
              <a:t> </a:t>
            </a:r>
            <a:r>
              <a:rPr lang="en-US" sz="2000" dirty="0" err="1">
                <a:latin typeface="Calibri"/>
                <a:cs typeface="Calibri"/>
              </a:rPr>
              <a:t>của</a:t>
            </a:r>
            <a:r>
              <a:rPr lang="en-US" sz="2000" dirty="0">
                <a:latin typeface="Calibri"/>
                <a:cs typeface="Calibri"/>
              </a:rPr>
              <a:t> </a:t>
            </a:r>
            <a:r>
              <a:rPr lang="en-US" sz="2000" dirty="0" err="1">
                <a:latin typeface="Calibri"/>
                <a:cs typeface="Calibri"/>
              </a:rPr>
              <a:t>trang</a:t>
            </a:r>
            <a:r>
              <a:rPr lang="en-US" sz="2000" dirty="0">
                <a:latin typeface="Calibri"/>
                <a:cs typeface="Calibri"/>
              </a:rPr>
              <a:t> web </a:t>
            </a:r>
            <a:r>
              <a:rPr lang="en-US" sz="2000" dirty="0" err="1">
                <a:latin typeface="Calibri"/>
                <a:cs typeface="Calibri"/>
              </a:rPr>
              <a:t>hoặc</a:t>
            </a:r>
            <a:r>
              <a:rPr lang="en-US" sz="2000" dirty="0">
                <a:latin typeface="Calibri"/>
                <a:cs typeface="Calibri"/>
              </a:rPr>
              <a:t> </a:t>
            </a:r>
            <a:r>
              <a:rPr lang="en-US" sz="2000" dirty="0" err="1">
                <a:latin typeface="Calibri"/>
                <a:cs typeface="Calibri"/>
              </a:rPr>
              <a:t>dịch</a:t>
            </a:r>
            <a:r>
              <a:rPr lang="en-US" sz="2000" dirty="0">
                <a:latin typeface="Calibri"/>
                <a:cs typeface="Calibri"/>
              </a:rPr>
              <a:t> </a:t>
            </a:r>
            <a:r>
              <a:rPr lang="en-US" sz="2000" dirty="0" err="1">
                <a:latin typeface="Calibri"/>
                <a:cs typeface="Calibri"/>
              </a:rPr>
              <a:t>vụ</a:t>
            </a:r>
            <a:r>
              <a:rPr lang="en-US" sz="2000" dirty="0">
                <a:latin typeface="Calibri"/>
                <a:cs typeface="Calibri"/>
              </a:rPr>
              <a:t>, </a:t>
            </a:r>
            <a:r>
              <a:rPr lang="en-US" sz="2000" dirty="0" err="1">
                <a:latin typeface="Calibri"/>
                <a:cs typeface="Calibri"/>
              </a:rPr>
              <a:t>đảm</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rằng</a:t>
            </a:r>
            <a:r>
              <a:rPr lang="en-US" sz="2000" dirty="0">
                <a:latin typeface="Calibri"/>
                <a:cs typeface="Calibri"/>
              </a:rPr>
              <a:t> </a:t>
            </a:r>
            <a:r>
              <a:rPr lang="en-US" sz="2000" dirty="0" err="1">
                <a:latin typeface="Calibri"/>
                <a:cs typeface="Calibri"/>
              </a:rPr>
              <a:t>người</a:t>
            </a:r>
            <a:r>
              <a:rPr lang="en-US" sz="2000" dirty="0">
                <a:latin typeface="Calibri"/>
                <a:cs typeface="Calibri"/>
              </a:rPr>
              <a:t> </a:t>
            </a:r>
            <a:r>
              <a:rPr lang="en-US" sz="2000" dirty="0" err="1">
                <a:latin typeface="Calibri"/>
                <a:cs typeface="Calibri"/>
              </a:rPr>
              <a:t>dùng</a:t>
            </a:r>
            <a:r>
              <a:rPr lang="en-US" sz="2000" dirty="0">
                <a:latin typeface="Calibri"/>
                <a:cs typeface="Calibri"/>
              </a:rPr>
              <a:t> </a:t>
            </a:r>
            <a:r>
              <a:rPr lang="en-US" sz="2000" dirty="0" err="1">
                <a:latin typeface="Calibri"/>
                <a:cs typeface="Calibri"/>
              </a:rPr>
              <a:t>đang</a:t>
            </a:r>
            <a:r>
              <a:rPr lang="en-US" sz="2000" dirty="0">
                <a:latin typeface="Calibri"/>
                <a:cs typeface="Calibri"/>
              </a:rPr>
              <a:t> </a:t>
            </a:r>
            <a:r>
              <a:rPr lang="en-US" sz="2000" dirty="0" err="1">
                <a:latin typeface="Calibri"/>
                <a:cs typeface="Calibri"/>
              </a:rPr>
              <a:t>giao</a:t>
            </a:r>
            <a:r>
              <a:rPr lang="en-US" sz="2000" dirty="0">
                <a:latin typeface="Calibri"/>
                <a:cs typeface="Calibri"/>
              </a:rPr>
              <a:t> </a:t>
            </a:r>
            <a:r>
              <a:rPr lang="en-US" sz="2000" dirty="0" err="1">
                <a:latin typeface="Calibri"/>
                <a:cs typeface="Calibri"/>
              </a:rPr>
              <a:t>tiếp</a:t>
            </a:r>
            <a:r>
              <a:rPr lang="en-US" sz="2000" dirty="0">
                <a:latin typeface="Calibri"/>
                <a:cs typeface="Calibri"/>
              </a:rPr>
              <a:t> </a:t>
            </a:r>
            <a:r>
              <a:rPr lang="en-US" sz="2000" dirty="0" err="1">
                <a:latin typeface="Calibri"/>
                <a:cs typeface="Calibri"/>
              </a:rPr>
              <a:t>với</a:t>
            </a:r>
            <a:r>
              <a:rPr lang="en-US" sz="2000" dirty="0">
                <a:latin typeface="Calibri"/>
                <a:cs typeface="Calibri"/>
              </a:rPr>
              <a:t> </a:t>
            </a:r>
            <a:r>
              <a:rPr lang="en-US" sz="2000" dirty="0" err="1">
                <a:latin typeface="Calibri"/>
                <a:cs typeface="Calibri"/>
              </a:rPr>
              <a:t>bên</a:t>
            </a:r>
            <a:r>
              <a:rPr lang="en-US" sz="2000" dirty="0">
                <a:latin typeface="Calibri"/>
                <a:cs typeface="Calibri"/>
              </a:rPr>
              <a:t> </a:t>
            </a:r>
            <a:r>
              <a:rPr lang="en-US" sz="2000" dirty="0" err="1">
                <a:latin typeface="Calibri"/>
                <a:cs typeface="Calibri"/>
              </a:rPr>
              <a:t>dự</a:t>
            </a:r>
            <a:r>
              <a:rPr lang="en-US" sz="2000" dirty="0">
                <a:latin typeface="Calibri"/>
                <a:cs typeface="Calibri"/>
              </a:rPr>
              <a:t> </a:t>
            </a:r>
            <a:r>
              <a:rPr lang="en-US" sz="2000" dirty="0" err="1">
                <a:latin typeface="Calibri"/>
                <a:cs typeface="Calibri"/>
              </a:rPr>
              <a:t>định</a:t>
            </a:r>
            <a:r>
              <a:rPr lang="en-US" sz="2000" dirty="0">
                <a:latin typeface="Calibri"/>
                <a:cs typeface="Calibri"/>
              </a:rPr>
              <a:t> </a:t>
            </a:r>
            <a:r>
              <a:rPr lang="en-US" sz="2000" dirty="0" err="1">
                <a:latin typeface="Calibri"/>
                <a:cs typeface="Calibri"/>
              </a:rPr>
              <a:t>chứ</a:t>
            </a:r>
            <a:r>
              <a:rPr lang="en-US" sz="2000" dirty="0">
                <a:latin typeface="Calibri"/>
                <a:cs typeface="Calibri"/>
              </a:rPr>
              <a:t> </a:t>
            </a:r>
            <a:r>
              <a:rPr lang="en-US" sz="2000" dirty="0" err="1">
                <a:latin typeface="Calibri"/>
                <a:cs typeface="Calibri"/>
              </a:rPr>
              <a:t>không</a:t>
            </a:r>
            <a:r>
              <a:rPr lang="en-US" sz="2000" dirty="0">
                <a:latin typeface="Calibri"/>
                <a:cs typeface="Calibri"/>
              </a:rPr>
              <a:t> </a:t>
            </a:r>
            <a:r>
              <a:rPr lang="en-US" sz="2000" dirty="0" err="1">
                <a:latin typeface="Calibri"/>
                <a:cs typeface="Calibri"/>
              </a:rPr>
              <a:t>phải</a:t>
            </a:r>
            <a:r>
              <a:rPr lang="en-US" sz="2000" dirty="0">
                <a:latin typeface="Calibri"/>
                <a:cs typeface="Calibri"/>
              </a:rPr>
              <a:t> </a:t>
            </a:r>
            <a:r>
              <a:rPr lang="en-US" sz="2000" dirty="0" err="1">
                <a:latin typeface="Calibri"/>
                <a:cs typeface="Calibri"/>
              </a:rPr>
              <a:t>với</a:t>
            </a:r>
            <a:r>
              <a:rPr lang="en-US" sz="2000" dirty="0">
                <a:latin typeface="Calibri"/>
                <a:cs typeface="Calibri"/>
              </a:rPr>
              <a:t> </a:t>
            </a:r>
            <a:r>
              <a:rPr lang="en-US" sz="2000" dirty="0" err="1">
                <a:latin typeface="Calibri"/>
                <a:cs typeface="Calibri"/>
              </a:rPr>
              <a:t>kẻ</a:t>
            </a:r>
            <a:r>
              <a:rPr lang="en-US" sz="2000" dirty="0">
                <a:latin typeface="Calibri"/>
                <a:cs typeface="Calibri"/>
              </a:rPr>
              <a:t> </a:t>
            </a:r>
            <a:r>
              <a:rPr lang="en-US" sz="2000" dirty="0" err="1">
                <a:latin typeface="Calibri"/>
                <a:cs typeface="Calibri"/>
              </a:rPr>
              <a:t>mạo</a:t>
            </a:r>
            <a:r>
              <a:rPr lang="en-US" sz="2000" dirty="0">
                <a:latin typeface="Calibri"/>
                <a:cs typeface="Calibri"/>
              </a:rPr>
              <a:t> </a:t>
            </a:r>
            <a:r>
              <a:rPr lang="en-US" sz="2000" dirty="0" err="1">
                <a:latin typeface="Calibri"/>
                <a:cs typeface="Calibri"/>
              </a:rPr>
              <a:t>danh</a:t>
            </a:r>
            <a:r>
              <a:rPr lang="en-US" sz="2000" dirty="0">
                <a:latin typeface="Calibri"/>
                <a:cs typeface="Calibri"/>
              </a:rPr>
              <a:t>. </a:t>
            </a:r>
            <a:endParaRPr lang="en-US" sz="2000"/>
          </a:p>
          <a:p>
            <a:pPr lvl="1"/>
            <a:r>
              <a:rPr lang="en-US" sz="2000" b="1" dirty="0">
                <a:latin typeface="Calibri"/>
                <a:cs typeface="Calibri"/>
              </a:rPr>
              <a:t>Integrity</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sử</a:t>
            </a:r>
            <a:r>
              <a:rPr lang="en-US" sz="2000" dirty="0">
                <a:latin typeface="Calibri"/>
                <a:cs typeface="Calibri"/>
              </a:rPr>
              <a:t> </a:t>
            </a:r>
            <a:r>
              <a:rPr lang="en-US" sz="2000" dirty="0" err="1">
                <a:latin typeface="Calibri"/>
                <a:cs typeface="Calibri"/>
              </a:rPr>
              <a:t>dụng</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xác</a:t>
            </a:r>
            <a:r>
              <a:rPr lang="en-US" sz="2000" dirty="0">
                <a:latin typeface="Calibri"/>
                <a:cs typeface="Calibri"/>
              </a:rPr>
              <a:t> </a:t>
            </a:r>
            <a:r>
              <a:rPr lang="en-US" sz="2000" dirty="0" err="1">
                <a:latin typeface="Calibri"/>
                <a:cs typeface="Calibri"/>
              </a:rPr>
              <a:t>thực</a:t>
            </a:r>
            <a:r>
              <a:rPr lang="en-US" sz="2000" dirty="0">
                <a:latin typeface="Calibri"/>
                <a:cs typeface="Calibri"/>
              </a:rPr>
              <a:t> </a:t>
            </a:r>
            <a:r>
              <a:rPr lang="en-US" sz="2000" dirty="0" err="1">
                <a:latin typeface="Calibri"/>
                <a:cs typeface="Calibri"/>
              </a:rPr>
              <a:t>thông</a:t>
            </a:r>
            <a:r>
              <a:rPr lang="en-US" sz="2000" dirty="0">
                <a:latin typeface="Calibri"/>
                <a:cs typeface="Calibri"/>
              </a:rPr>
              <a:t> </a:t>
            </a:r>
            <a:r>
              <a:rPr lang="en-US" sz="2000" dirty="0" err="1">
                <a:latin typeface="Calibri"/>
                <a:cs typeface="Calibri"/>
              </a:rPr>
              <a:t>báo</a:t>
            </a:r>
            <a:r>
              <a:rPr lang="en-US" sz="2000" dirty="0">
                <a:latin typeface="Calibri"/>
                <a:cs typeface="Calibri"/>
              </a:rPr>
              <a:t> (MAC) </a:t>
            </a:r>
            <a:r>
              <a:rPr lang="en-US" sz="2000" dirty="0" err="1">
                <a:latin typeface="Calibri"/>
                <a:cs typeface="Calibri"/>
              </a:rPr>
              <a:t>để</a:t>
            </a:r>
            <a:r>
              <a:rPr lang="en-US" sz="2000" dirty="0">
                <a:latin typeface="Calibri"/>
                <a:cs typeface="Calibri"/>
              </a:rPr>
              <a:t> </a:t>
            </a:r>
            <a:r>
              <a:rPr lang="en-US" sz="2000" dirty="0" err="1">
                <a:latin typeface="Calibri"/>
                <a:cs typeface="Calibri"/>
              </a:rPr>
              <a:t>phát</a:t>
            </a:r>
            <a:r>
              <a:rPr lang="en-US" sz="2000" dirty="0">
                <a:latin typeface="Calibri"/>
                <a:cs typeface="Calibri"/>
              </a:rPr>
              <a:t> </a:t>
            </a:r>
            <a:r>
              <a:rPr lang="en-US" sz="2000" dirty="0" err="1">
                <a:latin typeface="Calibri"/>
                <a:cs typeface="Calibri"/>
              </a:rPr>
              <a:t>hiện</a:t>
            </a:r>
            <a:r>
              <a:rPr lang="en-US" sz="2000" dirty="0">
                <a:latin typeface="Calibri"/>
                <a:cs typeface="Calibri"/>
              </a:rPr>
              <a:t> </a:t>
            </a:r>
            <a:r>
              <a:rPr lang="en-US" sz="2000" dirty="0" err="1">
                <a:latin typeface="Calibri"/>
                <a:cs typeface="Calibri"/>
              </a:rPr>
              <a:t>bất</a:t>
            </a:r>
            <a:r>
              <a:rPr lang="en-US" sz="2000" dirty="0">
                <a:latin typeface="Calibri"/>
                <a:cs typeface="Calibri"/>
              </a:rPr>
              <a:t> </a:t>
            </a:r>
            <a:r>
              <a:rPr lang="en-US" sz="2000" dirty="0" err="1">
                <a:latin typeface="Calibri"/>
                <a:cs typeface="Calibri"/>
              </a:rPr>
              <a:t>kỳ</a:t>
            </a:r>
            <a:r>
              <a:rPr lang="en-US" sz="2000" dirty="0">
                <a:latin typeface="Calibri"/>
                <a:cs typeface="Calibri"/>
              </a:rPr>
              <a:t> </a:t>
            </a:r>
            <a:r>
              <a:rPr lang="en-US" sz="2000" dirty="0" err="1">
                <a:latin typeface="Calibri"/>
                <a:cs typeface="Calibri"/>
              </a:rPr>
              <a:t>hành</a:t>
            </a:r>
            <a:r>
              <a:rPr lang="en-US" sz="2000" dirty="0">
                <a:latin typeface="Calibri"/>
                <a:cs typeface="Calibri"/>
              </a:rPr>
              <a:t> vi </a:t>
            </a:r>
            <a:r>
              <a:rPr lang="en-US" sz="2000" dirty="0" err="1">
                <a:latin typeface="Calibri"/>
                <a:cs typeface="Calibri"/>
              </a:rPr>
              <a:t>giả</a:t>
            </a:r>
            <a:r>
              <a:rPr lang="en-US" sz="2000" dirty="0">
                <a:latin typeface="Calibri"/>
                <a:cs typeface="Calibri"/>
              </a:rPr>
              <a:t> </a:t>
            </a:r>
            <a:r>
              <a:rPr lang="en-US" sz="2000" dirty="0" err="1">
                <a:latin typeface="Calibri"/>
                <a:cs typeface="Calibri"/>
              </a:rPr>
              <a:t>mạo</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r>
              <a:rPr lang="en-US" sz="2000" dirty="0">
                <a:latin typeface="Calibri"/>
                <a:cs typeface="Calibri"/>
              </a:rPr>
              <a:t> </a:t>
            </a:r>
            <a:r>
              <a:rPr lang="en-US" sz="2000" dirty="0" err="1">
                <a:latin typeface="Calibri"/>
                <a:cs typeface="Calibri"/>
              </a:rPr>
              <a:t>nào</a:t>
            </a:r>
            <a:r>
              <a:rPr lang="en-US" sz="2000" dirty="0">
                <a:latin typeface="Calibri"/>
                <a:cs typeface="Calibri"/>
              </a:rPr>
              <a:t> </a:t>
            </a:r>
            <a:r>
              <a:rPr lang="en-US" sz="2000" dirty="0" err="1">
                <a:latin typeface="Calibri"/>
                <a:cs typeface="Calibri"/>
              </a:rPr>
              <a:t>trong</a:t>
            </a:r>
            <a:r>
              <a:rPr lang="en-US" sz="2000" dirty="0">
                <a:latin typeface="Calibri"/>
                <a:cs typeface="Calibri"/>
              </a:rPr>
              <a:t> </a:t>
            </a:r>
            <a:r>
              <a:rPr lang="en-US" sz="2000" dirty="0" err="1">
                <a:latin typeface="Calibri"/>
                <a:cs typeface="Calibri"/>
              </a:rPr>
              <a:t>quá</a:t>
            </a:r>
            <a:r>
              <a:rPr lang="en-US" sz="2000" dirty="0">
                <a:latin typeface="Calibri"/>
                <a:cs typeface="Calibri"/>
              </a:rPr>
              <a:t> </a:t>
            </a:r>
            <a:r>
              <a:rPr lang="en-US" sz="2000" dirty="0" err="1">
                <a:latin typeface="Calibri"/>
                <a:cs typeface="Calibri"/>
              </a:rPr>
              <a:t>trình</a:t>
            </a:r>
            <a:r>
              <a:rPr lang="en-US" sz="2000" dirty="0">
                <a:latin typeface="Calibri"/>
                <a:cs typeface="Calibri"/>
              </a:rPr>
              <a:t> </a:t>
            </a:r>
            <a:r>
              <a:rPr lang="en-US" sz="2000" dirty="0" err="1">
                <a:latin typeface="Calibri"/>
                <a:cs typeface="Calibri"/>
              </a:rPr>
              <a:t>truyền</a:t>
            </a:r>
            <a:r>
              <a:rPr lang="en-US" sz="2000" dirty="0">
                <a:latin typeface="Calibri"/>
                <a:cs typeface="Calibri"/>
              </a:rPr>
              <a:t>. </a:t>
            </a:r>
            <a:endParaRPr lang="en-US" sz="2000"/>
          </a:p>
          <a:p>
            <a:pPr lvl="1"/>
            <a:r>
              <a:rPr lang="en-US" sz="2000" b="1" dirty="0">
                <a:latin typeface="Calibri"/>
                <a:cs typeface="Calibri"/>
              </a:rPr>
              <a:t>Non-repudiation</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cung</a:t>
            </a:r>
            <a:r>
              <a:rPr lang="en-US" sz="2000" dirty="0">
                <a:latin typeface="Calibri"/>
                <a:cs typeface="Calibri"/>
              </a:rPr>
              <a:t> </a:t>
            </a:r>
            <a:r>
              <a:rPr lang="en-US" sz="2000" dirty="0" err="1">
                <a:latin typeface="Calibri"/>
                <a:cs typeface="Calibri"/>
              </a:rPr>
              <a:t>cấp</a:t>
            </a:r>
            <a:r>
              <a:rPr lang="en-US" sz="2000" dirty="0">
                <a:latin typeface="Calibri"/>
                <a:cs typeface="Calibri"/>
              </a:rPr>
              <a:t> </a:t>
            </a:r>
            <a:r>
              <a:rPr lang="en-US" sz="2000" dirty="0" err="1">
                <a:latin typeface="Calibri"/>
                <a:cs typeface="Calibri"/>
              </a:rPr>
              <a:t>tính</a:t>
            </a:r>
            <a:r>
              <a:rPr lang="en-US" sz="2000" dirty="0">
                <a:latin typeface="Calibri"/>
                <a:cs typeface="Calibri"/>
              </a:rPr>
              <a:t> </a:t>
            </a:r>
            <a:r>
              <a:rPr lang="en-US" sz="2000" dirty="0" err="1">
                <a:latin typeface="Calibri"/>
                <a:cs typeface="Calibri"/>
              </a:rPr>
              <a:t>năng</a:t>
            </a:r>
            <a:r>
              <a:rPr lang="en-US" sz="2000" dirty="0">
                <a:latin typeface="Calibri"/>
                <a:cs typeface="Calibri"/>
              </a:rPr>
              <a:t> </a:t>
            </a:r>
            <a:r>
              <a:rPr lang="en-US" sz="2000" dirty="0" err="1">
                <a:latin typeface="Calibri"/>
                <a:cs typeface="Calibri"/>
              </a:rPr>
              <a:t>không</a:t>
            </a:r>
            <a:r>
              <a:rPr lang="en-US" sz="2000" dirty="0">
                <a:latin typeface="Calibri"/>
                <a:cs typeface="Calibri"/>
              </a:rPr>
              <a:t> </a:t>
            </a:r>
            <a:r>
              <a:rPr lang="en-US" sz="2000" dirty="0" err="1">
                <a:latin typeface="Calibri"/>
                <a:cs typeface="Calibri"/>
              </a:rPr>
              <a:t>từ</a:t>
            </a:r>
            <a:r>
              <a:rPr lang="en-US" sz="2000" dirty="0">
                <a:latin typeface="Calibri"/>
                <a:cs typeface="Calibri"/>
              </a:rPr>
              <a:t> </a:t>
            </a:r>
            <a:r>
              <a:rPr lang="en-US" sz="2000" dirty="0" err="1">
                <a:latin typeface="Calibri"/>
                <a:cs typeface="Calibri"/>
              </a:rPr>
              <a:t>chối</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r>
              <a:rPr lang="en-US" sz="2000" dirty="0">
                <a:latin typeface="Calibri"/>
                <a:cs typeface="Calibri"/>
              </a:rPr>
              <a:t>, </a:t>
            </a:r>
            <a:r>
              <a:rPr lang="en-US" sz="2000" dirty="0" err="1">
                <a:latin typeface="Calibri"/>
                <a:cs typeface="Calibri"/>
              </a:rPr>
              <a:t>nghĩa</a:t>
            </a:r>
            <a:r>
              <a:rPr lang="en-US" sz="2000" dirty="0">
                <a:latin typeface="Calibri"/>
                <a:cs typeface="Calibri"/>
              </a:rPr>
              <a:t> </a:t>
            </a:r>
            <a:r>
              <a:rPr lang="en-US" sz="2000" dirty="0" err="1">
                <a:latin typeface="Calibri"/>
                <a:cs typeface="Calibri"/>
              </a:rPr>
              <a:t>là</a:t>
            </a:r>
            <a:r>
              <a:rPr lang="en-US" sz="2000" dirty="0">
                <a:latin typeface="Calibri"/>
                <a:cs typeface="Calibri"/>
              </a:rPr>
              <a:t> </a:t>
            </a:r>
            <a:r>
              <a:rPr lang="en-US" sz="2000" dirty="0" err="1">
                <a:latin typeface="Calibri"/>
                <a:cs typeface="Calibri"/>
              </a:rPr>
              <a:t>người</a:t>
            </a:r>
            <a:r>
              <a:rPr lang="en-US" sz="2000" dirty="0">
                <a:latin typeface="Calibri"/>
                <a:cs typeface="Calibri"/>
              </a:rPr>
              <a:t> </a:t>
            </a:r>
            <a:r>
              <a:rPr lang="en-US" sz="2000" dirty="0" err="1">
                <a:latin typeface="Calibri"/>
                <a:cs typeface="Calibri"/>
              </a:rPr>
              <a:t>nhận</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r>
              <a:rPr lang="en-US" sz="2000" dirty="0">
                <a:latin typeface="Calibri"/>
                <a:cs typeface="Calibri"/>
              </a:rPr>
              <a:t> </a:t>
            </a:r>
            <a:r>
              <a:rPr lang="en-US" sz="2000" dirty="0" err="1">
                <a:latin typeface="Calibri"/>
                <a:cs typeface="Calibri"/>
              </a:rPr>
              <a:t>không</a:t>
            </a:r>
            <a:r>
              <a:rPr lang="en-US" sz="2000" dirty="0">
                <a:latin typeface="Calibri"/>
                <a:cs typeface="Calibri"/>
              </a:rPr>
              <a:t> </a:t>
            </a:r>
            <a:r>
              <a:rPr lang="en-US" sz="2000" dirty="0" err="1">
                <a:latin typeface="Calibri"/>
                <a:cs typeface="Calibri"/>
              </a:rPr>
              <a:t>thể</a:t>
            </a:r>
            <a:r>
              <a:rPr lang="en-US" sz="2000" dirty="0">
                <a:latin typeface="Calibri"/>
                <a:cs typeface="Calibri"/>
              </a:rPr>
              <a:t> </a:t>
            </a:r>
            <a:r>
              <a:rPr lang="en-US" sz="2000" dirty="0" err="1">
                <a:latin typeface="Calibri"/>
                <a:cs typeface="Calibri"/>
              </a:rPr>
              <a:t>phủ</a:t>
            </a:r>
            <a:r>
              <a:rPr lang="en-US" sz="2000" dirty="0">
                <a:latin typeface="Calibri"/>
                <a:cs typeface="Calibri"/>
              </a:rPr>
              <a:t> </a:t>
            </a:r>
            <a:r>
              <a:rPr lang="en-US" sz="2000" dirty="0" err="1">
                <a:latin typeface="Calibri"/>
                <a:cs typeface="Calibri"/>
              </a:rPr>
              <a:t>nhận</a:t>
            </a:r>
            <a:r>
              <a:rPr lang="en-US" sz="2000" dirty="0">
                <a:latin typeface="Calibri"/>
                <a:cs typeface="Calibri"/>
              </a:rPr>
              <a:t> </a:t>
            </a:r>
            <a:r>
              <a:rPr lang="en-US" sz="2000" dirty="0" err="1">
                <a:latin typeface="Calibri"/>
                <a:cs typeface="Calibri"/>
              </a:rPr>
              <a:t>việc</a:t>
            </a:r>
            <a:r>
              <a:rPr lang="en-US" sz="2000" dirty="0">
                <a:latin typeface="Calibri"/>
                <a:cs typeface="Calibri"/>
              </a:rPr>
              <a:t> </a:t>
            </a:r>
            <a:r>
              <a:rPr lang="en-US" sz="2000" dirty="0" err="1">
                <a:latin typeface="Calibri"/>
                <a:cs typeface="Calibri"/>
              </a:rPr>
              <a:t>đã</a:t>
            </a:r>
            <a:r>
              <a:rPr lang="en-US" sz="2000" dirty="0">
                <a:latin typeface="Calibri"/>
                <a:cs typeface="Calibri"/>
              </a:rPr>
              <a:t> </a:t>
            </a:r>
            <a:r>
              <a:rPr lang="en-US" sz="2000" dirty="0" err="1">
                <a:latin typeface="Calibri"/>
                <a:cs typeface="Calibri"/>
              </a:rPr>
              <a:t>nhận</a:t>
            </a:r>
            <a:r>
              <a:rPr lang="en-US" sz="2000" dirty="0">
                <a:latin typeface="Calibri"/>
                <a:cs typeface="Calibri"/>
              </a:rPr>
              <a:t> </a:t>
            </a:r>
            <a:r>
              <a:rPr lang="en-US" sz="2000" dirty="0" err="1">
                <a:latin typeface="Calibri"/>
                <a:cs typeface="Calibri"/>
              </a:rPr>
              <a:t>được</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r>
              <a:rPr lang="en-US" sz="2000" dirty="0">
                <a:latin typeface="Calibri"/>
                <a:cs typeface="Calibri"/>
              </a:rPr>
              <a:t> </a:t>
            </a:r>
            <a:r>
              <a:rPr lang="en-US" sz="2000" dirty="0" err="1">
                <a:latin typeface="Calibri"/>
                <a:cs typeface="Calibri"/>
              </a:rPr>
              <a:t>đó</a:t>
            </a:r>
            <a:r>
              <a:rPr lang="en-US" sz="2000" dirty="0">
                <a:latin typeface="Calibri"/>
                <a:cs typeface="Calibri"/>
              </a:rPr>
              <a:t>. </a:t>
            </a:r>
            <a:br>
              <a:rPr lang="en-US" sz="2000" dirty="0"/>
            </a:br>
            <a:endParaRPr lang="en-US" sz="2000"/>
          </a:p>
        </p:txBody>
      </p:sp>
    </p:spTree>
    <p:extLst>
      <p:ext uri="{BB962C8B-B14F-4D97-AF65-F5344CB8AC3E}">
        <p14:creationId xmlns:p14="http://schemas.microsoft.com/office/powerpoint/2010/main" val="19596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2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936871B-2B2A-0816-783C-4C23C6BC76EE}"/>
              </a:ext>
            </a:extLst>
          </p:cNvPr>
          <p:cNvSpPr>
            <a:spLocks noGrp="1"/>
          </p:cNvSpPr>
          <p:nvPr>
            <p:ph type="title"/>
          </p:nvPr>
        </p:nvSpPr>
        <p:spPr>
          <a:xfrm>
            <a:off x="645439" y="1188637"/>
            <a:ext cx="4079275" cy="4480726"/>
          </a:xfrm>
        </p:spPr>
        <p:txBody>
          <a:bodyPr>
            <a:normAutofit/>
          </a:bodyPr>
          <a:lstStyle/>
          <a:p>
            <a:pPr algn="r"/>
            <a:r>
              <a:rPr lang="vi-VN" sz="6600" dirty="0">
                <a:latin typeface="Calibri Light"/>
                <a:cs typeface="Calibri Light"/>
              </a:rPr>
              <a:t>Thành viên </a:t>
            </a:r>
            <a:endParaRPr lang="vi-VN" sz="6600" dirty="0"/>
          </a:p>
        </p:txBody>
      </p:sp>
      <p:cxnSp>
        <p:nvCxnSpPr>
          <p:cNvPr id="29" name="Straight Connector 2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41B88BB3-96F1-C7A2-AD26-4544B57A100F}"/>
              </a:ext>
            </a:extLst>
          </p:cNvPr>
          <p:cNvSpPr>
            <a:spLocks noGrp="1"/>
          </p:cNvSpPr>
          <p:nvPr>
            <p:ph idx="1"/>
          </p:nvPr>
        </p:nvSpPr>
        <p:spPr>
          <a:xfrm>
            <a:off x="5138928" y="1424993"/>
            <a:ext cx="4795584" cy="4094278"/>
          </a:xfrm>
        </p:spPr>
        <p:txBody>
          <a:bodyPr vert="horz" lIns="91440" tIns="45720" rIns="91440" bIns="45720" rtlCol="0" anchor="ctr">
            <a:normAutofit/>
          </a:bodyPr>
          <a:lstStyle/>
          <a:p>
            <a:r>
              <a:rPr lang="vi-VN" sz="2400" dirty="0">
                <a:latin typeface="Calibri"/>
                <a:cs typeface="Calibri"/>
              </a:rPr>
              <a:t>Nguyễn Hoàng Việt</a:t>
            </a:r>
          </a:p>
          <a:p>
            <a:r>
              <a:rPr lang="vi-VN" sz="2400" dirty="0">
                <a:latin typeface="Calibri"/>
                <a:cs typeface="Calibri"/>
              </a:rPr>
              <a:t>Nguyễn Cảnh Huỳnh</a:t>
            </a:r>
            <a:endParaRPr lang="vi-VN" sz="2400"/>
          </a:p>
          <a:p>
            <a:r>
              <a:rPr lang="vi-VN" sz="2400" dirty="0">
                <a:latin typeface="Calibri"/>
                <a:cs typeface="Calibri"/>
              </a:rPr>
              <a:t>Trần Quang Huy</a:t>
            </a:r>
          </a:p>
          <a:p>
            <a:r>
              <a:rPr lang="vi-VN" sz="2400" dirty="0">
                <a:latin typeface="Calibri"/>
                <a:cs typeface="Calibri"/>
              </a:rPr>
              <a:t>Nguyễn Mạnh Dũng</a:t>
            </a:r>
          </a:p>
        </p:txBody>
      </p:sp>
    </p:spTree>
    <p:extLst>
      <p:ext uri="{BB962C8B-B14F-4D97-AF65-F5344CB8AC3E}">
        <p14:creationId xmlns:p14="http://schemas.microsoft.com/office/powerpoint/2010/main" val="35347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56DC6E0-91D4-02D0-F816-C572CDFA2B0E}"/>
              </a:ext>
            </a:extLst>
          </p:cNvPr>
          <p:cNvSpPr>
            <a:spLocks noGrp="1"/>
          </p:cNvSpPr>
          <p:nvPr>
            <p:ph type="title"/>
          </p:nvPr>
        </p:nvSpPr>
        <p:spPr>
          <a:xfrm>
            <a:off x="808638" y="386930"/>
            <a:ext cx="9236700" cy="1188950"/>
          </a:xfrm>
        </p:spPr>
        <p:txBody>
          <a:bodyPr anchor="b">
            <a:normAutofit/>
          </a:bodyPr>
          <a:lstStyle/>
          <a:p>
            <a:r>
              <a:rPr lang="vi-VN" sz="5400">
                <a:latin typeface="Calibri Light"/>
                <a:cs typeface="Calibri Light"/>
              </a:rPr>
              <a:t>Ứng dụng - </a:t>
            </a:r>
            <a:r>
              <a:rPr lang="vi-VN" sz="5400" b="1">
                <a:latin typeface="Calibri Light"/>
                <a:cs typeface="Calibri Light"/>
              </a:rPr>
              <a:t>HTTPS</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A7F06F27-2BCC-98D4-800B-32F1D6B6E3C7}"/>
              </a:ext>
            </a:extLst>
          </p:cNvPr>
          <p:cNvSpPr>
            <a:spLocks noGrp="1"/>
          </p:cNvSpPr>
          <p:nvPr>
            <p:ph idx="1"/>
          </p:nvPr>
        </p:nvSpPr>
        <p:spPr>
          <a:xfrm>
            <a:off x="808037" y="2599509"/>
            <a:ext cx="10287441" cy="3435531"/>
          </a:xfrm>
        </p:spPr>
        <p:txBody>
          <a:bodyPr vert="horz" lIns="91440" tIns="45720" rIns="91440" bIns="45720" rtlCol="0" anchor="ctr">
            <a:normAutofit lnSpcReduction="10000"/>
          </a:bodyPr>
          <a:lstStyle/>
          <a:p>
            <a:pPr marL="0" indent="0">
              <a:buNone/>
            </a:pPr>
            <a:endParaRPr lang="en-US" sz="2000" dirty="0"/>
          </a:p>
          <a:p>
            <a:pPr lvl="1"/>
            <a:r>
              <a:rPr lang="en-US" sz="2000" b="1" dirty="0">
                <a:latin typeface="Calibri"/>
                <a:cs typeface="Calibri"/>
              </a:rPr>
              <a:t>Public-key Cryptography</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sử</a:t>
            </a:r>
            <a:r>
              <a:rPr lang="en-US" sz="2000" dirty="0">
                <a:latin typeface="Calibri"/>
                <a:cs typeface="Calibri"/>
              </a:rPr>
              <a:t> </a:t>
            </a:r>
            <a:r>
              <a:rPr lang="en-US" sz="2000" dirty="0" err="1">
                <a:latin typeface="Calibri"/>
                <a:cs typeface="Calibri"/>
              </a:rPr>
              <a:t>dụng</a:t>
            </a:r>
            <a:r>
              <a:rPr lang="en-US" sz="2000" dirty="0">
                <a:latin typeface="Calibri"/>
                <a:cs typeface="Calibri"/>
              </a:rPr>
              <a:t> </a:t>
            </a:r>
            <a:r>
              <a:rPr lang="en-US" sz="2000" dirty="0" err="1">
                <a:latin typeface="Calibri"/>
                <a:cs typeface="Calibri"/>
              </a:rPr>
              <a:t>mật</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khóa</a:t>
            </a:r>
            <a:r>
              <a:rPr lang="en-US" sz="2000" dirty="0">
                <a:latin typeface="Calibri"/>
                <a:cs typeface="Calibri"/>
              </a:rPr>
              <a:t> </a:t>
            </a:r>
            <a:r>
              <a:rPr lang="en-US" sz="2000" dirty="0" err="1">
                <a:latin typeface="Calibri"/>
                <a:cs typeface="Calibri"/>
              </a:rPr>
              <a:t>công</a:t>
            </a:r>
            <a:r>
              <a:rPr lang="en-US" sz="2000" dirty="0">
                <a:latin typeface="Calibri"/>
                <a:cs typeface="Calibri"/>
              </a:rPr>
              <a:t> </a:t>
            </a:r>
            <a:r>
              <a:rPr lang="en-US" sz="2000" dirty="0" err="1">
                <a:latin typeface="Calibri"/>
                <a:cs typeface="Calibri"/>
              </a:rPr>
              <a:t>khai</a:t>
            </a:r>
            <a:r>
              <a:rPr lang="en-US" sz="2000" dirty="0">
                <a:latin typeface="Calibri"/>
                <a:cs typeface="Calibri"/>
              </a:rPr>
              <a:t> </a:t>
            </a:r>
            <a:r>
              <a:rPr lang="en-US" sz="2000" dirty="0" err="1">
                <a:latin typeface="Calibri"/>
                <a:cs typeface="Calibri"/>
              </a:rPr>
              <a:t>để</a:t>
            </a:r>
            <a:r>
              <a:rPr lang="en-US" sz="2000" dirty="0">
                <a:latin typeface="Calibri"/>
                <a:cs typeface="Calibri"/>
              </a:rPr>
              <a:t> </a:t>
            </a:r>
            <a:r>
              <a:rPr lang="en-US" sz="2000" dirty="0" err="1">
                <a:latin typeface="Calibri"/>
                <a:cs typeface="Calibri"/>
              </a:rPr>
              <a:t>trao</a:t>
            </a:r>
            <a:r>
              <a:rPr lang="en-US" sz="2000" dirty="0">
                <a:latin typeface="Calibri"/>
                <a:cs typeface="Calibri"/>
              </a:rPr>
              <a:t> </a:t>
            </a:r>
            <a:r>
              <a:rPr lang="en-US" sz="2000" dirty="0" err="1">
                <a:latin typeface="Calibri"/>
                <a:cs typeface="Calibri"/>
              </a:rPr>
              <a:t>đổi</a:t>
            </a:r>
            <a:r>
              <a:rPr lang="en-US" sz="2000" dirty="0">
                <a:latin typeface="Calibri"/>
                <a:cs typeface="Calibri"/>
              </a:rPr>
              <a:t> </a:t>
            </a:r>
            <a:r>
              <a:rPr lang="en-US" sz="2000" dirty="0" err="1">
                <a:latin typeface="Calibri"/>
                <a:cs typeface="Calibri"/>
              </a:rPr>
              <a:t>khóa</a:t>
            </a:r>
            <a:r>
              <a:rPr lang="en-US" sz="2000" dirty="0">
                <a:latin typeface="Calibri"/>
                <a:cs typeface="Calibri"/>
              </a:rPr>
              <a:t> an </a:t>
            </a:r>
            <a:r>
              <a:rPr lang="en-US" sz="2000" dirty="0" err="1">
                <a:latin typeface="Calibri"/>
                <a:cs typeface="Calibri"/>
              </a:rPr>
              <a:t>toàn</a:t>
            </a:r>
            <a:r>
              <a:rPr lang="en-US" sz="2000" dirty="0">
                <a:latin typeface="Calibri"/>
                <a:cs typeface="Calibri"/>
              </a:rPr>
              <a:t> </a:t>
            </a:r>
            <a:r>
              <a:rPr lang="en-US" sz="2000" dirty="0" err="1">
                <a:latin typeface="Calibri"/>
                <a:cs typeface="Calibri"/>
              </a:rPr>
              <a:t>giữa</a:t>
            </a:r>
            <a:r>
              <a:rPr lang="en-US" sz="2000" dirty="0">
                <a:latin typeface="Calibri"/>
                <a:cs typeface="Calibri"/>
              </a:rPr>
              <a:t> </a:t>
            </a:r>
            <a:r>
              <a:rPr lang="en-US" sz="2000" dirty="0" err="1">
                <a:latin typeface="Calibri"/>
                <a:cs typeface="Calibri"/>
              </a:rPr>
              <a:t>máy</a:t>
            </a:r>
            <a:r>
              <a:rPr lang="en-US" sz="2000" dirty="0">
                <a:latin typeface="Calibri"/>
                <a:cs typeface="Calibri"/>
              </a:rPr>
              <a:t> </a:t>
            </a:r>
            <a:r>
              <a:rPr lang="en-US" sz="2000" dirty="0" err="1">
                <a:latin typeface="Calibri"/>
                <a:cs typeface="Calibri"/>
              </a:rPr>
              <a:t>khách</a:t>
            </a:r>
            <a:r>
              <a:rPr lang="en-US" sz="2000" dirty="0">
                <a:latin typeface="Calibri"/>
                <a:cs typeface="Calibri"/>
              </a:rPr>
              <a:t> </a:t>
            </a:r>
            <a:r>
              <a:rPr lang="en-US" sz="2000" dirty="0" err="1">
                <a:latin typeface="Calibri"/>
                <a:cs typeface="Calibri"/>
              </a:rPr>
              <a:t>và</a:t>
            </a:r>
            <a:r>
              <a:rPr lang="en-US" sz="2000" dirty="0">
                <a:latin typeface="Calibri"/>
                <a:cs typeface="Calibri"/>
              </a:rPr>
              <a:t> </a:t>
            </a:r>
            <a:r>
              <a:rPr lang="en-US" sz="2000" dirty="0" err="1">
                <a:latin typeface="Calibri"/>
                <a:cs typeface="Calibri"/>
              </a:rPr>
              <a:t>máy</a:t>
            </a:r>
            <a:r>
              <a:rPr lang="en-US" sz="2000" dirty="0">
                <a:latin typeface="Calibri"/>
                <a:cs typeface="Calibri"/>
              </a:rPr>
              <a:t> </a:t>
            </a:r>
            <a:r>
              <a:rPr lang="en-US" sz="2000" dirty="0" err="1">
                <a:latin typeface="Calibri"/>
                <a:cs typeface="Calibri"/>
              </a:rPr>
              <a:t>chủ</a:t>
            </a:r>
            <a:r>
              <a:rPr lang="en-US" sz="2000" dirty="0">
                <a:latin typeface="Calibri"/>
                <a:cs typeface="Calibri"/>
              </a:rPr>
              <a:t>. </a:t>
            </a:r>
            <a:r>
              <a:rPr lang="en-US" sz="2000" dirty="0" err="1">
                <a:latin typeface="Calibri"/>
                <a:cs typeface="Calibri"/>
              </a:rPr>
              <a:t>Điều</a:t>
            </a:r>
            <a:r>
              <a:rPr lang="en-US" sz="2000" dirty="0">
                <a:latin typeface="Calibri"/>
                <a:cs typeface="Calibri"/>
              </a:rPr>
              <a:t> </a:t>
            </a:r>
            <a:r>
              <a:rPr lang="en-US" sz="2000" dirty="0" err="1">
                <a:latin typeface="Calibri"/>
                <a:cs typeface="Calibri"/>
              </a:rPr>
              <a:t>này</a:t>
            </a:r>
            <a:r>
              <a:rPr lang="en-US" sz="2000" dirty="0">
                <a:latin typeface="Calibri"/>
                <a:cs typeface="Calibri"/>
              </a:rPr>
              <a:t> </a:t>
            </a:r>
            <a:r>
              <a:rPr lang="en-US" sz="2000" dirty="0" err="1">
                <a:latin typeface="Calibri"/>
                <a:cs typeface="Calibri"/>
              </a:rPr>
              <a:t>cho</a:t>
            </a:r>
            <a:r>
              <a:rPr lang="en-US" sz="2000" dirty="0">
                <a:latin typeface="Calibri"/>
                <a:cs typeface="Calibri"/>
              </a:rPr>
              <a:t> </a:t>
            </a:r>
            <a:r>
              <a:rPr lang="en-US" sz="2000" dirty="0" err="1">
                <a:latin typeface="Calibri"/>
                <a:cs typeface="Calibri"/>
              </a:rPr>
              <a:t>phép</a:t>
            </a:r>
            <a:r>
              <a:rPr lang="en-US" sz="2000" dirty="0">
                <a:latin typeface="Calibri"/>
                <a:cs typeface="Calibri"/>
              </a:rPr>
              <a:t> </a:t>
            </a:r>
            <a:r>
              <a:rPr lang="en-US" sz="2000" dirty="0" err="1">
                <a:latin typeface="Calibri"/>
                <a:cs typeface="Calibri"/>
              </a:rPr>
              <a:t>máy</a:t>
            </a:r>
            <a:r>
              <a:rPr lang="en-US" sz="2000" dirty="0">
                <a:latin typeface="Calibri"/>
                <a:cs typeface="Calibri"/>
              </a:rPr>
              <a:t> </a:t>
            </a:r>
            <a:r>
              <a:rPr lang="en-US" sz="2000" dirty="0" err="1">
                <a:latin typeface="Calibri"/>
                <a:cs typeface="Calibri"/>
              </a:rPr>
              <a:t>khách</a:t>
            </a:r>
            <a:r>
              <a:rPr lang="en-US" sz="2000" dirty="0">
                <a:latin typeface="Calibri"/>
                <a:cs typeface="Calibri"/>
              </a:rPr>
              <a:t> </a:t>
            </a:r>
            <a:r>
              <a:rPr lang="en-US" sz="2000" dirty="0" err="1">
                <a:latin typeface="Calibri"/>
                <a:cs typeface="Calibri"/>
              </a:rPr>
              <a:t>và</a:t>
            </a:r>
            <a:r>
              <a:rPr lang="en-US" sz="2000" dirty="0">
                <a:latin typeface="Calibri"/>
                <a:cs typeface="Calibri"/>
              </a:rPr>
              <a:t> </a:t>
            </a:r>
            <a:r>
              <a:rPr lang="en-US" sz="2000" dirty="0" err="1">
                <a:latin typeface="Calibri"/>
                <a:cs typeface="Calibri"/>
              </a:rPr>
              <a:t>máy</a:t>
            </a:r>
            <a:r>
              <a:rPr lang="en-US" sz="2000" dirty="0">
                <a:latin typeface="Calibri"/>
                <a:cs typeface="Calibri"/>
              </a:rPr>
              <a:t> </a:t>
            </a:r>
            <a:r>
              <a:rPr lang="en-US" sz="2000" dirty="0" err="1">
                <a:latin typeface="Calibri"/>
                <a:cs typeface="Calibri"/>
              </a:rPr>
              <a:t>chủ</a:t>
            </a:r>
            <a:r>
              <a:rPr lang="en-US" sz="2000" dirty="0">
                <a:latin typeface="Calibri"/>
                <a:cs typeface="Calibri"/>
              </a:rPr>
              <a:t> </a:t>
            </a:r>
            <a:r>
              <a:rPr lang="en-US" sz="2000" dirty="0" err="1">
                <a:latin typeface="Calibri"/>
                <a:cs typeface="Calibri"/>
              </a:rPr>
              <a:t>trao</a:t>
            </a:r>
            <a:r>
              <a:rPr lang="en-US" sz="2000" dirty="0">
                <a:latin typeface="Calibri"/>
                <a:cs typeface="Calibri"/>
              </a:rPr>
              <a:t> </a:t>
            </a:r>
            <a:r>
              <a:rPr lang="en-US" sz="2000" dirty="0" err="1">
                <a:latin typeface="Calibri"/>
                <a:cs typeface="Calibri"/>
              </a:rPr>
              <a:t>đổi</a:t>
            </a:r>
            <a:r>
              <a:rPr lang="en-US" sz="2000" dirty="0">
                <a:latin typeface="Calibri"/>
                <a:cs typeface="Calibri"/>
              </a:rPr>
              <a:t> </a:t>
            </a:r>
            <a:r>
              <a:rPr lang="en-US" sz="2000" dirty="0" err="1">
                <a:latin typeface="Calibri"/>
                <a:cs typeface="Calibri"/>
              </a:rPr>
              <a:t>khóa</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hóa</a:t>
            </a:r>
            <a:r>
              <a:rPr lang="en-US" sz="2000" dirty="0">
                <a:latin typeface="Calibri"/>
                <a:cs typeface="Calibri"/>
              </a:rPr>
              <a:t> </a:t>
            </a:r>
            <a:r>
              <a:rPr lang="en-US" sz="2000" dirty="0" err="1">
                <a:latin typeface="Calibri"/>
                <a:cs typeface="Calibri"/>
              </a:rPr>
              <a:t>một</a:t>
            </a:r>
            <a:r>
              <a:rPr lang="en-US" sz="2000" dirty="0">
                <a:latin typeface="Calibri"/>
                <a:cs typeface="Calibri"/>
              </a:rPr>
              <a:t> </a:t>
            </a:r>
            <a:r>
              <a:rPr lang="en-US" sz="2000" dirty="0" err="1">
                <a:latin typeface="Calibri"/>
                <a:cs typeface="Calibri"/>
              </a:rPr>
              <a:t>cách</a:t>
            </a:r>
            <a:r>
              <a:rPr lang="en-US" sz="2000" dirty="0">
                <a:latin typeface="Calibri"/>
                <a:cs typeface="Calibri"/>
              </a:rPr>
              <a:t> an </a:t>
            </a:r>
            <a:r>
              <a:rPr lang="en-US" sz="2000" dirty="0" err="1">
                <a:latin typeface="Calibri"/>
                <a:cs typeface="Calibri"/>
              </a:rPr>
              <a:t>toàn</a:t>
            </a:r>
            <a:r>
              <a:rPr lang="en-US" sz="2000" dirty="0">
                <a:latin typeface="Calibri"/>
                <a:cs typeface="Calibri"/>
              </a:rPr>
              <a:t>, </a:t>
            </a:r>
            <a:r>
              <a:rPr lang="en-US" sz="2000" dirty="0" err="1">
                <a:latin typeface="Calibri"/>
                <a:cs typeface="Calibri"/>
              </a:rPr>
              <a:t>đảm</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rằng</a:t>
            </a:r>
            <a:r>
              <a:rPr lang="en-US" sz="2000" dirty="0">
                <a:latin typeface="Calibri"/>
                <a:cs typeface="Calibri"/>
              </a:rPr>
              <a:t> </a:t>
            </a:r>
            <a:r>
              <a:rPr lang="en-US" sz="2000" dirty="0" err="1">
                <a:latin typeface="Calibri"/>
                <a:cs typeface="Calibri"/>
              </a:rPr>
              <a:t>thông</a:t>
            </a:r>
            <a:r>
              <a:rPr lang="en-US" sz="2000" dirty="0">
                <a:latin typeface="Calibri"/>
                <a:cs typeface="Calibri"/>
              </a:rPr>
              <a:t> tin </a:t>
            </a:r>
            <a:r>
              <a:rPr lang="en-US" sz="2000" dirty="0" err="1">
                <a:latin typeface="Calibri"/>
                <a:cs typeface="Calibri"/>
              </a:rPr>
              <a:t>được</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hóa</a:t>
            </a:r>
            <a:r>
              <a:rPr lang="en-US" sz="2000" dirty="0">
                <a:latin typeface="Calibri"/>
                <a:cs typeface="Calibri"/>
              </a:rPr>
              <a:t> </a:t>
            </a:r>
            <a:r>
              <a:rPr lang="en-US" sz="2000" dirty="0" err="1">
                <a:latin typeface="Calibri"/>
                <a:cs typeface="Calibri"/>
              </a:rPr>
              <a:t>chỉ</a:t>
            </a:r>
            <a:r>
              <a:rPr lang="en-US" sz="2000" dirty="0">
                <a:latin typeface="Calibri"/>
                <a:cs typeface="Calibri"/>
              </a:rPr>
              <a:t> </a:t>
            </a:r>
            <a:r>
              <a:rPr lang="en-US" sz="2000" dirty="0" err="1">
                <a:latin typeface="Calibri"/>
                <a:cs typeface="Calibri"/>
              </a:rPr>
              <a:t>có</a:t>
            </a:r>
            <a:r>
              <a:rPr lang="en-US" sz="2000" dirty="0">
                <a:latin typeface="Calibri"/>
                <a:cs typeface="Calibri"/>
              </a:rPr>
              <a:t> </a:t>
            </a:r>
            <a:r>
              <a:rPr lang="en-US" sz="2000" dirty="0" err="1">
                <a:latin typeface="Calibri"/>
                <a:cs typeface="Calibri"/>
              </a:rPr>
              <a:t>thể</a:t>
            </a:r>
            <a:r>
              <a:rPr lang="en-US" sz="2000" dirty="0">
                <a:latin typeface="Calibri"/>
                <a:cs typeface="Calibri"/>
              </a:rPr>
              <a:t> </a:t>
            </a:r>
            <a:r>
              <a:rPr lang="en-US" sz="2000" dirty="0" err="1">
                <a:latin typeface="Calibri"/>
                <a:cs typeface="Calibri"/>
              </a:rPr>
              <a:t>được</a:t>
            </a:r>
            <a:r>
              <a:rPr lang="en-US" sz="2000" dirty="0">
                <a:latin typeface="Calibri"/>
                <a:cs typeface="Calibri"/>
              </a:rPr>
              <a:t> </a:t>
            </a:r>
            <a:r>
              <a:rPr lang="en-US" sz="2000" dirty="0" err="1">
                <a:latin typeface="Calibri"/>
                <a:cs typeface="Calibri"/>
              </a:rPr>
              <a:t>giải</a:t>
            </a:r>
            <a:r>
              <a:rPr lang="en-US" sz="2000" dirty="0">
                <a:latin typeface="Calibri"/>
                <a:cs typeface="Calibri"/>
              </a:rPr>
              <a:t> </a:t>
            </a:r>
            <a:r>
              <a:rPr lang="en-US" sz="2000" dirty="0" err="1">
                <a:latin typeface="Calibri"/>
                <a:cs typeface="Calibri"/>
              </a:rPr>
              <a:t>mã</a:t>
            </a:r>
            <a:r>
              <a:rPr lang="en-US" sz="2000" dirty="0">
                <a:latin typeface="Calibri"/>
                <a:cs typeface="Calibri"/>
              </a:rPr>
              <a:t> </a:t>
            </a:r>
            <a:r>
              <a:rPr lang="en-US" sz="2000" dirty="0" err="1">
                <a:latin typeface="Calibri"/>
                <a:cs typeface="Calibri"/>
              </a:rPr>
              <a:t>bởi</a:t>
            </a:r>
            <a:r>
              <a:rPr lang="en-US" sz="2000" dirty="0">
                <a:latin typeface="Calibri"/>
                <a:cs typeface="Calibri"/>
              </a:rPr>
              <a:t> </a:t>
            </a:r>
            <a:r>
              <a:rPr lang="en-US" sz="2000" dirty="0" err="1">
                <a:latin typeface="Calibri"/>
                <a:cs typeface="Calibri"/>
              </a:rPr>
              <a:t>người</a:t>
            </a:r>
            <a:r>
              <a:rPr lang="en-US" sz="2000" dirty="0">
                <a:latin typeface="Calibri"/>
                <a:cs typeface="Calibri"/>
              </a:rPr>
              <a:t> </a:t>
            </a:r>
            <a:r>
              <a:rPr lang="en-US" sz="2000" dirty="0" err="1">
                <a:latin typeface="Calibri"/>
                <a:cs typeface="Calibri"/>
              </a:rPr>
              <a:t>nhận</a:t>
            </a:r>
            <a:r>
              <a:rPr lang="en-US" sz="2000" dirty="0">
                <a:latin typeface="Calibri"/>
                <a:cs typeface="Calibri"/>
              </a:rPr>
              <a:t> </a:t>
            </a:r>
            <a:r>
              <a:rPr lang="en-US" sz="2000" dirty="0" err="1">
                <a:latin typeface="Calibri"/>
                <a:cs typeface="Calibri"/>
              </a:rPr>
              <a:t>dự</a:t>
            </a:r>
            <a:r>
              <a:rPr lang="en-US" sz="2000" dirty="0">
                <a:latin typeface="Calibri"/>
                <a:cs typeface="Calibri"/>
              </a:rPr>
              <a:t> </a:t>
            </a:r>
            <a:r>
              <a:rPr lang="en-US" sz="2000" dirty="0" err="1">
                <a:latin typeface="Calibri"/>
                <a:cs typeface="Calibri"/>
              </a:rPr>
              <a:t>định</a:t>
            </a:r>
            <a:r>
              <a:rPr lang="en-US" sz="2000" dirty="0">
                <a:latin typeface="Calibri"/>
                <a:cs typeface="Calibri"/>
              </a:rPr>
              <a:t>.</a:t>
            </a:r>
          </a:p>
          <a:p>
            <a:pPr lvl="1"/>
            <a:r>
              <a:rPr lang="en-US" sz="2000" b="1" dirty="0">
                <a:latin typeface="Calibri"/>
                <a:cs typeface="Calibri"/>
              </a:rPr>
              <a:t>Session Management</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cho</a:t>
            </a:r>
            <a:r>
              <a:rPr lang="en-US" sz="2000" dirty="0">
                <a:latin typeface="Calibri"/>
                <a:cs typeface="Calibri"/>
              </a:rPr>
              <a:t> </a:t>
            </a:r>
            <a:r>
              <a:rPr lang="en-US" sz="2000" dirty="0" err="1">
                <a:latin typeface="Calibri"/>
                <a:cs typeface="Calibri"/>
              </a:rPr>
              <a:t>phép</a:t>
            </a:r>
            <a:r>
              <a:rPr lang="en-US" sz="2000" dirty="0">
                <a:latin typeface="Calibri"/>
                <a:cs typeface="Calibri"/>
              </a:rPr>
              <a:t> </a:t>
            </a:r>
            <a:r>
              <a:rPr lang="en-US" sz="2000" dirty="0" err="1">
                <a:latin typeface="Calibri"/>
                <a:cs typeface="Calibri"/>
              </a:rPr>
              <a:t>quản</a:t>
            </a:r>
            <a:r>
              <a:rPr lang="en-US" sz="2000" dirty="0">
                <a:latin typeface="Calibri"/>
                <a:cs typeface="Calibri"/>
              </a:rPr>
              <a:t> </a:t>
            </a:r>
            <a:r>
              <a:rPr lang="en-US" sz="2000" dirty="0" err="1">
                <a:latin typeface="Calibri"/>
                <a:cs typeface="Calibri"/>
              </a:rPr>
              <a:t>lý</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phiên</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mật</a:t>
            </a:r>
            <a:r>
              <a:rPr lang="en-US" sz="2000" dirty="0">
                <a:latin typeface="Calibri"/>
                <a:cs typeface="Calibri"/>
              </a:rPr>
              <a:t>, </a:t>
            </a:r>
            <a:r>
              <a:rPr lang="en-US" sz="2000" dirty="0" err="1">
                <a:latin typeface="Calibri"/>
                <a:cs typeface="Calibri"/>
              </a:rPr>
              <a:t>cho</a:t>
            </a:r>
            <a:r>
              <a:rPr lang="en-US" sz="2000" dirty="0">
                <a:latin typeface="Calibri"/>
                <a:cs typeface="Calibri"/>
              </a:rPr>
              <a:t> </a:t>
            </a:r>
            <a:r>
              <a:rPr lang="en-US" sz="2000" dirty="0" err="1">
                <a:latin typeface="Calibri"/>
                <a:cs typeface="Calibri"/>
              </a:rPr>
              <a:t>phép</a:t>
            </a:r>
            <a:r>
              <a:rPr lang="en-US" sz="2000" dirty="0">
                <a:latin typeface="Calibri"/>
                <a:cs typeface="Calibri"/>
              </a:rPr>
              <a:t> </a:t>
            </a:r>
            <a:r>
              <a:rPr lang="en-US" sz="2000" dirty="0" err="1">
                <a:latin typeface="Calibri"/>
                <a:cs typeface="Calibri"/>
              </a:rPr>
              <a:t>nối</a:t>
            </a:r>
            <a:r>
              <a:rPr lang="en-US" sz="2000" dirty="0">
                <a:latin typeface="Calibri"/>
                <a:cs typeface="Calibri"/>
              </a:rPr>
              <a:t> </a:t>
            </a:r>
            <a:r>
              <a:rPr lang="en-US" sz="2000" dirty="0" err="1">
                <a:latin typeface="Calibri"/>
                <a:cs typeface="Calibri"/>
              </a:rPr>
              <a:t>lại</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phiên</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mật</a:t>
            </a:r>
            <a:r>
              <a:rPr lang="en-US" sz="2000" dirty="0">
                <a:latin typeface="Calibri"/>
                <a:cs typeface="Calibri"/>
              </a:rPr>
              <a:t> </a:t>
            </a:r>
            <a:r>
              <a:rPr lang="en-US" sz="2000" dirty="0" err="1">
                <a:latin typeface="Calibri"/>
                <a:cs typeface="Calibri"/>
              </a:rPr>
              <a:t>sau</a:t>
            </a:r>
            <a:r>
              <a:rPr lang="en-US" sz="2000" dirty="0">
                <a:latin typeface="Calibri"/>
                <a:cs typeface="Calibri"/>
              </a:rPr>
              <a:t> </a:t>
            </a:r>
            <a:r>
              <a:rPr lang="en-US" sz="2000" dirty="0" err="1">
                <a:latin typeface="Calibri"/>
                <a:cs typeface="Calibri"/>
              </a:rPr>
              <a:t>khi</a:t>
            </a:r>
            <a:r>
              <a:rPr lang="en-US" sz="2000" dirty="0">
                <a:latin typeface="Calibri"/>
                <a:cs typeface="Calibri"/>
              </a:rPr>
              <a:t> </a:t>
            </a:r>
            <a:r>
              <a:rPr lang="en-US" sz="2000" dirty="0" err="1">
                <a:latin typeface="Calibri"/>
                <a:cs typeface="Calibri"/>
              </a:rPr>
              <a:t>bị</a:t>
            </a:r>
            <a:r>
              <a:rPr lang="en-US" sz="2000" dirty="0">
                <a:latin typeface="Calibri"/>
                <a:cs typeface="Calibri"/>
              </a:rPr>
              <a:t> </a:t>
            </a:r>
            <a:r>
              <a:rPr lang="en-US" sz="2000" dirty="0" err="1">
                <a:latin typeface="Calibri"/>
                <a:cs typeface="Calibri"/>
              </a:rPr>
              <a:t>gián</a:t>
            </a:r>
            <a:r>
              <a:rPr lang="en-US" sz="2000" dirty="0">
                <a:latin typeface="Calibri"/>
                <a:cs typeface="Calibri"/>
              </a:rPr>
              <a:t> </a:t>
            </a:r>
            <a:r>
              <a:rPr lang="en-US" sz="2000" dirty="0" err="1">
                <a:latin typeface="Calibri"/>
                <a:cs typeface="Calibri"/>
              </a:rPr>
              <a:t>đoạn</a:t>
            </a:r>
            <a:r>
              <a:rPr lang="en-US" sz="2000" dirty="0">
                <a:latin typeface="Calibri"/>
                <a:cs typeface="Calibri"/>
              </a:rPr>
              <a:t>. </a:t>
            </a:r>
            <a:endParaRPr lang="en-US" sz="2000"/>
          </a:p>
          <a:p>
            <a:pPr lvl="1"/>
            <a:r>
              <a:rPr lang="en-US" sz="2000" b="1" dirty="0" err="1">
                <a:latin typeface="Calibri"/>
                <a:cs typeface="Calibri"/>
              </a:rPr>
              <a:t>Chứng</a:t>
            </a:r>
            <a:r>
              <a:rPr lang="en-US" sz="2000" b="1" dirty="0">
                <a:latin typeface="Calibri"/>
                <a:cs typeface="Calibri"/>
              </a:rPr>
              <a:t> </a:t>
            </a:r>
            <a:r>
              <a:rPr lang="en-US" sz="2000" b="1" dirty="0" err="1">
                <a:latin typeface="Calibri"/>
                <a:cs typeface="Calibri"/>
              </a:rPr>
              <a:t>chỉ</a:t>
            </a:r>
            <a:r>
              <a:rPr lang="en-US" sz="2000" b="1" dirty="0">
                <a:latin typeface="Calibri"/>
                <a:cs typeface="Calibri"/>
              </a:rPr>
              <a:t> do </a:t>
            </a:r>
            <a:r>
              <a:rPr lang="en-US" sz="2000" b="1" dirty="0" err="1">
                <a:latin typeface="Calibri"/>
                <a:cs typeface="Calibri"/>
              </a:rPr>
              <a:t>các</a:t>
            </a:r>
            <a:r>
              <a:rPr lang="en-US" sz="2000" b="1" dirty="0">
                <a:latin typeface="Calibri"/>
                <a:cs typeface="Calibri"/>
              </a:rPr>
              <a:t> CA </a:t>
            </a:r>
            <a:r>
              <a:rPr lang="en-US" sz="2000" b="1" dirty="0" err="1">
                <a:latin typeface="Calibri"/>
                <a:cs typeface="Calibri"/>
              </a:rPr>
              <a:t>đáng</a:t>
            </a:r>
            <a:r>
              <a:rPr lang="en-US" sz="2000" b="1" dirty="0">
                <a:latin typeface="Calibri"/>
                <a:cs typeface="Calibri"/>
              </a:rPr>
              <a:t> tin </a:t>
            </a:r>
            <a:r>
              <a:rPr lang="en-US" sz="2000" b="1" dirty="0" err="1">
                <a:latin typeface="Calibri"/>
                <a:cs typeface="Calibri"/>
              </a:rPr>
              <a:t>cậy</a:t>
            </a:r>
            <a:r>
              <a:rPr lang="en-US" sz="2000" b="1" dirty="0">
                <a:latin typeface="Calibri"/>
                <a:cs typeface="Calibri"/>
              </a:rPr>
              <a:t> </a:t>
            </a:r>
            <a:r>
              <a:rPr lang="en-US" sz="2000" b="1" dirty="0" err="1">
                <a:latin typeface="Calibri"/>
                <a:cs typeface="Calibri"/>
              </a:rPr>
              <a:t>cấp</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SSL </a:t>
            </a:r>
            <a:r>
              <a:rPr lang="en-US" sz="2000" dirty="0" err="1">
                <a:latin typeface="Calibri"/>
                <a:cs typeface="Calibri"/>
              </a:rPr>
              <a:t>được</a:t>
            </a:r>
            <a:r>
              <a:rPr lang="en-US" sz="2000" dirty="0">
                <a:latin typeface="Calibri"/>
                <a:cs typeface="Calibri"/>
              </a:rPr>
              <a:t> </a:t>
            </a:r>
            <a:r>
              <a:rPr lang="en-US" sz="2000" dirty="0" err="1">
                <a:latin typeface="Calibri"/>
                <a:cs typeface="Calibri"/>
              </a:rPr>
              <a:t>cấp</a:t>
            </a:r>
            <a:r>
              <a:rPr lang="en-US" sz="2000" dirty="0">
                <a:latin typeface="Calibri"/>
                <a:cs typeface="Calibri"/>
              </a:rPr>
              <a:t> </a:t>
            </a:r>
            <a:r>
              <a:rPr lang="en-US" sz="2000" dirty="0" err="1">
                <a:latin typeface="Calibri"/>
                <a:cs typeface="Calibri"/>
              </a:rPr>
              <a:t>bởi</a:t>
            </a:r>
            <a:r>
              <a:rPr lang="en-US" sz="2000" dirty="0">
                <a:latin typeface="Calibri"/>
                <a:cs typeface="Calibri"/>
              </a:rPr>
              <a:t> </a:t>
            </a:r>
            <a:r>
              <a:rPr lang="en-US" sz="2000" dirty="0" err="1">
                <a:latin typeface="Calibri"/>
                <a:cs typeface="Calibri"/>
              </a:rPr>
              <a:t>các</a:t>
            </a:r>
            <a:r>
              <a:rPr lang="en-US" sz="2000" dirty="0">
                <a:latin typeface="Calibri"/>
                <a:cs typeface="Calibri"/>
              </a:rPr>
              <a:t> CA </a:t>
            </a:r>
            <a:r>
              <a:rPr lang="en-US" sz="2000" dirty="0" err="1">
                <a:latin typeface="Calibri"/>
                <a:cs typeface="Calibri"/>
              </a:rPr>
              <a:t>đáng</a:t>
            </a:r>
            <a:r>
              <a:rPr lang="en-US" sz="2000" dirty="0">
                <a:latin typeface="Calibri"/>
                <a:cs typeface="Calibri"/>
              </a:rPr>
              <a:t> tin </a:t>
            </a:r>
            <a:r>
              <a:rPr lang="en-US" sz="2000" dirty="0" err="1">
                <a:latin typeface="Calibri"/>
                <a:cs typeface="Calibri"/>
              </a:rPr>
              <a:t>cậy</a:t>
            </a:r>
            <a:r>
              <a:rPr lang="en-US" sz="2000" dirty="0">
                <a:latin typeface="Calibri"/>
                <a:cs typeface="Calibri"/>
              </a:rPr>
              <a:t>, </a:t>
            </a:r>
            <a:r>
              <a:rPr lang="en-US" sz="2000" dirty="0" err="1">
                <a:latin typeface="Calibri"/>
                <a:cs typeface="Calibri"/>
              </a:rPr>
              <a:t>những</a:t>
            </a:r>
            <a:r>
              <a:rPr lang="en-US" sz="2000" dirty="0">
                <a:latin typeface="Calibri"/>
                <a:cs typeface="Calibri"/>
              </a:rPr>
              <a:t> </a:t>
            </a:r>
            <a:r>
              <a:rPr lang="en-US" sz="2000" dirty="0" err="1">
                <a:latin typeface="Calibri"/>
                <a:cs typeface="Calibri"/>
              </a:rPr>
              <a:t>người</a:t>
            </a:r>
            <a:r>
              <a:rPr lang="en-US" sz="2000" dirty="0">
                <a:latin typeface="Calibri"/>
                <a:cs typeface="Calibri"/>
              </a:rPr>
              <a:t> </a:t>
            </a:r>
            <a:r>
              <a:rPr lang="en-US" sz="2000" dirty="0" err="1">
                <a:latin typeface="Calibri"/>
                <a:cs typeface="Calibri"/>
              </a:rPr>
              <a:t>chịu</a:t>
            </a:r>
            <a:r>
              <a:rPr lang="en-US" sz="2000" dirty="0">
                <a:latin typeface="Calibri"/>
                <a:cs typeface="Calibri"/>
              </a:rPr>
              <a:t> </a:t>
            </a:r>
            <a:r>
              <a:rPr lang="en-US" sz="2000" dirty="0" err="1">
                <a:latin typeface="Calibri"/>
                <a:cs typeface="Calibri"/>
              </a:rPr>
              <a:t>trách</a:t>
            </a:r>
            <a:r>
              <a:rPr lang="en-US" sz="2000" dirty="0">
                <a:latin typeface="Calibri"/>
                <a:cs typeface="Calibri"/>
              </a:rPr>
              <a:t> </a:t>
            </a:r>
            <a:r>
              <a:rPr lang="en-US" sz="2000" dirty="0" err="1">
                <a:latin typeface="Calibri"/>
                <a:cs typeface="Calibri"/>
              </a:rPr>
              <a:t>nhiệm</a:t>
            </a:r>
            <a:r>
              <a:rPr lang="en-US" sz="2000" dirty="0">
                <a:latin typeface="Calibri"/>
                <a:cs typeface="Calibri"/>
              </a:rPr>
              <a:t> </a:t>
            </a:r>
            <a:r>
              <a:rPr lang="en-US" sz="2000" dirty="0" err="1">
                <a:latin typeface="Calibri"/>
                <a:cs typeface="Calibri"/>
              </a:rPr>
              <a:t>xác</a:t>
            </a:r>
            <a:r>
              <a:rPr lang="en-US" sz="2000" dirty="0">
                <a:latin typeface="Calibri"/>
                <a:cs typeface="Calibri"/>
              </a:rPr>
              <a:t> </a:t>
            </a:r>
            <a:r>
              <a:rPr lang="en-US" sz="2000" dirty="0" err="1">
                <a:latin typeface="Calibri"/>
                <a:cs typeface="Calibri"/>
              </a:rPr>
              <a:t>minh</a:t>
            </a:r>
            <a:r>
              <a:rPr lang="en-US" sz="2000" dirty="0">
                <a:latin typeface="Calibri"/>
                <a:cs typeface="Calibri"/>
              </a:rPr>
              <a:t> </a:t>
            </a:r>
            <a:r>
              <a:rPr lang="en-US" sz="2000" dirty="0" err="1">
                <a:latin typeface="Calibri"/>
                <a:cs typeface="Calibri"/>
              </a:rPr>
              <a:t>danh</a:t>
            </a:r>
            <a:r>
              <a:rPr lang="en-US" sz="2000" dirty="0">
                <a:latin typeface="Calibri"/>
                <a:cs typeface="Calibri"/>
              </a:rPr>
              <a:t> </a:t>
            </a:r>
            <a:r>
              <a:rPr lang="en-US" sz="2000" dirty="0" err="1">
                <a:latin typeface="Calibri"/>
                <a:cs typeface="Calibri"/>
              </a:rPr>
              <a:t>tính</a:t>
            </a:r>
            <a:r>
              <a:rPr lang="en-US" sz="2000" dirty="0">
                <a:latin typeface="Calibri"/>
                <a:cs typeface="Calibri"/>
              </a:rPr>
              <a:t> </a:t>
            </a:r>
            <a:r>
              <a:rPr lang="en-US" sz="2000" dirty="0" err="1">
                <a:latin typeface="Calibri"/>
                <a:cs typeface="Calibri"/>
              </a:rPr>
              <a:t>của</a:t>
            </a:r>
            <a:r>
              <a:rPr lang="en-US" sz="2000" dirty="0">
                <a:latin typeface="Calibri"/>
                <a:cs typeface="Calibri"/>
              </a:rPr>
              <a:t> </a:t>
            </a:r>
            <a:r>
              <a:rPr lang="en-US" sz="2000" dirty="0" err="1">
                <a:latin typeface="Calibri"/>
                <a:cs typeface="Calibri"/>
              </a:rPr>
              <a:t>trang</a:t>
            </a:r>
            <a:r>
              <a:rPr lang="en-US" sz="2000" dirty="0">
                <a:latin typeface="Calibri"/>
                <a:cs typeface="Calibri"/>
              </a:rPr>
              <a:t> web </a:t>
            </a:r>
            <a:r>
              <a:rPr lang="en-US" sz="2000" dirty="0" err="1">
                <a:latin typeface="Calibri"/>
                <a:cs typeface="Calibri"/>
              </a:rPr>
              <a:t>hoặc</a:t>
            </a:r>
            <a:r>
              <a:rPr lang="en-US" sz="2000" dirty="0">
                <a:latin typeface="Calibri"/>
                <a:cs typeface="Calibri"/>
              </a:rPr>
              <a:t> </a:t>
            </a:r>
            <a:r>
              <a:rPr lang="en-US" sz="2000" dirty="0" err="1">
                <a:latin typeface="Calibri"/>
                <a:cs typeface="Calibri"/>
              </a:rPr>
              <a:t>dịch</a:t>
            </a:r>
            <a:r>
              <a:rPr lang="en-US" sz="2000" dirty="0">
                <a:latin typeface="Calibri"/>
                <a:cs typeface="Calibri"/>
              </a:rPr>
              <a:t> </a:t>
            </a:r>
            <a:r>
              <a:rPr lang="en-US" sz="2000" dirty="0" err="1">
                <a:latin typeface="Calibri"/>
                <a:cs typeface="Calibri"/>
              </a:rPr>
              <a:t>vụ</a:t>
            </a:r>
            <a:r>
              <a:rPr lang="en-US" sz="2000" dirty="0">
                <a:latin typeface="Calibri"/>
                <a:cs typeface="Calibri"/>
              </a:rPr>
              <a:t> </a:t>
            </a:r>
            <a:r>
              <a:rPr lang="en-US" sz="2000" dirty="0" err="1">
                <a:latin typeface="Calibri"/>
                <a:cs typeface="Calibri"/>
              </a:rPr>
              <a:t>trước</a:t>
            </a:r>
            <a:r>
              <a:rPr lang="en-US" sz="2000" dirty="0">
                <a:latin typeface="Calibri"/>
                <a:cs typeface="Calibri"/>
              </a:rPr>
              <a:t> </a:t>
            </a:r>
            <a:r>
              <a:rPr lang="en-US" sz="2000" dirty="0" err="1">
                <a:latin typeface="Calibri"/>
                <a:cs typeface="Calibri"/>
              </a:rPr>
              <a:t>khi</a:t>
            </a:r>
            <a:r>
              <a:rPr lang="en-US" sz="2000" dirty="0">
                <a:latin typeface="Calibri"/>
                <a:cs typeface="Calibri"/>
              </a:rPr>
              <a:t> </a:t>
            </a:r>
            <a:r>
              <a:rPr lang="en-US" sz="2000" dirty="0" err="1">
                <a:latin typeface="Calibri"/>
                <a:cs typeface="Calibri"/>
              </a:rPr>
              <a:t>cấp</a:t>
            </a:r>
            <a:r>
              <a:rPr lang="en-US" sz="2000" dirty="0">
                <a:latin typeface="Calibri"/>
                <a:cs typeface="Calibri"/>
              </a:rPr>
              <a:t> </a:t>
            </a:r>
            <a:r>
              <a:rPr lang="en-US" sz="2000" dirty="0" err="1">
                <a:latin typeface="Calibri"/>
                <a:cs typeface="Calibri"/>
              </a:rPr>
              <a:t>chứng</a:t>
            </a:r>
            <a:r>
              <a:rPr lang="en-US" sz="2000" dirty="0">
                <a:latin typeface="Calibri"/>
                <a:cs typeface="Calibri"/>
              </a:rPr>
              <a:t> </a:t>
            </a:r>
            <a:r>
              <a:rPr lang="en-US" sz="2000" dirty="0" err="1">
                <a:latin typeface="Calibri"/>
                <a:cs typeface="Calibri"/>
              </a:rPr>
              <a:t>chỉ</a:t>
            </a:r>
            <a:r>
              <a:rPr lang="en-US" sz="2000" dirty="0">
                <a:latin typeface="Calibri"/>
                <a:cs typeface="Calibri"/>
              </a:rPr>
              <a:t>. </a:t>
            </a:r>
            <a:r>
              <a:rPr lang="en-US" sz="2000" dirty="0" err="1">
                <a:latin typeface="Calibri"/>
                <a:cs typeface="Calibri"/>
              </a:rPr>
              <a:t>Điều</a:t>
            </a:r>
            <a:r>
              <a:rPr lang="en-US" sz="2000" dirty="0">
                <a:latin typeface="Calibri"/>
                <a:cs typeface="Calibri"/>
              </a:rPr>
              <a:t> </a:t>
            </a:r>
            <a:r>
              <a:rPr lang="en-US" sz="2000" dirty="0" err="1">
                <a:latin typeface="Calibri"/>
                <a:cs typeface="Calibri"/>
              </a:rPr>
              <a:t>này</a:t>
            </a:r>
            <a:r>
              <a:rPr lang="en-US" sz="2000" dirty="0">
                <a:latin typeface="Calibri"/>
                <a:cs typeface="Calibri"/>
              </a:rPr>
              <a:t> </a:t>
            </a:r>
            <a:r>
              <a:rPr lang="en-US" sz="2000" dirty="0" err="1">
                <a:latin typeface="Calibri"/>
                <a:cs typeface="Calibri"/>
              </a:rPr>
              <a:t>mang</a:t>
            </a:r>
            <a:r>
              <a:rPr lang="en-US" sz="2000" dirty="0">
                <a:latin typeface="Calibri"/>
                <a:cs typeface="Calibri"/>
              </a:rPr>
              <a:t> </a:t>
            </a:r>
            <a:r>
              <a:rPr lang="en-US" sz="2000" dirty="0" err="1">
                <a:latin typeface="Calibri"/>
                <a:cs typeface="Calibri"/>
              </a:rPr>
              <a:t>lại</a:t>
            </a:r>
            <a:r>
              <a:rPr lang="en-US" sz="2000" dirty="0">
                <a:latin typeface="Calibri"/>
                <a:cs typeface="Calibri"/>
              </a:rPr>
              <a:t> </a:t>
            </a:r>
            <a:r>
              <a:rPr lang="en-US" sz="2000" dirty="0" err="1">
                <a:latin typeface="Calibri"/>
                <a:cs typeface="Calibri"/>
              </a:rPr>
              <a:t>mức</a:t>
            </a:r>
            <a:r>
              <a:rPr lang="en-US" sz="2000" dirty="0">
                <a:latin typeface="Calibri"/>
                <a:cs typeface="Calibri"/>
              </a:rPr>
              <a:t> </a:t>
            </a:r>
            <a:r>
              <a:rPr lang="en-US" sz="2000" dirty="0" err="1">
                <a:latin typeface="Calibri"/>
                <a:cs typeface="Calibri"/>
              </a:rPr>
              <a:t>độ</a:t>
            </a:r>
            <a:r>
              <a:rPr lang="en-US" sz="2000" dirty="0">
                <a:latin typeface="Calibri"/>
                <a:cs typeface="Calibri"/>
              </a:rPr>
              <a:t> tin </a:t>
            </a:r>
            <a:r>
              <a:rPr lang="en-US" sz="2000" dirty="0" err="1">
                <a:latin typeface="Calibri"/>
                <a:cs typeface="Calibri"/>
              </a:rPr>
              <a:t>cậy</a:t>
            </a:r>
            <a:r>
              <a:rPr lang="en-US" sz="2000" dirty="0">
                <a:latin typeface="Calibri"/>
                <a:cs typeface="Calibri"/>
              </a:rPr>
              <a:t> </a:t>
            </a:r>
            <a:r>
              <a:rPr lang="en-US" sz="2000" dirty="0" err="1">
                <a:latin typeface="Calibri"/>
                <a:cs typeface="Calibri"/>
              </a:rPr>
              <a:t>và</a:t>
            </a:r>
            <a:r>
              <a:rPr lang="en-US" sz="2000" dirty="0">
                <a:latin typeface="Calibri"/>
                <a:cs typeface="Calibri"/>
              </a:rPr>
              <a:t> </a:t>
            </a:r>
            <a:r>
              <a:rPr lang="en-US" sz="2000" dirty="0" err="1">
                <a:latin typeface="Calibri"/>
                <a:cs typeface="Calibri"/>
              </a:rPr>
              <a:t>đảm</a:t>
            </a:r>
            <a:r>
              <a:rPr lang="en-US" sz="2000" dirty="0">
                <a:latin typeface="Calibri"/>
                <a:cs typeface="Calibri"/>
              </a:rPr>
              <a:t> </a:t>
            </a:r>
            <a:r>
              <a:rPr lang="en-US" sz="2000" dirty="0" err="1">
                <a:latin typeface="Calibri"/>
                <a:cs typeface="Calibri"/>
              </a:rPr>
              <a:t>bảo</a:t>
            </a:r>
            <a:r>
              <a:rPr lang="en-US" sz="2000" dirty="0">
                <a:latin typeface="Calibri"/>
                <a:cs typeface="Calibri"/>
              </a:rPr>
              <a:t> </a:t>
            </a:r>
            <a:r>
              <a:rPr lang="en-US" sz="2000" dirty="0" err="1">
                <a:latin typeface="Calibri"/>
                <a:cs typeface="Calibri"/>
              </a:rPr>
              <a:t>cao</a:t>
            </a:r>
            <a:r>
              <a:rPr lang="en-US" sz="2000" dirty="0">
                <a:latin typeface="Calibri"/>
                <a:cs typeface="Calibri"/>
              </a:rPr>
              <a:t> </a:t>
            </a:r>
            <a:r>
              <a:rPr lang="en-US" sz="2000" dirty="0" err="1">
                <a:latin typeface="Calibri"/>
                <a:cs typeface="Calibri"/>
              </a:rPr>
              <a:t>cho</a:t>
            </a:r>
            <a:r>
              <a:rPr lang="en-US" sz="2000" dirty="0">
                <a:latin typeface="Calibri"/>
                <a:cs typeface="Calibri"/>
              </a:rPr>
              <a:t> </a:t>
            </a:r>
            <a:r>
              <a:rPr lang="en-US" sz="2000" dirty="0" err="1">
                <a:latin typeface="Calibri"/>
                <a:cs typeface="Calibri"/>
              </a:rPr>
              <a:t>người</a:t>
            </a:r>
            <a:r>
              <a:rPr lang="en-US" sz="2000" dirty="0">
                <a:latin typeface="Calibri"/>
                <a:cs typeface="Calibri"/>
              </a:rPr>
              <a:t> </a:t>
            </a:r>
            <a:r>
              <a:rPr lang="en-US" sz="2000" dirty="0" err="1">
                <a:latin typeface="Calibri"/>
                <a:cs typeface="Calibri"/>
              </a:rPr>
              <a:t>dùng</a:t>
            </a:r>
            <a:r>
              <a:rPr lang="en-US" sz="2000" dirty="0">
                <a:latin typeface="Calibri"/>
                <a:cs typeface="Calibri"/>
              </a:rPr>
              <a:t> </a:t>
            </a:r>
            <a:r>
              <a:rPr lang="en-US" sz="2000" dirty="0" err="1">
                <a:latin typeface="Calibri"/>
                <a:cs typeface="Calibri"/>
              </a:rPr>
              <a:t>rằng</a:t>
            </a:r>
            <a:r>
              <a:rPr lang="en-US" sz="2000" dirty="0">
                <a:latin typeface="Calibri"/>
                <a:cs typeface="Calibri"/>
              </a:rPr>
              <a:t> </a:t>
            </a:r>
            <a:r>
              <a:rPr lang="en-US" sz="2000" dirty="0" err="1">
                <a:latin typeface="Calibri"/>
                <a:cs typeface="Calibri"/>
              </a:rPr>
              <a:t>trang</a:t>
            </a:r>
            <a:r>
              <a:rPr lang="en-US" sz="2000" dirty="0">
                <a:latin typeface="Calibri"/>
                <a:cs typeface="Calibri"/>
              </a:rPr>
              <a:t> web </a:t>
            </a:r>
            <a:r>
              <a:rPr lang="en-US" sz="2000" dirty="0" err="1">
                <a:latin typeface="Calibri"/>
                <a:cs typeface="Calibri"/>
              </a:rPr>
              <a:t>hoặc</a:t>
            </a:r>
            <a:r>
              <a:rPr lang="en-US" sz="2000" dirty="0">
                <a:latin typeface="Calibri"/>
                <a:cs typeface="Calibri"/>
              </a:rPr>
              <a:t> </a:t>
            </a:r>
            <a:r>
              <a:rPr lang="en-US" sz="2000" dirty="0" err="1">
                <a:latin typeface="Calibri"/>
                <a:cs typeface="Calibri"/>
              </a:rPr>
              <a:t>dịch</a:t>
            </a:r>
            <a:r>
              <a:rPr lang="en-US" sz="2000" dirty="0">
                <a:latin typeface="Calibri"/>
                <a:cs typeface="Calibri"/>
              </a:rPr>
              <a:t> </a:t>
            </a:r>
            <a:r>
              <a:rPr lang="en-US" sz="2000" dirty="0" err="1">
                <a:latin typeface="Calibri"/>
                <a:cs typeface="Calibri"/>
              </a:rPr>
              <a:t>vụ</a:t>
            </a:r>
            <a:r>
              <a:rPr lang="en-US" sz="2000" dirty="0">
                <a:latin typeface="Calibri"/>
                <a:cs typeface="Calibri"/>
              </a:rPr>
              <a:t> </a:t>
            </a:r>
            <a:r>
              <a:rPr lang="en-US" sz="2000" dirty="0" err="1">
                <a:latin typeface="Calibri"/>
                <a:cs typeface="Calibri"/>
              </a:rPr>
              <a:t>mà</a:t>
            </a:r>
            <a:r>
              <a:rPr lang="en-US" sz="2000" dirty="0">
                <a:latin typeface="Calibri"/>
                <a:cs typeface="Calibri"/>
              </a:rPr>
              <a:t> </a:t>
            </a:r>
            <a:r>
              <a:rPr lang="en-US" sz="2000" dirty="0" err="1">
                <a:latin typeface="Calibri"/>
                <a:cs typeface="Calibri"/>
              </a:rPr>
              <a:t>họ</a:t>
            </a:r>
            <a:r>
              <a:rPr lang="en-US" sz="2000" dirty="0">
                <a:latin typeface="Calibri"/>
                <a:cs typeface="Calibri"/>
              </a:rPr>
              <a:t> </a:t>
            </a:r>
            <a:r>
              <a:rPr lang="en-US" sz="2000" dirty="0" err="1">
                <a:latin typeface="Calibri"/>
                <a:cs typeface="Calibri"/>
              </a:rPr>
              <a:t>đang</a:t>
            </a:r>
            <a:r>
              <a:rPr lang="en-US" sz="2000" dirty="0">
                <a:latin typeface="Calibri"/>
                <a:cs typeface="Calibri"/>
              </a:rPr>
              <a:t> </a:t>
            </a:r>
            <a:r>
              <a:rPr lang="en-US" sz="2000" dirty="0" err="1">
                <a:latin typeface="Calibri"/>
                <a:cs typeface="Calibri"/>
              </a:rPr>
              <a:t>liên</a:t>
            </a:r>
            <a:r>
              <a:rPr lang="en-US" sz="2000" dirty="0">
                <a:latin typeface="Calibri"/>
                <a:cs typeface="Calibri"/>
              </a:rPr>
              <a:t> </a:t>
            </a:r>
            <a:r>
              <a:rPr lang="en-US" sz="2000" dirty="0" err="1">
                <a:latin typeface="Calibri"/>
                <a:cs typeface="Calibri"/>
              </a:rPr>
              <a:t>lạc</a:t>
            </a:r>
            <a:r>
              <a:rPr lang="en-US" sz="2000" dirty="0">
                <a:latin typeface="Calibri"/>
                <a:cs typeface="Calibri"/>
              </a:rPr>
              <a:t> </a:t>
            </a:r>
            <a:r>
              <a:rPr lang="en-US" sz="2000" dirty="0" err="1">
                <a:latin typeface="Calibri"/>
                <a:cs typeface="Calibri"/>
              </a:rPr>
              <a:t>là</a:t>
            </a:r>
            <a:r>
              <a:rPr lang="en-US" sz="2000" dirty="0">
                <a:latin typeface="Calibri"/>
                <a:cs typeface="Calibri"/>
              </a:rPr>
              <a:t> </a:t>
            </a:r>
            <a:r>
              <a:rPr lang="en-US" sz="2000" dirty="0" err="1">
                <a:latin typeface="Calibri"/>
                <a:cs typeface="Calibri"/>
              </a:rPr>
              <a:t>xác</a:t>
            </a:r>
            <a:r>
              <a:rPr lang="en-US" sz="2000" dirty="0">
                <a:latin typeface="Calibri"/>
                <a:cs typeface="Calibri"/>
              </a:rPr>
              <a:t> </a:t>
            </a:r>
            <a:r>
              <a:rPr lang="en-US" sz="2000" dirty="0" err="1">
                <a:latin typeface="Calibri"/>
                <a:cs typeface="Calibri"/>
              </a:rPr>
              <a:t>thực</a:t>
            </a:r>
            <a:r>
              <a:rPr lang="en-US" sz="2000" dirty="0">
                <a:latin typeface="Calibri"/>
                <a:cs typeface="Calibri"/>
              </a:rPr>
              <a:t> </a:t>
            </a:r>
            <a:r>
              <a:rPr lang="en-US" sz="2000" dirty="0" err="1">
                <a:latin typeface="Calibri"/>
                <a:cs typeface="Calibri"/>
              </a:rPr>
              <a:t>và</a:t>
            </a:r>
            <a:r>
              <a:rPr lang="en-US" sz="2000" dirty="0">
                <a:latin typeface="Calibri"/>
                <a:cs typeface="Calibri"/>
              </a:rPr>
              <a:t> </a:t>
            </a:r>
            <a:r>
              <a:rPr lang="en-US" sz="2000" dirty="0" err="1">
                <a:latin typeface="Calibri"/>
                <a:cs typeface="Calibri"/>
              </a:rPr>
              <a:t>đáng</a:t>
            </a:r>
            <a:r>
              <a:rPr lang="en-US" sz="2000" dirty="0">
                <a:latin typeface="Calibri"/>
                <a:cs typeface="Calibri"/>
              </a:rPr>
              <a:t> tin </a:t>
            </a:r>
            <a:r>
              <a:rPr lang="en-US" sz="2000" dirty="0" err="1">
                <a:latin typeface="Calibri"/>
                <a:cs typeface="Calibri"/>
              </a:rPr>
              <a:t>cậy</a:t>
            </a:r>
            <a:r>
              <a:rPr lang="en-US" sz="2000" dirty="0">
                <a:latin typeface="Calibri"/>
                <a:cs typeface="Calibri"/>
              </a:rPr>
              <a:t>.</a:t>
            </a:r>
            <a:br>
              <a:rPr lang="en-US" sz="2000" dirty="0"/>
            </a:br>
            <a:br>
              <a:rPr lang="en-US" sz="1600" dirty="0"/>
            </a:br>
            <a:endParaRPr lang="en-US" sz="1600"/>
          </a:p>
        </p:txBody>
      </p:sp>
    </p:spTree>
    <p:extLst>
      <p:ext uri="{BB962C8B-B14F-4D97-AF65-F5344CB8AC3E}">
        <p14:creationId xmlns:p14="http://schemas.microsoft.com/office/powerpoint/2010/main" val="196457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56DC6E0-91D4-02D0-F816-C572CDFA2B0E}"/>
              </a:ext>
            </a:extLst>
          </p:cNvPr>
          <p:cNvSpPr>
            <a:spLocks noGrp="1"/>
          </p:cNvSpPr>
          <p:nvPr>
            <p:ph type="title"/>
          </p:nvPr>
        </p:nvSpPr>
        <p:spPr>
          <a:xfrm>
            <a:off x="808638" y="386930"/>
            <a:ext cx="9236700" cy="1188950"/>
          </a:xfrm>
        </p:spPr>
        <p:txBody>
          <a:bodyPr anchor="b">
            <a:normAutofit/>
          </a:bodyPr>
          <a:lstStyle/>
          <a:p>
            <a:r>
              <a:rPr lang="vi-VN" sz="5400" dirty="0">
                <a:latin typeface="Calibri Light"/>
                <a:cs typeface="Calibri Light"/>
              </a:rPr>
              <a:t>Kết luận</a:t>
            </a:r>
            <a:endParaRPr lang="en-US" dirty="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A7F06F27-2BCC-98D4-800B-32F1D6B6E3C7}"/>
              </a:ext>
            </a:extLst>
          </p:cNvPr>
          <p:cNvSpPr>
            <a:spLocks noGrp="1"/>
          </p:cNvSpPr>
          <p:nvPr>
            <p:ph idx="1"/>
          </p:nvPr>
        </p:nvSpPr>
        <p:spPr>
          <a:xfrm>
            <a:off x="808037" y="2599509"/>
            <a:ext cx="10287441" cy="3435531"/>
          </a:xfrm>
        </p:spPr>
        <p:txBody>
          <a:bodyPr vert="horz" lIns="91440" tIns="45720" rIns="91440" bIns="45720" rtlCol="0" anchor="ctr">
            <a:normAutofit/>
          </a:bodyPr>
          <a:lstStyle/>
          <a:p>
            <a:pPr algn="just">
              <a:buFont typeface="Arial"/>
              <a:buChar char="•"/>
            </a:pPr>
            <a:r>
              <a:rPr lang="vi-VN" sz="2000" dirty="0">
                <a:latin typeface="Calibri"/>
                <a:cs typeface="Calibri"/>
              </a:rPr>
              <a:t>Nhìn chung, SSL/TLS là một thành phần quan trọng của bảo mật trực tuyến, cung cấp khả năng mã hóa, xác thực, tính toàn vẹn, chống thoái thác và các tính năng chính khác nhằm đảm bảo việc truyền thông tin nhạy cảm an toàn và đáng tin cậy qua </a:t>
            </a:r>
            <a:r>
              <a:rPr lang="vi-VN" sz="2000" dirty="0" err="1">
                <a:latin typeface="Calibri"/>
                <a:cs typeface="Calibri"/>
              </a:rPr>
              <a:t>internet</a:t>
            </a:r>
            <a:r>
              <a:rPr lang="vi-VN" sz="2000" dirty="0">
                <a:latin typeface="Calibri"/>
                <a:cs typeface="Calibri"/>
              </a:rPr>
              <a:t>.</a:t>
            </a:r>
            <a:endParaRPr lang="en-US" sz="2000" dirty="0">
              <a:latin typeface="Calibri"/>
              <a:cs typeface="Calibri"/>
            </a:endParaRPr>
          </a:p>
          <a:p>
            <a:pPr algn="just">
              <a:buFont typeface="Arial"/>
            </a:pPr>
            <a:r>
              <a:rPr lang="vi-VN" sz="2000" dirty="0">
                <a:latin typeface="Calibri"/>
                <a:cs typeface="Calibri"/>
              </a:rPr>
              <a:t>Tuy nhiên, SSL/TLS vẫn không hoàn hảo và có thể bị tấn công bởi một số kỹ thuật như khai thác lỗ hổng của các phiên bản cũ, tấn công giả mạo chứng chỉ, và tấn công kết nối giữa máy khách và máy chủ. Do đó, việc ứng dụng SSL/TLS đòi hỏi sự cẩn trọng và các biện pháp bảo mật phù hợp.</a:t>
            </a:r>
            <a:endParaRPr lang="en-US" sz="2000" dirty="0"/>
          </a:p>
          <a:p>
            <a:pPr algn="just">
              <a:buFont typeface="Arial"/>
            </a:pPr>
            <a:r>
              <a:rPr lang="vi-VN" sz="2000" dirty="0">
                <a:latin typeface="Calibri"/>
                <a:cs typeface="Calibri"/>
              </a:rPr>
              <a:t>Tóm lại, SSL/TLS là một công nghệ quan trọng để bảo vệ thông tin truyền tải trên </a:t>
            </a:r>
            <a:r>
              <a:rPr lang="vi-VN" sz="2000" dirty="0" err="1">
                <a:latin typeface="Calibri"/>
                <a:cs typeface="Calibri"/>
              </a:rPr>
              <a:t>internet</a:t>
            </a:r>
            <a:r>
              <a:rPr lang="vi-VN" sz="2000" dirty="0">
                <a:latin typeface="Calibri"/>
                <a:cs typeface="Calibri"/>
              </a:rPr>
              <a:t>. Tuy nhiên, để đảm bảo tính bảo mật, các tổ chức cần triển khai các biện pháp bảo mật đầy đủ và cập nhật SSL/TLS lên các phiên bản mới nhất và phù hợp.</a:t>
            </a:r>
            <a:endParaRPr lang="en-US" sz="1600" dirty="0"/>
          </a:p>
        </p:txBody>
      </p:sp>
    </p:spTree>
    <p:extLst>
      <p:ext uri="{BB962C8B-B14F-4D97-AF65-F5344CB8AC3E}">
        <p14:creationId xmlns:p14="http://schemas.microsoft.com/office/powerpoint/2010/main" val="2167350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rinning Face with No Fill">
            <a:extLst>
              <a:ext uri="{FF2B5EF4-FFF2-40B4-BE49-F238E27FC236}">
                <a16:creationId xmlns:a16="http://schemas.microsoft.com/office/drawing/2014/main" id="{15FF1AAE-9D4F-8EF4-4AE6-15668FF8B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239" y="1525536"/>
            <a:ext cx="3775459" cy="3775459"/>
          </a:xfrm>
          <a:prstGeom prst="rect">
            <a:avLst/>
          </a:prstGeom>
        </p:spPr>
      </p:pic>
      <p:sp>
        <p:nvSpPr>
          <p:cNvPr id="12" name="Freeform: Shape 11">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6C378-B7B0-72BE-BBB2-08C3B6DD97E9}"/>
              </a:ext>
            </a:extLst>
          </p:cNvPr>
          <p:cNvSpPr>
            <a:spLocks noGrp="1"/>
          </p:cNvSpPr>
          <p:nvPr>
            <p:ph type="title"/>
          </p:nvPr>
        </p:nvSpPr>
        <p:spPr>
          <a:xfrm>
            <a:off x="5775961" y="962526"/>
            <a:ext cx="5384800" cy="3210689"/>
          </a:xfrm>
        </p:spPr>
        <p:txBody>
          <a:bodyPr vert="horz" lIns="91440" tIns="45720" rIns="91440" bIns="45720" rtlCol="0" anchor="b">
            <a:normAutofit/>
          </a:bodyPr>
          <a:lstStyle/>
          <a:p>
            <a:r>
              <a:rPr lang="en-US" sz="7200" kern="1200">
                <a:solidFill>
                  <a:schemeClr val="tx1"/>
                </a:solidFill>
                <a:latin typeface="+mj-lt"/>
                <a:ea typeface="+mj-ea"/>
                <a:cs typeface="+mj-cs"/>
              </a:rPr>
              <a:t>THANKS FOR LISTENING</a:t>
            </a:r>
          </a:p>
        </p:txBody>
      </p:sp>
      <p:pic>
        <p:nvPicPr>
          <p:cNvPr id="4" name="Picture 4" descr="HD wallpaper: samsung, rainbow, art, window, ice, winter, pattern ...">
            <a:extLst>
              <a:ext uri="{FF2B5EF4-FFF2-40B4-BE49-F238E27FC236}">
                <a16:creationId xmlns:a16="http://schemas.microsoft.com/office/drawing/2014/main" id="{56E9E7E1-4FFC-F7B7-B3CE-FDD4543174A4}"/>
              </a:ext>
            </a:extLst>
          </p:cNvPr>
          <p:cNvPicPr>
            <a:picLocks noChangeAspect="1"/>
          </p:cNvPicPr>
          <p:nvPr/>
        </p:nvPicPr>
        <p:blipFill>
          <a:blip r:embed="rId4"/>
          <a:stretch>
            <a:fillRect/>
          </a:stretch>
        </p:blipFill>
        <p:spPr>
          <a:xfrm>
            <a:off x="1029419" y="961486"/>
            <a:ext cx="3893388" cy="4935027"/>
          </a:xfrm>
          <a:prstGeom prst="rect">
            <a:avLst/>
          </a:prstGeom>
        </p:spPr>
      </p:pic>
    </p:spTree>
    <p:extLst>
      <p:ext uri="{BB962C8B-B14F-4D97-AF65-F5344CB8AC3E}">
        <p14:creationId xmlns:p14="http://schemas.microsoft.com/office/powerpoint/2010/main" val="279319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936871B-2B2A-0816-783C-4C23C6BC76EE}"/>
              </a:ext>
            </a:extLst>
          </p:cNvPr>
          <p:cNvSpPr>
            <a:spLocks noGrp="1"/>
          </p:cNvSpPr>
          <p:nvPr>
            <p:ph type="title"/>
          </p:nvPr>
        </p:nvSpPr>
        <p:spPr>
          <a:xfrm>
            <a:off x="860362" y="1188637"/>
            <a:ext cx="3526024" cy="4480726"/>
          </a:xfrm>
        </p:spPr>
        <p:txBody>
          <a:bodyPr>
            <a:normAutofit/>
          </a:bodyPr>
          <a:lstStyle/>
          <a:p>
            <a:pPr algn="r"/>
            <a:r>
              <a:rPr lang="vi-VN" sz="6600">
                <a:latin typeface="Calibri Light"/>
                <a:cs typeface="Calibri Light"/>
              </a:rPr>
              <a:t>Nội dung</a:t>
            </a:r>
            <a:endParaRPr lang="vi-VN" sz="6600"/>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hỗ dành sẵn cho Nội dung 2">
            <a:extLst>
              <a:ext uri="{FF2B5EF4-FFF2-40B4-BE49-F238E27FC236}">
                <a16:creationId xmlns:a16="http://schemas.microsoft.com/office/drawing/2014/main" id="{9F55F8BD-D345-D1AD-FA91-B79D2380C4C5}"/>
              </a:ext>
            </a:extLst>
          </p:cNvPr>
          <p:cNvGraphicFramePr>
            <a:graphicFrameLocks noGrp="1"/>
          </p:cNvGraphicFramePr>
          <p:nvPr>
            <p:ph idx="1"/>
            <p:extLst>
              <p:ext uri="{D42A27DB-BD31-4B8C-83A1-F6EECF244321}">
                <p14:modId xmlns:p14="http://schemas.microsoft.com/office/powerpoint/2010/main" val="470064210"/>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96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129C009-AEBE-A3F0-1745-76DFA043A2EA}"/>
              </a:ext>
            </a:extLst>
          </p:cNvPr>
          <p:cNvSpPr>
            <a:spLocks noGrp="1"/>
          </p:cNvSpPr>
          <p:nvPr>
            <p:ph type="title"/>
          </p:nvPr>
        </p:nvSpPr>
        <p:spPr>
          <a:xfrm>
            <a:off x="1043631" y="809898"/>
            <a:ext cx="9942716" cy="1554480"/>
          </a:xfrm>
        </p:spPr>
        <p:txBody>
          <a:bodyPr anchor="ctr">
            <a:normAutofit/>
          </a:bodyPr>
          <a:lstStyle/>
          <a:p>
            <a:r>
              <a:rPr lang="vi-VN" sz="4800" dirty="0">
                <a:latin typeface="Calibri Light"/>
                <a:cs typeface="Calibri Light"/>
              </a:rPr>
              <a:t>Giới thiệu - </a:t>
            </a:r>
            <a:r>
              <a:rPr lang="vi-VN" sz="4800" b="1" dirty="0">
                <a:latin typeface="Calibri Light"/>
                <a:cs typeface="Calibri Light"/>
              </a:rPr>
              <a:t>SSL/TLS</a:t>
            </a:r>
            <a:endParaRPr lang="vi-VN" sz="4800" dirty="0"/>
          </a:p>
        </p:txBody>
      </p:sp>
      <p:sp>
        <p:nvSpPr>
          <p:cNvPr id="3" name="Chỗ dành sẵn cho Nội dung 2">
            <a:extLst>
              <a:ext uri="{FF2B5EF4-FFF2-40B4-BE49-F238E27FC236}">
                <a16:creationId xmlns:a16="http://schemas.microsoft.com/office/drawing/2014/main" id="{1522A3B6-D45E-6B7C-0634-6C064A2A199D}"/>
              </a:ext>
            </a:extLst>
          </p:cNvPr>
          <p:cNvSpPr>
            <a:spLocks noGrp="1"/>
          </p:cNvSpPr>
          <p:nvPr>
            <p:ph idx="1"/>
          </p:nvPr>
        </p:nvSpPr>
        <p:spPr>
          <a:xfrm>
            <a:off x="1045028" y="3017522"/>
            <a:ext cx="9941319" cy="3124658"/>
          </a:xfrm>
        </p:spPr>
        <p:txBody>
          <a:bodyPr vert="horz" lIns="91440" tIns="45720" rIns="91440" bIns="45720" rtlCol="0" anchor="ctr">
            <a:normAutofit lnSpcReduction="10000"/>
          </a:bodyPr>
          <a:lstStyle/>
          <a:p>
            <a:r>
              <a:rPr lang="vi-VN" sz="2400" b="1" dirty="0">
                <a:latin typeface="Calibri"/>
                <a:cs typeface="Calibri"/>
              </a:rPr>
              <a:t>SSL (</a:t>
            </a:r>
            <a:r>
              <a:rPr lang="vi-VN" sz="2400" b="1" dirty="0" err="1">
                <a:latin typeface="Calibri"/>
                <a:cs typeface="Calibri"/>
              </a:rPr>
              <a:t>Secure</a:t>
            </a:r>
            <a:r>
              <a:rPr lang="vi-VN" sz="2400" b="1" dirty="0">
                <a:latin typeface="Calibri"/>
                <a:cs typeface="Calibri"/>
              </a:rPr>
              <a:t> </a:t>
            </a:r>
            <a:r>
              <a:rPr lang="vi-VN" sz="2400" b="1" dirty="0" err="1">
                <a:latin typeface="Calibri"/>
                <a:cs typeface="Calibri"/>
              </a:rPr>
              <a:t>Sockets</a:t>
            </a:r>
            <a:r>
              <a:rPr lang="vi-VN" sz="2400" b="1" dirty="0">
                <a:latin typeface="Calibri"/>
                <a:cs typeface="Calibri"/>
              </a:rPr>
              <a:t> </a:t>
            </a:r>
            <a:r>
              <a:rPr lang="vi-VN" sz="2400" b="1" dirty="0" err="1">
                <a:latin typeface="Calibri"/>
                <a:cs typeface="Calibri"/>
              </a:rPr>
              <a:t>Layer</a:t>
            </a:r>
            <a:r>
              <a:rPr lang="vi-VN" sz="2400" b="1" dirty="0">
                <a:latin typeface="Calibri"/>
                <a:cs typeface="Calibri"/>
              </a:rPr>
              <a:t>)</a:t>
            </a:r>
            <a:r>
              <a:rPr lang="vi-VN" sz="2400" dirty="0">
                <a:latin typeface="Calibri"/>
                <a:cs typeface="Calibri"/>
              </a:rPr>
              <a:t> là giao thức bảo mật được sử dụng để bảo vệ thông tin trong quá trình truyền tải trên bằng cách cung cấp một kênh truyền đảm bảo các thuộc tính sau:</a:t>
            </a:r>
          </a:p>
          <a:p>
            <a:pPr lvl="1"/>
            <a:r>
              <a:rPr lang="vi-VN" b="1" dirty="0">
                <a:latin typeface="Calibri"/>
                <a:cs typeface="Calibri"/>
              </a:rPr>
              <a:t>Tính xác thực (</a:t>
            </a:r>
            <a:r>
              <a:rPr lang="vi-VN" b="1" dirty="0" err="1">
                <a:latin typeface="Calibri"/>
                <a:cs typeface="Calibri"/>
              </a:rPr>
              <a:t>Authentication</a:t>
            </a:r>
            <a:r>
              <a:rPr lang="vi-VN" b="1" dirty="0">
                <a:latin typeface="Calibri"/>
                <a:cs typeface="Calibri"/>
              </a:rPr>
              <a:t>)</a:t>
            </a:r>
            <a:r>
              <a:rPr lang="vi-VN" dirty="0">
                <a:latin typeface="Consolas"/>
                <a:cs typeface="Calibri"/>
              </a:rPr>
              <a:t>:</a:t>
            </a:r>
            <a:r>
              <a:rPr lang="vi-VN" dirty="0">
                <a:latin typeface="Calibri"/>
                <a:cs typeface="Calibri"/>
              </a:rPr>
              <a:t> Phía máy chủ luôn được xác thực; phía máy khách có thể tùy chọn xác thực.</a:t>
            </a:r>
          </a:p>
          <a:p>
            <a:pPr lvl="1"/>
            <a:r>
              <a:rPr lang="vi-VN" b="1" dirty="0">
                <a:latin typeface="Calibri"/>
                <a:cs typeface="Calibri"/>
              </a:rPr>
              <a:t>Tính bảo mật (</a:t>
            </a:r>
            <a:r>
              <a:rPr lang="vi-VN" b="1" dirty="0" err="1">
                <a:latin typeface="Calibri"/>
                <a:cs typeface="Calibri"/>
              </a:rPr>
              <a:t>Confidentiality</a:t>
            </a:r>
            <a:r>
              <a:rPr lang="vi-VN" b="1" dirty="0">
                <a:latin typeface="Calibri"/>
                <a:cs typeface="Calibri"/>
              </a:rPr>
              <a:t>)</a:t>
            </a:r>
            <a:r>
              <a:rPr lang="vi-VN" dirty="0">
                <a:latin typeface="Calibri"/>
                <a:cs typeface="Calibri"/>
              </a:rPr>
              <a:t>: Dữ liệu được gửi sau khi thiết lập kênh chỉ hiển thị với các điểm cuối (</a:t>
            </a:r>
            <a:r>
              <a:rPr lang="vi-VN" dirty="0" err="1">
                <a:latin typeface="Calibri"/>
                <a:cs typeface="Calibri"/>
              </a:rPr>
              <a:t>endpoint</a:t>
            </a:r>
            <a:r>
              <a:rPr lang="vi-VN" dirty="0">
                <a:latin typeface="Calibri"/>
                <a:cs typeface="Calibri"/>
              </a:rPr>
              <a:t>).</a:t>
            </a:r>
            <a:endParaRPr lang="vi-VN"/>
          </a:p>
          <a:p>
            <a:pPr lvl="1"/>
            <a:r>
              <a:rPr lang="vi-VN" b="1" dirty="0">
                <a:latin typeface="Calibri"/>
                <a:cs typeface="Calibri"/>
              </a:rPr>
              <a:t>Tính toàn vẹn (</a:t>
            </a:r>
            <a:r>
              <a:rPr lang="vi-VN" b="1" dirty="0" err="1">
                <a:latin typeface="Calibri"/>
                <a:cs typeface="Calibri"/>
              </a:rPr>
              <a:t>Integrity</a:t>
            </a:r>
            <a:r>
              <a:rPr lang="vi-VN" b="1" dirty="0">
                <a:latin typeface="Calibri"/>
                <a:cs typeface="Calibri"/>
              </a:rPr>
              <a:t>)</a:t>
            </a:r>
            <a:r>
              <a:rPr lang="vi-VN" dirty="0">
                <a:latin typeface="Calibri"/>
                <a:cs typeface="Calibri"/>
              </a:rPr>
              <a:t>: Dữ liệu được gửi sau khi thiết lập kênh nếu bị kẻ tấn công sửa đổi thì sẽ luôn phát hiện được.</a:t>
            </a:r>
            <a:endParaRPr lang="vi-VN"/>
          </a:p>
          <a:p>
            <a:endParaRPr lang="vi-VN"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129C009-AEBE-A3F0-1745-76DFA043A2EA}"/>
              </a:ext>
            </a:extLst>
          </p:cNvPr>
          <p:cNvSpPr>
            <a:spLocks noGrp="1"/>
          </p:cNvSpPr>
          <p:nvPr>
            <p:ph type="title"/>
          </p:nvPr>
        </p:nvSpPr>
        <p:spPr>
          <a:xfrm>
            <a:off x="1043631" y="809898"/>
            <a:ext cx="9942716" cy="1554480"/>
          </a:xfrm>
        </p:spPr>
        <p:txBody>
          <a:bodyPr anchor="ctr">
            <a:normAutofit/>
          </a:bodyPr>
          <a:lstStyle/>
          <a:p>
            <a:r>
              <a:rPr lang="vi-VN" sz="4800" dirty="0">
                <a:latin typeface="Calibri Light"/>
                <a:cs typeface="Calibri Light"/>
              </a:rPr>
              <a:t>Giới thiệu - </a:t>
            </a:r>
            <a:r>
              <a:rPr lang="vi-VN" sz="4800" b="1" dirty="0">
                <a:latin typeface="Calibri Light"/>
                <a:cs typeface="Calibri Light"/>
              </a:rPr>
              <a:t>SSL/TLS</a:t>
            </a:r>
            <a:endParaRPr lang="en-US" dirty="0"/>
          </a:p>
          <a:p>
            <a:endParaRPr lang="vi-VN" sz="4800" dirty="0"/>
          </a:p>
        </p:txBody>
      </p:sp>
      <p:sp>
        <p:nvSpPr>
          <p:cNvPr id="3" name="Chỗ dành sẵn cho Nội dung 2">
            <a:extLst>
              <a:ext uri="{FF2B5EF4-FFF2-40B4-BE49-F238E27FC236}">
                <a16:creationId xmlns:a16="http://schemas.microsoft.com/office/drawing/2014/main" id="{1522A3B6-D45E-6B7C-0634-6C064A2A199D}"/>
              </a:ext>
            </a:extLst>
          </p:cNvPr>
          <p:cNvSpPr>
            <a:spLocks noGrp="1"/>
          </p:cNvSpPr>
          <p:nvPr>
            <p:ph idx="1"/>
          </p:nvPr>
        </p:nvSpPr>
        <p:spPr>
          <a:xfrm>
            <a:off x="368112" y="2949377"/>
            <a:ext cx="5639927" cy="3020275"/>
          </a:xfrm>
        </p:spPr>
        <p:txBody>
          <a:bodyPr vert="horz" lIns="91440" tIns="45720" rIns="91440" bIns="45720" rtlCol="0" anchor="ctr">
            <a:normAutofit/>
          </a:bodyPr>
          <a:lstStyle/>
          <a:p>
            <a:r>
              <a:rPr lang="vi-VN" sz="2400" dirty="0">
                <a:latin typeface="Calibri"/>
                <a:cs typeface="Calibri"/>
              </a:rPr>
              <a:t>SSL là tiền thân của giao thức </a:t>
            </a:r>
            <a:r>
              <a:rPr lang="vi-VN" sz="2400" b="1" dirty="0">
                <a:latin typeface="Calibri"/>
                <a:cs typeface="Calibri"/>
              </a:rPr>
              <a:t>TLS (</a:t>
            </a:r>
            <a:r>
              <a:rPr lang="vi-VN" sz="2400" b="1" dirty="0" err="1">
                <a:latin typeface="Calibri"/>
                <a:cs typeface="Calibri"/>
              </a:rPr>
              <a:t>Transport</a:t>
            </a:r>
            <a:r>
              <a:rPr lang="vi-VN" sz="2400" b="1" dirty="0">
                <a:latin typeface="Calibri"/>
                <a:cs typeface="Calibri"/>
              </a:rPr>
              <a:t> </a:t>
            </a:r>
            <a:r>
              <a:rPr lang="vi-VN" sz="2400" b="1" dirty="0" err="1">
                <a:latin typeface="Calibri"/>
                <a:cs typeface="Calibri"/>
              </a:rPr>
              <a:t>Layer</a:t>
            </a:r>
            <a:r>
              <a:rPr lang="vi-VN" sz="2400" b="1" dirty="0">
                <a:latin typeface="Calibri"/>
                <a:cs typeface="Calibri"/>
              </a:rPr>
              <a:t> </a:t>
            </a:r>
            <a:r>
              <a:rPr lang="vi-VN" sz="2400" b="1" dirty="0" err="1">
                <a:latin typeface="Calibri"/>
                <a:cs typeface="Calibri"/>
              </a:rPr>
              <a:t>Security</a:t>
            </a:r>
            <a:r>
              <a:rPr lang="vi-VN" sz="2400" b="1" dirty="0">
                <a:latin typeface="Calibri"/>
                <a:cs typeface="Calibri"/>
              </a:rPr>
              <a:t>)</a:t>
            </a:r>
            <a:r>
              <a:rPr lang="vi-VN" sz="2400" dirty="0">
                <a:latin typeface="Calibri"/>
                <a:cs typeface="Calibri"/>
              </a:rPr>
              <a:t>. </a:t>
            </a:r>
            <a:endParaRPr lang="en-US" sz="2400" dirty="0"/>
          </a:p>
          <a:p>
            <a:r>
              <a:rPr lang="vi-VN" sz="2400" dirty="0">
                <a:latin typeface="Calibri"/>
                <a:cs typeface="Calibri"/>
              </a:rPr>
              <a:t>Việc thay đổi tên sang TLS chỉ do vấn đề pháp lý nên "</a:t>
            </a:r>
            <a:r>
              <a:rPr lang="vi-VN" sz="2400" b="1" dirty="0">
                <a:latin typeface="Calibri"/>
                <a:cs typeface="Calibri"/>
              </a:rPr>
              <a:t>SSL/TLS</a:t>
            </a:r>
            <a:r>
              <a:rPr lang="vi-VN" sz="2400" dirty="0">
                <a:latin typeface="Calibri"/>
                <a:cs typeface="Calibri"/>
              </a:rPr>
              <a:t>" được sử dụng để chỉ giao thức này.</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C19C512B-7822-6927-CF1E-0C546CCC16A9}"/>
              </a:ext>
            </a:extLst>
          </p:cNvPr>
          <p:cNvPicPr>
            <a:picLocks noChangeAspect="1"/>
          </p:cNvPicPr>
          <p:nvPr/>
        </p:nvPicPr>
        <p:blipFill>
          <a:blip r:embed="rId2"/>
          <a:stretch>
            <a:fillRect/>
          </a:stretch>
        </p:blipFill>
        <p:spPr>
          <a:xfrm>
            <a:off x="6092031" y="3019940"/>
            <a:ext cx="5451607" cy="2773442"/>
          </a:xfrm>
          <a:prstGeom prst="rect">
            <a:avLst/>
          </a:prstGeom>
        </p:spPr>
      </p:pic>
      <p:sp>
        <p:nvSpPr>
          <p:cNvPr id="4" name="TextBox 3">
            <a:extLst>
              <a:ext uri="{FF2B5EF4-FFF2-40B4-BE49-F238E27FC236}">
                <a16:creationId xmlns:a16="http://schemas.microsoft.com/office/drawing/2014/main" id="{9DAAE420-BA89-72E4-FC32-E34585B8B8B9}"/>
              </a:ext>
            </a:extLst>
          </p:cNvPr>
          <p:cNvSpPr txBox="1"/>
          <p:nvPr/>
        </p:nvSpPr>
        <p:spPr>
          <a:xfrm>
            <a:off x="8462682" y="5585011"/>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36493820-E8CF-E85A-210D-A9B5FD58008A}"/>
              </a:ext>
            </a:extLst>
          </p:cNvPr>
          <p:cNvSpPr txBox="1"/>
          <p:nvPr/>
        </p:nvSpPr>
        <p:spPr>
          <a:xfrm>
            <a:off x="7888941" y="5925670"/>
            <a:ext cx="2402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Các </a:t>
            </a:r>
            <a:r>
              <a:rPr lang="en-US" dirty="0" err="1">
                <a:cs typeface="Calibri"/>
              </a:rPr>
              <a:t>phiên</a:t>
            </a:r>
            <a:r>
              <a:rPr lang="en-US" dirty="0">
                <a:cs typeface="Calibri"/>
              </a:rPr>
              <a:t> </a:t>
            </a:r>
            <a:r>
              <a:rPr lang="en-US" dirty="0" err="1">
                <a:cs typeface="Calibri"/>
              </a:rPr>
              <a:t>bản</a:t>
            </a:r>
            <a:r>
              <a:rPr lang="en-US" dirty="0">
                <a:cs typeface="Calibri"/>
              </a:rPr>
              <a:t> SSL/TLS</a:t>
            </a:r>
            <a:endParaRPr lang="en-US" dirty="0"/>
          </a:p>
        </p:txBody>
      </p:sp>
    </p:spTree>
    <p:extLst>
      <p:ext uri="{BB962C8B-B14F-4D97-AF65-F5344CB8AC3E}">
        <p14:creationId xmlns:p14="http://schemas.microsoft.com/office/powerpoint/2010/main" val="29320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err="1">
                <a:latin typeface="+mj-lt"/>
                <a:ea typeface="+mj-ea"/>
                <a:cs typeface="+mj-cs"/>
              </a:rPr>
              <a:t>Kiến</a:t>
            </a:r>
            <a:r>
              <a:rPr lang="en-US" sz="3600" kern="1200">
                <a:latin typeface="+mj-lt"/>
                <a:ea typeface="+mj-ea"/>
                <a:cs typeface="+mj-cs"/>
              </a:rPr>
              <a:t> </a:t>
            </a:r>
            <a:r>
              <a:rPr lang="en-US" sz="3600" kern="1200" err="1">
                <a:latin typeface="+mj-lt"/>
                <a:ea typeface="+mj-ea"/>
                <a:cs typeface="+mj-cs"/>
              </a:rPr>
              <a:t>trúc</a:t>
            </a:r>
            <a:r>
              <a:rPr lang="en-US" sz="3600" kern="1200">
                <a:latin typeface="+mj-lt"/>
                <a:ea typeface="+mj-ea"/>
                <a:cs typeface="+mj-cs"/>
              </a:rPr>
              <a:t> - </a:t>
            </a:r>
            <a:r>
              <a:rPr lang="en-US" sz="3600" b="1" kern="1200" err="1">
                <a:latin typeface="+mj-lt"/>
                <a:ea typeface="+mj-ea"/>
                <a:cs typeface="+mj-cs"/>
              </a:rPr>
              <a:t>Vị</a:t>
            </a:r>
            <a:r>
              <a:rPr lang="en-US" sz="3600" b="1" kern="1200">
                <a:latin typeface="+mj-lt"/>
                <a:ea typeface="+mj-ea"/>
                <a:cs typeface="+mj-cs"/>
              </a:rPr>
              <a:t> </a:t>
            </a:r>
            <a:r>
              <a:rPr lang="en-US" sz="3600" b="1" kern="1200" err="1">
                <a:latin typeface="+mj-lt"/>
                <a:ea typeface="+mj-ea"/>
                <a:cs typeface="+mj-cs"/>
              </a:rPr>
              <a:t>trí</a:t>
            </a:r>
            <a:r>
              <a:rPr lang="en-US" sz="3600" b="1" kern="1200">
                <a:latin typeface="+mj-lt"/>
                <a:ea typeface="+mj-ea"/>
                <a:cs typeface="+mj-cs"/>
              </a:rPr>
              <a:t> </a:t>
            </a:r>
            <a:r>
              <a:rPr lang="en-US" sz="3600" b="1" kern="1200" err="1">
                <a:latin typeface="+mj-lt"/>
                <a:ea typeface="+mj-ea"/>
                <a:cs typeface="+mj-cs"/>
              </a:rPr>
              <a:t>hoạt</a:t>
            </a:r>
            <a:r>
              <a:rPr lang="en-US" sz="3600" b="1" kern="1200">
                <a:latin typeface="+mj-lt"/>
                <a:ea typeface="+mj-ea"/>
                <a:cs typeface="+mj-cs"/>
              </a:rPr>
              <a:t> </a:t>
            </a:r>
            <a:r>
              <a:rPr lang="en-US" sz="3600" b="1" kern="1200" err="1">
                <a:latin typeface="+mj-lt"/>
                <a:ea typeface="+mj-ea"/>
                <a:cs typeface="+mj-cs"/>
              </a:rPr>
              <a:t>động</a:t>
            </a:r>
            <a:endParaRPr lang="en-US" sz="3600" b="1" kern="1200" err="1">
              <a:latin typeface="+mj-lt"/>
              <a:cs typeface="Calibri Light"/>
            </a:endParaRP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ộp Văn bản 8">
            <a:extLst>
              <a:ext uri="{FF2B5EF4-FFF2-40B4-BE49-F238E27FC236}">
                <a16:creationId xmlns:a16="http://schemas.microsoft.com/office/drawing/2014/main" id="{739FC4CD-B626-61F8-CB7C-7FA2F803054D}"/>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342900">
              <a:lnSpc>
                <a:spcPct val="90000"/>
              </a:lnSpc>
              <a:spcAft>
                <a:spcPts val="600"/>
              </a:spcAft>
              <a:buFont typeface="Arial"/>
              <a:buChar char="•"/>
            </a:pPr>
            <a:r>
              <a:rPr lang="vi-VN" sz="2000">
                <a:latin typeface="Calibri"/>
                <a:ea typeface="+mn-lt"/>
                <a:cs typeface="Calibri"/>
              </a:rPr>
              <a:t>SSL/TLS hoạt động ở giữa tầng Ứng dụng và tầng Giao vận trong cả hai mô hình OSI và TCP/IP</a:t>
            </a:r>
            <a:endParaRPr lang="en-US"/>
          </a:p>
          <a:p>
            <a:pPr marL="285750" indent="-228600">
              <a:lnSpc>
                <a:spcPct val="90000"/>
              </a:lnSpc>
              <a:spcAft>
                <a:spcPts val="600"/>
              </a:spcAft>
              <a:buFont typeface="Arial" panose="020B0604020202020204" pitchFamily="34" charset="0"/>
              <a:buChar char="•"/>
            </a:pPr>
            <a:endParaRPr lang="en-US">
              <a:cs typeface="Calibri"/>
            </a:endParaRP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Hình ảnh 8" descr="Ảnh có chứa biểu đồ&#10;&#10;Mô tả được tự động tạo">
            <a:extLst>
              <a:ext uri="{FF2B5EF4-FFF2-40B4-BE49-F238E27FC236}">
                <a16:creationId xmlns:a16="http://schemas.microsoft.com/office/drawing/2014/main" id="{F204001E-B511-6604-955A-9AE6E4F8D7D9}"/>
              </a:ext>
            </a:extLst>
          </p:cNvPr>
          <p:cNvPicPr>
            <a:picLocks noGrp="1" noChangeAspect="1"/>
          </p:cNvPicPr>
          <p:nvPr>
            <p:ph idx="1"/>
          </p:nvPr>
        </p:nvPicPr>
        <p:blipFill>
          <a:blip r:embed="rId2"/>
          <a:stretch>
            <a:fillRect/>
          </a:stretch>
        </p:blipFill>
        <p:spPr>
          <a:xfrm>
            <a:off x="5987738" y="1624160"/>
            <a:ext cx="5628018" cy="3376810"/>
          </a:xfrm>
          <a:prstGeom prst="rect">
            <a:avLst/>
          </a:prstGeom>
        </p:spPr>
      </p:pic>
    </p:spTree>
    <p:extLst>
      <p:ext uri="{BB962C8B-B14F-4D97-AF65-F5344CB8AC3E}">
        <p14:creationId xmlns:p14="http://schemas.microsoft.com/office/powerpoint/2010/main" val="1523531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err="1">
                <a:latin typeface="+mj-lt"/>
                <a:ea typeface="+mj-ea"/>
                <a:cs typeface="+mj-cs"/>
              </a:rPr>
              <a:t>Kiến</a:t>
            </a:r>
            <a:r>
              <a:rPr lang="en-US" sz="3600" kern="1200" dirty="0">
                <a:latin typeface="+mj-lt"/>
                <a:ea typeface="+mj-ea"/>
                <a:cs typeface="+mj-cs"/>
              </a:rPr>
              <a:t> </a:t>
            </a:r>
            <a:r>
              <a:rPr lang="en-US" sz="3600" dirty="0" err="1">
                <a:latin typeface="+mj-lt"/>
                <a:cs typeface="+mj-cs"/>
              </a:rPr>
              <a:t>trúc</a:t>
            </a:r>
            <a:r>
              <a:rPr lang="en-US" sz="3600" dirty="0">
                <a:latin typeface="+mj-lt"/>
                <a:cs typeface="+mj-cs"/>
              </a:rPr>
              <a:t> </a:t>
            </a:r>
            <a:r>
              <a:rPr lang="en-US" sz="3600" kern="1200" dirty="0">
                <a:latin typeface="+mj-lt"/>
                <a:ea typeface="+mj-ea"/>
                <a:cs typeface="+mj-cs"/>
              </a:rPr>
              <a:t>- </a:t>
            </a:r>
            <a:r>
              <a:rPr lang="en-US" sz="3600" b="1" dirty="0" err="1">
                <a:latin typeface="+mj-lt"/>
                <a:cs typeface="+mj-cs"/>
              </a:rPr>
              <a:t>Cấu</a:t>
            </a:r>
            <a:r>
              <a:rPr lang="en-US" sz="3600" b="1" dirty="0">
                <a:latin typeface="+mj-lt"/>
                <a:cs typeface="+mj-cs"/>
              </a:rPr>
              <a:t> </a:t>
            </a:r>
            <a:r>
              <a:rPr lang="en-US" sz="3600" b="1" dirty="0" err="1">
                <a:latin typeface="+mj-lt"/>
                <a:cs typeface="+mj-cs"/>
              </a:rPr>
              <a:t>trúc</a:t>
            </a:r>
            <a:r>
              <a:rPr lang="en-US" sz="3600" b="1" dirty="0">
                <a:latin typeface="+mj-lt"/>
                <a:cs typeface="+mj-cs"/>
              </a:rPr>
              <a:t> </a:t>
            </a:r>
            <a:r>
              <a:rPr lang="en-US" sz="3600" b="1" dirty="0" err="1">
                <a:latin typeface="+mj-lt"/>
                <a:cs typeface="+mj-cs"/>
              </a:rPr>
              <a:t>của</a:t>
            </a:r>
            <a:r>
              <a:rPr lang="en-US" sz="3600" b="1" dirty="0">
                <a:latin typeface="+mj-lt"/>
                <a:cs typeface="+mj-cs"/>
              </a:rPr>
              <a:t> </a:t>
            </a:r>
            <a:r>
              <a:rPr lang="en-US" sz="3600" b="1" kern="1200" dirty="0">
                <a:latin typeface="+mj-lt"/>
                <a:ea typeface="+mj-ea"/>
                <a:cs typeface="+mj-cs"/>
              </a:rPr>
              <a:t>SSL</a:t>
            </a:r>
            <a:r>
              <a:rPr lang="en-US" sz="3600" b="1" dirty="0">
                <a:latin typeface="+mj-lt"/>
                <a:cs typeface="+mj-cs"/>
              </a:rPr>
              <a:t>/TSL</a:t>
            </a:r>
            <a:endParaRPr lang="en-US" b="1"/>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F0E29F8B-FDFC-BC1A-B760-9A5ABD335E89}"/>
              </a:ext>
            </a:extLst>
          </p:cNvPr>
          <p:cNvSpPr txBox="1"/>
          <p:nvPr/>
        </p:nvSpPr>
        <p:spPr>
          <a:xfrm>
            <a:off x="645066" y="2031101"/>
            <a:ext cx="4771445"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Aft>
                <a:spcPts val="600"/>
              </a:spcAft>
              <a:buFont typeface="Arial"/>
              <a:buChar char="•"/>
            </a:pPr>
            <a:r>
              <a:rPr lang="en-US" sz="2000" dirty="0"/>
              <a:t>SSL/TLS bao </a:t>
            </a:r>
            <a:r>
              <a:rPr lang="en-US" sz="2000" dirty="0" err="1"/>
              <a:t>gồm</a:t>
            </a:r>
            <a:r>
              <a:rPr lang="en-US" sz="2000" dirty="0"/>
              <a:t> 4 </a:t>
            </a:r>
            <a:r>
              <a:rPr lang="en-US" sz="2000" dirty="0" err="1"/>
              <a:t>thành</a:t>
            </a:r>
            <a:r>
              <a:rPr lang="en-US" sz="2000" dirty="0"/>
              <a:t> </a:t>
            </a:r>
            <a:r>
              <a:rPr lang="en-US" sz="2000" dirty="0" err="1"/>
              <a:t>phần</a:t>
            </a:r>
            <a:r>
              <a:rPr lang="en-US" sz="2000" dirty="0"/>
              <a:t> </a:t>
            </a:r>
            <a:r>
              <a:rPr lang="en-US" sz="2000" dirty="0" err="1"/>
              <a:t>chính</a:t>
            </a:r>
            <a:r>
              <a:rPr lang="en-US" sz="2000" dirty="0"/>
              <a:t>:</a:t>
            </a:r>
            <a:endParaRPr lang="en-US" sz="2000">
              <a:cs typeface="Calibri" panose="020F0502020204030204"/>
            </a:endParaRPr>
          </a:p>
          <a:p>
            <a:pPr marL="800100" lvl="1" indent="-285750">
              <a:lnSpc>
                <a:spcPct val="90000"/>
              </a:lnSpc>
              <a:spcAft>
                <a:spcPts val="600"/>
              </a:spcAft>
              <a:buFont typeface="Arial,Sans-Serif"/>
              <a:buChar char="•"/>
            </a:pPr>
            <a:r>
              <a:rPr lang="en-US" sz="2000" b="1" dirty="0">
                <a:ea typeface="+mn-lt"/>
                <a:cs typeface="+mn-lt"/>
              </a:rPr>
              <a:t>Record protocol</a:t>
            </a:r>
            <a:r>
              <a:rPr lang="en-US" sz="2000" dirty="0">
                <a:ea typeface="+mn-lt"/>
                <a:cs typeface="+mn-lt"/>
              </a:rPr>
              <a:t> (</a:t>
            </a:r>
            <a:r>
              <a:rPr lang="en-US" sz="2000" dirty="0" err="1">
                <a:ea typeface="+mn-lt"/>
                <a:cs typeface="+mn-lt"/>
              </a:rPr>
              <a:t>giao</a:t>
            </a:r>
            <a:r>
              <a:rPr lang="en-US" sz="2000" dirty="0">
                <a:ea typeface="+mn-lt"/>
                <a:cs typeface="+mn-lt"/>
              </a:rPr>
              <a:t> </a:t>
            </a:r>
            <a:r>
              <a:rPr lang="en-US" sz="2000" dirty="0" err="1">
                <a:ea typeface="+mn-lt"/>
                <a:cs typeface="+mn-lt"/>
              </a:rPr>
              <a:t>thức</a:t>
            </a:r>
            <a:r>
              <a:rPr lang="en-US" sz="2000" dirty="0">
                <a:ea typeface="+mn-lt"/>
                <a:cs typeface="+mn-lt"/>
              </a:rPr>
              <a:t> </a:t>
            </a:r>
            <a:r>
              <a:rPr lang="en-US" sz="2000" dirty="0" err="1">
                <a:ea typeface="+mn-lt"/>
                <a:cs typeface="+mn-lt"/>
              </a:rPr>
              <a:t>bản</a:t>
            </a:r>
            <a:r>
              <a:rPr lang="en-US" sz="2000" dirty="0">
                <a:ea typeface="+mn-lt"/>
                <a:cs typeface="+mn-lt"/>
              </a:rPr>
              <a:t> </a:t>
            </a:r>
            <a:r>
              <a:rPr lang="en-US" sz="2000" dirty="0" err="1">
                <a:ea typeface="+mn-lt"/>
                <a:cs typeface="+mn-lt"/>
              </a:rPr>
              <a:t>ghi</a:t>
            </a:r>
            <a:r>
              <a:rPr lang="en-US" sz="2000" dirty="0">
                <a:ea typeface="+mn-lt"/>
                <a:cs typeface="+mn-lt"/>
              </a:rPr>
              <a:t> SSL)</a:t>
            </a:r>
          </a:p>
          <a:p>
            <a:pPr marL="800100" lvl="1" indent="-285750">
              <a:lnSpc>
                <a:spcPct val="90000"/>
              </a:lnSpc>
              <a:spcAft>
                <a:spcPts val="600"/>
              </a:spcAft>
              <a:buFont typeface="Arial,Sans-Serif"/>
              <a:buChar char="•"/>
            </a:pPr>
            <a:r>
              <a:rPr lang="en-US" sz="2000" b="1" dirty="0">
                <a:ea typeface="+mn-lt"/>
                <a:cs typeface="+mn-lt"/>
              </a:rPr>
              <a:t>Handshake protocol</a:t>
            </a:r>
            <a:r>
              <a:rPr lang="en-US" sz="2000" dirty="0">
                <a:ea typeface="+mn-lt"/>
                <a:cs typeface="+mn-lt"/>
              </a:rPr>
              <a:t> (</a:t>
            </a:r>
            <a:r>
              <a:rPr lang="en-US" sz="2000" dirty="0" err="1">
                <a:ea typeface="+mn-lt"/>
                <a:cs typeface="+mn-lt"/>
              </a:rPr>
              <a:t>giao</a:t>
            </a:r>
            <a:r>
              <a:rPr lang="en-US" sz="2000" dirty="0">
                <a:ea typeface="+mn-lt"/>
                <a:cs typeface="+mn-lt"/>
              </a:rPr>
              <a:t> </a:t>
            </a:r>
            <a:r>
              <a:rPr lang="en-US" sz="2000" dirty="0" err="1">
                <a:ea typeface="+mn-lt"/>
                <a:cs typeface="+mn-lt"/>
              </a:rPr>
              <a:t>thức</a:t>
            </a:r>
            <a:r>
              <a:rPr lang="en-US" sz="2000" dirty="0">
                <a:ea typeface="+mn-lt"/>
                <a:cs typeface="+mn-lt"/>
              </a:rPr>
              <a:t> </a:t>
            </a:r>
            <a:r>
              <a:rPr lang="en-US" sz="2000" dirty="0" err="1">
                <a:ea typeface="+mn-lt"/>
                <a:cs typeface="+mn-lt"/>
              </a:rPr>
              <a:t>bắt</a:t>
            </a:r>
            <a:r>
              <a:rPr lang="en-US" sz="2000" dirty="0">
                <a:ea typeface="+mn-lt"/>
                <a:cs typeface="+mn-lt"/>
              </a:rPr>
              <a:t> </a:t>
            </a:r>
            <a:r>
              <a:rPr lang="en-US" sz="2000" dirty="0" err="1">
                <a:ea typeface="+mn-lt"/>
                <a:cs typeface="+mn-lt"/>
              </a:rPr>
              <a:t>tay</a:t>
            </a:r>
            <a:r>
              <a:rPr lang="en-US" sz="2000" dirty="0">
                <a:ea typeface="+mn-lt"/>
                <a:cs typeface="+mn-lt"/>
              </a:rPr>
              <a:t>)</a:t>
            </a:r>
          </a:p>
          <a:p>
            <a:pPr marL="800100" lvl="1" indent="-285750">
              <a:lnSpc>
                <a:spcPct val="90000"/>
              </a:lnSpc>
              <a:spcAft>
                <a:spcPts val="600"/>
              </a:spcAft>
              <a:buFont typeface="Arial,Sans-Serif"/>
              <a:buChar char="•"/>
            </a:pPr>
            <a:r>
              <a:rPr lang="en-US" sz="2000" b="1" dirty="0">
                <a:ea typeface="+mn-lt"/>
                <a:cs typeface="+mn-lt"/>
              </a:rPr>
              <a:t>Change Cipher Spec protocol</a:t>
            </a:r>
            <a:r>
              <a:rPr lang="en-US" sz="2000" dirty="0">
                <a:ea typeface="+mn-lt"/>
                <a:cs typeface="+mn-lt"/>
              </a:rPr>
              <a:t> (</a:t>
            </a:r>
            <a:r>
              <a:rPr lang="en-US" sz="2000" err="1">
                <a:ea typeface="+mn-lt"/>
                <a:cs typeface="+mn-lt"/>
              </a:rPr>
              <a:t>giao</a:t>
            </a:r>
            <a:r>
              <a:rPr lang="en-US" sz="2000" dirty="0">
                <a:ea typeface="+mn-lt"/>
                <a:cs typeface="+mn-lt"/>
              </a:rPr>
              <a:t> </a:t>
            </a:r>
            <a:r>
              <a:rPr lang="en-US" sz="2000" err="1">
                <a:ea typeface="+mn-lt"/>
                <a:cs typeface="+mn-lt"/>
              </a:rPr>
              <a:t>thức</a:t>
            </a:r>
            <a:r>
              <a:rPr lang="en-US" sz="2000" dirty="0">
                <a:ea typeface="+mn-lt"/>
                <a:cs typeface="+mn-lt"/>
              </a:rPr>
              <a:t> </a:t>
            </a:r>
            <a:r>
              <a:rPr lang="en-US" sz="2000" err="1">
                <a:ea typeface="+mn-lt"/>
                <a:cs typeface="+mn-lt"/>
              </a:rPr>
              <a:t>thay</a:t>
            </a:r>
            <a:r>
              <a:rPr lang="en-US" sz="2000" dirty="0">
                <a:ea typeface="+mn-lt"/>
                <a:cs typeface="+mn-lt"/>
              </a:rPr>
              <a:t> </a:t>
            </a:r>
            <a:r>
              <a:rPr lang="en-US" sz="2000" err="1">
                <a:ea typeface="+mn-lt"/>
                <a:cs typeface="+mn-lt"/>
              </a:rPr>
              <a:t>đổi</a:t>
            </a:r>
            <a:r>
              <a:rPr lang="en-US" sz="2000" dirty="0">
                <a:ea typeface="+mn-lt"/>
                <a:cs typeface="+mn-lt"/>
              </a:rPr>
              <a:t> </a:t>
            </a:r>
            <a:r>
              <a:rPr lang="en-US" sz="2000" err="1">
                <a:ea typeface="+mn-lt"/>
                <a:cs typeface="+mn-lt"/>
              </a:rPr>
              <a:t>bộ</a:t>
            </a:r>
            <a:r>
              <a:rPr lang="en-US" sz="2000" dirty="0">
                <a:ea typeface="+mn-lt"/>
                <a:cs typeface="+mn-lt"/>
              </a:rPr>
              <a:t> </a:t>
            </a:r>
            <a:r>
              <a:rPr lang="en-US" sz="2000" err="1">
                <a:ea typeface="+mn-lt"/>
                <a:cs typeface="+mn-lt"/>
              </a:rPr>
              <a:t>mật</a:t>
            </a:r>
            <a:r>
              <a:rPr lang="en-US" sz="2000" dirty="0">
                <a:ea typeface="+mn-lt"/>
                <a:cs typeface="+mn-lt"/>
              </a:rPr>
              <a:t> </a:t>
            </a:r>
            <a:r>
              <a:rPr lang="en-US" sz="2000" err="1">
                <a:ea typeface="+mn-lt"/>
                <a:cs typeface="+mn-lt"/>
              </a:rPr>
              <a:t>mã</a:t>
            </a:r>
            <a:r>
              <a:rPr lang="en-US" sz="2000" dirty="0">
                <a:ea typeface="+mn-lt"/>
                <a:cs typeface="+mn-lt"/>
              </a:rPr>
              <a:t>)</a:t>
            </a:r>
          </a:p>
          <a:p>
            <a:pPr marL="800100" lvl="1" indent="-285750">
              <a:lnSpc>
                <a:spcPct val="90000"/>
              </a:lnSpc>
              <a:spcAft>
                <a:spcPts val="600"/>
              </a:spcAft>
              <a:buFont typeface="Arial,Sans-Serif"/>
              <a:buChar char="•"/>
            </a:pPr>
            <a:r>
              <a:rPr lang="en-US" sz="2000" b="1" dirty="0">
                <a:ea typeface="+mn-lt"/>
                <a:cs typeface="+mn-lt"/>
              </a:rPr>
              <a:t>Alert protocol</a:t>
            </a:r>
            <a:r>
              <a:rPr lang="en-US" sz="2000" dirty="0">
                <a:ea typeface="+mn-lt"/>
                <a:cs typeface="+mn-lt"/>
              </a:rPr>
              <a:t> (</a:t>
            </a:r>
            <a:r>
              <a:rPr lang="en-US" sz="2000" err="1">
                <a:ea typeface="+mn-lt"/>
                <a:cs typeface="+mn-lt"/>
              </a:rPr>
              <a:t>giao</a:t>
            </a:r>
            <a:r>
              <a:rPr lang="en-US" sz="2000" dirty="0">
                <a:ea typeface="+mn-lt"/>
                <a:cs typeface="+mn-lt"/>
              </a:rPr>
              <a:t> </a:t>
            </a:r>
            <a:r>
              <a:rPr lang="en-US" sz="2000" err="1">
                <a:ea typeface="+mn-lt"/>
                <a:cs typeface="+mn-lt"/>
              </a:rPr>
              <a:t>thức</a:t>
            </a:r>
            <a:r>
              <a:rPr lang="en-US" sz="2000" dirty="0">
                <a:ea typeface="+mn-lt"/>
                <a:cs typeface="+mn-lt"/>
              </a:rPr>
              <a:t> </a:t>
            </a:r>
            <a:r>
              <a:rPr lang="en-US" sz="2000" err="1">
                <a:ea typeface="+mn-lt"/>
                <a:cs typeface="+mn-lt"/>
              </a:rPr>
              <a:t>cảnh</a:t>
            </a:r>
            <a:r>
              <a:rPr lang="en-US" sz="2000" dirty="0">
                <a:ea typeface="+mn-lt"/>
                <a:cs typeface="+mn-lt"/>
              </a:rPr>
              <a:t> </a:t>
            </a:r>
            <a:r>
              <a:rPr lang="en-US" sz="2000" err="1">
                <a:ea typeface="+mn-lt"/>
                <a:cs typeface="+mn-lt"/>
              </a:rPr>
              <a:t>báo</a:t>
            </a:r>
            <a:r>
              <a:rPr lang="en-US" sz="2000" dirty="0">
                <a:ea typeface="+mn-lt"/>
                <a:cs typeface="+mn-lt"/>
              </a:rPr>
              <a:t>)</a:t>
            </a:r>
            <a:endParaRPr lang="en-US" dirty="0">
              <a:cs typeface="Calibri"/>
            </a:endParaRPr>
          </a:p>
          <a:p>
            <a:pPr marL="285750" indent="-285750">
              <a:lnSpc>
                <a:spcPct val="90000"/>
              </a:lnSpc>
              <a:spcAft>
                <a:spcPts val="600"/>
              </a:spcAft>
              <a:buFont typeface="Arial"/>
              <a:buChar char="•"/>
            </a:pPr>
            <a:endParaRPr lang="en-US">
              <a:cs typeface="Calibri" panose="020F0502020204030204"/>
            </a:endParaRP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descr="Ảnh có chứa biểu đồ&#10;&#10;Mô tả được tự động tạo">
            <a:extLst>
              <a:ext uri="{FF2B5EF4-FFF2-40B4-BE49-F238E27FC236}">
                <a16:creationId xmlns:a16="http://schemas.microsoft.com/office/drawing/2014/main" id="{CA073656-A46A-1595-2497-8ECF1A6C9BD9}"/>
              </a:ext>
            </a:extLst>
          </p:cNvPr>
          <p:cNvPicPr>
            <a:picLocks noGrp="1" noChangeAspect="1"/>
          </p:cNvPicPr>
          <p:nvPr>
            <p:ph idx="1"/>
          </p:nvPr>
        </p:nvPicPr>
        <p:blipFill>
          <a:blip r:embed="rId2"/>
          <a:stretch>
            <a:fillRect/>
          </a:stretch>
        </p:blipFill>
        <p:spPr>
          <a:xfrm>
            <a:off x="5987738" y="1884455"/>
            <a:ext cx="5628018" cy="2856219"/>
          </a:xfrm>
          <a:prstGeom prst="rect">
            <a:avLst/>
          </a:prstGeom>
        </p:spPr>
      </p:pic>
      <p:sp>
        <p:nvSpPr>
          <p:cNvPr id="3" name="TextBox 2">
            <a:extLst>
              <a:ext uri="{FF2B5EF4-FFF2-40B4-BE49-F238E27FC236}">
                <a16:creationId xmlns:a16="http://schemas.microsoft.com/office/drawing/2014/main" id="{8148944E-82D9-E55A-A7C3-800E74FC1CE7}"/>
              </a:ext>
            </a:extLst>
          </p:cNvPr>
          <p:cNvSpPr txBox="1"/>
          <p:nvPr/>
        </p:nvSpPr>
        <p:spPr>
          <a:xfrm>
            <a:off x="7414846" y="53046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SSL </a:t>
            </a:r>
            <a:r>
              <a:rPr lang="en-US" dirty="0" err="1">
                <a:cs typeface="Calibri"/>
              </a:rPr>
              <a:t>trong</a:t>
            </a:r>
            <a:r>
              <a:rPr lang="en-US" dirty="0">
                <a:cs typeface="Calibri"/>
              </a:rPr>
              <a:t> </a:t>
            </a:r>
            <a:r>
              <a:rPr lang="en-US" dirty="0" err="1">
                <a:cs typeface="Calibri"/>
              </a:rPr>
              <a:t>mô</a:t>
            </a:r>
            <a:r>
              <a:rPr lang="en-US" dirty="0">
                <a:cs typeface="Calibri"/>
              </a:rPr>
              <a:t> </a:t>
            </a:r>
            <a:r>
              <a:rPr lang="en-US" dirty="0" err="1">
                <a:cs typeface="Calibri"/>
              </a:rPr>
              <a:t>hình</a:t>
            </a:r>
            <a:r>
              <a:rPr lang="en-US" dirty="0">
                <a:cs typeface="Calibri"/>
              </a:rPr>
              <a:t> TCP/IP</a:t>
            </a:r>
            <a:endParaRPr lang="en-US" dirty="0"/>
          </a:p>
        </p:txBody>
      </p:sp>
    </p:spTree>
    <p:extLst>
      <p:ext uri="{BB962C8B-B14F-4D97-AF65-F5344CB8AC3E}">
        <p14:creationId xmlns:p14="http://schemas.microsoft.com/office/powerpoint/2010/main" val="280689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err="1">
                <a:latin typeface="+mj-lt"/>
                <a:ea typeface="+mj-ea"/>
                <a:cs typeface="+mj-cs"/>
              </a:rPr>
              <a:t>Kiến</a:t>
            </a:r>
            <a:r>
              <a:rPr lang="en-US" sz="3600" kern="1200" dirty="0">
                <a:latin typeface="+mj-lt"/>
                <a:ea typeface="+mj-ea"/>
                <a:cs typeface="+mj-cs"/>
              </a:rPr>
              <a:t> </a:t>
            </a:r>
            <a:r>
              <a:rPr lang="en-US" sz="3600" kern="1200" dirty="0" err="1">
                <a:latin typeface="+mj-lt"/>
                <a:ea typeface="+mj-ea"/>
                <a:cs typeface="+mj-cs"/>
              </a:rPr>
              <a:t>trúc</a:t>
            </a:r>
            <a:r>
              <a:rPr lang="en-US" sz="3600" kern="1200" dirty="0">
                <a:latin typeface="+mj-lt"/>
                <a:ea typeface="+mj-ea"/>
                <a:cs typeface="+mj-cs"/>
              </a:rPr>
              <a:t> -</a:t>
            </a:r>
            <a:r>
              <a:rPr lang="en-US" sz="3600" dirty="0">
                <a:latin typeface="+mj-lt"/>
                <a:cs typeface="+mj-cs"/>
              </a:rPr>
              <a:t> </a:t>
            </a:r>
            <a:r>
              <a:rPr lang="en-US" sz="3600" b="1" kern="1200" dirty="0">
                <a:latin typeface="+mj-lt"/>
                <a:ea typeface="+mj-ea"/>
                <a:cs typeface="+mj-cs"/>
              </a:rPr>
              <a:t>Record Protocol</a:t>
            </a:r>
            <a:endParaRPr lang="en-US" sz="3600" b="1" kern="1200">
              <a:latin typeface="+mj-lt"/>
              <a:cs typeface="Calibri Light"/>
            </a:endParaRP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8FB20885-A703-9352-B704-424C6C989937}"/>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a:lnSpc>
                <a:spcPct val="90000"/>
              </a:lnSpc>
              <a:spcAft>
                <a:spcPts val="600"/>
              </a:spcAft>
            </a:pPr>
            <a:endParaRPr lang="en-US">
              <a:cs typeface="Calibri" panose="020F0502020204030204"/>
            </a:endParaRPr>
          </a:p>
          <a:p>
            <a:pPr marL="285750" indent="-228600">
              <a:lnSpc>
                <a:spcPct val="90000"/>
              </a:lnSpc>
              <a:spcAft>
                <a:spcPts val="600"/>
              </a:spcAft>
              <a:buFont typeface="Arial" panose="020B0604020202020204" pitchFamily="34" charset="0"/>
              <a:buChar char="•"/>
            </a:pPr>
            <a:r>
              <a:rPr lang="en-US" dirty="0" err="1">
                <a:ea typeface="+mn-lt"/>
                <a:cs typeface="+mn-lt"/>
              </a:rPr>
              <a:t>Xác</a:t>
            </a:r>
            <a:r>
              <a:rPr lang="en-US" dirty="0">
                <a:ea typeface="+mn-lt"/>
                <a:cs typeface="+mn-lt"/>
              </a:rPr>
              <a:t> </a:t>
            </a:r>
            <a:r>
              <a:rPr lang="en-US" dirty="0" err="1">
                <a:ea typeface="+mn-lt"/>
                <a:cs typeface="+mn-lt"/>
              </a:rPr>
              <a:t>định</a:t>
            </a:r>
            <a:r>
              <a:rPr lang="en-US" dirty="0">
                <a:ea typeface="+mn-lt"/>
                <a:cs typeface="+mn-lt"/>
              </a:rPr>
              <a:t> </a:t>
            </a:r>
            <a:r>
              <a:rPr lang="en-US" dirty="0" err="1">
                <a:ea typeface="+mn-lt"/>
                <a:cs typeface="+mn-lt"/>
              </a:rPr>
              <a:t>các</a:t>
            </a:r>
            <a:r>
              <a:rPr lang="en-US" dirty="0">
                <a:ea typeface="+mn-lt"/>
                <a:cs typeface="+mn-lt"/>
              </a:rPr>
              <a:t> </a:t>
            </a:r>
            <a:r>
              <a:rPr lang="en-US" dirty="0" err="1">
                <a:ea typeface="+mn-lt"/>
                <a:cs typeface="+mn-lt"/>
              </a:rPr>
              <a:t>định</a:t>
            </a:r>
            <a:r>
              <a:rPr lang="en-US" dirty="0">
                <a:ea typeface="+mn-lt"/>
                <a:cs typeface="+mn-lt"/>
              </a:rPr>
              <a:t> </a:t>
            </a:r>
            <a:r>
              <a:rPr lang="en-US" dirty="0" err="1">
                <a:ea typeface="+mn-lt"/>
                <a:cs typeface="+mn-lt"/>
              </a:rPr>
              <a:t>dạng</a:t>
            </a:r>
            <a:r>
              <a:rPr lang="en-US" dirty="0">
                <a:ea typeface="+mn-lt"/>
                <a:cs typeface="+mn-lt"/>
              </a:rPr>
              <a:t> </a:t>
            </a:r>
            <a:r>
              <a:rPr lang="en-US" dirty="0" err="1">
                <a:ea typeface="+mn-lt"/>
                <a:cs typeface="+mn-lt"/>
              </a:rPr>
              <a:t>truyền</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kiểm</a:t>
            </a:r>
            <a:r>
              <a:rPr lang="en-US" dirty="0">
                <a:ea typeface="+mn-lt"/>
                <a:cs typeface="+mn-lt"/>
              </a:rPr>
              <a:t> </a:t>
            </a:r>
            <a:r>
              <a:rPr lang="en-US" dirty="0" err="1">
                <a:ea typeface="+mn-lt"/>
                <a:cs typeface="+mn-lt"/>
              </a:rPr>
              <a:t>soát</a:t>
            </a:r>
            <a:r>
              <a:rPr lang="en-US" dirty="0">
                <a:ea typeface="+mn-lt"/>
                <a:cs typeface="+mn-lt"/>
              </a:rPr>
              <a:t> </a:t>
            </a:r>
            <a:r>
              <a:rPr lang="en-US" dirty="0" err="1">
                <a:ea typeface="+mn-lt"/>
                <a:cs typeface="+mn-lt"/>
              </a:rPr>
              <a:t>luồng</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Gồm</a:t>
            </a:r>
            <a:r>
              <a:rPr lang="en-US" dirty="0">
                <a:ea typeface="+mn-lt"/>
                <a:cs typeface="+mn-lt"/>
              </a:rPr>
              <a:t> 4 </a:t>
            </a:r>
            <a:r>
              <a:rPr lang="en-US" dirty="0" err="1">
                <a:ea typeface="+mn-lt"/>
                <a:cs typeface="+mn-lt"/>
              </a:rPr>
              <a:t>bước</a:t>
            </a:r>
            <a:r>
              <a:rPr lang="en-US" dirty="0">
                <a:ea typeface="+mn-lt"/>
                <a:cs typeface="+mn-lt"/>
              </a:rPr>
              <a:t>:</a:t>
            </a:r>
            <a:endParaRPr lang="en-US" dirty="0"/>
          </a:p>
          <a:p>
            <a:pPr marL="742950" lvl="1" indent="-228600">
              <a:lnSpc>
                <a:spcPct val="90000"/>
              </a:lnSpc>
              <a:spcAft>
                <a:spcPts val="600"/>
              </a:spcAft>
              <a:buFont typeface="Arial" panose="020B0604020202020204" pitchFamily="34" charset="0"/>
              <a:buChar char="•"/>
            </a:pPr>
            <a:r>
              <a:rPr lang="en-US" dirty="0" err="1"/>
              <a:t>Dữ</a:t>
            </a:r>
            <a:r>
              <a:rPr lang="en-US" dirty="0"/>
              <a:t> </a:t>
            </a:r>
            <a:r>
              <a:rPr lang="en-US" dirty="0" err="1"/>
              <a:t>liệu</a:t>
            </a:r>
            <a:r>
              <a:rPr lang="en-US" dirty="0"/>
              <a:t> </a:t>
            </a:r>
            <a:r>
              <a:rPr lang="en-US" dirty="0" err="1"/>
              <a:t>được</a:t>
            </a:r>
            <a:r>
              <a:rPr lang="en-US" dirty="0"/>
              <a:t> chia </a:t>
            </a:r>
            <a:r>
              <a:rPr lang="en-US" dirty="0" err="1"/>
              <a:t>thành</a:t>
            </a:r>
            <a:r>
              <a:rPr lang="en-US" dirty="0"/>
              <a:t> </a:t>
            </a:r>
            <a:r>
              <a:rPr lang="en-US" dirty="0" err="1"/>
              <a:t>các</a:t>
            </a:r>
            <a:r>
              <a:rPr lang="en-US" dirty="0"/>
              <a:t> </a:t>
            </a:r>
            <a:r>
              <a:rPr lang="en-US" dirty="0" err="1"/>
              <a:t>mảnh</a:t>
            </a:r>
            <a:r>
              <a:rPr lang="en-US" dirty="0"/>
              <a:t>. </a:t>
            </a:r>
            <a:endParaRPr lang="en-US">
              <a:cs typeface="Calibri"/>
            </a:endParaRPr>
          </a:p>
          <a:p>
            <a:pPr marL="742950" lvl="1" indent="-228600">
              <a:lnSpc>
                <a:spcPct val="90000"/>
              </a:lnSpc>
              <a:spcAft>
                <a:spcPts val="600"/>
              </a:spcAft>
              <a:buFont typeface="Arial" panose="020B0604020202020204" pitchFamily="34" charset="0"/>
              <a:buChar char="•"/>
            </a:pPr>
            <a:r>
              <a:rPr lang="en-US" dirty="0"/>
              <a:t>Các </a:t>
            </a:r>
            <a:r>
              <a:rPr lang="en-US" dirty="0" err="1"/>
              <a:t>mảnh</a:t>
            </a:r>
            <a:r>
              <a:rPr lang="en-US" dirty="0"/>
              <a:t> </a:t>
            </a:r>
            <a:r>
              <a:rPr lang="en-US" dirty="0" err="1"/>
              <a:t>sau</a:t>
            </a:r>
            <a:r>
              <a:rPr lang="en-US" dirty="0"/>
              <a:t> </a:t>
            </a:r>
            <a:r>
              <a:rPr lang="en-US" dirty="0" err="1"/>
              <a:t>đó</a:t>
            </a:r>
            <a:r>
              <a:rPr lang="en-US" dirty="0"/>
              <a:t> </a:t>
            </a:r>
            <a:r>
              <a:rPr lang="en-US" dirty="0" err="1"/>
              <a:t>được</a:t>
            </a:r>
            <a:r>
              <a:rPr lang="en-US" dirty="0"/>
              <a:t> </a:t>
            </a:r>
            <a:r>
              <a:rPr lang="en-US" dirty="0" err="1"/>
              <a:t>nén</a:t>
            </a:r>
            <a:r>
              <a:rPr lang="en-US" dirty="0"/>
              <a:t> </a:t>
            </a:r>
            <a:r>
              <a:rPr lang="en-US"/>
              <a:t>(</a:t>
            </a:r>
            <a:r>
              <a:rPr lang="en-US" err="1"/>
              <a:t>nếu</a:t>
            </a:r>
            <a:r>
              <a:rPr lang="en-US"/>
              <a:t> </a:t>
            </a:r>
            <a:r>
              <a:rPr lang="en-US" err="1"/>
              <a:t>cần</a:t>
            </a:r>
            <a:r>
              <a:rPr lang="en-US"/>
              <a:t>) </a:t>
            </a:r>
            <a:r>
              <a:rPr lang="en-US" dirty="0" err="1"/>
              <a:t>và</a:t>
            </a:r>
            <a:r>
              <a:rPr lang="en-US" dirty="0"/>
              <a:t> </a:t>
            </a:r>
            <a:r>
              <a:rPr lang="en-US" dirty="0" err="1"/>
              <a:t>đính</a:t>
            </a:r>
            <a:r>
              <a:rPr lang="en-US" dirty="0"/>
              <a:t> </a:t>
            </a:r>
            <a:r>
              <a:rPr lang="en-US" dirty="0" err="1"/>
              <a:t>kèm</a:t>
            </a:r>
            <a:r>
              <a:rPr lang="en-US" dirty="0"/>
              <a:t> </a:t>
            </a:r>
            <a:r>
              <a:rPr lang="en-US" dirty="0" err="1"/>
              <a:t>với</a:t>
            </a:r>
            <a:r>
              <a:rPr lang="en-US" dirty="0"/>
              <a:t> </a:t>
            </a:r>
            <a:r>
              <a:rPr lang="en-US" dirty="0" err="1"/>
              <a:t>mã</a:t>
            </a:r>
            <a:r>
              <a:rPr lang="en-US" dirty="0"/>
              <a:t> </a:t>
            </a:r>
            <a:r>
              <a:rPr lang="en-US" dirty="0" err="1"/>
              <a:t>xác</a:t>
            </a:r>
            <a:r>
              <a:rPr lang="en-US" dirty="0"/>
              <a:t> </a:t>
            </a:r>
            <a:r>
              <a:rPr lang="en-US" dirty="0" err="1"/>
              <a:t>thực</a:t>
            </a:r>
            <a:r>
              <a:rPr lang="en-US" dirty="0"/>
              <a:t> </a:t>
            </a:r>
            <a:r>
              <a:rPr lang="en-US" dirty="0" err="1"/>
              <a:t>thông</a:t>
            </a:r>
            <a:r>
              <a:rPr lang="en-US" dirty="0"/>
              <a:t> </a:t>
            </a:r>
            <a:r>
              <a:rPr lang="en-US" dirty="0" err="1"/>
              <a:t>điệp</a:t>
            </a:r>
            <a:r>
              <a:rPr lang="en-US" dirty="0"/>
              <a:t> (MAC) </a:t>
            </a:r>
            <a:r>
              <a:rPr lang="en-US" dirty="0" err="1"/>
              <a:t>được</a:t>
            </a:r>
            <a:r>
              <a:rPr lang="en-US" dirty="0"/>
              <a:t> </a:t>
            </a:r>
            <a:r>
              <a:rPr lang="en-US" dirty="0" err="1"/>
              <a:t>tạo</a:t>
            </a:r>
            <a:r>
              <a:rPr lang="en-US" dirty="0"/>
              <a:t> </a:t>
            </a:r>
            <a:r>
              <a:rPr lang="en-US" dirty="0" err="1"/>
              <a:t>ra</a:t>
            </a:r>
            <a:r>
              <a:rPr lang="en-US" dirty="0"/>
              <a:t> </a:t>
            </a:r>
            <a:r>
              <a:rPr lang="en-US" dirty="0" err="1"/>
              <a:t>từ</a:t>
            </a:r>
            <a:r>
              <a:rPr lang="en-US" dirty="0"/>
              <a:t> </a:t>
            </a:r>
            <a:r>
              <a:rPr lang="en-US" dirty="0" err="1"/>
              <a:t>các</a:t>
            </a:r>
            <a:r>
              <a:rPr lang="en-US" dirty="0"/>
              <a:t> </a:t>
            </a:r>
            <a:r>
              <a:rPr lang="en-US" dirty="0" err="1"/>
              <a:t>hàm</a:t>
            </a:r>
            <a:r>
              <a:rPr lang="en-US" dirty="0"/>
              <a:t> </a:t>
            </a:r>
            <a:r>
              <a:rPr lang="en-US" dirty="0" err="1"/>
              <a:t>băm</a:t>
            </a:r>
            <a:r>
              <a:rPr lang="en-US" dirty="0"/>
              <a:t> </a:t>
            </a:r>
            <a:r>
              <a:rPr lang="en-US" dirty="0" err="1"/>
              <a:t>như</a:t>
            </a:r>
            <a:r>
              <a:rPr lang="en-US" dirty="0"/>
              <a:t> SHA hay MD5.</a:t>
            </a:r>
            <a:endParaRPr lang="en-US" dirty="0">
              <a:cs typeface="Calibri"/>
            </a:endParaRPr>
          </a:p>
          <a:p>
            <a:pPr marL="742950" lvl="1" indent="-228600">
              <a:lnSpc>
                <a:spcPct val="90000"/>
              </a:lnSpc>
              <a:spcAft>
                <a:spcPts val="600"/>
              </a:spcAft>
              <a:buFont typeface="Arial" panose="020B0604020202020204" pitchFamily="34" charset="0"/>
              <a:buChar char="•"/>
            </a:pPr>
            <a:r>
              <a:rPr lang="en-US" dirty="0"/>
              <a:t>Mã </a:t>
            </a:r>
            <a:r>
              <a:rPr lang="en-US" dirty="0" err="1"/>
              <a:t>hóa</a:t>
            </a:r>
            <a:r>
              <a:rPr lang="en-US" dirty="0"/>
              <a:t> </a:t>
            </a:r>
            <a:r>
              <a:rPr lang="en-US" err="1"/>
              <a:t>mảnh</a:t>
            </a:r>
            <a:r>
              <a:rPr lang="en-US"/>
              <a:t> </a:t>
            </a:r>
            <a:r>
              <a:rPr lang="en-US" dirty="0" err="1"/>
              <a:t>dữ</a:t>
            </a:r>
            <a:r>
              <a:rPr lang="en-US" dirty="0"/>
              <a:t> </a:t>
            </a:r>
            <a:r>
              <a:rPr lang="en-US" dirty="0" err="1"/>
              <a:t>liệu</a:t>
            </a:r>
            <a:r>
              <a:rPr lang="en-US"/>
              <a:t> </a:t>
            </a:r>
            <a:r>
              <a:rPr lang="en-US" err="1"/>
              <a:t>bằng</a:t>
            </a:r>
            <a:r>
              <a:rPr lang="en-US"/>
              <a:t> </a:t>
            </a:r>
            <a:r>
              <a:rPr lang="en-US" err="1"/>
              <a:t>khóa</a:t>
            </a:r>
            <a:r>
              <a:rPr lang="en-US"/>
              <a:t> </a:t>
            </a:r>
            <a:r>
              <a:rPr lang="en-US" err="1"/>
              <a:t>phiên</a:t>
            </a:r>
            <a:r>
              <a:rPr lang="en-US" dirty="0"/>
              <a:t>.</a:t>
            </a:r>
            <a:endParaRPr lang="en-US" dirty="0">
              <a:cs typeface="Calibri"/>
            </a:endParaRPr>
          </a:p>
          <a:p>
            <a:pPr marL="742950" lvl="1" indent="-228600">
              <a:lnSpc>
                <a:spcPct val="90000"/>
              </a:lnSpc>
              <a:spcAft>
                <a:spcPts val="600"/>
              </a:spcAft>
              <a:buFont typeface="Arial" panose="020B0604020202020204" pitchFamily="34" charset="0"/>
              <a:buChar char="•"/>
            </a:pPr>
            <a:r>
              <a:rPr lang="en-US" dirty="0" err="1"/>
              <a:t>Chèn</a:t>
            </a:r>
            <a:r>
              <a:rPr lang="en-US" dirty="0"/>
              <a:t> SSL Header </a:t>
            </a:r>
            <a:r>
              <a:rPr lang="en-US" dirty="0" err="1"/>
              <a:t>vào</a:t>
            </a:r>
            <a:r>
              <a:rPr lang="en-US" dirty="0"/>
              <a:t> </a:t>
            </a:r>
            <a:r>
              <a:rPr lang="en-US" dirty="0" err="1"/>
              <a:t>đầu</a:t>
            </a:r>
            <a:r>
              <a:rPr lang="en-US" dirty="0"/>
              <a:t> </a:t>
            </a:r>
            <a:r>
              <a:rPr lang="en-US" err="1"/>
              <a:t>mảnh</a:t>
            </a:r>
            <a:r>
              <a:rPr lang="en-US"/>
              <a:t> </a:t>
            </a:r>
            <a:r>
              <a:rPr lang="en-US" dirty="0" err="1"/>
              <a:t>dữ</a:t>
            </a:r>
            <a:r>
              <a:rPr lang="en-US" dirty="0"/>
              <a:t> </a:t>
            </a:r>
            <a:r>
              <a:rPr lang="en-US" dirty="0" err="1"/>
              <a:t>liệu</a:t>
            </a:r>
            <a:r>
              <a:rPr lang="en-US" dirty="0"/>
              <a:t>.</a:t>
            </a:r>
            <a:endParaRPr lang="en-US" dirty="0">
              <a:cs typeface="Calibri"/>
            </a:endParaRPr>
          </a:p>
          <a:p>
            <a:pPr indent="-228600">
              <a:lnSpc>
                <a:spcPct val="90000"/>
              </a:lnSpc>
              <a:spcAft>
                <a:spcPts val="600"/>
              </a:spcAft>
              <a:buFont typeface="Arial" panose="020B0604020202020204" pitchFamily="34" charset="0"/>
              <a:buChar char="•"/>
            </a:pPr>
            <a:endParaRPr lang="en-US"/>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5" descr="Ảnh có chứa biểu đồ&#10;&#10;Mô tả được tự động tạo">
            <a:extLst>
              <a:ext uri="{FF2B5EF4-FFF2-40B4-BE49-F238E27FC236}">
                <a16:creationId xmlns:a16="http://schemas.microsoft.com/office/drawing/2014/main" id="{9B517E97-711A-0BEA-5A11-2D8AA5241A1C}"/>
              </a:ext>
            </a:extLst>
          </p:cNvPr>
          <p:cNvPicPr>
            <a:picLocks noGrp="1" noChangeAspect="1"/>
          </p:cNvPicPr>
          <p:nvPr>
            <p:ph idx="1"/>
          </p:nvPr>
        </p:nvPicPr>
        <p:blipFill>
          <a:blip r:embed="rId2"/>
          <a:stretch>
            <a:fillRect/>
          </a:stretch>
        </p:blipFill>
        <p:spPr>
          <a:xfrm>
            <a:off x="5987738" y="1279443"/>
            <a:ext cx="5628018" cy="4066243"/>
          </a:xfrm>
          <a:prstGeom prst="rect">
            <a:avLst/>
          </a:prstGeom>
        </p:spPr>
      </p:pic>
    </p:spTree>
    <p:extLst>
      <p:ext uri="{BB962C8B-B14F-4D97-AF65-F5344CB8AC3E}">
        <p14:creationId xmlns:p14="http://schemas.microsoft.com/office/powerpoint/2010/main" val="3173216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10F5AD7-EA67-57BB-60C9-393DE3EF41F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err="1">
                <a:latin typeface="+mj-lt"/>
                <a:ea typeface="+mj-ea"/>
                <a:cs typeface="+mj-cs"/>
              </a:rPr>
              <a:t>Kiến</a:t>
            </a:r>
            <a:r>
              <a:rPr lang="en-US" sz="3600" kern="1200" dirty="0">
                <a:latin typeface="+mj-lt"/>
                <a:ea typeface="+mj-ea"/>
                <a:cs typeface="+mj-cs"/>
              </a:rPr>
              <a:t> </a:t>
            </a:r>
            <a:r>
              <a:rPr lang="en-US" sz="3600" kern="1200" dirty="0" err="1">
                <a:latin typeface="+mj-lt"/>
                <a:ea typeface="+mj-ea"/>
                <a:cs typeface="+mj-cs"/>
              </a:rPr>
              <a:t>trúc</a:t>
            </a:r>
            <a:r>
              <a:rPr lang="en-US" sz="3600" kern="1200" dirty="0">
                <a:latin typeface="+mj-lt"/>
                <a:ea typeface="+mj-ea"/>
                <a:cs typeface="+mj-cs"/>
              </a:rPr>
              <a:t> -</a:t>
            </a:r>
            <a:r>
              <a:rPr lang="en-US" sz="3600" dirty="0">
                <a:latin typeface="+mj-lt"/>
                <a:cs typeface="+mj-cs"/>
              </a:rPr>
              <a:t> </a:t>
            </a:r>
            <a:r>
              <a:rPr lang="en-US" sz="3600" b="1" kern="1200" dirty="0">
                <a:latin typeface="+mj-lt"/>
                <a:ea typeface="+mj-ea"/>
                <a:cs typeface="+mj-cs"/>
              </a:rPr>
              <a:t>Handshake</a:t>
            </a:r>
            <a:r>
              <a:rPr lang="en-US" sz="3600" b="1" dirty="0">
                <a:latin typeface="+mj-lt"/>
                <a:cs typeface="+mj-cs"/>
              </a:rPr>
              <a:t> </a:t>
            </a:r>
            <a:r>
              <a:rPr lang="en-US" sz="3600" b="1" kern="1200" dirty="0">
                <a:latin typeface="+mj-lt"/>
                <a:ea typeface="+mj-ea"/>
                <a:cs typeface="+mj-cs"/>
              </a:rPr>
              <a:t>Protocol</a:t>
            </a:r>
            <a:endParaRPr lang="en-US" sz="3600" b="1" kern="1200">
              <a:latin typeface="+mj-lt"/>
              <a:cs typeface="Calibri Light"/>
            </a:endParaRP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EDD856CD-4FD6-3C90-3EEB-6E5BA0BD86CB}"/>
              </a:ext>
            </a:extLst>
          </p:cNvPr>
          <p:cNvSpPr txBox="1"/>
          <p:nvPr/>
        </p:nvSpPr>
        <p:spPr>
          <a:xfrm>
            <a:off x="645066" y="2031101"/>
            <a:ext cx="4919478"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buFont typeface="Arial" panose="020B0604020202020204" pitchFamily="34" charset="0"/>
              <a:buChar char="•"/>
            </a:pPr>
            <a:r>
              <a:rPr lang="en-US" dirty="0">
                <a:ea typeface="+mn-lt"/>
                <a:cs typeface="+mn-lt"/>
              </a:rPr>
              <a:t> </a:t>
            </a:r>
            <a:r>
              <a:rPr lang="en-US" dirty="0" err="1">
                <a:ea typeface="+mn-lt"/>
                <a:cs typeface="+mn-lt"/>
              </a:rPr>
              <a:t>Được</a:t>
            </a:r>
            <a:r>
              <a:rPr lang="en-US" dirty="0">
                <a:ea typeface="+mn-lt"/>
                <a:cs typeface="+mn-lt"/>
              </a:rPr>
              <a:t> </a:t>
            </a:r>
            <a:r>
              <a:rPr lang="en-US" dirty="0" err="1">
                <a:ea typeface="+mn-lt"/>
                <a:cs typeface="+mn-lt"/>
              </a:rPr>
              <a:t>sử</a:t>
            </a:r>
            <a:r>
              <a:rPr lang="en-US" dirty="0">
                <a:ea typeface="+mn-lt"/>
                <a:cs typeface="+mn-lt"/>
              </a:rPr>
              <a:t> </a:t>
            </a:r>
            <a:r>
              <a:rPr lang="en-US" dirty="0" err="1">
                <a:ea typeface="+mn-lt"/>
                <a:cs typeface="+mn-lt"/>
              </a:rPr>
              <a:t>dụng</a:t>
            </a:r>
            <a:r>
              <a:rPr lang="en-US" dirty="0">
                <a:ea typeface="+mn-lt"/>
                <a:cs typeface="+mn-lt"/>
              </a:rPr>
              <a:t> </a:t>
            </a:r>
            <a:r>
              <a:rPr lang="en-US" dirty="0" err="1">
                <a:ea typeface="+mn-lt"/>
                <a:cs typeface="+mn-lt"/>
              </a:rPr>
              <a:t>để</a:t>
            </a:r>
            <a:r>
              <a:rPr lang="en-US" dirty="0">
                <a:ea typeface="+mn-lt"/>
                <a:cs typeface="+mn-lt"/>
              </a:rPr>
              <a:t> </a:t>
            </a:r>
            <a:r>
              <a:rPr lang="en-US" dirty="0" err="1">
                <a:ea typeface="+mn-lt"/>
                <a:cs typeface="+mn-lt"/>
              </a:rPr>
              <a:t>thiết</a:t>
            </a:r>
            <a:r>
              <a:rPr lang="en-US" dirty="0">
                <a:ea typeface="+mn-lt"/>
                <a:cs typeface="+mn-lt"/>
              </a:rPr>
              <a:t> </a:t>
            </a:r>
            <a:r>
              <a:rPr lang="en-US" dirty="0" err="1">
                <a:ea typeface="+mn-lt"/>
                <a:cs typeface="+mn-lt"/>
              </a:rPr>
              <a:t>lập</a:t>
            </a:r>
            <a:r>
              <a:rPr lang="en-US" dirty="0">
                <a:ea typeface="+mn-lt"/>
                <a:cs typeface="+mn-lt"/>
              </a:rPr>
              <a:t> </a:t>
            </a:r>
            <a:r>
              <a:rPr lang="en-US" dirty="0" err="1">
                <a:ea typeface="+mn-lt"/>
                <a:cs typeface="+mn-lt"/>
              </a:rPr>
              <a:t>phiên</a:t>
            </a:r>
            <a:r>
              <a:rPr lang="en-US" dirty="0">
                <a:ea typeface="+mn-lt"/>
                <a:cs typeface="+mn-lt"/>
              </a:rPr>
              <a:t> (session). </a:t>
            </a:r>
            <a:r>
              <a:rPr lang="en-US" dirty="0" err="1">
                <a:ea typeface="+mn-lt"/>
                <a:cs typeface="+mn-lt"/>
              </a:rPr>
              <a:t>Gồm</a:t>
            </a:r>
            <a:r>
              <a:rPr lang="en-US" dirty="0">
                <a:ea typeface="+mn-lt"/>
                <a:cs typeface="+mn-lt"/>
              </a:rPr>
              <a:t> 4 </a:t>
            </a:r>
            <a:r>
              <a:rPr lang="en-US" dirty="0" err="1">
                <a:ea typeface="+mn-lt"/>
                <a:cs typeface="+mn-lt"/>
              </a:rPr>
              <a:t>giai</a:t>
            </a:r>
            <a:r>
              <a:rPr lang="en-US" dirty="0">
                <a:ea typeface="+mn-lt"/>
                <a:cs typeface="+mn-lt"/>
              </a:rPr>
              <a:t> </a:t>
            </a:r>
            <a:r>
              <a:rPr lang="en-US" dirty="0" err="1">
                <a:ea typeface="+mn-lt"/>
                <a:cs typeface="+mn-lt"/>
              </a:rPr>
              <a:t>đoạn</a:t>
            </a:r>
            <a:r>
              <a:rPr lang="en-US" dirty="0">
                <a:ea typeface="+mn-lt"/>
                <a:cs typeface="+mn-lt"/>
              </a:rPr>
              <a:t>:</a:t>
            </a:r>
            <a:endParaRPr lang="en-US" dirty="0"/>
          </a:p>
          <a:p>
            <a:pPr marL="742950" lvl="1" indent="-228600">
              <a:lnSpc>
                <a:spcPct val="90000"/>
              </a:lnSpc>
              <a:spcAft>
                <a:spcPts val="600"/>
              </a:spcAft>
              <a:buFont typeface="Arial" panose="020B0604020202020204" pitchFamily="34" charset="0"/>
              <a:buChar char="•"/>
            </a:pPr>
            <a:r>
              <a:rPr lang="en-US" b="1" dirty="0"/>
              <a:t>Giai </a:t>
            </a:r>
            <a:r>
              <a:rPr lang="en-US" b="1" dirty="0" err="1"/>
              <a:t>đoạn</a:t>
            </a:r>
            <a:r>
              <a:rPr lang="en-US" b="1" dirty="0"/>
              <a:t> 1: </a:t>
            </a:r>
            <a:r>
              <a:rPr lang="en-US" dirty="0" err="1"/>
              <a:t>Khởi</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trao</a:t>
            </a:r>
            <a:r>
              <a:rPr lang="en-US" dirty="0"/>
              <a:t> </a:t>
            </a:r>
            <a:r>
              <a:rPr lang="en-US" dirty="0" err="1"/>
              <a:t>đổi</a:t>
            </a:r>
            <a:r>
              <a:rPr lang="en-US" dirty="0"/>
              <a:t> </a:t>
            </a:r>
            <a:r>
              <a:rPr lang="en-US" dirty="0" err="1"/>
              <a:t>các</a:t>
            </a:r>
            <a:r>
              <a:rPr lang="en-US" dirty="0"/>
              <a:t> </a:t>
            </a:r>
            <a:r>
              <a:rPr lang="en-US" dirty="0" err="1"/>
              <a:t>gói</a:t>
            </a:r>
            <a:r>
              <a:rPr lang="en-US" dirty="0"/>
              <a:t> tin "Hello".</a:t>
            </a:r>
            <a:endParaRPr lang="en-US" dirty="0">
              <a:cs typeface="Calibri"/>
            </a:endParaRPr>
          </a:p>
          <a:p>
            <a:pPr marL="742950" lvl="1" indent="-228600">
              <a:lnSpc>
                <a:spcPct val="90000"/>
              </a:lnSpc>
              <a:spcAft>
                <a:spcPts val="600"/>
              </a:spcAft>
              <a:buFont typeface="Arial" panose="020B0604020202020204" pitchFamily="34" charset="0"/>
              <a:buChar char="•"/>
            </a:pPr>
            <a:r>
              <a:rPr lang="en-US" b="1" dirty="0">
                <a:ea typeface="+mn-lt"/>
                <a:cs typeface="+mn-lt"/>
              </a:rPr>
              <a:t>Giai </a:t>
            </a:r>
            <a:r>
              <a:rPr lang="en-US" b="1" dirty="0" err="1">
                <a:ea typeface="+mn-lt"/>
                <a:cs typeface="+mn-lt"/>
              </a:rPr>
              <a:t>đoạn</a:t>
            </a:r>
            <a:r>
              <a:rPr lang="en-US" b="1" dirty="0">
                <a:ea typeface="+mn-lt"/>
                <a:cs typeface="+mn-lt"/>
              </a:rPr>
              <a:t> </a:t>
            </a:r>
            <a:r>
              <a:rPr lang="en-US" b="1" dirty="0"/>
              <a:t>2:</a:t>
            </a:r>
            <a:r>
              <a:rPr lang="en-US" dirty="0"/>
              <a:t> Server </a:t>
            </a:r>
            <a:r>
              <a:rPr lang="en-US" dirty="0" err="1"/>
              <a:t>gửi</a:t>
            </a:r>
            <a:r>
              <a:rPr lang="en-US" dirty="0"/>
              <a:t> </a:t>
            </a:r>
            <a:r>
              <a:rPr lang="en-US" dirty="0" err="1"/>
              <a:t>chứng</a:t>
            </a:r>
            <a:r>
              <a:rPr lang="en-US" dirty="0"/>
              <a:t> </a:t>
            </a:r>
            <a:r>
              <a:rPr lang="en-US" dirty="0" err="1"/>
              <a:t>chỉ</a:t>
            </a:r>
            <a:r>
              <a:rPr lang="en-US" dirty="0"/>
              <a:t> </a:t>
            </a:r>
            <a:r>
              <a:rPr lang="en-US" dirty="0" err="1"/>
              <a:t>của</a:t>
            </a:r>
            <a:r>
              <a:rPr lang="en-US" dirty="0"/>
              <a:t> </a:t>
            </a:r>
            <a:r>
              <a:rPr lang="en-US" dirty="0" err="1"/>
              <a:t>mình</a:t>
            </a:r>
            <a:r>
              <a:rPr lang="en-US" dirty="0"/>
              <a:t> </a:t>
            </a:r>
            <a:r>
              <a:rPr lang="en-US" dirty="0" err="1"/>
              <a:t>và</a:t>
            </a:r>
            <a:r>
              <a:rPr lang="en-US" dirty="0"/>
              <a:t> </a:t>
            </a:r>
            <a:r>
              <a:rPr lang="en-US" dirty="0" err="1"/>
              <a:t>khóa</a:t>
            </a:r>
            <a:r>
              <a:rPr lang="en-US" dirty="0"/>
              <a:t> </a:t>
            </a:r>
            <a:r>
              <a:rPr lang="en-US" dirty="0" err="1"/>
              <a:t>công</a:t>
            </a:r>
            <a:r>
              <a:rPr lang="en-US" dirty="0"/>
              <a:t> </a:t>
            </a:r>
            <a:r>
              <a:rPr lang="en-US" dirty="0" err="1"/>
              <a:t>khai</a:t>
            </a:r>
            <a:r>
              <a:rPr lang="en-US" dirty="0"/>
              <a:t> </a:t>
            </a:r>
            <a:r>
              <a:rPr lang="en-US" dirty="0" err="1"/>
              <a:t>cho</a:t>
            </a:r>
            <a:r>
              <a:rPr lang="en-US" dirty="0"/>
              <a:t> Client.</a:t>
            </a:r>
            <a:endParaRPr lang="en-US">
              <a:cs typeface="Calibri"/>
            </a:endParaRPr>
          </a:p>
          <a:p>
            <a:pPr marL="742950" lvl="1" indent="-228600">
              <a:lnSpc>
                <a:spcPct val="90000"/>
              </a:lnSpc>
              <a:spcAft>
                <a:spcPts val="600"/>
              </a:spcAft>
              <a:buFont typeface="Arial" panose="020B0604020202020204" pitchFamily="34" charset="0"/>
              <a:buChar char="•"/>
            </a:pPr>
            <a:r>
              <a:rPr lang="en-US" b="1" dirty="0">
                <a:ea typeface="+mn-lt"/>
                <a:cs typeface="+mn-lt"/>
              </a:rPr>
              <a:t>Giai </a:t>
            </a:r>
            <a:r>
              <a:rPr lang="en-US" b="1" dirty="0" err="1">
                <a:ea typeface="+mn-lt"/>
                <a:cs typeface="+mn-lt"/>
              </a:rPr>
              <a:t>đoạn</a:t>
            </a:r>
            <a:r>
              <a:rPr lang="en-US" b="1" dirty="0">
                <a:ea typeface="+mn-lt"/>
                <a:cs typeface="+mn-lt"/>
              </a:rPr>
              <a:t> </a:t>
            </a:r>
            <a:r>
              <a:rPr lang="en-US" b="1" dirty="0"/>
              <a:t>3: </a:t>
            </a:r>
            <a:r>
              <a:rPr lang="en-US" dirty="0"/>
              <a:t>Client </a:t>
            </a:r>
            <a:r>
              <a:rPr lang="en-US" dirty="0" err="1"/>
              <a:t>kiểm</a:t>
            </a:r>
            <a:r>
              <a:rPr lang="en-US" dirty="0"/>
              <a:t> </a:t>
            </a:r>
            <a:r>
              <a:rPr lang="en-US" dirty="0" err="1"/>
              <a:t>tra</a:t>
            </a:r>
            <a:r>
              <a:rPr lang="en-US" dirty="0"/>
              <a:t> </a:t>
            </a:r>
            <a:r>
              <a:rPr lang="en-US" dirty="0" err="1"/>
              <a:t>chứng</a:t>
            </a:r>
            <a:r>
              <a:rPr lang="en-US" dirty="0"/>
              <a:t> </a:t>
            </a:r>
            <a:r>
              <a:rPr lang="en-US" dirty="0" err="1"/>
              <a:t>chỉ</a:t>
            </a:r>
            <a:r>
              <a:rPr lang="en-US" dirty="0"/>
              <a:t> Server, </a:t>
            </a:r>
            <a:r>
              <a:rPr lang="en-US" dirty="0" err="1"/>
              <a:t>nếu</a:t>
            </a:r>
            <a:r>
              <a:rPr lang="en-US" dirty="0"/>
              <a:t> </a:t>
            </a:r>
            <a:r>
              <a:rPr lang="en-US" dirty="0" err="1"/>
              <a:t>được</a:t>
            </a:r>
            <a:r>
              <a:rPr lang="en-US" dirty="0"/>
              <a:t> </a:t>
            </a:r>
            <a:r>
              <a:rPr lang="en-US" dirty="0" err="1"/>
              <a:t>gửi</a:t>
            </a:r>
            <a:r>
              <a:rPr lang="en-US" dirty="0"/>
              <a:t> </a:t>
            </a:r>
            <a:r>
              <a:rPr lang="en-US" dirty="0" err="1"/>
              <a:t>chứng</a:t>
            </a:r>
            <a:r>
              <a:rPr lang="en-US" dirty="0"/>
              <a:t> </a:t>
            </a:r>
            <a:r>
              <a:rPr lang="en-US" dirty="0" err="1"/>
              <a:t>chỉ</a:t>
            </a:r>
            <a:r>
              <a:rPr lang="en-US" dirty="0"/>
              <a:t> </a:t>
            </a:r>
            <a:r>
              <a:rPr lang="en-US" dirty="0" err="1"/>
              <a:t>và</a:t>
            </a:r>
            <a:r>
              <a:rPr lang="en-US" dirty="0"/>
              <a:t> </a:t>
            </a:r>
            <a:r>
              <a:rPr lang="en-US" dirty="0" err="1"/>
              <a:t>khóa</a:t>
            </a:r>
            <a:r>
              <a:rPr lang="en-US" dirty="0"/>
              <a:t> </a:t>
            </a:r>
            <a:r>
              <a:rPr lang="en-US" dirty="0" err="1"/>
              <a:t>phiên</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khóa</a:t>
            </a:r>
            <a:r>
              <a:rPr lang="en-US" dirty="0"/>
              <a:t> </a:t>
            </a:r>
            <a:r>
              <a:rPr lang="en-US" dirty="0" err="1"/>
              <a:t>công</a:t>
            </a:r>
            <a:r>
              <a:rPr lang="en-US" dirty="0"/>
              <a:t> </a:t>
            </a:r>
            <a:r>
              <a:rPr lang="en-US" dirty="0" err="1"/>
              <a:t>khai</a:t>
            </a:r>
            <a:r>
              <a:rPr lang="en-US" dirty="0"/>
              <a:t>.</a:t>
            </a:r>
            <a:endParaRPr lang="en-US" dirty="0" err="1">
              <a:cs typeface="Calibri"/>
            </a:endParaRPr>
          </a:p>
          <a:p>
            <a:pPr marL="742950" lvl="1" indent="-228600">
              <a:lnSpc>
                <a:spcPct val="90000"/>
              </a:lnSpc>
              <a:spcAft>
                <a:spcPts val="600"/>
              </a:spcAft>
              <a:buFont typeface="Arial" panose="020B0604020202020204" pitchFamily="34" charset="0"/>
              <a:buChar char="•"/>
            </a:pPr>
            <a:r>
              <a:rPr lang="en-US" b="1" dirty="0">
                <a:ea typeface="+mn-lt"/>
                <a:cs typeface="+mn-lt"/>
              </a:rPr>
              <a:t>Giai </a:t>
            </a:r>
            <a:r>
              <a:rPr lang="en-US" b="1" dirty="0" err="1">
                <a:ea typeface="+mn-lt"/>
                <a:cs typeface="+mn-lt"/>
              </a:rPr>
              <a:t>đoạn</a:t>
            </a:r>
            <a:r>
              <a:rPr lang="en-US" b="1" dirty="0">
                <a:ea typeface="+mn-lt"/>
                <a:cs typeface="+mn-lt"/>
              </a:rPr>
              <a:t> </a:t>
            </a:r>
            <a:r>
              <a:rPr lang="en-US" b="1" dirty="0"/>
              <a:t>4:</a:t>
            </a:r>
            <a:r>
              <a:rPr lang="en-US" dirty="0"/>
              <a:t> </a:t>
            </a:r>
            <a:r>
              <a:rPr lang="en-US" dirty="0" err="1"/>
              <a:t>Máy</a:t>
            </a:r>
            <a:r>
              <a:rPr lang="en-US" dirty="0"/>
              <a:t> </a:t>
            </a:r>
            <a:r>
              <a:rPr lang="en-US" dirty="0" err="1"/>
              <a:t>chủ</a:t>
            </a:r>
            <a:r>
              <a:rPr lang="en-US" dirty="0"/>
              <a:t> </a:t>
            </a:r>
            <a:r>
              <a:rPr lang="en-US" dirty="0" err="1"/>
              <a:t>giải</a:t>
            </a:r>
            <a:r>
              <a:rPr lang="en-US" dirty="0"/>
              <a:t> </a:t>
            </a:r>
            <a:r>
              <a:rPr lang="en-US" dirty="0" err="1"/>
              <a:t>mã</a:t>
            </a:r>
            <a:r>
              <a:rPr lang="en-US" dirty="0"/>
              <a:t> </a:t>
            </a:r>
            <a:r>
              <a:rPr lang="en-US" dirty="0" err="1"/>
              <a:t>gói</a:t>
            </a:r>
            <a:r>
              <a:rPr lang="en-US" dirty="0"/>
              <a:t> tin </a:t>
            </a:r>
            <a:r>
              <a:rPr lang="en-US" dirty="0" err="1"/>
              <a:t>để</a:t>
            </a:r>
            <a:r>
              <a:rPr lang="en-US" dirty="0"/>
              <a:t> </a:t>
            </a:r>
            <a:r>
              <a:rPr lang="en-US" dirty="0" err="1"/>
              <a:t>lấy</a:t>
            </a:r>
            <a:r>
              <a:rPr lang="en-US" dirty="0"/>
              <a:t> </a:t>
            </a:r>
            <a:r>
              <a:rPr lang="en-US" dirty="0" err="1"/>
              <a:t>khóa</a:t>
            </a:r>
            <a:r>
              <a:rPr lang="en-US"/>
              <a:t> </a:t>
            </a:r>
            <a:r>
              <a:rPr lang="en-US" err="1"/>
              <a:t>phiên</a:t>
            </a:r>
            <a:r>
              <a:rPr lang="en-US" dirty="0"/>
              <a:t>, </a:t>
            </a:r>
            <a:r>
              <a:rPr lang="en-US" dirty="0" err="1"/>
              <a:t>gửi</a:t>
            </a:r>
            <a:r>
              <a:rPr lang="en-US" dirty="0"/>
              <a:t> Change Cipher Spec, Hoàn </a:t>
            </a:r>
            <a:r>
              <a:rPr lang="en-US" dirty="0" err="1"/>
              <a:t>thành</a:t>
            </a:r>
            <a:r>
              <a:rPr lang="en-US" dirty="0"/>
              <a:t> Handshake.</a:t>
            </a:r>
            <a:endParaRPr lang="en-US" dirty="0">
              <a:cs typeface="Calibri"/>
            </a:endParaRPr>
          </a:p>
          <a:p>
            <a:pPr indent="-228600">
              <a:lnSpc>
                <a:spcPct val="90000"/>
              </a:lnSpc>
              <a:spcAft>
                <a:spcPts val="600"/>
              </a:spcAft>
              <a:buFont typeface="Arial" panose="020B0604020202020204" pitchFamily="34" charset="0"/>
              <a:buChar char="•"/>
            </a:pPr>
            <a:endParaRPr lang="en-US"/>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Hình ảnh 12" descr="Ảnh có chứa biểu đồ&#10;&#10;Mô tả được tự động tạo">
            <a:extLst>
              <a:ext uri="{FF2B5EF4-FFF2-40B4-BE49-F238E27FC236}">
                <a16:creationId xmlns:a16="http://schemas.microsoft.com/office/drawing/2014/main" id="{474F0EFA-1A5B-5D53-9969-C32EB5D59E05}"/>
              </a:ext>
            </a:extLst>
          </p:cNvPr>
          <p:cNvPicPr>
            <a:picLocks noGrp="1" noChangeAspect="1"/>
          </p:cNvPicPr>
          <p:nvPr>
            <p:ph idx="1"/>
          </p:nvPr>
        </p:nvPicPr>
        <p:blipFill>
          <a:blip r:embed="rId2"/>
          <a:stretch>
            <a:fillRect/>
          </a:stretch>
        </p:blipFill>
        <p:spPr>
          <a:xfrm>
            <a:off x="5987738" y="829202"/>
            <a:ext cx="5628018" cy="4966725"/>
          </a:xfrm>
          <a:prstGeom prst="rect">
            <a:avLst/>
          </a:prstGeom>
        </p:spPr>
      </p:pic>
    </p:spTree>
    <p:extLst>
      <p:ext uri="{BB962C8B-B14F-4D97-AF65-F5344CB8AC3E}">
        <p14:creationId xmlns:p14="http://schemas.microsoft.com/office/powerpoint/2010/main" val="370513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 id="{748BE6CF-1654-477C-9E5E-C230DC8339A6}" vid="{FC9786C4-5F92-4089-86D8-BA91BD7FE5F2}"/>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1971</Words>
  <Application>Microsoft Office PowerPoint</Application>
  <PresentationFormat>Widescreen</PresentationFormat>
  <Paragraphs>94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Chủ đề Office</vt:lpstr>
      <vt:lpstr>Giao thức bảo mật SSL/TLS</vt:lpstr>
      <vt:lpstr>Thành viên </vt:lpstr>
      <vt:lpstr>Nội dung</vt:lpstr>
      <vt:lpstr>Giới thiệu - SSL/TLS</vt:lpstr>
      <vt:lpstr>Giới thiệu - SSL/TLS </vt:lpstr>
      <vt:lpstr>Kiến trúc - Vị trí hoạt động</vt:lpstr>
      <vt:lpstr>Kiến trúc - Cấu trúc của SSL/TSL</vt:lpstr>
      <vt:lpstr>Kiến trúc - Record Protocol</vt:lpstr>
      <vt:lpstr>Kiến trúc - Handshake Protocol</vt:lpstr>
      <vt:lpstr>Kiến trúc - Change Cipher Spec Protocol</vt:lpstr>
      <vt:lpstr>Kiến trúc - Alert Protocol</vt:lpstr>
      <vt:lpstr>Hoạt động - Mã hóa bất đối xứng</vt:lpstr>
      <vt:lpstr>Hoạt động - Mã hóa đối xứng</vt:lpstr>
      <vt:lpstr>Hoạt động -  Truyền dữ liệu qua SSL/TLS</vt:lpstr>
      <vt:lpstr>Hoạt động - SSL Handshake</vt:lpstr>
      <vt:lpstr>Hoạt động - Data Transfer </vt:lpstr>
      <vt:lpstr>Ứng dụng</vt:lpstr>
      <vt:lpstr>Ứng dụng - HTTPS</vt:lpstr>
      <vt:lpstr>Ứng dụng - HTTPS</vt:lpstr>
      <vt:lpstr>Ứng dụng - HTTPS</vt:lpstr>
      <vt:lpstr>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nghiên cứu</dc:title>
  <dc:creator/>
  <cp:lastModifiedBy/>
  <cp:revision>909</cp:revision>
  <dcterms:created xsi:type="dcterms:W3CDTF">2023-04-02T09:30:12Z</dcterms:created>
  <dcterms:modified xsi:type="dcterms:W3CDTF">2023-04-08T16:08:56Z</dcterms:modified>
</cp:coreProperties>
</file>