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4" r:id="rId3"/>
    <p:sldId id="257" r:id="rId4"/>
    <p:sldId id="271" r:id="rId5"/>
    <p:sldId id="261" r:id="rId6"/>
    <p:sldId id="270" r:id="rId7"/>
    <p:sldId id="273" r:id="rId8"/>
    <p:sldId id="272" r:id="rId9"/>
    <p:sldId id="268" r:id="rId10"/>
    <p:sldId id="263" r:id="rId11"/>
    <p:sldId id="269" r:id="rId12"/>
    <p:sldId id="265" r:id="rId13"/>
    <p:sldId id="266" r:id="rId14"/>
    <p:sldId id="26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08B"/>
    <a:srgbClr val="595BA5"/>
    <a:srgbClr val="DF8807"/>
    <a:srgbClr val="00B0F0"/>
    <a:srgbClr val="C0C1DD"/>
    <a:srgbClr val="7F9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4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9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8/10/2023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80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olorful pencils and books">
            <a:extLst>
              <a:ext uri="{FF2B5EF4-FFF2-40B4-BE49-F238E27FC236}">
                <a16:creationId xmlns:a16="http://schemas.microsoft.com/office/drawing/2014/main" id="{53BB002C-8382-E066-C11A-004A27FF8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69" r="-1" b="55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03DFA5-1240-3539-3CAD-4E7400A3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469" y="1095137"/>
            <a:ext cx="7063739" cy="113948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Automatic Image Captioning </a:t>
            </a:r>
            <a:br>
              <a:rPr lang="en-US" sz="36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Phase-2 Review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Group-15, Cohort-20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93DCC-319C-8222-DBBC-23C0B6A8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577" y="3252994"/>
            <a:ext cx="8208854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Mentor: Brahmani Nutakki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Team (3): Hanumanth Sangewar, Ritesh K Singh and Raheem Baig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12</a:t>
            </a:r>
            <a:r>
              <a:rPr lang="en-US" baseline="30000" dirty="0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394238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32D70A3-AF0F-4E72-91EE-08AB1EB8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B163F-62B1-49F8-B81B-B33A5A2D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DCCC2BE1-3FC7-41DA-96F6-FF6B0D21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1139113"/>
            <a:ext cx="3216262" cy="5187547"/>
            <a:chOff x="7098662" y="1139113"/>
            <a:chExt cx="3216262" cy="518754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06D3CE-5B74-4CF1-B927-310070D4E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06431" y="1139113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F1BE2B-90E4-483B-98FF-C2AF40C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8483" y="316327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227DC2-9D48-4FA8-BA9D-1E9C1DE69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02014" y="1873296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8920D5-FE36-42C4-864E-EFFE05ACC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5116" y="3778325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C4E0D42-66E0-436E-A648-D531B43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5B7ACE-1E53-4999-89EC-AF99EDC44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Oval 4">
            <a:extLst>
              <a:ext uri="{FF2B5EF4-FFF2-40B4-BE49-F238E27FC236}">
                <a16:creationId xmlns:a16="http://schemas.microsoft.com/office/drawing/2014/main" id="{969408F1-73B4-4BB5-A4BF-3517F2A8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755981" y="-5608"/>
            <a:ext cx="2908231" cy="2025148"/>
          </a:xfrm>
          <a:custGeom>
            <a:avLst/>
            <a:gdLst>
              <a:gd name="connsiteX0" fmla="*/ 126334 w 3148496"/>
              <a:gd name="connsiteY0" fmla="*/ 0 h 2192457"/>
              <a:gd name="connsiteX1" fmla="*/ 3022163 w 3148496"/>
              <a:gd name="connsiteY1" fmla="*/ 0 h 2192457"/>
              <a:gd name="connsiteX2" fmla="*/ 3024784 w 3148496"/>
              <a:gd name="connsiteY2" fmla="*/ 5441 h 2192457"/>
              <a:gd name="connsiteX3" fmla="*/ 3148496 w 3148496"/>
              <a:gd name="connsiteY3" fmla="*/ 618209 h 2192457"/>
              <a:gd name="connsiteX4" fmla="*/ 1574248 w 3148496"/>
              <a:gd name="connsiteY4" fmla="*/ 2192457 h 2192457"/>
              <a:gd name="connsiteX5" fmla="*/ 0 w 3148496"/>
              <a:gd name="connsiteY5" fmla="*/ 618209 h 2192457"/>
              <a:gd name="connsiteX6" fmla="*/ 123713 w 3148496"/>
              <a:gd name="connsiteY6" fmla="*/ 5441 h 21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8496" h="2192457">
                <a:moveTo>
                  <a:pt x="126334" y="0"/>
                </a:moveTo>
                <a:lnTo>
                  <a:pt x="3022163" y="0"/>
                </a:lnTo>
                <a:lnTo>
                  <a:pt x="3024784" y="5441"/>
                </a:lnTo>
                <a:cubicBezTo>
                  <a:pt x="3104445" y="193781"/>
                  <a:pt x="3148496" y="400851"/>
                  <a:pt x="3148496" y="618209"/>
                </a:cubicBezTo>
                <a:cubicBezTo>
                  <a:pt x="3148496" y="1487642"/>
                  <a:pt x="2443681" y="2192457"/>
                  <a:pt x="1574248" y="2192457"/>
                </a:cubicBezTo>
                <a:cubicBezTo>
                  <a:pt x="704815" y="2192457"/>
                  <a:pt x="0" y="1487642"/>
                  <a:pt x="0" y="618209"/>
                </a:cubicBezTo>
                <a:cubicBezTo>
                  <a:pt x="0" y="400851"/>
                  <a:pt x="44051" y="193781"/>
                  <a:pt x="123713" y="5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45157087-196B-494D-9526-33E29F4C8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80" y="0"/>
            <a:ext cx="2851120" cy="2950272"/>
          </a:xfrm>
          <a:custGeom>
            <a:avLst/>
            <a:gdLst>
              <a:gd name="connsiteX0" fmla="*/ 283588 w 3086667"/>
              <a:gd name="connsiteY0" fmla="*/ 0 h 3194011"/>
              <a:gd name="connsiteX1" fmla="*/ 3086667 w 3086667"/>
              <a:gd name="connsiteY1" fmla="*/ 0 h 3194011"/>
              <a:gd name="connsiteX2" fmla="*/ 3086667 w 3086667"/>
              <a:gd name="connsiteY2" fmla="*/ 2967523 h 3194011"/>
              <a:gd name="connsiteX3" fmla="*/ 2964628 w 3086667"/>
              <a:gd name="connsiteY3" fmla="*/ 3026312 h 3194011"/>
              <a:gd name="connsiteX4" fmla="*/ 2133985 w 3086667"/>
              <a:gd name="connsiteY4" fmla="*/ 3194011 h 3194011"/>
              <a:gd name="connsiteX5" fmla="*/ 0 w 3086667"/>
              <a:gd name="connsiteY5" fmla="*/ 1060026 h 3194011"/>
              <a:gd name="connsiteX6" fmla="*/ 257561 w 3086667"/>
              <a:gd name="connsiteY6" fmla="*/ 42842 h 319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667" h="3194011">
                <a:moveTo>
                  <a:pt x="283588" y="0"/>
                </a:moveTo>
                <a:lnTo>
                  <a:pt x="3086667" y="0"/>
                </a:lnTo>
                <a:lnTo>
                  <a:pt x="3086667" y="2967523"/>
                </a:lnTo>
                <a:lnTo>
                  <a:pt x="2964628" y="3026312"/>
                </a:lnTo>
                <a:cubicBezTo>
                  <a:pt x="2709322" y="3134298"/>
                  <a:pt x="2428627" y="3194011"/>
                  <a:pt x="2133985" y="3194011"/>
                </a:cubicBezTo>
                <a:cubicBezTo>
                  <a:pt x="955418" y="3194011"/>
                  <a:pt x="0" y="2238593"/>
                  <a:pt x="0" y="1060026"/>
                </a:cubicBezTo>
                <a:cubicBezTo>
                  <a:pt x="0" y="691724"/>
                  <a:pt x="93303" y="345214"/>
                  <a:pt x="257561" y="428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987D88B6-B3A8-42D1-9C1E-F7856194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79" y="3696279"/>
            <a:ext cx="2851120" cy="3167329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1">
            <a:extLst>
              <a:ext uri="{FF2B5EF4-FFF2-40B4-BE49-F238E27FC236}">
                <a16:creationId xmlns:a16="http://schemas.microsoft.com/office/drawing/2014/main" id="{60C18525-E677-4E06-BB4B-01FB5C2D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3913" y="2287717"/>
            <a:ext cx="3001390" cy="3001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DCC18-E0E0-6182-F471-967BF5215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6" r="16399"/>
          <a:stretch/>
        </p:blipFill>
        <p:spPr>
          <a:xfrm rot="239414">
            <a:off x="2599141" y="526453"/>
            <a:ext cx="5740638" cy="4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871" y="2182798"/>
            <a:ext cx="7256463" cy="14245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Backup 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Slides from Phase1 Review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8</a:t>
            </a:r>
            <a:r>
              <a:rPr lang="en-US" sz="4400" baseline="30000" dirty="0">
                <a:solidFill>
                  <a:srgbClr val="0070C0"/>
                </a:solidFill>
              </a:rPr>
              <a:t>th</a:t>
            </a:r>
            <a:r>
              <a:rPr lang="en-US" sz="4400" dirty="0">
                <a:solidFill>
                  <a:srgbClr val="0070C0"/>
                </a:solidFill>
              </a:rPr>
              <a:t> July 2023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576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33" y="312904"/>
            <a:ext cx="6479594" cy="82782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Phase 1: Status Summary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0E66D-F899-436F-8DA1-4E4B6848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16" y="1445316"/>
            <a:ext cx="11322379" cy="4351338"/>
          </a:xfrm>
        </p:spPr>
        <p:txBody>
          <a:bodyPr>
            <a:normAutofit/>
          </a:bodyPr>
          <a:lstStyle/>
          <a:p>
            <a:r>
              <a:rPr lang="en-US" b="1" dirty="0"/>
              <a:t>Research/Study</a:t>
            </a:r>
          </a:p>
          <a:p>
            <a:pPr lvl="1"/>
            <a:r>
              <a:rPr lang="en-US" dirty="0"/>
              <a:t>Various papers (arxiv.org), AIML-related internet content, and Kaggle solutions</a:t>
            </a:r>
          </a:p>
          <a:p>
            <a:pPr lvl="1"/>
            <a:r>
              <a:rPr lang="en-US" dirty="0"/>
              <a:t>Understand the various implementations available and learn from available code</a:t>
            </a:r>
          </a:p>
          <a:p>
            <a:r>
              <a:rPr lang="en-US" dirty="0"/>
              <a:t>Got </a:t>
            </a:r>
            <a:r>
              <a:rPr lang="en-US" b="1" dirty="0"/>
              <a:t>hands-on</a:t>
            </a:r>
            <a:r>
              <a:rPr lang="en-US" dirty="0"/>
              <a:t> with various tools, setup, and Python AIML libs </a:t>
            </a:r>
          </a:p>
          <a:p>
            <a:pPr lvl="1"/>
            <a:r>
              <a:rPr lang="en-US" b="1" dirty="0"/>
              <a:t>GIT</a:t>
            </a:r>
            <a:r>
              <a:rPr lang="en-US" dirty="0"/>
              <a:t> – created a new repository &amp; practice how to co-work as a team</a:t>
            </a:r>
          </a:p>
          <a:p>
            <a:pPr lvl="1"/>
            <a:r>
              <a:rPr lang="en-US" b="1" dirty="0"/>
              <a:t>Local setup</a:t>
            </a:r>
            <a:r>
              <a:rPr lang="en-US" dirty="0"/>
              <a:t> (VSCode and JupyterLab) – To work on code development individually</a:t>
            </a:r>
          </a:p>
          <a:p>
            <a:pPr lvl="1"/>
            <a:r>
              <a:rPr lang="en-US" dirty="0"/>
              <a:t>Learnt </a:t>
            </a:r>
            <a:r>
              <a:rPr lang="en-US" b="1" dirty="0"/>
              <a:t>Python logging </a:t>
            </a:r>
            <a:r>
              <a:rPr lang="en-US" dirty="0"/>
              <a:t>and used it to </a:t>
            </a:r>
            <a:r>
              <a:rPr lang="en-US" b="1" dirty="0"/>
              <a:t>fine-tune</a:t>
            </a:r>
            <a:r>
              <a:rPr lang="en-US" dirty="0"/>
              <a:t> the model implementation</a:t>
            </a:r>
          </a:p>
          <a:p>
            <a:r>
              <a:rPr lang="en-US" b="1" dirty="0"/>
              <a:t>Implementation</a:t>
            </a:r>
          </a:p>
          <a:p>
            <a:pPr lvl="1"/>
            <a:r>
              <a:rPr lang="en-US" b="1" dirty="0"/>
              <a:t>Selected model </a:t>
            </a:r>
            <a:r>
              <a:rPr lang="en-US" dirty="0"/>
              <a:t>based on the research and reference code</a:t>
            </a:r>
          </a:p>
          <a:p>
            <a:pPr lvl="1"/>
            <a:r>
              <a:rPr lang="en-US" b="1" dirty="0"/>
              <a:t>CNN</a:t>
            </a:r>
            <a:r>
              <a:rPr lang="en-US" dirty="0"/>
              <a:t> for training images – used VGG16 to extract the features</a:t>
            </a:r>
          </a:p>
          <a:p>
            <a:pPr lvl="1"/>
            <a:r>
              <a:rPr lang="en-US" dirty="0"/>
              <a:t>Applied </a:t>
            </a:r>
            <a:r>
              <a:rPr lang="en-US" b="1" dirty="0"/>
              <a:t>Various Text Clean/process</a:t>
            </a:r>
            <a:r>
              <a:rPr lang="en-US" dirty="0"/>
              <a:t> techniques and Tokenized</a:t>
            </a:r>
            <a:endParaRPr lang="en-US" dirty="0">
              <a:cs typeface="Calibri"/>
            </a:endParaRPr>
          </a:p>
          <a:p>
            <a:pPr lvl="1">
              <a:buClr>
                <a:srgbClr val="487383"/>
              </a:buClr>
            </a:pPr>
            <a:r>
              <a:rPr lang="en-US" b="1" dirty="0">
                <a:cs typeface="Calibri"/>
              </a:rPr>
              <a:t>Caption Generation </a:t>
            </a:r>
            <a:r>
              <a:rPr lang="en-US" dirty="0">
                <a:cs typeface="Calibri"/>
              </a:rPr>
              <a:t>- Used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LSTM</a:t>
            </a:r>
            <a:r>
              <a:rPr lang="en-US" dirty="0">
                <a:ea typeface="+mn-lt"/>
                <a:cs typeface="+mn-lt"/>
              </a:rPr>
              <a:t> to generate captions from the feature vectors and tokens fed to it.</a:t>
            </a:r>
            <a:endParaRPr lang="en-US" dirty="0">
              <a:cs typeface="Calibri"/>
            </a:endParaRPr>
          </a:p>
          <a:p>
            <a:pPr lvl="1">
              <a:buClr>
                <a:srgbClr val="487383"/>
              </a:buClr>
            </a:pPr>
            <a:r>
              <a:rPr lang="en-US" dirty="0">
                <a:cs typeface="Calibri"/>
              </a:rPr>
              <a:t>Base model </a:t>
            </a:r>
            <a:r>
              <a:rPr lang="en-US" b="1" dirty="0">
                <a:cs typeface="Calibri"/>
              </a:rPr>
              <a:t>ready with training done on entire flickr8K dataset </a:t>
            </a:r>
            <a:r>
              <a:rPr lang="en-US" dirty="0">
                <a:cs typeface="Calibri"/>
              </a:rPr>
              <a:t>and </a:t>
            </a:r>
            <a:r>
              <a:rPr lang="en-US" b="1" dirty="0">
                <a:cs typeface="Calibri"/>
              </a:rPr>
              <a:t>reviewed by Mentor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321" y="122220"/>
            <a:ext cx="5176087" cy="56168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Learning and Challenges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F850B-E3DD-4D71-81EE-B00D88BA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63" y="595045"/>
            <a:ext cx="11475346" cy="5778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Learnings</a:t>
            </a:r>
            <a:r>
              <a:rPr lang="en-US" sz="1800" dirty="0"/>
              <a:t>:</a:t>
            </a:r>
          </a:p>
          <a:p>
            <a:r>
              <a:rPr lang="en-US" sz="1600" dirty="0"/>
              <a:t>Overall, </a:t>
            </a:r>
            <a:r>
              <a:rPr lang="en-US" sz="1600" b="1" dirty="0"/>
              <a:t>Experienced as Core Developer </a:t>
            </a:r>
            <a:r>
              <a:rPr lang="en-US" sz="1600" dirty="0"/>
              <a:t>during the capstone project phase, after a long time</a:t>
            </a:r>
          </a:p>
          <a:p>
            <a:r>
              <a:rPr lang="en-US" sz="1600" dirty="0">
                <a:ea typeface="+mn-lt"/>
                <a:cs typeface="+mn-lt"/>
              </a:rPr>
              <a:t>How to </a:t>
            </a:r>
            <a:r>
              <a:rPr lang="en-US" sz="1600" b="1" dirty="0">
                <a:ea typeface="+mn-lt"/>
                <a:cs typeface="+mn-lt"/>
              </a:rPr>
              <a:t>generate feature vectors </a:t>
            </a:r>
            <a:r>
              <a:rPr lang="en-US" sz="1600" dirty="0">
                <a:ea typeface="+mn-lt"/>
                <a:cs typeface="+mn-lt"/>
              </a:rPr>
              <a:t>from the images using CNN.</a:t>
            </a:r>
            <a:endParaRPr lang="en-US" sz="1600" dirty="0"/>
          </a:p>
          <a:p>
            <a:pPr>
              <a:buClr>
                <a:srgbClr val="487383"/>
              </a:buClr>
            </a:pPr>
            <a:r>
              <a:rPr lang="en-US" sz="1600" dirty="0">
                <a:ea typeface="+mn-lt"/>
                <a:cs typeface="+mn-lt"/>
              </a:rPr>
              <a:t>How to </a:t>
            </a:r>
            <a:r>
              <a:rPr lang="en-US" sz="1600" b="1" dirty="0">
                <a:ea typeface="+mn-lt"/>
                <a:cs typeface="+mn-lt"/>
              </a:rPr>
              <a:t>feed both feature vectors and tokens </a:t>
            </a:r>
            <a:r>
              <a:rPr lang="en-US" sz="1600" dirty="0">
                <a:ea typeface="+mn-lt"/>
                <a:cs typeface="+mn-lt"/>
              </a:rPr>
              <a:t>to an LSTM network.</a:t>
            </a:r>
          </a:p>
          <a:p>
            <a:pPr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GIT, VSCode, JulyperLab,</a:t>
            </a:r>
            <a:r>
              <a:rPr lang="en-US" sz="1600" dirty="0">
                <a:ea typeface="+mn-lt"/>
                <a:cs typeface="+mn-lt"/>
              </a:rPr>
              <a:t> Python </a:t>
            </a:r>
            <a:r>
              <a:rPr lang="en-US" sz="1600" b="1" dirty="0">
                <a:ea typeface="+mn-lt"/>
                <a:cs typeface="+mn-lt"/>
              </a:rPr>
              <a:t>Logging,</a:t>
            </a:r>
            <a:r>
              <a:rPr lang="en-US" sz="1600" dirty="0">
                <a:ea typeface="+mn-lt"/>
                <a:cs typeface="+mn-lt"/>
              </a:rPr>
              <a:t> and setting up the development </a:t>
            </a:r>
            <a:r>
              <a:rPr lang="en-US" sz="1600" b="1" dirty="0">
                <a:ea typeface="+mn-lt"/>
                <a:cs typeface="+mn-lt"/>
              </a:rPr>
              <a:t>environment in local PC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lvl="1">
              <a:buClr>
                <a:srgbClr val="487383"/>
              </a:buClr>
            </a:pPr>
            <a:r>
              <a:rPr lang="en-US" sz="1400" dirty="0">
                <a:ea typeface="+mn-lt"/>
                <a:cs typeface="+mn-lt"/>
              </a:rPr>
              <a:t>All learning earlier during the course was in Google Collab &amp; TalentSprint-LMS.</a:t>
            </a:r>
          </a:p>
          <a:p>
            <a:pPr>
              <a:buClr>
                <a:srgbClr val="487383"/>
              </a:buClr>
            </a:pPr>
            <a:r>
              <a:rPr lang="en-US" sz="1600" b="1" dirty="0"/>
              <a:t>Literature Research</a:t>
            </a:r>
            <a:r>
              <a:rPr lang="en-US" sz="1600" dirty="0"/>
              <a:t>, refer to </a:t>
            </a:r>
            <a:r>
              <a:rPr lang="en-US" sz="1600" b="1" dirty="0"/>
              <a:t>internet</a:t>
            </a:r>
            <a:r>
              <a:rPr lang="en-US" sz="1600" dirty="0"/>
              <a:t> content and </a:t>
            </a:r>
            <a:r>
              <a:rPr lang="en-US" sz="1600" b="1" dirty="0"/>
              <a:t>understand the available/implemented code </a:t>
            </a:r>
            <a:r>
              <a:rPr lang="en-US" sz="1600" dirty="0"/>
              <a:t>to design our project model,</a:t>
            </a:r>
          </a:p>
          <a:p>
            <a:pPr>
              <a:buClr>
                <a:srgbClr val="487383"/>
              </a:buClr>
            </a:pPr>
            <a:endParaRPr lang="en-US" sz="1600" dirty="0"/>
          </a:p>
          <a:p>
            <a:pPr marL="0" indent="0">
              <a:buClr>
                <a:srgbClr val="487383"/>
              </a:buClr>
              <a:buNone/>
            </a:pPr>
            <a:r>
              <a:rPr lang="en-US" sz="1800" b="1" dirty="0">
                <a:solidFill>
                  <a:srgbClr val="0070C0"/>
                </a:solidFill>
                <a:ea typeface="+mn-lt"/>
                <a:cs typeface="+mn-lt"/>
              </a:rPr>
              <a:t>Challenges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>
              <a:cs typeface="Calibri"/>
            </a:endParaRPr>
          </a:p>
          <a:p>
            <a:pPr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Encountered issues in training </a:t>
            </a:r>
            <a:r>
              <a:rPr lang="en-US" sz="1600" dirty="0">
                <a:ea typeface="+mn-lt"/>
                <a:cs typeface="+mn-lt"/>
              </a:rPr>
              <a:t>the base model on the entire flickr8K dataset,</a:t>
            </a:r>
          </a:p>
          <a:p>
            <a:pPr lvl="1">
              <a:buClr>
                <a:srgbClr val="487383"/>
              </a:buClr>
            </a:pPr>
            <a:r>
              <a:rPr lang="en-US" sz="1600" dirty="0">
                <a:ea typeface="+mn-lt"/>
                <a:cs typeface="+mn-lt"/>
              </a:rPr>
              <a:t>Google </a:t>
            </a:r>
            <a:r>
              <a:rPr lang="en-US" sz="1600" b="1" dirty="0">
                <a:ea typeface="+mn-lt"/>
                <a:cs typeface="+mn-lt"/>
              </a:rPr>
              <a:t>Collab session was crashing </a:t>
            </a:r>
            <a:r>
              <a:rPr lang="en-US" sz="1600" dirty="0">
                <a:ea typeface="+mn-lt"/>
                <a:cs typeface="+mn-lt"/>
              </a:rPr>
              <a:t>frequently. </a:t>
            </a:r>
          </a:p>
          <a:p>
            <a:pPr lvl="1"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Shifted development environment </a:t>
            </a:r>
            <a:r>
              <a:rPr lang="en-US" sz="1600" dirty="0">
                <a:ea typeface="+mn-lt"/>
                <a:cs typeface="+mn-lt"/>
              </a:rPr>
              <a:t>to Ipython/ VS4 to get around crash issues</a:t>
            </a:r>
            <a:endParaRPr lang="en-US" sz="1600" dirty="0"/>
          </a:p>
          <a:p>
            <a:r>
              <a:rPr lang="en-US" sz="1600" b="1" dirty="0"/>
              <a:t>Caption Generation was tricky</a:t>
            </a:r>
          </a:p>
          <a:p>
            <a:pPr lvl="1"/>
            <a:r>
              <a:rPr lang="en-US" sz="1600" dirty="0"/>
              <a:t>Some </a:t>
            </a:r>
            <a:r>
              <a:rPr lang="en-US" sz="1600" b="1" dirty="0"/>
              <a:t>captions were empty </a:t>
            </a:r>
            <a:r>
              <a:rPr lang="en-US" sz="1600" dirty="0"/>
              <a:t>after initial text cleaning</a:t>
            </a:r>
          </a:p>
          <a:p>
            <a:pPr lvl="1"/>
            <a:r>
              <a:rPr lang="en-US" sz="1600" dirty="0"/>
              <a:t>Used Python </a:t>
            </a:r>
            <a:r>
              <a:rPr lang="en-US" sz="1600" b="1" dirty="0"/>
              <a:t>Logging libs to debug </a:t>
            </a:r>
            <a:r>
              <a:rPr lang="en-US" sz="1600" dirty="0"/>
              <a:t>and fine tune Caption </a:t>
            </a:r>
          </a:p>
          <a:p>
            <a:r>
              <a:rPr lang="en-US" sz="1600" dirty="0"/>
              <a:t>There were </a:t>
            </a:r>
            <a:r>
              <a:rPr lang="en-US" sz="1600" b="1" dirty="0"/>
              <a:t>some missing images </a:t>
            </a:r>
            <a:r>
              <a:rPr lang="en-US" sz="1600" dirty="0"/>
              <a:t>corresponding to captions present in the tokens file</a:t>
            </a:r>
          </a:p>
          <a:p>
            <a:pPr lvl="1"/>
            <a:r>
              <a:rPr lang="en-US" sz="1600" dirty="0"/>
              <a:t>After a </a:t>
            </a:r>
            <a:r>
              <a:rPr lang="en-US" sz="1600" b="1" dirty="0"/>
              <a:t>keen look </a:t>
            </a:r>
            <a:r>
              <a:rPr lang="en-US" sz="1600" dirty="0"/>
              <a:t>at the logging and images vs captions, we found missing images and</a:t>
            </a:r>
            <a:r>
              <a:rPr lang="en-US" sz="1600" b="1" dirty="0"/>
              <a:t> corrected/removed the related captions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09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110" y="167323"/>
            <a:ext cx="3279200" cy="3547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Implementation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59E210-702B-4BDA-BEDC-BC481949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605" y="815681"/>
            <a:ext cx="5502542" cy="5920384"/>
          </a:xfr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27B18C-7E13-4F34-B15F-9D824E34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34" y="815682"/>
            <a:ext cx="4802855" cy="5920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32FD69-B07E-4833-B21F-0825EE5BB9FE}"/>
              </a:ext>
            </a:extLst>
          </p:cNvPr>
          <p:cNvSpPr txBox="1"/>
          <p:nvPr/>
        </p:nvSpPr>
        <p:spPr>
          <a:xfrm>
            <a:off x="1856510" y="529419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CNN -VGG16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5B677-4F83-45B9-BDC5-34A8A45A1D41}"/>
              </a:ext>
            </a:extLst>
          </p:cNvPr>
          <p:cNvSpPr txBox="1"/>
          <p:nvPr/>
        </p:nvSpPr>
        <p:spPr>
          <a:xfrm>
            <a:off x="7827818" y="476657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CNN + LSTM</a:t>
            </a:r>
          </a:p>
        </p:txBody>
      </p:sp>
    </p:spTree>
    <p:extLst>
      <p:ext uri="{BB962C8B-B14F-4D97-AF65-F5344CB8AC3E}">
        <p14:creationId xmlns:p14="http://schemas.microsoft.com/office/powerpoint/2010/main" val="60629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CDE1-CAC6-B262-CB1B-F1A4F7FC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54383"/>
            <a:ext cx="2575558" cy="856002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Timelines</a:t>
            </a:r>
            <a:endParaRPr lang="en-IN" sz="3600" dirty="0">
              <a:solidFill>
                <a:srgbClr val="0070C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A11A52-A3F8-A5C4-830F-12A7FDDE7A99}"/>
              </a:ext>
            </a:extLst>
          </p:cNvPr>
          <p:cNvGrpSpPr/>
          <p:nvPr/>
        </p:nvGrpSpPr>
        <p:grpSpPr>
          <a:xfrm>
            <a:off x="315685" y="2580764"/>
            <a:ext cx="2855509" cy="3401271"/>
            <a:chOff x="779226" y="3306485"/>
            <a:chExt cx="1980000" cy="27350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57B8D9-41FF-4708-008E-17AE41336BBB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Phase#1 – 1</a:t>
              </a:r>
              <a:r>
                <a:rPr lang="en-US" sz="1400" kern="1200" baseline="30000" dirty="0">
                  <a:latin typeface="+mj-lt"/>
                </a:rPr>
                <a:t>st</a:t>
              </a:r>
              <a:r>
                <a:rPr lang="en-US" sz="1400" kern="1200" dirty="0">
                  <a:latin typeface="+mj-lt"/>
                </a:rPr>
                <a:t> July’23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38BBB-44E4-6021-1F0B-601D420027A0}"/>
                </a:ext>
              </a:extLst>
            </p:cNvPr>
            <p:cNvSpPr/>
            <p:nvPr/>
          </p:nvSpPr>
          <p:spPr>
            <a:xfrm>
              <a:off x="779226" y="3773714"/>
              <a:ext cx="1980000" cy="1898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Literature Reading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Understand available implementation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Proposal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model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and test for 8K Flicker Dataset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16529-9708-18D0-E8FA-AD9A18B0A48F}"/>
                </a:ext>
              </a:extLst>
            </p:cNvPr>
            <p:cNvSpPr/>
            <p:nvPr/>
          </p:nvSpPr>
          <p:spPr>
            <a:xfrm>
              <a:off x="779226" y="3306485"/>
              <a:ext cx="1980000" cy="452715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447728-4A0B-E4AE-2B6D-0B4DA4DEAA1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4B55E4-F3A1-630F-6767-732A6495A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82B264-E739-FF63-4441-4662A7C5E75B}"/>
              </a:ext>
            </a:extLst>
          </p:cNvPr>
          <p:cNvGrpSpPr/>
          <p:nvPr/>
        </p:nvGrpSpPr>
        <p:grpSpPr>
          <a:xfrm>
            <a:off x="3127733" y="2059399"/>
            <a:ext cx="2866904" cy="3383221"/>
            <a:chOff x="771325" y="3320999"/>
            <a:chExt cx="1987901" cy="272048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43C986-F74C-4767-3285-DB98594DB543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Phase#2 – 16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4C3A43-C1E8-3F60-7396-5A8788D3D3B7}"/>
                </a:ext>
              </a:extLst>
            </p:cNvPr>
            <p:cNvSpPr/>
            <p:nvPr/>
          </p:nvSpPr>
          <p:spPr>
            <a:xfrm>
              <a:off x="771325" y="3740235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debug &amp; fine tuning the model to 8K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the 8K dataset experience to 30K Flicker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other implementations available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70BA73-A263-A318-14EB-11468B0A8D9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50192F-337D-8B2C-62CF-E7072997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669B00C-1A78-1A7C-2A20-E4EDBF8BB99D}"/>
              </a:ext>
            </a:extLst>
          </p:cNvPr>
          <p:cNvGrpSpPr/>
          <p:nvPr/>
        </p:nvGrpSpPr>
        <p:grpSpPr>
          <a:xfrm>
            <a:off x="5988939" y="1496399"/>
            <a:ext cx="2855509" cy="3383221"/>
            <a:chOff x="779226" y="3320999"/>
            <a:chExt cx="1980000" cy="272048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FBAE89-756D-9258-7478-47C1F9FDAC52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8807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Phase#3 – 30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7CF539-3B5B-1AA9-E6DA-ADE9DAC03C3D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Deploy model to local server and test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Fine Tune the model to 8K based on challenges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CE3D6D-23D3-DD7F-B363-0EEDC427543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318639-7795-26B1-9A94-A7905E049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FE84D2-B8DD-D153-62AB-6F7931369B81}"/>
              </a:ext>
            </a:extLst>
          </p:cNvPr>
          <p:cNvGrpSpPr/>
          <p:nvPr/>
        </p:nvGrpSpPr>
        <p:grpSpPr>
          <a:xfrm>
            <a:off x="8844449" y="1496398"/>
            <a:ext cx="2855509" cy="2820221"/>
            <a:chOff x="779226" y="3773714"/>
            <a:chExt cx="1980000" cy="226777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346F08-EDCC-8DFC-C656-9DF568D3619C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BA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+mj-lt"/>
                </a:rPr>
                <a:t>Phase#</a:t>
              </a:r>
              <a:r>
                <a:rPr lang="en-US" sz="1400" kern="1200" dirty="0">
                  <a:latin typeface="+mj-lt"/>
                </a:rPr>
                <a:t>4 – 12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1DDF84-A81D-D8C6-C180-69DFAA93E135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Present a Summary of 3 research papers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Prepare final documentation and present the learning and status.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72FEA0-EB9A-888C-9B57-93A56992837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245CF-9A68-3CC9-2204-047989B76E6F}"/>
              </a:ext>
            </a:extLst>
          </p:cNvPr>
          <p:cNvCxnSpPr>
            <a:cxnSpLocks/>
          </p:cNvCxnSpPr>
          <p:nvPr/>
        </p:nvCxnSpPr>
        <p:spPr>
          <a:xfrm>
            <a:off x="315685" y="3161814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4AAF97-987F-AC3B-4346-A0865A6B0634}"/>
              </a:ext>
            </a:extLst>
          </p:cNvPr>
          <p:cNvCxnSpPr>
            <a:cxnSpLocks/>
          </p:cNvCxnSpPr>
          <p:nvPr/>
        </p:nvCxnSpPr>
        <p:spPr>
          <a:xfrm>
            <a:off x="3139231" y="3191448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CF2193-56E9-CE4A-236C-E240979E2657}"/>
              </a:ext>
            </a:extLst>
          </p:cNvPr>
          <p:cNvCxnSpPr>
            <a:cxnSpLocks/>
          </p:cNvCxnSpPr>
          <p:nvPr/>
        </p:nvCxnSpPr>
        <p:spPr>
          <a:xfrm>
            <a:off x="5983242" y="2647266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EF524E-02F7-EEB5-B002-D47E6E847B75}"/>
              </a:ext>
            </a:extLst>
          </p:cNvPr>
          <p:cNvCxnSpPr>
            <a:cxnSpLocks/>
          </p:cNvCxnSpPr>
          <p:nvPr/>
        </p:nvCxnSpPr>
        <p:spPr>
          <a:xfrm>
            <a:off x="8854626" y="2084265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35" y="346371"/>
            <a:ext cx="6479594" cy="82782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Phase 2: Status Summary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0E66D-F899-436F-8DA1-4E4B6848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90" y="1453632"/>
            <a:ext cx="888014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1700" b="1" dirty="0">
                <a:solidFill>
                  <a:srgbClr val="0070C0"/>
                </a:solidFill>
              </a:rPr>
              <a:t>Completed</a:t>
            </a:r>
          </a:p>
          <a:p>
            <a:pPr lvl="1"/>
            <a:r>
              <a:rPr lang="en-US" sz="2400" b="1" dirty="0"/>
              <a:t>Debug &amp; Fine-tuning </a:t>
            </a:r>
            <a:r>
              <a:rPr lang="en-US" dirty="0"/>
              <a:t>of VGG16 model in Google-Collab</a:t>
            </a:r>
          </a:p>
          <a:p>
            <a:pPr lvl="1"/>
            <a:r>
              <a:rPr lang="en-US" sz="2400" b="1" dirty="0"/>
              <a:t>FastAPI </a:t>
            </a:r>
            <a:r>
              <a:rPr lang="en-US" dirty="0"/>
              <a:t>deployment on Local PC</a:t>
            </a:r>
          </a:p>
          <a:p>
            <a:pPr lvl="1"/>
            <a:r>
              <a:rPr lang="en-US" dirty="0"/>
              <a:t>Github </a:t>
            </a:r>
            <a:r>
              <a:rPr lang="en-US" sz="2400" b="1" dirty="0"/>
              <a:t>Archive</a:t>
            </a:r>
          </a:p>
          <a:p>
            <a:pPr marL="457200" lvl="1" indent="0">
              <a:buNone/>
            </a:pPr>
            <a:endParaRPr lang="en-US" sz="2400" b="1" dirty="0"/>
          </a:p>
          <a:p>
            <a:r>
              <a:rPr lang="en-US" sz="1700" b="1" dirty="0">
                <a:solidFill>
                  <a:srgbClr val="0070C0"/>
                </a:solidFill>
              </a:rPr>
              <a:t>In Progress</a:t>
            </a:r>
          </a:p>
          <a:p>
            <a:pPr lvl="1"/>
            <a:r>
              <a:rPr lang="en-US" dirty="0"/>
              <a:t>Work </a:t>
            </a:r>
            <a:r>
              <a:rPr lang="en-US" b="1" dirty="0"/>
              <a:t>in </a:t>
            </a:r>
            <a:r>
              <a:rPr lang="en-US" sz="2400" b="1" dirty="0"/>
              <a:t>progress for web deployment </a:t>
            </a:r>
            <a:r>
              <a:rPr lang="en-US" dirty="0"/>
              <a:t>using back4app.com</a:t>
            </a:r>
          </a:p>
          <a:p>
            <a:pPr lvl="1"/>
            <a:r>
              <a:rPr lang="en-US" sz="2400" b="1" dirty="0"/>
              <a:t>Training Different Models </a:t>
            </a:r>
            <a:r>
              <a:rPr lang="en-US" b="1" dirty="0"/>
              <a:t>(</a:t>
            </a:r>
            <a:r>
              <a:rPr lang="en-US" dirty="0"/>
              <a:t>ResNet, Xception</a:t>
            </a:r>
            <a:r>
              <a:rPr lang="en-US" b="1" dirty="0"/>
              <a:t>)</a:t>
            </a:r>
            <a:endParaRPr lang="en-US" dirty="0"/>
          </a:p>
          <a:p>
            <a:pPr lvl="2"/>
            <a:r>
              <a:rPr lang="en-US" sz="1800" dirty="0"/>
              <a:t>Challenges are seen with system crashes and long duration to complete training. </a:t>
            </a:r>
          </a:p>
          <a:p>
            <a:pPr marL="0" indent="0">
              <a:buNone/>
            </a:pPr>
            <a:endParaRPr lang="en-US" sz="1700" b="1" dirty="0">
              <a:solidFill>
                <a:srgbClr val="0070C0"/>
              </a:solidFill>
            </a:endParaRPr>
          </a:p>
          <a:p>
            <a:r>
              <a:rPr lang="en-US" sz="1700" b="1" dirty="0">
                <a:solidFill>
                  <a:srgbClr val="0070C0"/>
                </a:solidFill>
              </a:rPr>
              <a:t>Future/Opportunities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raining model with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Flicker 30k 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dataset</a:t>
            </a:r>
          </a:p>
          <a:p>
            <a:pPr lvl="1"/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multiple/cascaded LSTM</a:t>
            </a:r>
          </a:p>
          <a:p>
            <a:pPr lvl="1"/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 based on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Transformers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dirty="0"/>
              <a:t>Project </a:t>
            </a:r>
            <a:r>
              <a:rPr lang="en-US" sz="2400" b="1" dirty="0"/>
              <a:t>Documentation</a:t>
            </a:r>
            <a:r>
              <a:rPr lang="en-US" dirty="0"/>
              <a:t> and Prepare for </a:t>
            </a:r>
            <a:r>
              <a:rPr lang="en-US" sz="2400" b="1" dirty="0"/>
              <a:t>final presentation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240" y="107405"/>
            <a:ext cx="6600139" cy="5616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Learnings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F850B-E3DD-4D71-81EE-B00D88BA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32" y="669089"/>
            <a:ext cx="11336423" cy="58992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700" dirty="0"/>
              <a:t>In the training phase, used </a:t>
            </a:r>
            <a:r>
              <a:rPr lang="en-US" sz="1700" b="1" dirty="0"/>
              <a:t>“</a:t>
            </a:r>
            <a:r>
              <a:rPr lang="en-US" sz="2200" b="1" dirty="0"/>
              <a:t>import logging</a:t>
            </a:r>
            <a:r>
              <a:rPr lang="en-US" sz="1700" dirty="0"/>
              <a:t>” library to write debug log messages </a:t>
            </a:r>
            <a:r>
              <a:rPr lang="en-US" sz="1700" b="1" dirty="0"/>
              <a:t>to a 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/>
              <a:t>Setup development </a:t>
            </a:r>
            <a:r>
              <a:rPr lang="en-US" sz="2200" b="1" dirty="0"/>
              <a:t>environment in local PC </a:t>
            </a:r>
            <a:r>
              <a:rPr lang="en-US" sz="1700" dirty="0"/>
              <a:t>– reduce dependency on Google Collab (using only to refer course material)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/>
              <a:t>Thank You </a:t>
            </a:r>
            <a:r>
              <a:rPr lang="en-US" sz="1700" dirty="0"/>
              <a:t>to our </a:t>
            </a:r>
            <a:r>
              <a:rPr lang="en-US" sz="2200" b="1" dirty="0"/>
              <a:t>Mentor Brahmani Nutakki </a:t>
            </a:r>
            <a:r>
              <a:rPr lang="en-US" sz="1700" dirty="0"/>
              <a:t>for guiding us in solving all the setup issues</a:t>
            </a:r>
          </a:p>
          <a:p>
            <a:pPr lvl="2"/>
            <a:r>
              <a:rPr lang="en-US" sz="1700" dirty="0"/>
              <a:t>She </a:t>
            </a:r>
            <a:r>
              <a:rPr lang="en-US" sz="1700" b="1" dirty="0"/>
              <a:t>helped</a:t>
            </a:r>
            <a:r>
              <a:rPr lang="en-US" sz="1700" dirty="0"/>
              <a:t> us to </a:t>
            </a:r>
            <a:r>
              <a:rPr lang="en-US" sz="1700" b="1" dirty="0"/>
              <a:t>make progress</a:t>
            </a:r>
            <a:r>
              <a:rPr lang="en-US" sz="1700" dirty="0"/>
              <a:t> step-by-step, in every stage of the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Used </a:t>
            </a:r>
            <a:r>
              <a:rPr lang="en-US" sz="2200" b="1" dirty="0"/>
              <a:t>requirements.txt</a:t>
            </a:r>
            <a:r>
              <a:rPr lang="en-US" sz="2200" dirty="0"/>
              <a:t> </a:t>
            </a:r>
            <a:r>
              <a:rPr lang="en-US" sz="1700" dirty="0"/>
              <a:t>to </a:t>
            </a:r>
            <a:r>
              <a:rPr lang="en-US" sz="1700" b="1" dirty="0"/>
              <a:t>overcome setup issues </a:t>
            </a:r>
            <a:r>
              <a:rPr lang="en-US" sz="1700" dirty="0"/>
              <a:t>between team members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Various </a:t>
            </a:r>
            <a:r>
              <a:rPr lang="en-US" sz="2200" b="1" dirty="0"/>
              <a:t>challenges in the installation </a:t>
            </a:r>
            <a:r>
              <a:rPr lang="en-US" sz="1700" dirty="0"/>
              <a:t>of package</a:t>
            </a:r>
            <a:r>
              <a:rPr lang="en-US" sz="1700" b="1" dirty="0"/>
              <a:t> </a:t>
            </a:r>
            <a:r>
              <a:rPr lang="en-US" sz="1700" dirty="0"/>
              <a:t>and imports – long paths, AttributeError: module 'collections' has no attribute 'Callable’ (modify ‘py3k_compat.py ’)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/>
              <a:t>FastAPI deployment </a:t>
            </a:r>
            <a:r>
              <a:rPr lang="en-US" sz="1700" dirty="0"/>
              <a:t>and </a:t>
            </a:r>
            <a:r>
              <a:rPr lang="en-US" sz="2200" b="1" dirty="0"/>
              <a:t>Basics of HTML &amp; templates</a:t>
            </a:r>
            <a:r>
              <a:rPr lang="en-US" sz="17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Use the trained </a:t>
            </a:r>
            <a:r>
              <a:rPr lang="en-US" sz="1700" b="1" dirty="0"/>
              <a:t>model (.h5 and .pkl) in Python code</a:t>
            </a:r>
            <a:r>
              <a:rPr lang="en-US" sz="1700" dirty="0"/>
              <a:t> in local PC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How to </a:t>
            </a:r>
            <a:r>
              <a:rPr lang="en-US" sz="2200" b="1" dirty="0"/>
              <a:t>output images </a:t>
            </a:r>
            <a:r>
              <a:rPr lang="en-US" sz="1700" dirty="0"/>
              <a:t>in the deployment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/>
              <a:t>User Interface </a:t>
            </a:r>
            <a:r>
              <a:rPr lang="en-US" sz="1700" dirty="0"/>
              <a:t>to select an image to generate captions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Used </a:t>
            </a:r>
            <a:r>
              <a:rPr lang="en-US" sz="1700" b="1" dirty="0"/>
              <a:t>Github initially </a:t>
            </a:r>
            <a:r>
              <a:rPr lang="en-US" sz="1700" dirty="0"/>
              <a:t>to select images and then </a:t>
            </a:r>
            <a:r>
              <a:rPr lang="en-US" sz="1700" b="1" dirty="0"/>
              <a:t>updated to </a:t>
            </a:r>
            <a:r>
              <a:rPr lang="en-US" sz="2200" b="1" dirty="0"/>
              <a:t>select any of the 8k images </a:t>
            </a:r>
            <a:r>
              <a:rPr lang="en-US" sz="1700" dirty="0"/>
              <a:t>saved on local PC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/>
              <a:t>Collaborate</a:t>
            </a:r>
            <a:r>
              <a:rPr lang="en-US" sz="1900" dirty="0"/>
              <a:t> </a:t>
            </a:r>
            <a:r>
              <a:rPr lang="en-US" sz="1700" dirty="0"/>
              <a:t>and</a:t>
            </a:r>
            <a:r>
              <a:rPr lang="en-US" sz="1900" dirty="0"/>
              <a:t> </a:t>
            </a:r>
            <a:r>
              <a:rPr lang="en-US" sz="2200" b="1" dirty="0"/>
              <a:t>Archive</a:t>
            </a:r>
            <a:r>
              <a:rPr lang="en-US" sz="1900" dirty="0"/>
              <a:t> </a:t>
            </a:r>
            <a:r>
              <a:rPr lang="en-US" sz="1700" dirty="0"/>
              <a:t>progressive development in 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/>
              <a:t>Started training</a:t>
            </a:r>
            <a:r>
              <a:rPr lang="en-US" sz="2200" dirty="0"/>
              <a:t> </a:t>
            </a:r>
            <a:r>
              <a:rPr lang="en-US" sz="1700" dirty="0"/>
              <a:t>team members @ workplace – </a:t>
            </a:r>
            <a:r>
              <a:rPr lang="en-US" sz="2200" b="1" dirty="0"/>
              <a:t>KEY is The Confidence gained </a:t>
            </a:r>
            <a:r>
              <a:rPr lang="en-US" sz="1700" dirty="0"/>
              <a:t>in Capstone Project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/>
              <a:t>Tested different models </a:t>
            </a:r>
            <a:r>
              <a:rPr lang="en-US" sz="1700" dirty="0"/>
              <a:t>(ResNet &amp; Xception) to train and encountered challenges and learned lessons.</a:t>
            </a:r>
          </a:p>
        </p:txBody>
      </p:sp>
    </p:spTree>
    <p:extLst>
      <p:ext uri="{BB962C8B-B14F-4D97-AF65-F5344CB8AC3E}">
        <p14:creationId xmlns:p14="http://schemas.microsoft.com/office/powerpoint/2010/main" val="3631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287" y="122220"/>
            <a:ext cx="6745182" cy="5616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Challenges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F850B-E3DD-4D71-81EE-B00D88BA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63" y="595044"/>
            <a:ext cx="11576946" cy="6262955"/>
          </a:xfrm>
        </p:spPr>
        <p:txBody>
          <a:bodyPr>
            <a:noAutofit/>
          </a:bodyPr>
          <a:lstStyle/>
          <a:p>
            <a:pPr>
              <a:buClr>
                <a:srgbClr val="487383"/>
              </a:buClr>
            </a:pPr>
            <a:r>
              <a:rPr lang="en-US" sz="1600" dirty="0">
                <a:ea typeface="+mn-lt"/>
                <a:cs typeface="+mn-lt"/>
              </a:rPr>
              <a:t>Identified the </a:t>
            </a:r>
            <a:r>
              <a:rPr lang="en-US" sz="2200" b="1" dirty="0">
                <a:ea typeface="+mn-lt"/>
                <a:cs typeface="+mn-lt"/>
              </a:rPr>
              <a:t>missing images </a:t>
            </a:r>
            <a:r>
              <a:rPr lang="en-US" sz="1600" dirty="0">
                <a:ea typeface="+mn-lt"/>
                <a:cs typeface="+mn-lt"/>
              </a:rPr>
              <a:t>&amp;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</a:rPr>
              <a:t>respective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2200" b="1" dirty="0">
                <a:ea typeface="+mn-lt"/>
                <a:cs typeface="+mn-lt"/>
              </a:rPr>
              <a:t>captions updated</a:t>
            </a:r>
            <a:endParaRPr lang="en-US" sz="2200" b="0" i="0" dirty="0">
              <a:solidFill>
                <a:srgbClr val="222222"/>
              </a:solidFill>
              <a:effectLst/>
            </a:endParaRPr>
          </a:p>
          <a:p>
            <a:pPr lvl="1">
              <a:buClr>
                <a:srgbClr val="487383"/>
              </a:buClr>
            </a:pPr>
            <a:r>
              <a:rPr lang="en-US" sz="1600" b="1" dirty="0"/>
              <a:t>Dataset</a:t>
            </a:r>
            <a:r>
              <a:rPr lang="en-US" sz="1600" dirty="0"/>
              <a:t> needs to be </a:t>
            </a:r>
            <a:r>
              <a:rPr lang="en-US" sz="1600" b="1" dirty="0"/>
              <a:t>updated to map captions </a:t>
            </a:r>
            <a:r>
              <a:rPr lang="en-US" sz="1600" dirty="0"/>
              <a:t>to image features.</a:t>
            </a:r>
          </a:p>
          <a:p>
            <a:pPr lvl="1">
              <a:buClr>
                <a:srgbClr val="487383"/>
              </a:buClr>
            </a:pPr>
            <a:endParaRPr lang="en-US" sz="1600" b="1" dirty="0"/>
          </a:p>
          <a:p>
            <a:pPr>
              <a:buClr>
                <a:srgbClr val="487383"/>
              </a:buClr>
            </a:pPr>
            <a:r>
              <a:rPr lang="en-US" sz="1600" b="1" dirty="0"/>
              <a:t>Initially, </a:t>
            </a:r>
            <a:r>
              <a:rPr lang="en-US" sz="2200" b="1" dirty="0"/>
              <a:t>used GitHub </a:t>
            </a:r>
            <a:r>
              <a:rPr lang="en-US" sz="1600" dirty="0"/>
              <a:t>as a temp solution to save input images, then </a:t>
            </a:r>
            <a:r>
              <a:rPr lang="en-US" sz="2200" b="1" dirty="0"/>
              <a:t>learned HTML templates </a:t>
            </a:r>
            <a:r>
              <a:rPr lang="en-US" sz="1600" dirty="0"/>
              <a:t>and </a:t>
            </a:r>
            <a:r>
              <a:rPr lang="en-US" sz="2200" b="1" dirty="0"/>
              <a:t>updated .py code &amp; UI</a:t>
            </a:r>
            <a:r>
              <a:rPr lang="en-US" sz="2200" dirty="0"/>
              <a:t>.</a:t>
            </a:r>
            <a:endParaRPr lang="en-US" sz="2200" b="0" i="0" dirty="0">
              <a:solidFill>
                <a:srgbClr val="222222"/>
              </a:solidFill>
              <a:effectLst/>
            </a:endParaRPr>
          </a:p>
          <a:p>
            <a:endParaRPr lang="en-US" sz="2200" b="1" dirty="0">
              <a:ea typeface="+mn-lt"/>
              <a:cs typeface="+mn-lt"/>
            </a:endParaRPr>
          </a:p>
          <a:p>
            <a:r>
              <a:rPr lang="en-US" sz="2200" b="1" dirty="0">
                <a:ea typeface="+mn-lt"/>
                <a:cs typeface="+mn-lt"/>
              </a:rPr>
              <a:t>Deploying the model online </a:t>
            </a:r>
            <a:r>
              <a:rPr lang="en-US" sz="1600" b="1" dirty="0">
                <a:ea typeface="+mn-lt"/>
                <a:cs typeface="+mn-lt"/>
              </a:rPr>
              <a:t>– storing </a:t>
            </a:r>
            <a:r>
              <a:rPr lang="en-US" sz="1600" dirty="0">
                <a:ea typeface="+mn-lt"/>
                <a:cs typeface="+mn-lt"/>
              </a:rPr>
              <a:t>model (.h5) &amp; features (.pkl) </a:t>
            </a:r>
            <a:r>
              <a:rPr lang="en-US" sz="1600" b="1" dirty="0">
                <a:ea typeface="+mn-lt"/>
                <a:cs typeface="+mn-lt"/>
              </a:rPr>
              <a:t>– </a:t>
            </a:r>
            <a:r>
              <a:rPr lang="en-US" sz="1600" dirty="0">
                <a:ea typeface="+mn-lt"/>
                <a:cs typeface="+mn-lt"/>
              </a:rPr>
              <a:t>exploring to </a:t>
            </a:r>
            <a:r>
              <a:rPr lang="en-US" sz="2200" b="1" dirty="0">
                <a:ea typeface="+mn-lt"/>
                <a:cs typeface="+mn-lt"/>
              </a:rPr>
              <a:t>use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2200" b="1" dirty="0">
                <a:ea typeface="+mn-lt"/>
                <a:cs typeface="+mn-lt"/>
              </a:rPr>
              <a:t>Git LFS</a:t>
            </a:r>
            <a:endParaRPr lang="en-US" sz="2200" dirty="0"/>
          </a:p>
          <a:p>
            <a:endParaRPr lang="en-US" sz="1800" dirty="0"/>
          </a:p>
          <a:p>
            <a:r>
              <a:rPr lang="en-US" sz="1800" dirty="0"/>
              <a:t>Due to </a:t>
            </a:r>
            <a:r>
              <a:rPr lang="en-US" sz="2200" b="1" dirty="0"/>
              <a:t>system limitations </a:t>
            </a:r>
            <a:r>
              <a:rPr lang="en-US" sz="1800" dirty="0"/>
              <a:t>testing was </a:t>
            </a:r>
            <a:r>
              <a:rPr lang="en-US" sz="2200" b="1" dirty="0"/>
              <a:t>longer time </a:t>
            </a:r>
            <a:r>
              <a:rPr lang="en-US" sz="1800" dirty="0"/>
              <a:t>and </a:t>
            </a:r>
            <a:r>
              <a:rPr lang="en-US" sz="2200" b="1" dirty="0"/>
              <a:t>crashed</a:t>
            </a:r>
            <a:r>
              <a:rPr lang="en-US" sz="1800" dirty="0"/>
              <a:t>.</a:t>
            </a:r>
          </a:p>
          <a:p>
            <a:pPr lvl="1"/>
            <a:r>
              <a:rPr lang="en-US" dirty="0"/>
              <a:t>Reduced epochs and using data in small batches.</a:t>
            </a:r>
          </a:p>
          <a:p>
            <a:pPr lvl="1"/>
            <a:r>
              <a:rPr lang="en-US" sz="1600" dirty="0"/>
              <a:t>Created a new module to deal with it and easy to load dev, test and train dataset.</a:t>
            </a:r>
          </a:p>
          <a:p>
            <a:pPr lvl="1"/>
            <a:r>
              <a:rPr lang="en-US" sz="1600" dirty="0"/>
              <a:t>Above module gave us the liberty to use data in small chunks to keep it going</a:t>
            </a:r>
          </a:p>
          <a:p>
            <a:pPr>
              <a:buClr>
                <a:srgbClr val="487383"/>
              </a:buClr>
            </a:pPr>
            <a:endParaRPr lang="en-US" sz="1600" b="1" dirty="0">
              <a:ea typeface="+mn-lt"/>
              <a:cs typeface="+mn-lt"/>
            </a:endParaRPr>
          </a:p>
          <a:p>
            <a:pPr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During </a:t>
            </a:r>
            <a:r>
              <a:rPr lang="en-US" sz="2200" b="1" dirty="0">
                <a:ea typeface="+mn-lt"/>
                <a:cs typeface="+mn-lt"/>
              </a:rPr>
              <a:t>Course time</a:t>
            </a:r>
            <a:r>
              <a:rPr lang="en-US" sz="1600" dirty="0">
                <a:ea typeface="+mn-lt"/>
                <a:cs typeface="+mn-lt"/>
              </a:rPr>
              <a:t>, it was </a:t>
            </a:r>
            <a:r>
              <a:rPr lang="en-US" sz="2200" b="1" dirty="0">
                <a:ea typeface="+mn-lt"/>
                <a:cs typeface="+mn-lt"/>
              </a:rPr>
              <a:t>Quick learning </a:t>
            </a:r>
            <a:r>
              <a:rPr lang="en-US" sz="1600" b="1" dirty="0">
                <a:ea typeface="+mn-lt"/>
                <a:cs typeface="+mn-lt"/>
              </a:rPr>
              <a:t>– </a:t>
            </a:r>
            <a:r>
              <a:rPr lang="en-US" sz="1600" dirty="0">
                <a:ea typeface="+mn-lt"/>
                <a:cs typeface="+mn-lt"/>
              </a:rPr>
              <a:t>balancing</a:t>
            </a:r>
            <a:r>
              <a:rPr lang="en-US" sz="1600" b="1" dirty="0">
                <a:ea typeface="+mn-lt"/>
                <a:cs typeface="+mn-lt"/>
              </a:rPr>
              <a:t> office work, lab tests, MH1, MH2 &amp; main-Hackathon per Unit, then Weekly CFP &amp; CFU</a:t>
            </a:r>
          </a:p>
          <a:p>
            <a:pPr lvl="1"/>
            <a:endParaRPr lang="en-US" sz="1600" dirty="0"/>
          </a:p>
          <a:p>
            <a:r>
              <a:rPr lang="en-US" sz="1600" dirty="0"/>
              <a:t>Challenges in </a:t>
            </a:r>
            <a:r>
              <a:rPr lang="en-US" sz="2200" b="1" dirty="0"/>
              <a:t>moving from G-Collab to local PC </a:t>
            </a:r>
            <a:r>
              <a:rPr lang="en-US" sz="1600" dirty="0"/>
              <a:t>and now its </a:t>
            </a:r>
            <a:r>
              <a:rPr lang="en-US" sz="2200" b="1" dirty="0"/>
              <a:t>full-fledged Local </a:t>
            </a:r>
            <a:r>
              <a:rPr lang="en-US" sz="1600" dirty="0"/>
              <a:t>deployment</a:t>
            </a:r>
          </a:p>
          <a:p>
            <a:pPr>
              <a:buClr>
                <a:srgbClr val="487383"/>
              </a:buClr>
            </a:pPr>
            <a:endParaRPr lang="en-US" sz="1600" b="1" dirty="0">
              <a:ea typeface="+mn-lt"/>
              <a:cs typeface="+mn-lt"/>
            </a:endParaRPr>
          </a:p>
          <a:p>
            <a:pPr>
              <a:buClr>
                <a:srgbClr val="487383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45" y="167323"/>
            <a:ext cx="8654473" cy="3547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Results of Trained </a:t>
            </a:r>
            <a:r>
              <a:rPr lang="en-US" sz="5300" dirty="0">
                <a:solidFill>
                  <a:srgbClr val="0070C0"/>
                </a:solidFill>
              </a:rPr>
              <a:t>Model in G-Collab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2567A-83A9-42E0-B620-A6D24B7D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6" y="1102124"/>
            <a:ext cx="5304056" cy="5022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C1A18-63CE-4B58-BDD6-76D9753D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62" y="1102125"/>
            <a:ext cx="6232735" cy="50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606" y="245981"/>
            <a:ext cx="4751357" cy="3547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FastAPI Deployment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92997-9178-4561-BC85-56FB9F83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" y="39328"/>
            <a:ext cx="3902790" cy="1956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F77D7-BC32-4118-8BD2-5855DF81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6" y="2100973"/>
            <a:ext cx="4435237" cy="456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BBE72E-196F-4475-B910-19F0AB7B7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789" y="1521494"/>
            <a:ext cx="3810812" cy="51691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10D3B2-F495-4E08-AB31-BA30B5D7F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027" y="787329"/>
            <a:ext cx="3518847" cy="58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552" y="152834"/>
            <a:ext cx="7794895" cy="3547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Collaboration and Github Archive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D23B47-ABC6-4CFB-9B7B-0A974425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8" y="665886"/>
            <a:ext cx="9964541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C659F-3618-8120-5283-972E58CC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00" y="1175733"/>
            <a:ext cx="4842404" cy="5090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B09B9-7AF1-E88C-6B90-1A29F4D1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009000"/>
            <a:ext cx="5503333" cy="22568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E7126B-41D3-DE51-EF34-C9C5C394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2861310" cy="1325563"/>
          </a:xfrm>
        </p:spPr>
        <p:txBody>
          <a:bodyPr/>
          <a:lstStyle/>
          <a:p>
            <a:r>
              <a:rPr lang="en-US" dirty="0"/>
              <a:t>Resnet80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CDE1-CAC6-B262-CB1B-F1A4F7FC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54383"/>
            <a:ext cx="2575558" cy="856002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Timelines</a:t>
            </a:r>
            <a:endParaRPr lang="en-IN" sz="3600" dirty="0">
              <a:solidFill>
                <a:srgbClr val="0070C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A11A52-A3F8-A5C4-830F-12A7FDDE7A99}"/>
              </a:ext>
            </a:extLst>
          </p:cNvPr>
          <p:cNvGrpSpPr/>
          <p:nvPr/>
        </p:nvGrpSpPr>
        <p:grpSpPr>
          <a:xfrm>
            <a:off x="315685" y="2580764"/>
            <a:ext cx="2855509" cy="3401271"/>
            <a:chOff x="779226" y="3306485"/>
            <a:chExt cx="1980000" cy="27350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57B8D9-41FF-4708-008E-17AE41336BBB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Phase#1 – 1</a:t>
              </a:r>
              <a:r>
                <a:rPr lang="en-US" sz="1400" kern="1200" baseline="30000" dirty="0">
                  <a:latin typeface="+mj-lt"/>
                </a:rPr>
                <a:t>st</a:t>
              </a:r>
              <a:r>
                <a:rPr lang="en-US" sz="1400" kern="1200" dirty="0">
                  <a:latin typeface="+mj-lt"/>
                </a:rPr>
                <a:t> July’23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38BBB-44E4-6021-1F0B-601D420027A0}"/>
                </a:ext>
              </a:extLst>
            </p:cNvPr>
            <p:cNvSpPr/>
            <p:nvPr/>
          </p:nvSpPr>
          <p:spPr>
            <a:xfrm>
              <a:off x="779226" y="3773714"/>
              <a:ext cx="1980000" cy="1898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Literature Reading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Understand available implementation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Proposal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model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and test for 8K Flicker Dataset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16529-9708-18D0-E8FA-AD9A18B0A48F}"/>
                </a:ext>
              </a:extLst>
            </p:cNvPr>
            <p:cNvSpPr/>
            <p:nvPr/>
          </p:nvSpPr>
          <p:spPr>
            <a:xfrm>
              <a:off x="779226" y="3306485"/>
              <a:ext cx="1980000" cy="452715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447728-4A0B-E4AE-2B6D-0B4DA4DEAA1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4B55E4-F3A1-630F-6767-732A6495A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82B264-E739-FF63-4441-4662A7C5E75B}"/>
              </a:ext>
            </a:extLst>
          </p:cNvPr>
          <p:cNvGrpSpPr/>
          <p:nvPr/>
        </p:nvGrpSpPr>
        <p:grpSpPr>
          <a:xfrm>
            <a:off x="3127733" y="2059399"/>
            <a:ext cx="2866904" cy="3383221"/>
            <a:chOff x="771325" y="3320999"/>
            <a:chExt cx="1987901" cy="272048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43C986-F74C-4767-3285-DB98594DB543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Phase#2 – 16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4C3A43-C1E8-3F60-7396-5A8788D3D3B7}"/>
                </a:ext>
              </a:extLst>
            </p:cNvPr>
            <p:cNvSpPr/>
            <p:nvPr/>
          </p:nvSpPr>
          <p:spPr>
            <a:xfrm>
              <a:off x="771325" y="3740235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debug &amp; fine-tuning the model to the 8K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other implementations available (ResNet and Xception)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70BA73-A263-A318-14EB-11468B0A8D9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50192F-337D-8B2C-62CF-E7072997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669B00C-1A78-1A7C-2A20-E4EDBF8BB99D}"/>
              </a:ext>
            </a:extLst>
          </p:cNvPr>
          <p:cNvGrpSpPr/>
          <p:nvPr/>
        </p:nvGrpSpPr>
        <p:grpSpPr>
          <a:xfrm>
            <a:off x="5988939" y="1496399"/>
            <a:ext cx="2855509" cy="3383221"/>
            <a:chOff x="779226" y="3320999"/>
            <a:chExt cx="1980000" cy="272048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FBAE89-756D-9258-7478-47C1F9FDAC52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8807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Phase#3 – 12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7CF539-3B5B-1AA9-E6DA-ADE9DAC03C3D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Deploy model to local server and test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Fine Tune the model to 8K based on challenges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Archive in GitHub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sz="16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Draft Project document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CE3D6D-23D3-DD7F-B363-0EEDC427543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318639-7795-26B1-9A94-A7905E049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FE84D2-B8DD-D153-62AB-6F7931369B81}"/>
              </a:ext>
            </a:extLst>
          </p:cNvPr>
          <p:cNvGrpSpPr/>
          <p:nvPr/>
        </p:nvGrpSpPr>
        <p:grpSpPr>
          <a:xfrm>
            <a:off x="8844449" y="1191492"/>
            <a:ext cx="3031863" cy="3125128"/>
            <a:chOff x="779226" y="3773714"/>
            <a:chExt cx="1980000" cy="226777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346F08-EDCC-8DFC-C656-9DF568D3619C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BA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+mj-lt"/>
                </a:rPr>
                <a:t>Phase#</a:t>
              </a:r>
              <a:r>
                <a:rPr lang="en-US" sz="1400" kern="1200" dirty="0">
                  <a:latin typeface="+mj-lt"/>
                </a:rPr>
                <a:t>4 – 26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1DDF84-A81D-D8C6-C180-69DFAA93E135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model using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30K Flicker dataset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 deployment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using back4app.com &amp; render.com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 different implementations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(cascaded LSTM/Transformers)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Prepare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final documentation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present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 learning and status.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72FEA0-EB9A-888C-9B57-93A56992837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245CF-9A68-3CC9-2204-047989B76E6F}"/>
              </a:ext>
            </a:extLst>
          </p:cNvPr>
          <p:cNvCxnSpPr>
            <a:cxnSpLocks/>
          </p:cNvCxnSpPr>
          <p:nvPr/>
        </p:nvCxnSpPr>
        <p:spPr>
          <a:xfrm>
            <a:off x="315685" y="3161814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4AAF97-987F-AC3B-4346-A0865A6B0634}"/>
              </a:ext>
            </a:extLst>
          </p:cNvPr>
          <p:cNvCxnSpPr>
            <a:cxnSpLocks/>
          </p:cNvCxnSpPr>
          <p:nvPr/>
        </p:nvCxnSpPr>
        <p:spPr>
          <a:xfrm>
            <a:off x="3139231" y="3191448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CF2193-56E9-CE4A-236C-E240979E2657}"/>
              </a:ext>
            </a:extLst>
          </p:cNvPr>
          <p:cNvCxnSpPr>
            <a:cxnSpLocks/>
          </p:cNvCxnSpPr>
          <p:nvPr/>
        </p:nvCxnSpPr>
        <p:spPr>
          <a:xfrm>
            <a:off x="5983242" y="2647266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EF524E-02F7-EEB5-B002-D47E6E847B75}"/>
              </a:ext>
            </a:extLst>
          </p:cNvPr>
          <p:cNvCxnSpPr>
            <a:cxnSpLocks/>
          </p:cNvCxnSpPr>
          <p:nvPr/>
        </p:nvCxnSpPr>
        <p:spPr>
          <a:xfrm>
            <a:off x="8854626" y="2084265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3209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807F"/>
      </a:accent4>
      <a:accent5>
        <a:srgbClr val="BB9B82"/>
      </a:accent5>
      <a:accent6>
        <a:srgbClr val="ACA476"/>
      </a:accent6>
      <a:hlink>
        <a:srgbClr val="997E5D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2697</TotalTime>
  <Words>1073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Nova</vt:lpstr>
      <vt:lpstr>Wingdings</vt:lpstr>
      <vt:lpstr>ConfettiVTI</vt:lpstr>
      <vt:lpstr>Automatic Image Captioning  Phase-2 Review Group-15, Cohort-20</vt:lpstr>
      <vt:lpstr>Phase 2: Status Summary</vt:lpstr>
      <vt:lpstr>Learnings</vt:lpstr>
      <vt:lpstr>Challenges</vt:lpstr>
      <vt:lpstr>Results of Trained Model in G-Collab</vt:lpstr>
      <vt:lpstr>FastAPI Deployment</vt:lpstr>
      <vt:lpstr>Collaboration and Github Archive</vt:lpstr>
      <vt:lpstr>Resnet80</vt:lpstr>
      <vt:lpstr>Timelines</vt:lpstr>
      <vt:lpstr>PowerPoint Presentation</vt:lpstr>
      <vt:lpstr>Backup  Slides from Phase1 Review 8th July 2023</vt:lpstr>
      <vt:lpstr>Phase 1: Status Summary</vt:lpstr>
      <vt:lpstr>Learning and Challenges</vt:lpstr>
      <vt:lpstr>Implementation</vt:lpstr>
      <vt:lpstr>Timelines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Ritesh Singh</dc:creator>
  <cp:lastModifiedBy>Raheem Baig</cp:lastModifiedBy>
  <cp:revision>34</cp:revision>
  <dcterms:created xsi:type="dcterms:W3CDTF">2023-07-02T04:24:55Z</dcterms:created>
  <dcterms:modified xsi:type="dcterms:W3CDTF">2023-08-11T19:26:03Z</dcterms:modified>
</cp:coreProperties>
</file>