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2" r:id="rId3"/>
    <p:sldId id="287" r:id="rId4"/>
    <p:sldId id="269" r:id="rId5"/>
    <p:sldId id="271" r:id="rId7"/>
    <p:sldId id="290" r:id="rId8"/>
    <p:sldId id="291" r:id="rId9"/>
    <p:sldId id="292" r:id="rId10"/>
    <p:sldId id="294" r:id="rId11"/>
    <p:sldId id="293" r:id="rId12"/>
    <p:sldId id="295" r:id="rId13"/>
    <p:sldId id="296" r:id="rId14"/>
    <p:sldId id="298" r:id="rId15"/>
    <p:sldId id="299" r:id="rId16"/>
    <p:sldId id="300" r:id="rId17"/>
    <p:sldId id="301" r:id="rId18"/>
    <p:sldId id="279" r:id="rId19"/>
    <p:sldId id="280" r:id="rId20"/>
    <p:sldId id="281" r:id="rId21"/>
    <p:sldId id="302" r:id="rId22"/>
    <p:sldId id="304"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199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116.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B3B04F-243C-4F45-AA9C-39A292435CA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0ABEF0-6938-4459-99D3-D199B609F2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flipH="1">
            <a:off x="1" y="6496384"/>
            <a:ext cx="12192000" cy="361616"/>
            <a:chOff x="1" y="6278880"/>
            <a:chExt cx="12192000" cy="579120"/>
          </a:xfrm>
          <a:gradFill flip="none" rotWithShape="1">
            <a:gsLst>
              <a:gs pos="88000">
                <a:schemeClr val="accent1">
                  <a:lumMod val="60000"/>
                  <a:lumOff val="40000"/>
                </a:schemeClr>
              </a:gs>
              <a:gs pos="19000">
                <a:schemeClr val="accent1"/>
              </a:gs>
            </a:gsLst>
            <a:lin ang="0" scaled="1"/>
            <a:tileRect/>
          </a:gradFill>
          <a:effectLst>
            <a:outerShdw blurRad="190500" dist="38100" dir="16200000" rotWithShape="0">
              <a:schemeClr val="accent1">
                <a:lumMod val="75000"/>
                <a:alpha val="45000"/>
              </a:schemeClr>
            </a:outerShdw>
          </a:effectLst>
        </p:grpSpPr>
        <p:sp>
          <p:nvSpPr>
            <p:cNvPr id="8" name="任意多边形: 形状 7"/>
            <p:cNvSpPr/>
            <p:nvPr/>
          </p:nvSpPr>
          <p:spPr>
            <a:xfrm>
              <a:off x="3497684" y="6278880"/>
              <a:ext cx="8694317" cy="579120"/>
            </a:xfrm>
            <a:custGeom>
              <a:avLst/>
              <a:gdLst>
                <a:gd name="connsiteX0" fmla="*/ 8206637 w 8694317"/>
                <a:gd name="connsiteY0" fmla="*/ 0 h 579120"/>
                <a:gd name="connsiteX1" fmla="*/ 8694317 w 8694317"/>
                <a:gd name="connsiteY1" fmla="*/ 2827 h 579120"/>
                <a:gd name="connsiteX2" fmla="*/ 8694317 w 8694317"/>
                <a:gd name="connsiteY2" fmla="*/ 579120 h 579120"/>
                <a:gd name="connsiteX3" fmla="*/ 0 w 8694317"/>
                <a:gd name="connsiteY3" fmla="*/ 579120 h 579120"/>
                <a:gd name="connsiteX4" fmla="*/ 47944 w 8694317"/>
                <a:gd name="connsiteY4" fmla="*/ 571304 h 579120"/>
                <a:gd name="connsiteX5" fmla="*/ 8206637 w 8694317"/>
                <a:gd name="connsiteY5" fmla="*/ 0 h 579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94317" h="579120">
                  <a:moveTo>
                    <a:pt x="8206637" y="0"/>
                  </a:moveTo>
                  <a:lnTo>
                    <a:pt x="8694317" y="2827"/>
                  </a:lnTo>
                  <a:lnTo>
                    <a:pt x="8694317" y="579120"/>
                  </a:lnTo>
                  <a:lnTo>
                    <a:pt x="0" y="579120"/>
                  </a:lnTo>
                  <a:lnTo>
                    <a:pt x="47944" y="571304"/>
                  </a:lnTo>
                  <a:cubicBezTo>
                    <a:pt x="2376890" y="210613"/>
                    <a:pt x="5184473" y="0"/>
                    <a:pt x="820663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a:off x="1" y="6375210"/>
              <a:ext cx="5165247" cy="482790"/>
            </a:xfrm>
            <a:custGeom>
              <a:avLst/>
              <a:gdLst>
                <a:gd name="connsiteX0" fmla="*/ 0 w 5165247"/>
                <a:gd name="connsiteY0" fmla="*/ 0 h 482790"/>
                <a:gd name="connsiteX1" fmla="*/ 575024 w 5165247"/>
                <a:gd name="connsiteY1" fmla="*/ 28027 h 482790"/>
                <a:gd name="connsiteX2" fmla="*/ 4966526 w 5165247"/>
                <a:gd name="connsiteY2" fmla="*/ 453188 h 482790"/>
                <a:gd name="connsiteX3" fmla="*/ 5165247 w 5165247"/>
                <a:gd name="connsiteY3" fmla="*/ 482790 h 482790"/>
                <a:gd name="connsiteX4" fmla="*/ 0 w 5165247"/>
                <a:gd name="connsiteY4" fmla="*/ 482790 h 482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5247" h="482790">
                  <a:moveTo>
                    <a:pt x="0" y="0"/>
                  </a:moveTo>
                  <a:lnTo>
                    <a:pt x="575024" y="28027"/>
                  </a:lnTo>
                  <a:cubicBezTo>
                    <a:pt x="2174272" y="122315"/>
                    <a:pt x="3655577" y="267348"/>
                    <a:pt x="4966526" y="453188"/>
                  </a:cubicBezTo>
                  <a:lnTo>
                    <a:pt x="5165247" y="482790"/>
                  </a:lnTo>
                  <a:lnTo>
                    <a:pt x="0" y="48279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1" name="Freeform 1031"/>
          <p:cNvSpPr/>
          <p:nvPr/>
        </p:nvSpPr>
        <p:spPr bwMode="auto">
          <a:xfrm>
            <a:off x="373040" y="269242"/>
            <a:ext cx="402673" cy="526684"/>
          </a:xfrm>
          <a:custGeom>
            <a:avLst/>
            <a:gdLst>
              <a:gd name="T0" fmla="*/ 162 w 539"/>
              <a:gd name="T1" fmla="*/ 705 h 705"/>
              <a:gd name="T2" fmla="*/ 0 w 539"/>
              <a:gd name="T3" fmla="*/ 705 h 705"/>
              <a:gd name="T4" fmla="*/ 375 w 539"/>
              <a:gd name="T5" fmla="*/ 0 h 705"/>
              <a:gd name="T6" fmla="*/ 539 w 539"/>
              <a:gd name="T7" fmla="*/ 0 h 705"/>
              <a:gd name="T8" fmla="*/ 162 w 539"/>
              <a:gd name="T9" fmla="*/ 705 h 705"/>
            </a:gdLst>
            <a:ahLst/>
            <a:cxnLst>
              <a:cxn ang="0">
                <a:pos x="T0" y="T1"/>
              </a:cxn>
              <a:cxn ang="0">
                <a:pos x="T2" y="T3"/>
              </a:cxn>
              <a:cxn ang="0">
                <a:pos x="T4" y="T5"/>
              </a:cxn>
              <a:cxn ang="0">
                <a:pos x="T6" y="T7"/>
              </a:cxn>
              <a:cxn ang="0">
                <a:pos x="T8" y="T9"/>
              </a:cxn>
            </a:cxnLst>
            <a:rect l="0" t="0" r="r" b="b"/>
            <a:pathLst>
              <a:path w="539" h="705">
                <a:moveTo>
                  <a:pt x="162" y="705"/>
                </a:moveTo>
                <a:lnTo>
                  <a:pt x="0" y="705"/>
                </a:lnTo>
                <a:lnTo>
                  <a:pt x="375" y="0"/>
                </a:lnTo>
                <a:lnTo>
                  <a:pt x="539" y="0"/>
                </a:lnTo>
                <a:lnTo>
                  <a:pt x="162" y="705"/>
                </a:lnTo>
                <a:close/>
              </a:path>
            </a:pathLst>
          </a:custGeom>
          <a:gradFill flip="none" rotWithShape="1">
            <a:gsLst>
              <a:gs pos="0">
                <a:schemeClr val="accent1">
                  <a:alpha val="0"/>
                </a:schemeClr>
              </a:gs>
              <a:gs pos="100000">
                <a:schemeClr val="accent1">
                  <a:alpha val="2600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14" name="Freeform 1033"/>
          <p:cNvSpPr/>
          <p:nvPr/>
        </p:nvSpPr>
        <p:spPr bwMode="auto">
          <a:xfrm>
            <a:off x="419022" y="296620"/>
            <a:ext cx="252509" cy="330205"/>
          </a:xfrm>
          <a:custGeom>
            <a:avLst/>
            <a:gdLst>
              <a:gd name="T0" fmla="*/ 103 w 338"/>
              <a:gd name="T1" fmla="*/ 442 h 442"/>
              <a:gd name="T2" fmla="*/ 0 w 338"/>
              <a:gd name="T3" fmla="*/ 442 h 442"/>
              <a:gd name="T4" fmla="*/ 236 w 338"/>
              <a:gd name="T5" fmla="*/ 0 h 442"/>
              <a:gd name="T6" fmla="*/ 338 w 338"/>
              <a:gd name="T7" fmla="*/ 0 h 442"/>
              <a:gd name="T8" fmla="*/ 103 w 338"/>
              <a:gd name="T9" fmla="*/ 442 h 442"/>
            </a:gdLst>
            <a:ahLst/>
            <a:cxnLst>
              <a:cxn ang="0">
                <a:pos x="T0" y="T1"/>
              </a:cxn>
              <a:cxn ang="0">
                <a:pos x="T2" y="T3"/>
              </a:cxn>
              <a:cxn ang="0">
                <a:pos x="T4" y="T5"/>
              </a:cxn>
              <a:cxn ang="0">
                <a:pos x="T6" y="T7"/>
              </a:cxn>
              <a:cxn ang="0">
                <a:pos x="T8" y="T9"/>
              </a:cxn>
            </a:cxnLst>
            <a:rect l="0" t="0" r="r" b="b"/>
            <a:pathLst>
              <a:path w="338" h="442">
                <a:moveTo>
                  <a:pt x="103" y="442"/>
                </a:moveTo>
                <a:lnTo>
                  <a:pt x="0" y="442"/>
                </a:lnTo>
                <a:lnTo>
                  <a:pt x="236" y="0"/>
                </a:lnTo>
                <a:lnTo>
                  <a:pt x="338" y="0"/>
                </a:lnTo>
                <a:lnTo>
                  <a:pt x="103" y="442"/>
                </a:lnTo>
                <a:close/>
              </a:path>
            </a:pathLst>
          </a:custGeom>
          <a:gradFill>
            <a:gsLst>
              <a:gs pos="0">
                <a:schemeClr val="accent1">
                  <a:alpha val="50000"/>
                </a:schemeClr>
              </a:gs>
              <a:gs pos="100000">
                <a:schemeClr val="accent1">
                  <a:alpha val="26000"/>
                </a:schemeClr>
              </a:gs>
            </a:gsLst>
            <a:lin ang="5400000" scaled="1"/>
          </a:gradFill>
          <a:ln>
            <a:noFill/>
          </a:ln>
        </p:spPr>
        <p:txBody>
          <a:bodyPr vert="horz" wrap="square" lIns="91440" tIns="45720" rIns="91440" bIns="45720" numCol="1" anchor="t" anchorCtr="0" compatLnSpc="1"/>
          <a:lstStyle/>
          <a:p>
            <a:endParaRPr lang="zh-CN" altLang="en-US"/>
          </a:p>
        </p:txBody>
      </p:sp>
      <p:sp>
        <p:nvSpPr>
          <p:cNvPr id="16" name="Freeform 1030"/>
          <p:cNvSpPr/>
          <p:nvPr/>
        </p:nvSpPr>
        <p:spPr bwMode="auto">
          <a:xfrm>
            <a:off x="475351" y="307820"/>
            <a:ext cx="457769" cy="598750"/>
          </a:xfrm>
          <a:custGeom>
            <a:avLst/>
            <a:gdLst>
              <a:gd name="T0" fmla="*/ 161 w 539"/>
              <a:gd name="T1" fmla="*/ 705 h 705"/>
              <a:gd name="T2" fmla="*/ 0 w 539"/>
              <a:gd name="T3" fmla="*/ 705 h 705"/>
              <a:gd name="T4" fmla="*/ 377 w 539"/>
              <a:gd name="T5" fmla="*/ 0 h 705"/>
              <a:gd name="T6" fmla="*/ 539 w 539"/>
              <a:gd name="T7" fmla="*/ 0 h 705"/>
              <a:gd name="T8" fmla="*/ 161 w 539"/>
              <a:gd name="T9" fmla="*/ 705 h 705"/>
            </a:gdLst>
            <a:ahLst/>
            <a:cxnLst>
              <a:cxn ang="0">
                <a:pos x="T0" y="T1"/>
              </a:cxn>
              <a:cxn ang="0">
                <a:pos x="T2" y="T3"/>
              </a:cxn>
              <a:cxn ang="0">
                <a:pos x="T4" y="T5"/>
              </a:cxn>
              <a:cxn ang="0">
                <a:pos x="T6" y="T7"/>
              </a:cxn>
              <a:cxn ang="0">
                <a:pos x="T8" y="T9"/>
              </a:cxn>
            </a:cxnLst>
            <a:rect l="0" t="0" r="r" b="b"/>
            <a:pathLst>
              <a:path w="539" h="705">
                <a:moveTo>
                  <a:pt x="161" y="705"/>
                </a:moveTo>
                <a:lnTo>
                  <a:pt x="0" y="705"/>
                </a:lnTo>
                <a:lnTo>
                  <a:pt x="377" y="0"/>
                </a:lnTo>
                <a:lnTo>
                  <a:pt x="539" y="0"/>
                </a:lnTo>
                <a:lnTo>
                  <a:pt x="161" y="705"/>
                </a:lnTo>
                <a:close/>
              </a:path>
            </a:pathLst>
          </a:custGeom>
          <a:gradFill flip="none" rotWithShape="1">
            <a:gsLst>
              <a:gs pos="26000">
                <a:schemeClr val="accent1"/>
              </a:gs>
              <a:gs pos="100000">
                <a:schemeClr val="accent1">
                  <a:alpha val="10000"/>
                </a:schemeClr>
              </a:gs>
            </a:gsLst>
            <a:lin ang="16200000" scaled="1"/>
            <a:tileRect/>
          </a:gradFill>
          <a:ln>
            <a:noFill/>
          </a:ln>
        </p:spPr>
        <p:txBody>
          <a:bodyPr vert="horz" wrap="square" lIns="91440" tIns="45720" rIns="91440" bIns="45720" numCol="1" anchor="t" anchorCtr="0" compatLnSpc="1"/>
          <a:lstStyle/>
          <a:p>
            <a:endParaRPr lang="zh-CN" altLang="en-US"/>
          </a:p>
        </p:txBody>
      </p:sp>
      <p:sp>
        <p:nvSpPr>
          <p:cNvPr id="19" name="文本占位符 18"/>
          <p:cNvSpPr>
            <a:spLocks noGrp="1"/>
          </p:cNvSpPr>
          <p:nvPr userDrawn="1">
            <p:ph type="body" sz="quarter" idx="10" hasCustomPrompt="1"/>
          </p:nvPr>
        </p:nvSpPr>
        <p:spPr>
          <a:xfrm>
            <a:off x="958899" y="341908"/>
            <a:ext cx="8195310" cy="584775"/>
          </a:xfrm>
        </p:spPr>
        <p:txBody>
          <a:bodyPr wrap="square" anchor="ctr" anchorCtr="0">
            <a:spAutoFit/>
          </a:bodyPr>
          <a:lstStyle>
            <a:lvl1pPr marL="0" indent="0">
              <a:lnSpc>
                <a:spcPct val="100000"/>
              </a:lnSpc>
              <a:spcBef>
                <a:spcPts val="0"/>
              </a:spcBef>
              <a:buNone/>
              <a:defRPr lang="zh-CN" altLang="en-US" sz="3200" kern="1200" dirty="0" smtClean="0">
                <a:gradFill>
                  <a:gsLst>
                    <a:gs pos="0">
                      <a:schemeClr val="accent1">
                        <a:lumMod val="60000"/>
                        <a:lumOff val="40000"/>
                      </a:schemeClr>
                    </a:gs>
                    <a:gs pos="100000">
                      <a:schemeClr val="accent1"/>
                    </a:gs>
                  </a:gsLst>
                  <a:lin ang="2400000" scaled="0"/>
                </a:gradFill>
                <a:latin typeface="+mj-ea"/>
                <a:ea typeface="+mj-ea"/>
                <a:cs typeface="+mn-cs"/>
              </a:defRPr>
            </a:lvl1pPr>
            <a:lvl2pPr marL="457200" indent="0">
              <a:buNone/>
              <a:defRPr lang="zh-CN" altLang="en-US" sz="3200" kern="1200" dirty="0" smtClean="0">
                <a:solidFill>
                  <a:schemeClr val="bg1"/>
                </a:solidFill>
                <a:latin typeface="+mj-ea"/>
                <a:ea typeface="+mj-ea"/>
                <a:cs typeface="+mn-cs"/>
              </a:defRPr>
            </a:lvl2pPr>
            <a:lvl3pPr>
              <a:defRPr lang="zh-CN" altLang="en-US" sz="3200" kern="1200" dirty="0" smtClean="0">
                <a:solidFill>
                  <a:schemeClr val="bg1"/>
                </a:solidFill>
                <a:latin typeface="+mj-ea"/>
                <a:ea typeface="+mj-ea"/>
                <a:cs typeface="+mn-cs"/>
              </a:defRPr>
            </a:lvl3pPr>
            <a:lvl4pPr>
              <a:defRPr lang="zh-CN" altLang="en-US" sz="3200" kern="1200" dirty="0" smtClean="0">
                <a:solidFill>
                  <a:schemeClr val="bg1"/>
                </a:solidFill>
                <a:latin typeface="+mj-ea"/>
                <a:ea typeface="+mj-ea"/>
                <a:cs typeface="+mn-cs"/>
              </a:defRPr>
            </a:lvl4pPr>
            <a:lvl5pPr>
              <a:defRPr lang="zh-CN" altLang="en-US" sz="3200" kern="1200" dirty="0">
                <a:solidFill>
                  <a:schemeClr val="bg1"/>
                </a:solidFill>
                <a:latin typeface="+mj-ea"/>
                <a:ea typeface="+mj-ea"/>
                <a:cs typeface="+mn-cs"/>
              </a:defRPr>
            </a:lvl5pPr>
          </a:lstStyle>
          <a:p>
            <a:pPr lvl="0"/>
            <a:r>
              <a:rPr lang="zh-CN" altLang="en-US" dirty="0"/>
              <a:t>单击此处输入您的标题</a:t>
            </a:r>
            <a:endParaRPr lang="zh-CN" altLang="en-US" dirty="0"/>
          </a:p>
        </p:txBody>
      </p:sp>
      <p:grpSp>
        <p:nvGrpSpPr>
          <p:cNvPr id="2" name="组合 1"/>
          <p:cNvGrpSpPr/>
          <p:nvPr userDrawn="1"/>
        </p:nvGrpSpPr>
        <p:grpSpPr>
          <a:xfrm>
            <a:off x="11171291" y="361616"/>
            <a:ext cx="545358" cy="545358"/>
            <a:chOff x="5518840" y="833121"/>
            <a:chExt cx="1154320" cy="1154320"/>
          </a:xfrm>
        </p:grpSpPr>
        <p:sp>
          <p:nvSpPr>
            <p:cNvPr id="25" name="任意多边形: 形状 24"/>
            <p:cNvSpPr/>
            <p:nvPr/>
          </p:nvSpPr>
          <p:spPr>
            <a:xfrm>
              <a:off x="5518840" y="833121"/>
              <a:ext cx="1154320" cy="1154320"/>
            </a:xfrm>
            <a:custGeom>
              <a:avLst/>
              <a:gdLst>
                <a:gd name="connsiteX0" fmla="*/ 499110 w 998220"/>
                <a:gd name="connsiteY0" fmla="*/ 0 h 998220"/>
                <a:gd name="connsiteX1" fmla="*/ 998220 w 998220"/>
                <a:gd name="connsiteY1" fmla="*/ 499110 h 998220"/>
                <a:gd name="connsiteX2" fmla="*/ 499110 w 998220"/>
                <a:gd name="connsiteY2" fmla="*/ 998220 h 998220"/>
                <a:gd name="connsiteX3" fmla="*/ 0 w 998220"/>
                <a:gd name="connsiteY3" fmla="*/ 499110 h 998220"/>
                <a:gd name="connsiteX4" fmla="*/ 499110 w 998220"/>
                <a:gd name="connsiteY4" fmla="*/ 0 h 998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220" h="998220">
                  <a:moveTo>
                    <a:pt x="499110" y="0"/>
                  </a:moveTo>
                  <a:cubicBezTo>
                    <a:pt x="774761" y="0"/>
                    <a:pt x="998220" y="223459"/>
                    <a:pt x="998220" y="499110"/>
                  </a:cubicBezTo>
                  <a:cubicBezTo>
                    <a:pt x="998220" y="774761"/>
                    <a:pt x="774761" y="998220"/>
                    <a:pt x="499110" y="998220"/>
                  </a:cubicBezTo>
                  <a:cubicBezTo>
                    <a:pt x="223459" y="998220"/>
                    <a:pt x="0" y="774761"/>
                    <a:pt x="0" y="499110"/>
                  </a:cubicBezTo>
                  <a:cubicBezTo>
                    <a:pt x="0" y="223459"/>
                    <a:pt x="223459" y="0"/>
                    <a:pt x="499110" y="0"/>
                  </a:cubicBezTo>
                  <a:close/>
                </a:path>
              </a:pathLst>
            </a:custGeom>
            <a:noFill/>
            <a:ln w="19050" cmpd="tri">
              <a:gradFill>
                <a:gsLst>
                  <a:gs pos="0">
                    <a:schemeClr val="accent1">
                      <a:lumMod val="60000"/>
                      <a:lumOff val="40000"/>
                    </a:schemeClr>
                  </a:gs>
                  <a:gs pos="74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sz="2000" dirty="0">
                <a:latin typeface="+mj-ea"/>
                <a:ea typeface="+mj-ea"/>
              </a:endParaRPr>
            </a:p>
          </p:txBody>
        </p:sp>
        <p:sp>
          <p:nvSpPr>
            <p:cNvPr id="26" name="任意多边形: 形状 25"/>
            <p:cNvSpPr/>
            <p:nvPr/>
          </p:nvSpPr>
          <p:spPr>
            <a:xfrm>
              <a:off x="5727700" y="1049540"/>
              <a:ext cx="736602" cy="721482"/>
            </a:xfrm>
            <a:custGeom>
              <a:avLst/>
              <a:gdLst/>
              <a:ahLst/>
              <a:cxnLst/>
              <a:rect l="l" t="t" r="r" b="b"/>
              <a:pathLst>
                <a:path w="563511" h="551945">
                  <a:moveTo>
                    <a:pt x="358029" y="310200"/>
                  </a:moveTo>
                  <a:cubicBezTo>
                    <a:pt x="377797" y="313193"/>
                    <a:pt x="391447" y="318298"/>
                    <a:pt x="398980" y="325518"/>
                  </a:cubicBezTo>
                  <a:cubicBezTo>
                    <a:pt x="406512" y="332737"/>
                    <a:pt x="409675" y="339932"/>
                    <a:pt x="408467" y="347103"/>
                  </a:cubicBezTo>
                  <a:cubicBezTo>
                    <a:pt x="407260" y="354274"/>
                    <a:pt x="403430" y="359284"/>
                    <a:pt x="396979" y="362132"/>
                  </a:cubicBezTo>
                  <a:cubicBezTo>
                    <a:pt x="390527" y="364979"/>
                    <a:pt x="383202" y="363528"/>
                    <a:pt x="375002" y="357778"/>
                  </a:cubicBezTo>
                  <a:cubicBezTo>
                    <a:pt x="374097" y="349404"/>
                    <a:pt x="371857" y="341142"/>
                    <a:pt x="368283" y="332993"/>
                  </a:cubicBezTo>
                  <a:cubicBezTo>
                    <a:pt x="364710" y="324843"/>
                    <a:pt x="360606" y="317675"/>
                    <a:pt x="355971" y="311486"/>
                  </a:cubicBezTo>
                  <a:close/>
                  <a:moveTo>
                    <a:pt x="97968" y="308657"/>
                  </a:moveTo>
                  <a:lnTo>
                    <a:pt x="149145" y="313287"/>
                  </a:lnTo>
                  <a:cubicBezTo>
                    <a:pt x="148797" y="315333"/>
                    <a:pt x="147886" y="316962"/>
                    <a:pt x="146413" y="318173"/>
                  </a:cubicBezTo>
                  <a:cubicBezTo>
                    <a:pt x="144939" y="319384"/>
                    <a:pt x="142678" y="320241"/>
                    <a:pt x="139630" y="320745"/>
                  </a:cubicBezTo>
                  <a:cubicBezTo>
                    <a:pt x="139410" y="332066"/>
                    <a:pt x="139142" y="343178"/>
                    <a:pt x="138826" y="354081"/>
                  </a:cubicBezTo>
                  <a:cubicBezTo>
                    <a:pt x="138510" y="364984"/>
                    <a:pt x="137921" y="375646"/>
                    <a:pt x="137058" y="386067"/>
                  </a:cubicBezTo>
                  <a:lnTo>
                    <a:pt x="186693" y="386067"/>
                  </a:lnTo>
                  <a:lnTo>
                    <a:pt x="208038" y="359064"/>
                  </a:lnTo>
                  <a:cubicBezTo>
                    <a:pt x="208245" y="359211"/>
                    <a:pt x="210490" y="360916"/>
                    <a:pt x="214773" y="364179"/>
                  </a:cubicBezTo>
                  <a:cubicBezTo>
                    <a:pt x="219056" y="367441"/>
                    <a:pt x="224139" y="371375"/>
                    <a:pt x="230022" y="375980"/>
                  </a:cubicBezTo>
                  <a:cubicBezTo>
                    <a:pt x="235905" y="380585"/>
                    <a:pt x="241351" y="384976"/>
                    <a:pt x="246357" y="389153"/>
                  </a:cubicBezTo>
                  <a:cubicBezTo>
                    <a:pt x="245940" y="390562"/>
                    <a:pt x="245039" y="391602"/>
                    <a:pt x="243657" y="392271"/>
                  </a:cubicBezTo>
                  <a:cubicBezTo>
                    <a:pt x="242275" y="392941"/>
                    <a:pt x="240603" y="393273"/>
                    <a:pt x="238642" y="393268"/>
                  </a:cubicBezTo>
                  <a:lnTo>
                    <a:pt x="138344" y="393268"/>
                  </a:lnTo>
                  <a:cubicBezTo>
                    <a:pt x="142395" y="417158"/>
                    <a:pt x="153067" y="439458"/>
                    <a:pt x="170362" y="460166"/>
                  </a:cubicBezTo>
                  <a:cubicBezTo>
                    <a:pt x="187657" y="480873"/>
                    <a:pt x="213503" y="497836"/>
                    <a:pt x="247901" y="511054"/>
                  </a:cubicBezTo>
                  <a:lnTo>
                    <a:pt x="247643" y="514140"/>
                  </a:lnTo>
                  <a:cubicBezTo>
                    <a:pt x="238128" y="516053"/>
                    <a:pt x="230606" y="520136"/>
                    <a:pt x="225076" y="526388"/>
                  </a:cubicBezTo>
                  <a:cubicBezTo>
                    <a:pt x="219547" y="532641"/>
                    <a:pt x="216011" y="541160"/>
                    <a:pt x="214468" y="551945"/>
                  </a:cubicBezTo>
                  <a:cubicBezTo>
                    <a:pt x="196612" y="540126"/>
                    <a:pt x="182261" y="525902"/>
                    <a:pt x="171415" y="509273"/>
                  </a:cubicBezTo>
                  <a:cubicBezTo>
                    <a:pt x="160569" y="492644"/>
                    <a:pt x="152352" y="475086"/>
                    <a:pt x="146764" y="456600"/>
                  </a:cubicBezTo>
                  <a:cubicBezTo>
                    <a:pt x="141176" y="438113"/>
                    <a:pt x="137341" y="420174"/>
                    <a:pt x="135258" y="402783"/>
                  </a:cubicBezTo>
                  <a:cubicBezTo>
                    <a:pt x="132832" y="423484"/>
                    <a:pt x="127425" y="442947"/>
                    <a:pt x="119037" y="461172"/>
                  </a:cubicBezTo>
                  <a:cubicBezTo>
                    <a:pt x="110648" y="479396"/>
                    <a:pt x="97374" y="496135"/>
                    <a:pt x="79213" y="511387"/>
                  </a:cubicBezTo>
                  <a:cubicBezTo>
                    <a:pt x="61052" y="526640"/>
                    <a:pt x="36100" y="540159"/>
                    <a:pt x="4356" y="551945"/>
                  </a:cubicBezTo>
                  <a:lnTo>
                    <a:pt x="2298" y="548602"/>
                  </a:lnTo>
                  <a:cubicBezTo>
                    <a:pt x="25384" y="533611"/>
                    <a:pt x="43478" y="517901"/>
                    <a:pt x="56581" y="501472"/>
                  </a:cubicBezTo>
                  <a:cubicBezTo>
                    <a:pt x="69685" y="485043"/>
                    <a:pt x="79187" y="467828"/>
                    <a:pt x="85090" y="449827"/>
                  </a:cubicBezTo>
                  <a:cubicBezTo>
                    <a:pt x="90992" y="431827"/>
                    <a:pt x="94685" y="412974"/>
                    <a:pt x="96167" y="393268"/>
                  </a:cubicBezTo>
                  <a:lnTo>
                    <a:pt x="6670" y="393268"/>
                  </a:lnTo>
                  <a:lnTo>
                    <a:pt x="4613" y="386067"/>
                  </a:lnTo>
                  <a:lnTo>
                    <a:pt x="96682" y="386067"/>
                  </a:lnTo>
                  <a:cubicBezTo>
                    <a:pt x="97410" y="373857"/>
                    <a:pt x="97818" y="361309"/>
                    <a:pt x="97903" y="348423"/>
                  </a:cubicBezTo>
                  <a:cubicBezTo>
                    <a:pt x="97989" y="335538"/>
                    <a:pt x="98010" y="322282"/>
                    <a:pt x="97968" y="308657"/>
                  </a:cubicBezTo>
                  <a:close/>
                  <a:moveTo>
                    <a:pt x="487645" y="307130"/>
                  </a:moveTo>
                  <a:lnTo>
                    <a:pt x="533679" y="324361"/>
                  </a:lnTo>
                  <a:cubicBezTo>
                    <a:pt x="533058" y="325818"/>
                    <a:pt x="531922" y="326954"/>
                    <a:pt x="530272" y="327769"/>
                  </a:cubicBezTo>
                  <a:cubicBezTo>
                    <a:pt x="528621" y="328583"/>
                    <a:pt x="526328" y="328819"/>
                    <a:pt x="523392" y="328476"/>
                  </a:cubicBezTo>
                  <a:cubicBezTo>
                    <a:pt x="517075" y="334043"/>
                    <a:pt x="509649" y="340140"/>
                    <a:pt x="501114" y="346767"/>
                  </a:cubicBezTo>
                  <a:cubicBezTo>
                    <a:pt x="492579" y="353395"/>
                    <a:pt x="483803" y="359557"/>
                    <a:pt x="474786" y="365252"/>
                  </a:cubicBezTo>
                  <a:lnTo>
                    <a:pt x="509762" y="365252"/>
                  </a:lnTo>
                  <a:lnTo>
                    <a:pt x="529564" y="345449"/>
                  </a:lnTo>
                  <a:lnTo>
                    <a:pt x="563511" y="377313"/>
                  </a:lnTo>
                  <a:cubicBezTo>
                    <a:pt x="562536" y="378573"/>
                    <a:pt x="561272" y="379464"/>
                    <a:pt x="559718" y="379984"/>
                  </a:cubicBezTo>
                  <a:cubicBezTo>
                    <a:pt x="558164" y="380504"/>
                    <a:pt x="556000" y="380815"/>
                    <a:pt x="553224" y="380917"/>
                  </a:cubicBezTo>
                  <a:cubicBezTo>
                    <a:pt x="547486" y="384366"/>
                    <a:pt x="540639" y="387960"/>
                    <a:pt x="532683" y="391698"/>
                  </a:cubicBezTo>
                  <a:cubicBezTo>
                    <a:pt x="524726" y="395436"/>
                    <a:pt x="516915" y="398706"/>
                    <a:pt x="509248" y="401508"/>
                  </a:cubicBezTo>
                  <a:lnTo>
                    <a:pt x="520820" y="412546"/>
                  </a:lnTo>
                  <a:cubicBezTo>
                    <a:pt x="519845" y="413677"/>
                    <a:pt x="518581" y="414503"/>
                    <a:pt x="517027" y="415024"/>
                  </a:cubicBezTo>
                  <a:cubicBezTo>
                    <a:pt x="515473" y="415544"/>
                    <a:pt x="513309" y="415919"/>
                    <a:pt x="510533" y="416150"/>
                  </a:cubicBezTo>
                  <a:cubicBezTo>
                    <a:pt x="503654" y="419315"/>
                    <a:pt x="495682" y="422704"/>
                    <a:pt x="486616" y="426320"/>
                  </a:cubicBezTo>
                  <a:cubicBezTo>
                    <a:pt x="477551" y="429935"/>
                    <a:pt x="468550" y="433325"/>
                    <a:pt x="459613" y="436489"/>
                  </a:cubicBezTo>
                  <a:lnTo>
                    <a:pt x="467071" y="437003"/>
                  </a:lnTo>
                  <a:cubicBezTo>
                    <a:pt x="466830" y="438896"/>
                    <a:pt x="466026" y="440357"/>
                    <a:pt x="464660" y="441386"/>
                  </a:cubicBezTo>
                  <a:cubicBezTo>
                    <a:pt x="463294" y="442416"/>
                    <a:pt x="461268" y="443173"/>
                    <a:pt x="458584" y="443658"/>
                  </a:cubicBezTo>
                  <a:lnTo>
                    <a:pt x="458584" y="459892"/>
                  </a:lnTo>
                  <a:lnTo>
                    <a:pt x="505904" y="459892"/>
                  </a:lnTo>
                  <a:lnTo>
                    <a:pt x="525449" y="433915"/>
                  </a:lnTo>
                  <a:cubicBezTo>
                    <a:pt x="525645" y="434054"/>
                    <a:pt x="527740" y="435688"/>
                    <a:pt x="531736" y="438816"/>
                  </a:cubicBezTo>
                  <a:cubicBezTo>
                    <a:pt x="535732" y="441945"/>
                    <a:pt x="540456" y="445731"/>
                    <a:pt x="545909" y="450174"/>
                  </a:cubicBezTo>
                  <a:cubicBezTo>
                    <a:pt x="551362" y="454617"/>
                    <a:pt x="556372" y="458881"/>
                    <a:pt x="560940" y="462965"/>
                  </a:cubicBezTo>
                  <a:cubicBezTo>
                    <a:pt x="560522" y="464368"/>
                    <a:pt x="559622" y="465402"/>
                    <a:pt x="558239" y="466069"/>
                  </a:cubicBezTo>
                  <a:cubicBezTo>
                    <a:pt x="556857" y="466736"/>
                    <a:pt x="555185" y="467066"/>
                    <a:pt x="553224" y="467061"/>
                  </a:cubicBezTo>
                  <a:lnTo>
                    <a:pt x="458584" y="467061"/>
                  </a:lnTo>
                  <a:lnTo>
                    <a:pt x="458584" y="508754"/>
                  </a:lnTo>
                  <a:cubicBezTo>
                    <a:pt x="458782" y="517225"/>
                    <a:pt x="457643" y="524441"/>
                    <a:pt x="455165" y="530399"/>
                  </a:cubicBezTo>
                  <a:cubicBezTo>
                    <a:pt x="452686" y="536358"/>
                    <a:pt x="447679" y="541117"/>
                    <a:pt x="440144" y="544676"/>
                  </a:cubicBezTo>
                  <a:cubicBezTo>
                    <a:pt x="432608" y="548236"/>
                    <a:pt x="421352" y="550654"/>
                    <a:pt x="406377" y="551929"/>
                  </a:cubicBezTo>
                  <a:cubicBezTo>
                    <a:pt x="405815" y="545788"/>
                    <a:pt x="404883" y="540531"/>
                    <a:pt x="403581" y="536157"/>
                  </a:cubicBezTo>
                  <a:cubicBezTo>
                    <a:pt x="402279" y="531783"/>
                    <a:pt x="400125" y="528132"/>
                    <a:pt x="397119" y="525204"/>
                  </a:cubicBezTo>
                  <a:cubicBezTo>
                    <a:pt x="394263" y="522393"/>
                    <a:pt x="390588" y="519920"/>
                    <a:pt x="386093" y="517784"/>
                  </a:cubicBezTo>
                  <a:cubicBezTo>
                    <a:pt x="381598" y="515648"/>
                    <a:pt x="374900" y="513753"/>
                    <a:pt x="366001" y="512098"/>
                  </a:cubicBezTo>
                  <a:lnTo>
                    <a:pt x="366001" y="509011"/>
                  </a:lnTo>
                  <a:cubicBezTo>
                    <a:pt x="366195" y="509024"/>
                    <a:pt x="368347" y="509158"/>
                    <a:pt x="372459" y="509413"/>
                  </a:cubicBezTo>
                  <a:cubicBezTo>
                    <a:pt x="376570" y="509668"/>
                    <a:pt x="381479" y="509963"/>
                    <a:pt x="387186" y="510298"/>
                  </a:cubicBezTo>
                  <a:cubicBezTo>
                    <a:pt x="392893" y="510633"/>
                    <a:pt x="398236" y="510928"/>
                    <a:pt x="403215" y="511182"/>
                  </a:cubicBezTo>
                  <a:cubicBezTo>
                    <a:pt x="408194" y="511437"/>
                    <a:pt x="411649" y="511571"/>
                    <a:pt x="413578" y="511584"/>
                  </a:cubicBezTo>
                  <a:cubicBezTo>
                    <a:pt x="415604" y="511601"/>
                    <a:pt x="417018" y="511247"/>
                    <a:pt x="417822" y="510523"/>
                  </a:cubicBezTo>
                  <a:cubicBezTo>
                    <a:pt x="418625" y="509799"/>
                    <a:pt x="419011" y="508609"/>
                    <a:pt x="418979" y="506952"/>
                  </a:cubicBezTo>
                  <a:lnTo>
                    <a:pt x="418979" y="467061"/>
                  </a:lnTo>
                  <a:lnTo>
                    <a:pt x="322281" y="467061"/>
                  </a:lnTo>
                  <a:lnTo>
                    <a:pt x="320224" y="459892"/>
                  </a:lnTo>
                  <a:lnTo>
                    <a:pt x="418979" y="459892"/>
                  </a:lnTo>
                  <a:lnTo>
                    <a:pt x="418979" y="433142"/>
                  </a:lnTo>
                  <a:lnTo>
                    <a:pt x="445211" y="435202"/>
                  </a:lnTo>
                  <a:cubicBezTo>
                    <a:pt x="448742" y="430873"/>
                    <a:pt x="452289" y="426271"/>
                    <a:pt x="455852" y="421396"/>
                  </a:cubicBezTo>
                  <a:cubicBezTo>
                    <a:pt x="459415" y="416520"/>
                    <a:pt x="462640" y="411854"/>
                    <a:pt x="465528" y="407396"/>
                  </a:cubicBezTo>
                  <a:lnTo>
                    <a:pt x="366001" y="407396"/>
                  </a:lnTo>
                  <a:lnTo>
                    <a:pt x="363686" y="400228"/>
                  </a:lnTo>
                  <a:lnTo>
                    <a:pt x="467071" y="400228"/>
                  </a:lnTo>
                  <a:lnTo>
                    <a:pt x="487645" y="380917"/>
                  </a:lnTo>
                  <a:lnTo>
                    <a:pt x="504104" y="396623"/>
                  </a:lnTo>
                  <a:cubicBezTo>
                    <a:pt x="505406" y="392831"/>
                    <a:pt x="506660" y="388829"/>
                    <a:pt x="507865" y="384618"/>
                  </a:cubicBezTo>
                  <a:cubicBezTo>
                    <a:pt x="509071" y="380408"/>
                    <a:pt x="510132" y="376342"/>
                    <a:pt x="511048" y="372421"/>
                  </a:cubicBezTo>
                  <a:lnTo>
                    <a:pt x="359314" y="372421"/>
                  </a:lnTo>
                  <a:cubicBezTo>
                    <a:pt x="360708" y="382633"/>
                    <a:pt x="359979" y="391156"/>
                    <a:pt x="357128" y="397990"/>
                  </a:cubicBezTo>
                  <a:cubicBezTo>
                    <a:pt x="354278" y="404824"/>
                    <a:pt x="350206" y="409679"/>
                    <a:pt x="344913" y="412556"/>
                  </a:cubicBezTo>
                  <a:cubicBezTo>
                    <a:pt x="339539" y="415471"/>
                    <a:pt x="334277" y="416136"/>
                    <a:pt x="329129" y="414549"/>
                  </a:cubicBezTo>
                  <a:cubicBezTo>
                    <a:pt x="323980" y="412963"/>
                    <a:pt x="320326" y="409384"/>
                    <a:pt x="318166" y="403812"/>
                  </a:cubicBezTo>
                  <a:cubicBezTo>
                    <a:pt x="316639" y="398383"/>
                    <a:pt x="317122" y="393676"/>
                    <a:pt x="319613" y="389693"/>
                  </a:cubicBezTo>
                  <a:cubicBezTo>
                    <a:pt x="322104" y="385710"/>
                    <a:pt x="325737" y="382612"/>
                    <a:pt x="330511" y="380398"/>
                  </a:cubicBezTo>
                  <a:cubicBezTo>
                    <a:pt x="335365" y="377413"/>
                    <a:pt x="339416" y="372585"/>
                    <a:pt x="342662" y="365912"/>
                  </a:cubicBezTo>
                  <a:cubicBezTo>
                    <a:pt x="345909" y="359239"/>
                    <a:pt x="347002" y="351647"/>
                    <a:pt x="345941" y="343135"/>
                  </a:cubicBezTo>
                  <a:lnTo>
                    <a:pt x="349027" y="342878"/>
                  </a:lnTo>
                  <a:cubicBezTo>
                    <a:pt x="353357" y="350850"/>
                    <a:pt x="356271" y="358308"/>
                    <a:pt x="357771" y="365252"/>
                  </a:cubicBezTo>
                  <a:lnTo>
                    <a:pt x="465528" y="365252"/>
                  </a:lnTo>
                  <a:cubicBezTo>
                    <a:pt x="469857" y="356353"/>
                    <a:pt x="473993" y="346634"/>
                    <a:pt x="477936" y="336095"/>
                  </a:cubicBezTo>
                  <a:cubicBezTo>
                    <a:pt x="481880" y="325556"/>
                    <a:pt x="485116" y="315901"/>
                    <a:pt x="487645" y="307130"/>
                  </a:cubicBezTo>
                  <a:close/>
                  <a:moveTo>
                    <a:pt x="417179" y="307114"/>
                  </a:moveTo>
                  <a:cubicBezTo>
                    <a:pt x="436076" y="311811"/>
                    <a:pt x="448704" y="318008"/>
                    <a:pt x="455064" y="325706"/>
                  </a:cubicBezTo>
                  <a:cubicBezTo>
                    <a:pt x="461424" y="333405"/>
                    <a:pt x="463476" y="340655"/>
                    <a:pt x="461220" y="347457"/>
                  </a:cubicBezTo>
                  <a:cubicBezTo>
                    <a:pt x="458964" y="354259"/>
                    <a:pt x="454362" y="358664"/>
                    <a:pt x="447413" y="360673"/>
                  </a:cubicBezTo>
                  <a:cubicBezTo>
                    <a:pt x="440464" y="362681"/>
                    <a:pt x="433129" y="360345"/>
                    <a:pt x="425408" y="353663"/>
                  </a:cubicBezTo>
                  <a:cubicBezTo>
                    <a:pt x="425446" y="345466"/>
                    <a:pt x="424471" y="337429"/>
                    <a:pt x="422483" y="329553"/>
                  </a:cubicBezTo>
                  <a:cubicBezTo>
                    <a:pt x="420495" y="321677"/>
                    <a:pt x="418041" y="314540"/>
                    <a:pt x="415121" y="308143"/>
                  </a:cubicBezTo>
                  <a:close/>
                  <a:moveTo>
                    <a:pt x="470928" y="121117"/>
                  </a:moveTo>
                  <a:lnTo>
                    <a:pt x="501532" y="145561"/>
                  </a:lnTo>
                  <a:cubicBezTo>
                    <a:pt x="500782" y="146472"/>
                    <a:pt x="499711" y="147286"/>
                    <a:pt x="498318" y="148004"/>
                  </a:cubicBezTo>
                  <a:cubicBezTo>
                    <a:pt x="496924" y="148722"/>
                    <a:pt x="495081" y="149280"/>
                    <a:pt x="492788" y="149676"/>
                  </a:cubicBezTo>
                  <a:lnTo>
                    <a:pt x="492788" y="201125"/>
                  </a:lnTo>
                  <a:cubicBezTo>
                    <a:pt x="492724" y="202648"/>
                    <a:pt x="493110" y="203719"/>
                    <a:pt x="493946" y="204341"/>
                  </a:cubicBezTo>
                  <a:cubicBezTo>
                    <a:pt x="494781" y="204963"/>
                    <a:pt x="496453" y="205263"/>
                    <a:pt x="498960" y="205241"/>
                  </a:cubicBezTo>
                  <a:lnTo>
                    <a:pt x="514134" y="205241"/>
                  </a:lnTo>
                  <a:cubicBezTo>
                    <a:pt x="516368" y="205247"/>
                    <a:pt x="518522" y="205236"/>
                    <a:pt x="520595" y="205209"/>
                  </a:cubicBezTo>
                  <a:cubicBezTo>
                    <a:pt x="522669" y="205182"/>
                    <a:pt x="524373" y="205107"/>
                    <a:pt x="525707" y="204984"/>
                  </a:cubicBezTo>
                  <a:cubicBezTo>
                    <a:pt x="527089" y="205000"/>
                    <a:pt x="528246" y="204775"/>
                    <a:pt x="529179" y="204309"/>
                  </a:cubicBezTo>
                  <a:cubicBezTo>
                    <a:pt x="530111" y="203843"/>
                    <a:pt x="531011" y="203039"/>
                    <a:pt x="531879" y="201897"/>
                  </a:cubicBezTo>
                  <a:cubicBezTo>
                    <a:pt x="533315" y="199786"/>
                    <a:pt x="535136" y="196227"/>
                    <a:pt x="537344" y="191222"/>
                  </a:cubicBezTo>
                  <a:cubicBezTo>
                    <a:pt x="539551" y="186216"/>
                    <a:pt x="542016" y="180085"/>
                    <a:pt x="544738" y="172828"/>
                  </a:cubicBezTo>
                  <a:lnTo>
                    <a:pt x="547421" y="172828"/>
                  </a:lnTo>
                  <a:lnTo>
                    <a:pt x="548210" y="203183"/>
                  </a:lnTo>
                  <a:cubicBezTo>
                    <a:pt x="552351" y="205053"/>
                    <a:pt x="555126" y="207098"/>
                    <a:pt x="556536" y="209320"/>
                  </a:cubicBezTo>
                  <a:cubicBezTo>
                    <a:pt x="557945" y="211542"/>
                    <a:pt x="558598" y="214293"/>
                    <a:pt x="558497" y="217574"/>
                  </a:cubicBezTo>
                  <a:cubicBezTo>
                    <a:pt x="558713" y="224511"/>
                    <a:pt x="555042" y="229714"/>
                    <a:pt x="547483" y="233182"/>
                  </a:cubicBezTo>
                  <a:cubicBezTo>
                    <a:pt x="539924" y="236651"/>
                    <a:pt x="527179" y="238385"/>
                    <a:pt x="509248" y="238385"/>
                  </a:cubicBezTo>
                  <a:lnTo>
                    <a:pt x="488931" y="238385"/>
                  </a:lnTo>
                  <a:cubicBezTo>
                    <a:pt x="475788" y="238583"/>
                    <a:pt x="467098" y="236581"/>
                    <a:pt x="462860" y="232379"/>
                  </a:cubicBezTo>
                  <a:cubicBezTo>
                    <a:pt x="458622" y="228177"/>
                    <a:pt x="456682" y="220588"/>
                    <a:pt x="457041" y="209609"/>
                  </a:cubicBezTo>
                  <a:lnTo>
                    <a:pt x="457041" y="147104"/>
                  </a:lnTo>
                  <a:lnTo>
                    <a:pt x="417179" y="147104"/>
                  </a:lnTo>
                  <a:lnTo>
                    <a:pt x="417179" y="164854"/>
                  </a:lnTo>
                  <a:cubicBezTo>
                    <a:pt x="417582" y="173636"/>
                    <a:pt x="415804" y="183222"/>
                    <a:pt x="411845" y="193610"/>
                  </a:cubicBezTo>
                  <a:cubicBezTo>
                    <a:pt x="407886" y="203997"/>
                    <a:pt x="399326" y="213941"/>
                    <a:pt x="386165" y="223442"/>
                  </a:cubicBezTo>
                  <a:cubicBezTo>
                    <a:pt x="373005" y="232942"/>
                    <a:pt x="352825" y="240752"/>
                    <a:pt x="325625" y="246872"/>
                  </a:cubicBezTo>
                  <a:lnTo>
                    <a:pt x="324596" y="244557"/>
                  </a:lnTo>
                  <a:cubicBezTo>
                    <a:pt x="340590" y="236776"/>
                    <a:pt x="352636" y="228408"/>
                    <a:pt x="360734" y="219454"/>
                  </a:cubicBezTo>
                  <a:cubicBezTo>
                    <a:pt x="368832" y="210500"/>
                    <a:pt x="374229" y="201387"/>
                    <a:pt x="376926" y="192116"/>
                  </a:cubicBezTo>
                  <a:cubicBezTo>
                    <a:pt x="379623" y="182845"/>
                    <a:pt x="380868" y="173843"/>
                    <a:pt x="380660" y="165111"/>
                  </a:cubicBezTo>
                  <a:lnTo>
                    <a:pt x="380660" y="125749"/>
                  </a:lnTo>
                  <a:lnTo>
                    <a:pt x="422580" y="139903"/>
                  </a:lnTo>
                  <a:lnTo>
                    <a:pt x="453955" y="139903"/>
                  </a:lnTo>
                  <a:close/>
                  <a:moveTo>
                    <a:pt x="146560" y="89239"/>
                  </a:moveTo>
                  <a:lnTo>
                    <a:pt x="176923" y="111871"/>
                  </a:lnTo>
                  <a:cubicBezTo>
                    <a:pt x="175920" y="113157"/>
                    <a:pt x="174580" y="113993"/>
                    <a:pt x="172902" y="114378"/>
                  </a:cubicBezTo>
                  <a:cubicBezTo>
                    <a:pt x="171225" y="114764"/>
                    <a:pt x="169048" y="114700"/>
                    <a:pt x="166373" y="114185"/>
                  </a:cubicBezTo>
                  <a:cubicBezTo>
                    <a:pt x="163205" y="115477"/>
                    <a:pt x="159378" y="116623"/>
                    <a:pt x="154891" y="117625"/>
                  </a:cubicBezTo>
                  <a:cubicBezTo>
                    <a:pt x="150404" y="118627"/>
                    <a:pt x="145740" y="119452"/>
                    <a:pt x="140900" y="120100"/>
                  </a:cubicBezTo>
                  <a:lnTo>
                    <a:pt x="140900" y="162020"/>
                  </a:lnTo>
                  <a:lnTo>
                    <a:pt x="142958" y="162020"/>
                  </a:lnTo>
                  <a:lnTo>
                    <a:pt x="154022" y="144018"/>
                  </a:lnTo>
                  <a:cubicBezTo>
                    <a:pt x="154414" y="144366"/>
                    <a:pt x="156847" y="146820"/>
                    <a:pt x="161324" y="151379"/>
                  </a:cubicBezTo>
                  <a:cubicBezTo>
                    <a:pt x="165800" y="155939"/>
                    <a:pt x="169970" y="160514"/>
                    <a:pt x="173835" y="165106"/>
                  </a:cubicBezTo>
                  <a:cubicBezTo>
                    <a:pt x="173551" y="166515"/>
                    <a:pt x="172833" y="167555"/>
                    <a:pt x="171680" y="168224"/>
                  </a:cubicBezTo>
                  <a:cubicBezTo>
                    <a:pt x="170528" y="168894"/>
                    <a:pt x="169102" y="169226"/>
                    <a:pt x="167402" y="169221"/>
                  </a:cubicBezTo>
                  <a:lnTo>
                    <a:pt x="140900" y="169221"/>
                  </a:lnTo>
                  <a:lnTo>
                    <a:pt x="140900" y="212683"/>
                  </a:lnTo>
                  <a:lnTo>
                    <a:pt x="202397" y="212683"/>
                  </a:lnTo>
                  <a:lnTo>
                    <a:pt x="202397" y="167678"/>
                  </a:lnTo>
                  <a:lnTo>
                    <a:pt x="178981" y="167678"/>
                  </a:lnTo>
                  <a:lnTo>
                    <a:pt x="176666" y="160477"/>
                  </a:lnTo>
                  <a:lnTo>
                    <a:pt x="202397" y="160477"/>
                  </a:lnTo>
                  <a:lnTo>
                    <a:pt x="202397" y="121129"/>
                  </a:lnTo>
                  <a:lnTo>
                    <a:pt x="176930" y="121129"/>
                  </a:lnTo>
                  <a:lnTo>
                    <a:pt x="174615" y="113928"/>
                  </a:lnTo>
                  <a:lnTo>
                    <a:pt x="199824" y="113928"/>
                  </a:lnTo>
                  <a:lnTo>
                    <a:pt x="214729" y="97726"/>
                  </a:lnTo>
                  <a:lnTo>
                    <a:pt x="245056" y="120872"/>
                  </a:lnTo>
                  <a:cubicBezTo>
                    <a:pt x="244289" y="121922"/>
                    <a:pt x="243121" y="122908"/>
                    <a:pt x="241552" y="123829"/>
                  </a:cubicBezTo>
                  <a:cubicBezTo>
                    <a:pt x="239982" y="124751"/>
                    <a:pt x="237978" y="125480"/>
                    <a:pt x="235540" y="126015"/>
                  </a:cubicBezTo>
                  <a:lnTo>
                    <a:pt x="235540" y="235315"/>
                  </a:lnTo>
                  <a:cubicBezTo>
                    <a:pt x="235324" y="236067"/>
                    <a:pt x="233729" y="237106"/>
                    <a:pt x="230754" y="238429"/>
                  </a:cubicBezTo>
                  <a:cubicBezTo>
                    <a:pt x="227778" y="239753"/>
                    <a:pt x="224203" y="240963"/>
                    <a:pt x="220029" y="242059"/>
                  </a:cubicBezTo>
                  <a:cubicBezTo>
                    <a:pt x="215855" y="243154"/>
                    <a:pt x="211862" y="243735"/>
                    <a:pt x="208049" y="243802"/>
                  </a:cubicBezTo>
                  <a:lnTo>
                    <a:pt x="202397" y="243802"/>
                  </a:lnTo>
                  <a:lnTo>
                    <a:pt x="202397" y="219884"/>
                  </a:lnTo>
                  <a:lnTo>
                    <a:pt x="140900" y="219884"/>
                  </a:lnTo>
                  <a:lnTo>
                    <a:pt x="140900" y="237115"/>
                  </a:lnTo>
                  <a:cubicBezTo>
                    <a:pt x="140793" y="238535"/>
                    <a:pt x="138437" y="240453"/>
                    <a:pt x="133834" y="242869"/>
                  </a:cubicBezTo>
                  <a:cubicBezTo>
                    <a:pt x="129231" y="245286"/>
                    <a:pt x="122251" y="246625"/>
                    <a:pt x="112895" y="246888"/>
                  </a:cubicBezTo>
                  <a:lnTo>
                    <a:pt x="108013" y="246888"/>
                  </a:lnTo>
                  <a:lnTo>
                    <a:pt x="108013" y="104413"/>
                  </a:lnTo>
                  <a:lnTo>
                    <a:pt x="128310" y="108785"/>
                  </a:lnTo>
                  <a:cubicBezTo>
                    <a:pt x="131302" y="105656"/>
                    <a:pt x="134375" y="102398"/>
                    <a:pt x="137529" y="99012"/>
                  </a:cubicBezTo>
                  <a:cubicBezTo>
                    <a:pt x="140682" y="95626"/>
                    <a:pt x="143693" y="92368"/>
                    <a:pt x="146560" y="89239"/>
                  </a:cubicBezTo>
                  <a:close/>
                  <a:moveTo>
                    <a:pt x="529050" y="87942"/>
                  </a:moveTo>
                  <a:lnTo>
                    <a:pt x="561840" y="118801"/>
                  </a:lnTo>
                  <a:cubicBezTo>
                    <a:pt x="560875" y="119933"/>
                    <a:pt x="559654" y="120758"/>
                    <a:pt x="558175" y="121278"/>
                  </a:cubicBezTo>
                  <a:cubicBezTo>
                    <a:pt x="556696" y="121798"/>
                    <a:pt x="554575" y="122174"/>
                    <a:pt x="551810" y="122404"/>
                  </a:cubicBezTo>
                  <a:cubicBezTo>
                    <a:pt x="545935" y="126548"/>
                    <a:pt x="538943" y="130933"/>
                    <a:pt x="530834" y="135560"/>
                  </a:cubicBezTo>
                  <a:cubicBezTo>
                    <a:pt x="522725" y="140186"/>
                    <a:pt x="515187" y="144119"/>
                    <a:pt x="508219" y="147361"/>
                  </a:cubicBezTo>
                  <a:lnTo>
                    <a:pt x="506419" y="146075"/>
                  </a:lnTo>
                  <a:cubicBezTo>
                    <a:pt x="507463" y="141547"/>
                    <a:pt x="508460" y="136390"/>
                    <a:pt x="509408" y="130606"/>
                  </a:cubicBezTo>
                  <a:cubicBezTo>
                    <a:pt x="510357" y="124822"/>
                    <a:pt x="511160" y="119343"/>
                    <a:pt x="511819" y="114169"/>
                  </a:cubicBezTo>
                  <a:lnTo>
                    <a:pt x="361886" y="114169"/>
                  </a:lnTo>
                  <a:cubicBezTo>
                    <a:pt x="363526" y="124527"/>
                    <a:pt x="362883" y="133147"/>
                    <a:pt x="359957" y="140029"/>
                  </a:cubicBezTo>
                  <a:cubicBezTo>
                    <a:pt x="357032" y="146911"/>
                    <a:pt x="352789" y="151670"/>
                    <a:pt x="347227" y="154307"/>
                  </a:cubicBezTo>
                  <a:cubicBezTo>
                    <a:pt x="341655" y="156836"/>
                    <a:pt x="336083" y="156986"/>
                    <a:pt x="330511" y="154757"/>
                  </a:cubicBezTo>
                  <a:cubicBezTo>
                    <a:pt x="324939" y="152528"/>
                    <a:pt x="321167" y="148176"/>
                    <a:pt x="319195" y="141703"/>
                  </a:cubicBezTo>
                  <a:cubicBezTo>
                    <a:pt x="317947" y="135517"/>
                    <a:pt x="318836" y="130328"/>
                    <a:pt x="321863" y="126135"/>
                  </a:cubicBezTo>
                  <a:cubicBezTo>
                    <a:pt x="324891" y="121943"/>
                    <a:pt x="329059" y="118812"/>
                    <a:pt x="334368" y="116743"/>
                  </a:cubicBezTo>
                  <a:cubicBezTo>
                    <a:pt x="338740" y="114710"/>
                    <a:pt x="342727" y="111392"/>
                    <a:pt x="346327" y="106789"/>
                  </a:cubicBezTo>
                  <a:cubicBezTo>
                    <a:pt x="349928" y="102186"/>
                    <a:pt x="351599" y="96933"/>
                    <a:pt x="351342" y="91033"/>
                  </a:cubicBezTo>
                  <a:lnTo>
                    <a:pt x="354171" y="90775"/>
                  </a:lnTo>
                  <a:cubicBezTo>
                    <a:pt x="357000" y="96441"/>
                    <a:pt x="359057" y="101850"/>
                    <a:pt x="360343" y="107001"/>
                  </a:cubicBezTo>
                  <a:lnTo>
                    <a:pt x="510019" y="107001"/>
                  </a:lnTo>
                  <a:close/>
                  <a:moveTo>
                    <a:pt x="106197" y="47834"/>
                  </a:moveTo>
                  <a:cubicBezTo>
                    <a:pt x="122455" y="52344"/>
                    <a:pt x="133466" y="58032"/>
                    <a:pt x="139232" y="64896"/>
                  </a:cubicBezTo>
                  <a:cubicBezTo>
                    <a:pt x="144998" y="71761"/>
                    <a:pt x="147113" y="78204"/>
                    <a:pt x="145577" y="84225"/>
                  </a:cubicBezTo>
                  <a:cubicBezTo>
                    <a:pt x="144041" y="90245"/>
                    <a:pt x="140450" y="94245"/>
                    <a:pt x="134804" y="96223"/>
                  </a:cubicBezTo>
                  <a:cubicBezTo>
                    <a:pt x="129157" y="98202"/>
                    <a:pt x="123051" y="96560"/>
                    <a:pt x="116484" y="91297"/>
                  </a:cubicBezTo>
                  <a:cubicBezTo>
                    <a:pt x="115975" y="83833"/>
                    <a:pt x="114486" y="76386"/>
                    <a:pt x="112016" y="68955"/>
                  </a:cubicBezTo>
                  <a:cubicBezTo>
                    <a:pt x="109546" y="61523"/>
                    <a:pt x="106835" y="54912"/>
                    <a:pt x="103883" y="49120"/>
                  </a:cubicBezTo>
                  <a:close/>
                  <a:moveTo>
                    <a:pt x="144259" y="42434"/>
                  </a:moveTo>
                  <a:cubicBezTo>
                    <a:pt x="161480" y="46525"/>
                    <a:pt x="173281" y="52117"/>
                    <a:pt x="179661" y="59210"/>
                  </a:cubicBezTo>
                  <a:cubicBezTo>
                    <a:pt x="186041" y="66303"/>
                    <a:pt x="188599" y="73109"/>
                    <a:pt x="187336" y="79628"/>
                  </a:cubicBezTo>
                  <a:cubicBezTo>
                    <a:pt x="186073" y="86146"/>
                    <a:pt x="182587" y="90589"/>
                    <a:pt x="176880" y="92956"/>
                  </a:cubicBezTo>
                  <a:cubicBezTo>
                    <a:pt x="171173" y="95324"/>
                    <a:pt x="164842" y="93828"/>
                    <a:pt x="157889" y="88468"/>
                  </a:cubicBezTo>
                  <a:cubicBezTo>
                    <a:pt x="157498" y="80463"/>
                    <a:pt x="155773" y="72491"/>
                    <a:pt x="152714" y="64551"/>
                  </a:cubicBezTo>
                  <a:cubicBezTo>
                    <a:pt x="149654" y="56610"/>
                    <a:pt x="146065" y="49667"/>
                    <a:pt x="141944" y="43719"/>
                  </a:cubicBezTo>
                  <a:close/>
                  <a:moveTo>
                    <a:pt x="205994" y="35233"/>
                  </a:moveTo>
                  <a:lnTo>
                    <a:pt x="246599" y="54778"/>
                  </a:lnTo>
                  <a:cubicBezTo>
                    <a:pt x="245832" y="56353"/>
                    <a:pt x="244536" y="57510"/>
                    <a:pt x="242709" y="58250"/>
                  </a:cubicBezTo>
                  <a:cubicBezTo>
                    <a:pt x="240882" y="58989"/>
                    <a:pt x="238492" y="59118"/>
                    <a:pt x="235540" y="58636"/>
                  </a:cubicBezTo>
                  <a:cubicBezTo>
                    <a:pt x="228839" y="68339"/>
                    <a:pt x="221430" y="77286"/>
                    <a:pt x="213313" y="85478"/>
                  </a:cubicBezTo>
                  <a:cubicBezTo>
                    <a:pt x="205196" y="93670"/>
                    <a:pt x="196497" y="100753"/>
                    <a:pt x="187215" y="106727"/>
                  </a:cubicBezTo>
                  <a:lnTo>
                    <a:pt x="184128" y="104927"/>
                  </a:lnTo>
                  <a:cubicBezTo>
                    <a:pt x="188078" y="96044"/>
                    <a:pt x="192013" y="85393"/>
                    <a:pt x="195931" y="72973"/>
                  </a:cubicBezTo>
                  <a:cubicBezTo>
                    <a:pt x="199849" y="60554"/>
                    <a:pt x="203203" y="47974"/>
                    <a:pt x="205994" y="35233"/>
                  </a:cubicBezTo>
                  <a:close/>
                  <a:moveTo>
                    <a:pt x="69920" y="2829"/>
                  </a:moveTo>
                  <a:lnTo>
                    <a:pt x="109010" y="34975"/>
                  </a:lnTo>
                  <a:cubicBezTo>
                    <a:pt x="107354" y="36529"/>
                    <a:pt x="105008" y="37408"/>
                    <a:pt x="101970" y="37612"/>
                  </a:cubicBezTo>
                  <a:cubicBezTo>
                    <a:pt x="98932" y="37815"/>
                    <a:pt x="95106" y="37279"/>
                    <a:pt x="90493" y="36004"/>
                  </a:cubicBezTo>
                  <a:cubicBezTo>
                    <a:pt x="87664" y="36792"/>
                    <a:pt x="84643" y="37595"/>
                    <a:pt x="81428" y="38415"/>
                  </a:cubicBezTo>
                  <a:cubicBezTo>
                    <a:pt x="78213" y="39235"/>
                    <a:pt x="74806" y="39974"/>
                    <a:pt x="71205" y="40633"/>
                  </a:cubicBezTo>
                  <a:lnTo>
                    <a:pt x="71205" y="84096"/>
                  </a:lnTo>
                  <a:lnTo>
                    <a:pt x="84064" y="65322"/>
                  </a:lnTo>
                  <a:cubicBezTo>
                    <a:pt x="84210" y="65443"/>
                    <a:pt x="85747" y="66830"/>
                    <a:pt x="88674" y="69485"/>
                  </a:cubicBezTo>
                  <a:cubicBezTo>
                    <a:pt x="91601" y="72139"/>
                    <a:pt x="95043" y="75336"/>
                    <a:pt x="98999" y="79076"/>
                  </a:cubicBezTo>
                  <a:cubicBezTo>
                    <a:pt x="102955" y="82816"/>
                    <a:pt x="106549" y="86376"/>
                    <a:pt x="109782" y="89754"/>
                  </a:cubicBezTo>
                  <a:cubicBezTo>
                    <a:pt x="109380" y="91163"/>
                    <a:pt x="108576" y="92202"/>
                    <a:pt x="107370" y="92872"/>
                  </a:cubicBezTo>
                  <a:cubicBezTo>
                    <a:pt x="106165" y="93542"/>
                    <a:pt x="104654" y="93874"/>
                    <a:pt x="102838" y="93869"/>
                  </a:cubicBezTo>
                  <a:lnTo>
                    <a:pt x="71205" y="93869"/>
                  </a:lnTo>
                  <a:lnTo>
                    <a:pt x="71205" y="107242"/>
                  </a:lnTo>
                  <a:cubicBezTo>
                    <a:pt x="85484" y="113318"/>
                    <a:pt x="94950" y="119987"/>
                    <a:pt x="99602" y="127249"/>
                  </a:cubicBezTo>
                  <a:cubicBezTo>
                    <a:pt x="104255" y="134511"/>
                    <a:pt x="105627" y="141011"/>
                    <a:pt x="103718" y="146750"/>
                  </a:cubicBezTo>
                  <a:cubicBezTo>
                    <a:pt x="101808" y="152489"/>
                    <a:pt x="98150" y="156112"/>
                    <a:pt x="92742" y="157620"/>
                  </a:cubicBezTo>
                  <a:cubicBezTo>
                    <a:pt x="87334" y="159127"/>
                    <a:pt x="81709" y="157165"/>
                    <a:pt x="75867" y="151733"/>
                  </a:cubicBezTo>
                  <a:cubicBezTo>
                    <a:pt x="75964" y="146407"/>
                    <a:pt x="75576" y="140985"/>
                    <a:pt x="74705" y="135467"/>
                  </a:cubicBezTo>
                  <a:cubicBezTo>
                    <a:pt x="73834" y="129948"/>
                    <a:pt x="72667" y="124655"/>
                    <a:pt x="71205" y="119586"/>
                  </a:cubicBezTo>
                  <a:lnTo>
                    <a:pt x="71205" y="237887"/>
                  </a:lnTo>
                  <a:cubicBezTo>
                    <a:pt x="71104" y="239172"/>
                    <a:pt x="68673" y="240973"/>
                    <a:pt x="63915" y="243287"/>
                  </a:cubicBezTo>
                  <a:cubicBezTo>
                    <a:pt x="59157" y="245602"/>
                    <a:pt x="52680" y="246888"/>
                    <a:pt x="44485" y="247145"/>
                  </a:cubicBezTo>
                  <a:lnTo>
                    <a:pt x="38576" y="247145"/>
                  </a:lnTo>
                  <a:lnTo>
                    <a:pt x="38576" y="164077"/>
                  </a:lnTo>
                  <a:cubicBezTo>
                    <a:pt x="33551" y="171150"/>
                    <a:pt x="28043" y="177900"/>
                    <a:pt x="22053" y="184330"/>
                  </a:cubicBezTo>
                  <a:cubicBezTo>
                    <a:pt x="16063" y="190759"/>
                    <a:pt x="9655" y="196867"/>
                    <a:pt x="2829" y="202654"/>
                  </a:cubicBezTo>
                  <a:lnTo>
                    <a:pt x="0" y="200082"/>
                  </a:lnTo>
                  <a:cubicBezTo>
                    <a:pt x="8722" y="185482"/>
                    <a:pt x="15966" y="168840"/>
                    <a:pt x="21731" y="150158"/>
                  </a:cubicBezTo>
                  <a:cubicBezTo>
                    <a:pt x="27496" y="131475"/>
                    <a:pt x="31911" y="112712"/>
                    <a:pt x="34976" y="93869"/>
                  </a:cubicBezTo>
                  <a:lnTo>
                    <a:pt x="4886" y="93869"/>
                  </a:lnTo>
                  <a:lnTo>
                    <a:pt x="2829" y="86668"/>
                  </a:lnTo>
                  <a:lnTo>
                    <a:pt x="38576" y="86668"/>
                  </a:lnTo>
                  <a:lnTo>
                    <a:pt x="38576" y="46291"/>
                  </a:lnTo>
                  <a:cubicBezTo>
                    <a:pt x="32383" y="47191"/>
                    <a:pt x="26125" y="47963"/>
                    <a:pt x="19802" y="48606"/>
                  </a:cubicBezTo>
                  <a:cubicBezTo>
                    <a:pt x="13480" y="49249"/>
                    <a:pt x="7222" y="49763"/>
                    <a:pt x="1029" y="50149"/>
                  </a:cubicBezTo>
                  <a:lnTo>
                    <a:pt x="514" y="47577"/>
                  </a:lnTo>
                  <a:cubicBezTo>
                    <a:pt x="8872" y="43715"/>
                    <a:pt x="17443" y="39181"/>
                    <a:pt x="26227" y="33975"/>
                  </a:cubicBezTo>
                  <a:cubicBezTo>
                    <a:pt x="35011" y="28770"/>
                    <a:pt x="43236" y="23436"/>
                    <a:pt x="50904" y="17973"/>
                  </a:cubicBezTo>
                  <a:cubicBezTo>
                    <a:pt x="58572" y="12511"/>
                    <a:pt x="64910" y="7463"/>
                    <a:pt x="69920" y="2829"/>
                  </a:cubicBezTo>
                  <a:close/>
                  <a:moveTo>
                    <a:pt x="419236" y="2057"/>
                  </a:moveTo>
                  <a:lnTo>
                    <a:pt x="470671" y="5658"/>
                  </a:lnTo>
                  <a:cubicBezTo>
                    <a:pt x="470639" y="7715"/>
                    <a:pt x="469868" y="9451"/>
                    <a:pt x="468357" y="10865"/>
                  </a:cubicBezTo>
                  <a:cubicBezTo>
                    <a:pt x="466846" y="12280"/>
                    <a:pt x="464017" y="13373"/>
                    <a:pt x="459870" y="14144"/>
                  </a:cubicBezTo>
                  <a:lnTo>
                    <a:pt x="459870" y="36020"/>
                  </a:lnTo>
                  <a:lnTo>
                    <a:pt x="497675" y="36020"/>
                  </a:lnTo>
                  <a:lnTo>
                    <a:pt x="516191" y="11589"/>
                  </a:lnTo>
                  <a:cubicBezTo>
                    <a:pt x="516370" y="11724"/>
                    <a:pt x="518327" y="13282"/>
                    <a:pt x="522063" y="16265"/>
                  </a:cubicBezTo>
                  <a:cubicBezTo>
                    <a:pt x="525800" y="19247"/>
                    <a:pt x="530243" y="22843"/>
                    <a:pt x="535394" y="27053"/>
                  </a:cubicBezTo>
                  <a:cubicBezTo>
                    <a:pt x="540544" y="31263"/>
                    <a:pt x="545331" y="35276"/>
                    <a:pt x="549753" y="39093"/>
                  </a:cubicBezTo>
                  <a:cubicBezTo>
                    <a:pt x="549344" y="40495"/>
                    <a:pt x="548472" y="41530"/>
                    <a:pt x="547137" y="42197"/>
                  </a:cubicBezTo>
                  <a:cubicBezTo>
                    <a:pt x="545803" y="42864"/>
                    <a:pt x="544146" y="43194"/>
                    <a:pt x="542166" y="43189"/>
                  </a:cubicBezTo>
                  <a:lnTo>
                    <a:pt x="459870" y="43189"/>
                  </a:lnTo>
                  <a:lnTo>
                    <a:pt x="459870" y="77683"/>
                  </a:lnTo>
                  <a:lnTo>
                    <a:pt x="477872" y="77683"/>
                  </a:lnTo>
                  <a:lnTo>
                    <a:pt x="496646" y="52971"/>
                  </a:lnTo>
                  <a:cubicBezTo>
                    <a:pt x="496828" y="53104"/>
                    <a:pt x="498806" y="54668"/>
                    <a:pt x="502580" y="57661"/>
                  </a:cubicBezTo>
                  <a:cubicBezTo>
                    <a:pt x="506353" y="60654"/>
                    <a:pt x="510827" y="64275"/>
                    <a:pt x="516001" y="68525"/>
                  </a:cubicBezTo>
                  <a:cubicBezTo>
                    <a:pt x="521174" y="72775"/>
                    <a:pt x="525953" y="76852"/>
                    <a:pt x="530336" y="80755"/>
                  </a:cubicBezTo>
                  <a:cubicBezTo>
                    <a:pt x="529929" y="82158"/>
                    <a:pt x="529071" y="83193"/>
                    <a:pt x="527764" y="83859"/>
                  </a:cubicBezTo>
                  <a:cubicBezTo>
                    <a:pt x="526457" y="84526"/>
                    <a:pt x="524828" y="84857"/>
                    <a:pt x="522878" y="84851"/>
                  </a:cubicBezTo>
                  <a:lnTo>
                    <a:pt x="359057" y="84851"/>
                  </a:lnTo>
                  <a:lnTo>
                    <a:pt x="357000" y="77683"/>
                  </a:lnTo>
                  <a:lnTo>
                    <a:pt x="419236" y="77683"/>
                  </a:lnTo>
                  <a:lnTo>
                    <a:pt x="419236" y="43189"/>
                  </a:lnTo>
                  <a:lnTo>
                    <a:pt x="334368" y="43189"/>
                  </a:lnTo>
                  <a:lnTo>
                    <a:pt x="332311" y="36020"/>
                  </a:lnTo>
                  <a:lnTo>
                    <a:pt x="419236" y="36020"/>
                  </a:lnTo>
                  <a:close/>
                  <a:moveTo>
                    <a:pt x="211366" y="0"/>
                  </a:moveTo>
                  <a:lnTo>
                    <a:pt x="243770" y="30346"/>
                  </a:lnTo>
                  <a:cubicBezTo>
                    <a:pt x="242221" y="31654"/>
                    <a:pt x="239982" y="32318"/>
                    <a:pt x="237052" y="32339"/>
                  </a:cubicBezTo>
                  <a:cubicBezTo>
                    <a:pt x="234122" y="32361"/>
                    <a:pt x="230535" y="31611"/>
                    <a:pt x="226291" y="30089"/>
                  </a:cubicBezTo>
                  <a:cubicBezTo>
                    <a:pt x="215598" y="32340"/>
                    <a:pt x="203342" y="34410"/>
                    <a:pt x="189521" y="36299"/>
                  </a:cubicBezTo>
                  <a:cubicBezTo>
                    <a:pt x="175701" y="38189"/>
                    <a:pt x="161250" y="39763"/>
                    <a:pt x="146170" y="41024"/>
                  </a:cubicBezTo>
                  <a:cubicBezTo>
                    <a:pt x="131089" y="42284"/>
                    <a:pt x="116313" y="43097"/>
                    <a:pt x="101841" y="43462"/>
                  </a:cubicBezTo>
                  <a:lnTo>
                    <a:pt x="101311" y="40119"/>
                  </a:lnTo>
                  <a:cubicBezTo>
                    <a:pt x="114205" y="36952"/>
                    <a:pt x="127565" y="33085"/>
                    <a:pt x="141391" y="28518"/>
                  </a:cubicBezTo>
                  <a:cubicBezTo>
                    <a:pt x="155218" y="23950"/>
                    <a:pt x="168272" y="19169"/>
                    <a:pt x="180554" y="14173"/>
                  </a:cubicBezTo>
                  <a:cubicBezTo>
                    <a:pt x="192836" y="9177"/>
                    <a:pt x="203106" y="4453"/>
                    <a:pt x="211366" y="0"/>
                  </a:cubicBezTo>
                  <a:close/>
                </a:path>
              </a:pathLst>
            </a:custGeom>
            <a:gradFill>
              <a:gsLst>
                <a:gs pos="0">
                  <a:schemeClr val="accent1">
                    <a:lumMod val="60000"/>
                    <a:lumOff val="40000"/>
                  </a:schemeClr>
                </a:gs>
                <a:gs pos="76000">
                  <a:schemeClr val="accent1"/>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2000" dirty="0">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8B3B04F-243C-4F45-AA9C-39A292435CA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0ABEF0-6938-4459-99D3-D199B609F2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B3B04F-243C-4F45-AA9C-39A292435CA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ABEF0-6938-4459-99D3-D199B609F2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p14:dur="5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11.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image" Target="../media/image8.png"/><Relationship Id="rId11" Type="http://schemas.openxmlformats.org/officeDocument/2006/relationships/notesSlide" Target="../notesSlides/notesSlide8.xml"/><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12.png"/><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image" Target="../media/image8.png"/><Relationship Id="rId12" Type="http://schemas.openxmlformats.org/officeDocument/2006/relationships/notesSlide" Target="../notesSlides/notesSlide9.xml"/><Relationship Id="rId11" Type="http://schemas.openxmlformats.org/officeDocument/2006/relationships/slideLayout" Target="../slideLayouts/slideLayout2.xml"/><Relationship Id="rId10" Type="http://schemas.openxmlformats.org/officeDocument/2006/relationships/tags" Target="../tags/tag48.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14.png"/><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image" Target="../media/image8.png"/><Relationship Id="rId11" Type="http://schemas.openxmlformats.org/officeDocument/2006/relationships/notesSlide" Target="../notesSlides/notesSlide10.xml"/><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image" Target="../media/image15.png"/><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1" Type="http://schemas.openxmlformats.org/officeDocument/2006/relationships/notesSlide" Target="../notesSlides/notesSlide11.xml"/><Relationship Id="rId20" Type="http://schemas.openxmlformats.org/officeDocument/2006/relationships/slideLayout" Target="../slideLayouts/slideLayout2.xml"/><Relationship Id="rId2" Type="http://schemas.openxmlformats.org/officeDocument/2006/relationships/tags" Target="../tags/tag55.xml"/><Relationship Id="rId19" Type="http://schemas.openxmlformats.org/officeDocument/2006/relationships/tags" Target="../tags/tag67.xml"/><Relationship Id="rId18" Type="http://schemas.openxmlformats.org/officeDocument/2006/relationships/image" Target="../media/image19.png"/><Relationship Id="rId17" Type="http://schemas.openxmlformats.org/officeDocument/2006/relationships/image" Target="../media/image18.png"/><Relationship Id="rId16" Type="http://schemas.openxmlformats.org/officeDocument/2006/relationships/image" Target="../media/image17.png"/><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image" Target="../media/image16.png"/><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image" Target="../media/image20.png"/><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7" Type="http://schemas.openxmlformats.org/officeDocument/2006/relationships/notesSlide" Target="../notesSlides/notesSlide12.xml"/><Relationship Id="rId26" Type="http://schemas.openxmlformats.org/officeDocument/2006/relationships/slideLayout" Target="../slideLayouts/slideLayout2.xml"/><Relationship Id="rId25" Type="http://schemas.openxmlformats.org/officeDocument/2006/relationships/tags" Target="../tags/tag82.xml"/><Relationship Id="rId24" Type="http://schemas.openxmlformats.org/officeDocument/2006/relationships/image" Target="../media/image28.png"/><Relationship Id="rId23" Type="http://schemas.openxmlformats.org/officeDocument/2006/relationships/image" Target="../media/image27.png"/><Relationship Id="rId22" Type="http://schemas.openxmlformats.org/officeDocument/2006/relationships/image" Target="../media/image26.png"/><Relationship Id="rId21" Type="http://schemas.openxmlformats.org/officeDocument/2006/relationships/image" Target="../media/image25.png"/><Relationship Id="rId20" Type="http://schemas.openxmlformats.org/officeDocument/2006/relationships/image" Target="../media/image24.png"/><Relationship Id="rId2" Type="http://schemas.openxmlformats.org/officeDocument/2006/relationships/tags" Target="../tags/tag68.xml"/><Relationship Id="rId19" Type="http://schemas.openxmlformats.org/officeDocument/2006/relationships/image" Target="../media/image23.png"/><Relationship Id="rId18" Type="http://schemas.openxmlformats.org/officeDocument/2006/relationships/tags" Target="../tags/tag81.xml"/><Relationship Id="rId17" Type="http://schemas.openxmlformats.org/officeDocument/2006/relationships/tags" Target="../tags/tag80.xml"/><Relationship Id="rId16" Type="http://schemas.openxmlformats.org/officeDocument/2006/relationships/image" Target="../media/image22.png"/><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image" Target="../media/image21.png"/><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image" Target="../media/image29.png"/><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image" Target="../media/image8.png"/><Relationship Id="rId13" Type="http://schemas.openxmlformats.org/officeDocument/2006/relationships/notesSlide" Target="../notesSlides/notesSlide13.xml"/><Relationship Id="rId12" Type="http://schemas.openxmlformats.org/officeDocument/2006/relationships/slideLayout" Target="../slideLayouts/slideLayout2.xml"/><Relationship Id="rId11" Type="http://schemas.openxmlformats.org/officeDocument/2006/relationships/tags" Target="../tags/tag88.xml"/><Relationship Id="rId10" Type="http://schemas.openxmlformats.org/officeDocument/2006/relationships/image" Target="../media/image31.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media/image32.png"/><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2" Type="http://schemas.openxmlformats.org/officeDocument/2006/relationships/notesSlide" Target="../notesSlides/notesSlide14.xml"/><Relationship Id="rId11" Type="http://schemas.openxmlformats.org/officeDocument/2006/relationships/slideLayout" Target="../slideLayouts/slideLayout2.xml"/><Relationship Id="rId10" Type="http://schemas.openxmlformats.org/officeDocument/2006/relationships/tags" Target="../tags/tag96.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33.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98.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media/image36.png"/><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2" Type="http://schemas.openxmlformats.org/officeDocument/2006/relationships/notesSlide" Target="../notesSlides/notesSlide17.xml"/><Relationship Id="rId11" Type="http://schemas.openxmlformats.org/officeDocument/2006/relationships/slideLayout" Target="../slideLayouts/slideLayout2.xml"/><Relationship Id="rId10" Type="http://schemas.openxmlformats.org/officeDocument/2006/relationships/tags" Target="../tags/tag106.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4.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image" Target="../media/image37.png"/><Relationship Id="rId3" Type="http://schemas.openxmlformats.org/officeDocument/2006/relationships/tags" Target="../tags/tag108.xml"/><Relationship Id="rId2" Type="http://schemas.openxmlformats.org/officeDocument/2006/relationships/tags" Target="../tags/tag107.xml"/><Relationship Id="rId14" Type="http://schemas.openxmlformats.org/officeDocument/2006/relationships/notesSlide" Target="../notesSlides/notesSlide18.xml"/><Relationship Id="rId13" Type="http://schemas.openxmlformats.org/officeDocument/2006/relationships/slideLayout" Target="../slideLayouts/slideLayout2.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5" Type="http://schemas.openxmlformats.org/officeDocument/2006/relationships/notesSlide" Target="../notesSlides/notesSlide1.xml"/><Relationship Id="rId14" Type="http://schemas.openxmlformats.org/officeDocument/2006/relationships/slideLayout" Target="../slideLayouts/slideLayout2.xml"/><Relationship Id="rId13" Type="http://schemas.openxmlformats.org/officeDocument/2006/relationships/tags" Target="../tags/tag17.xml"/><Relationship Id="rId12" Type="http://schemas.openxmlformats.org/officeDocument/2006/relationships/image" Target="../media/image6.png"/><Relationship Id="rId11" Type="http://schemas.openxmlformats.org/officeDocument/2006/relationships/image" Target="../media/image5.png"/><Relationship Id="rId10" Type="http://schemas.openxmlformats.org/officeDocument/2006/relationships/tags" Target="../tags/tag1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7.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7.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image" Target="../media/image9.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8.png"/><Relationship Id="rId12" Type="http://schemas.openxmlformats.org/officeDocument/2006/relationships/notesSlide" Target="../notesSlides/notesSlide5.xml"/><Relationship Id="rId11" Type="http://schemas.openxmlformats.org/officeDocument/2006/relationships/slideLayout" Target="../slideLayouts/slideLayout2.xml"/><Relationship Id="rId10" Type="http://schemas.openxmlformats.org/officeDocument/2006/relationships/tags" Target="../tags/tag26.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2.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8.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100000">
              <a:schemeClr val="accent1">
                <a:lumMod val="8000"/>
                <a:lumOff val="92000"/>
              </a:schemeClr>
            </a:gs>
          </a:gsLst>
          <a:lin ang="5400000" scaled="0"/>
          <a:tileRect/>
        </a:gradFill>
        <a:effectLst/>
      </p:bgPr>
    </p:bg>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1">
            <a:duotone>
              <a:prstClr val="black"/>
              <a:schemeClr val="accent1">
                <a:tint val="45000"/>
                <a:satMod val="400000"/>
              </a:schemeClr>
            </a:duotone>
            <a:extLst>
              <a:ext uri="{28A0092B-C50C-407E-A947-70E740481C1C}">
                <a14:useLocalDpi xmlns:a14="http://schemas.microsoft.com/office/drawing/2010/main" val="0"/>
              </a:ext>
            </a:extLst>
          </a:blip>
          <a:srcRect t="33605" b="24208"/>
          <a:stretch>
            <a:fillRect/>
          </a:stretch>
        </p:blipFill>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2531002 h 3429000"/>
              <a:gd name="connsiteX3" fmla="*/ 11871110 w 12192000"/>
              <a:gd name="connsiteY3" fmla="*/ 2631612 h 3429000"/>
              <a:gd name="connsiteX4" fmla="*/ 6096000 w 12192000"/>
              <a:gd name="connsiteY4" fmla="*/ 3429000 h 3429000"/>
              <a:gd name="connsiteX5" fmla="*/ 320891 w 12192000"/>
              <a:gd name="connsiteY5" fmla="*/ 2631612 h 3429000"/>
              <a:gd name="connsiteX6" fmla="*/ 0 w 12192000"/>
              <a:gd name="connsiteY6" fmla="*/ 2531002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429000">
                <a:moveTo>
                  <a:pt x="0" y="0"/>
                </a:moveTo>
                <a:lnTo>
                  <a:pt x="12192000" y="0"/>
                </a:lnTo>
                <a:lnTo>
                  <a:pt x="12192000" y="2531002"/>
                </a:lnTo>
                <a:lnTo>
                  <a:pt x="11871110" y="2631612"/>
                </a:lnTo>
                <a:cubicBezTo>
                  <a:pt x="10154382" y="3140143"/>
                  <a:pt x="8187054" y="3429000"/>
                  <a:pt x="6096000" y="3429000"/>
                </a:cubicBezTo>
                <a:cubicBezTo>
                  <a:pt x="4004946" y="3429000"/>
                  <a:pt x="2037618" y="3140143"/>
                  <a:pt x="320891" y="2631612"/>
                </a:cubicBezTo>
                <a:lnTo>
                  <a:pt x="0" y="2531002"/>
                </a:lnTo>
                <a:close/>
              </a:path>
            </a:pathLst>
          </a:custGeom>
        </p:spPr>
      </p:pic>
      <p:sp>
        <p:nvSpPr>
          <p:cNvPr id="14" name="任意多边形: 形状 13"/>
          <p:cNvSpPr/>
          <p:nvPr/>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2531002 h 3429000"/>
              <a:gd name="connsiteX3" fmla="*/ 11871110 w 12192000"/>
              <a:gd name="connsiteY3" fmla="*/ 2631612 h 3429000"/>
              <a:gd name="connsiteX4" fmla="*/ 6096000 w 12192000"/>
              <a:gd name="connsiteY4" fmla="*/ 3429000 h 3429000"/>
              <a:gd name="connsiteX5" fmla="*/ 320891 w 12192000"/>
              <a:gd name="connsiteY5" fmla="*/ 2631612 h 3429000"/>
              <a:gd name="connsiteX6" fmla="*/ 0 w 12192000"/>
              <a:gd name="connsiteY6" fmla="*/ 2531002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429000">
                <a:moveTo>
                  <a:pt x="0" y="0"/>
                </a:moveTo>
                <a:lnTo>
                  <a:pt x="12192000" y="0"/>
                </a:lnTo>
                <a:lnTo>
                  <a:pt x="12192000" y="2531002"/>
                </a:lnTo>
                <a:lnTo>
                  <a:pt x="11871110" y="2631612"/>
                </a:lnTo>
                <a:cubicBezTo>
                  <a:pt x="10154382" y="3140143"/>
                  <a:pt x="8187054" y="3429000"/>
                  <a:pt x="6096000" y="3429000"/>
                </a:cubicBezTo>
                <a:cubicBezTo>
                  <a:pt x="4004946" y="3429000"/>
                  <a:pt x="2037618" y="3140143"/>
                  <a:pt x="320891" y="2631612"/>
                </a:cubicBezTo>
                <a:lnTo>
                  <a:pt x="0" y="2531002"/>
                </a:lnTo>
                <a:close/>
              </a:path>
            </a:pathLst>
          </a:custGeom>
          <a:gradFill>
            <a:gsLst>
              <a:gs pos="0">
                <a:schemeClr val="accent1">
                  <a:lumMod val="60000"/>
                  <a:lumOff val="40000"/>
                  <a:alpha val="80000"/>
                </a:schemeClr>
              </a:gs>
              <a:gs pos="65000">
                <a:schemeClr val="accent1">
                  <a:alpha val="80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a:off x="-171115" y="-48126"/>
            <a:ext cx="12534230" cy="3525252"/>
          </a:xfrm>
          <a:custGeom>
            <a:avLst/>
            <a:gdLst>
              <a:gd name="connsiteX0" fmla="*/ 0 w 12192000"/>
              <a:gd name="connsiteY0" fmla="*/ 0 h 3429000"/>
              <a:gd name="connsiteX1" fmla="*/ 12192000 w 12192000"/>
              <a:gd name="connsiteY1" fmla="*/ 0 h 3429000"/>
              <a:gd name="connsiteX2" fmla="*/ 12192000 w 12192000"/>
              <a:gd name="connsiteY2" fmla="*/ 2531002 h 3429000"/>
              <a:gd name="connsiteX3" fmla="*/ 11871110 w 12192000"/>
              <a:gd name="connsiteY3" fmla="*/ 2631612 h 3429000"/>
              <a:gd name="connsiteX4" fmla="*/ 6096000 w 12192000"/>
              <a:gd name="connsiteY4" fmla="*/ 3429000 h 3429000"/>
              <a:gd name="connsiteX5" fmla="*/ 320891 w 12192000"/>
              <a:gd name="connsiteY5" fmla="*/ 2631612 h 3429000"/>
              <a:gd name="connsiteX6" fmla="*/ 0 w 12192000"/>
              <a:gd name="connsiteY6" fmla="*/ 2531002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429000">
                <a:moveTo>
                  <a:pt x="0" y="0"/>
                </a:moveTo>
                <a:lnTo>
                  <a:pt x="12192000" y="0"/>
                </a:lnTo>
                <a:lnTo>
                  <a:pt x="12192000" y="2531002"/>
                </a:lnTo>
                <a:lnTo>
                  <a:pt x="11871110" y="2631612"/>
                </a:lnTo>
                <a:cubicBezTo>
                  <a:pt x="10154382" y="3140143"/>
                  <a:pt x="8187054" y="3429000"/>
                  <a:pt x="6096000" y="3429000"/>
                </a:cubicBezTo>
                <a:cubicBezTo>
                  <a:pt x="4004946" y="3429000"/>
                  <a:pt x="2037618" y="3140143"/>
                  <a:pt x="320891" y="2631612"/>
                </a:cubicBezTo>
                <a:lnTo>
                  <a:pt x="0" y="2531002"/>
                </a:lnTo>
                <a:close/>
              </a:path>
            </a:pathLst>
          </a:custGeom>
          <a:noFill/>
          <a:ln>
            <a:gradFill>
              <a:gsLst>
                <a:gs pos="0">
                  <a:schemeClr val="accent1">
                    <a:lumMod val="60000"/>
                    <a:lumOff val="40000"/>
                  </a:schemeClr>
                </a:gs>
                <a:gs pos="74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3562351" y="3833935"/>
            <a:ext cx="5067300" cy="830580"/>
          </a:xfrm>
          <a:prstGeom prst="rect">
            <a:avLst/>
          </a:prstGeom>
          <a:noFill/>
        </p:spPr>
        <p:txBody>
          <a:bodyPr wrap="none" lIns="0" tIns="0" rIns="0" bIns="0" rtlCol="0">
            <a:spAutoFit/>
          </a:bodyPr>
          <a:lstStyle/>
          <a:p>
            <a:pPr algn="ctr"/>
            <a:r>
              <a:rPr lang="zh-CN" altLang="en-US" sz="5400" spc="300" dirty="0">
                <a:gradFill>
                  <a:gsLst>
                    <a:gs pos="15000">
                      <a:schemeClr val="accent1">
                        <a:lumMod val="60000"/>
                        <a:lumOff val="40000"/>
                      </a:schemeClr>
                    </a:gs>
                    <a:gs pos="81000">
                      <a:schemeClr val="accent1"/>
                    </a:gs>
                  </a:gsLst>
                  <a:lin ang="5400000" scaled="0"/>
                </a:gradFill>
                <a:effectLst>
                  <a:outerShdw blurRad="127000" algn="ctr" rotWithShape="0">
                    <a:schemeClr val="accent1">
                      <a:lumMod val="75000"/>
                      <a:alpha val="30000"/>
                    </a:schemeClr>
                  </a:outerShdw>
                </a:effectLst>
                <a:latin typeface="+mj-ea"/>
                <a:ea typeface="+mj-ea"/>
              </a:rPr>
              <a:t>多模态论文阅读</a:t>
            </a:r>
            <a:endParaRPr lang="zh-CN" altLang="en-US" sz="5400" spc="300" dirty="0">
              <a:gradFill>
                <a:gsLst>
                  <a:gs pos="15000">
                    <a:schemeClr val="accent1">
                      <a:lumMod val="60000"/>
                      <a:lumOff val="40000"/>
                    </a:schemeClr>
                  </a:gs>
                  <a:gs pos="81000">
                    <a:schemeClr val="accent1"/>
                  </a:gs>
                </a:gsLst>
                <a:lin ang="5400000" scaled="0"/>
              </a:gradFill>
              <a:effectLst>
                <a:outerShdw blurRad="127000" algn="ctr" rotWithShape="0">
                  <a:schemeClr val="accent1">
                    <a:lumMod val="75000"/>
                    <a:alpha val="30000"/>
                  </a:schemeClr>
                </a:outerShdw>
              </a:effectLst>
              <a:latin typeface="+mj-ea"/>
              <a:ea typeface="+mj-ea"/>
            </a:endParaRPr>
          </a:p>
        </p:txBody>
      </p:sp>
      <p:sp>
        <p:nvSpPr>
          <p:cNvPr id="37" name="文本框 36"/>
          <p:cNvSpPr txBox="1"/>
          <p:nvPr/>
        </p:nvSpPr>
        <p:spPr>
          <a:xfrm>
            <a:off x="2882901" y="4825475"/>
            <a:ext cx="6692900" cy="1076960"/>
          </a:xfrm>
          <a:prstGeom prst="rect">
            <a:avLst/>
          </a:prstGeom>
          <a:noFill/>
        </p:spPr>
        <p:txBody>
          <a:bodyPr wrap="none" lIns="0" tIns="0" rIns="0" bIns="0" rtlCol="0">
            <a:spAutoFit/>
          </a:bodyPr>
          <a:lstStyle/>
          <a:p>
            <a:pPr algn="ctr"/>
            <a:r>
              <a:rPr lang="zh-CN" altLang="en-US" sz="2800" spc="300" dirty="0">
                <a:solidFill>
                  <a:schemeClr val="accent5"/>
                </a:solidFill>
                <a:latin typeface="+mn-ea"/>
              </a:rPr>
              <a:t>研究内容：混合域半监督医学图像分割</a:t>
            </a:r>
            <a:endParaRPr lang="zh-CN" altLang="en-US" sz="2400" spc="300" dirty="0">
              <a:solidFill>
                <a:schemeClr val="accent5"/>
              </a:solidFill>
              <a:latin typeface="+mn-ea"/>
              <a:sym typeface="+mn-ea"/>
            </a:endParaRPr>
          </a:p>
          <a:p>
            <a:pPr algn="ctr"/>
            <a:r>
              <a:rPr lang="zh-CN" altLang="en-US" sz="2400" spc="300" dirty="0">
                <a:solidFill>
                  <a:schemeClr val="accent5"/>
                </a:solidFill>
                <a:latin typeface="+mn-ea"/>
                <a:sym typeface="+mn-ea"/>
              </a:rPr>
              <a:t>  		</a:t>
            </a:r>
            <a:r>
              <a:rPr lang="en-US" altLang="zh-CN" sz="2400" spc="300" dirty="0">
                <a:solidFill>
                  <a:schemeClr val="accent5"/>
                </a:solidFill>
                <a:latin typeface="+mn-ea"/>
                <a:sym typeface="+mn-ea"/>
              </a:rPr>
              <a:t> 			    </a:t>
            </a:r>
            <a:r>
              <a:rPr lang="zh-CN" altLang="en-US" spc="300" dirty="0">
                <a:solidFill>
                  <a:schemeClr val="accent5"/>
                </a:solidFill>
                <a:latin typeface="+mn-ea"/>
                <a:sym typeface="+mn-ea"/>
              </a:rPr>
              <a:t>——医学影像领域</a:t>
            </a:r>
            <a:endParaRPr lang="zh-CN" altLang="en-US"/>
          </a:p>
          <a:p>
            <a:pPr algn="ctr"/>
            <a:endParaRPr lang="zh-CN" altLang="en-US" spc="300" dirty="0">
              <a:solidFill>
                <a:schemeClr val="accent5"/>
              </a:solidFill>
              <a:latin typeface="+mn-ea"/>
            </a:endParaRPr>
          </a:p>
        </p:txBody>
      </p:sp>
      <p:sp>
        <p:nvSpPr>
          <p:cNvPr id="6" name="矩形: 圆角 5"/>
          <p:cNvSpPr/>
          <p:nvPr/>
        </p:nvSpPr>
        <p:spPr>
          <a:xfrm>
            <a:off x="5151120" y="5768442"/>
            <a:ext cx="1889760" cy="369332"/>
          </a:xfrm>
          <a:prstGeom prst="roundRect">
            <a:avLst>
              <a:gd name="adj" fmla="val 50000"/>
            </a:avLst>
          </a:prstGeom>
          <a:gradFill flip="none" rotWithShape="1">
            <a:gsLst>
              <a:gs pos="66000">
                <a:schemeClr val="accent1"/>
              </a:gs>
              <a:gs pos="0">
                <a:schemeClr val="accent1">
                  <a:lumMod val="60000"/>
                  <a:lumOff val="40000"/>
                </a:schemeClr>
              </a:gs>
            </a:gsLst>
            <a:lin ang="2700000" scaled="1"/>
            <a:tileRect/>
          </a:gradFill>
          <a:ln>
            <a:noFill/>
          </a:ln>
          <a:effectLst>
            <a:outerShdw blurRad="228600" dist="152400" dir="5400000" sx="79000" sy="79000" algn="t" rotWithShape="0">
              <a:schemeClr val="accent1">
                <a:lumMod val="50000"/>
                <a:alpha val="4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zh-CN" altLang="en-US" sz="1600" dirty="0"/>
              <a:t>汇报人：谢宇</a:t>
            </a:r>
            <a:r>
              <a:rPr lang="zh-CN" altLang="en-US" sz="1600" dirty="0"/>
              <a:t>涵</a:t>
            </a:r>
            <a:endParaRPr lang="zh-CN" altLang="en-US" sz="1600" dirty="0"/>
          </a:p>
        </p:txBody>
      </p:sp>
      <p:grpSp>
        <p:nvGrpSpPr>
          <p:cNvPr id="80" name="组合 79"/>
          <p:cNvGrpSpPr/>
          <p:nvPr/>
        </p:nvGrpSpPr>
        <p:grpSpPr>
          <a:xfrm>
            <a:off x="4880643" y="5783580"/>
            <a:ext cx="462881" cy="339056"/>
            <a:chOff x="4880644" y="5783580"/>
            <a:chExt cx="462881" cy="339056"/>
          </a:xfrm>
        </p:grpSpPr>
        <p:sp>
          <p:nvSpPr>
            <p:cNvPr id="78" name="弧形 77"/>
            <p:cNvSpPr/>
            <p:nvPr/>
          </p:nvSpPr>
          <p:spPr>
            <a:xfrm>
              <a:off x="5004469" y="5783580"/>
              <a:ext cx="339056" cy="339056"/>
            </a:xfrm>
            <a:prstGeom prst="arc">
              <a:avLst>
                <a:gd name="adj1" fmla="val 5400000"/>
                <a:gd name="adj2" fmla="val 16219173"/>
              </a:avLst>
            </a:prstGeom>
            <a:ln>
              <a:gradFill flip="none" rotWithShape="1">
                <a:gsLst>
                  <a:gs pos="0">
                    <a:schemeClr val="accent1"/>
                  </a:gs>
                  <a:gs pos="52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 name="弧形 78"/>
            <p:cNvSpPr/>
            <p:nvPr/>
          </p:nvSpPr>
          <p:spPr>
            <a:xfrm>
              <a:off x="4880644" y="5817870"/>
              <a:ext cx="270476" cy="270476"/>
            </a:xfrm>
            <a:prstGeom prst="arc">
              <a:avLst>
                <a:gd name="adj1" fmla="val 5400000"/>
                <a:gd name="adj2" fmla="val 16219173"/>
              </a:avLst>
            </a:prstGeom>
            <a:ln>
              <a:gradFill flip="none" rotWithShape="1">
                <a:gsLst>
                  <a:gs pos="0">
                    <a:schemeClr val="accent1"/>
                  </a:gs>
                  <a:gs pos="23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81" name="组合 80"/>
          <p:cNvGrpSpPr/>
          <p:nvPr/>
        </p:nvGrpSpPr>
        <p:grpSpPr>
          <a:xfrm flipH="1">
            <a:off x="6848476" y="5783580"/>
            <a:ext cx="462881" cy="339056"/>
            <a:chOff x="4880644" y="5783580"/>
            <a:chExt cx="462881" cy="339056"/>
          </a:xfrm>
        </p:grpSpPr>
        <p:sp>
          <p:nvSpPr>
            <p:cNvPr id="82" name="弧形 81"/>
            <p:cNvSpPr/>
            <p:nvPr/>
          </p:nvSpPr>
          <p:spPr>
            <a:xfrm>
              <a:off x="5004469" y="5783580"/>
              <a:ext cx="339056" cy="339056"/>
            </a:xfrm>
            <a:prstGeom prst="arc">
              <a:avLst>
                <a:gd name="adj1" fmla="val 5400000"/>
                <a:gd name="adj2" fmla="val 16219173"/>
              </a:avLst>
            </a:prstGeom>
            <a:ln>
              <a:gradFill flip="none" rotWithShape="1">
                <a:gsLst>
                  <a:gs pos="0">
                    <a:schemeClr val="accent1"/>
                  </a:gs>
                  <a:gs pos="52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 name="弧形 82"/>
            <p:cNvSpPr/>
            <p:nvPr/>
          </p:nvSpPr>
          <p:spPr>
            <a:xfrm>
              <a:off x="4880644" y="5817870"/>
              <a:ext cx="270476" cy="270476"/>
            </a:xfrm>
            <a:prstGeom prst="arc">
              <a:avLst>
                <a:gd name="adj1" fmla="val 5400000"/>
                <a:gd name="adj2" fmla="val 16219173"/>
              </a:avLst>
            </a:prstGeom>
            <a:ln>
              <a:gradFill flip="none" rotWithShape="1">
                <a:gsLst>
                  <a:gs pos="0">
                    <a:schemeClr val="accent1"/>
                  </a:gs>
                  <a:gs pos="23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499745"/>
            <a:ext cx="3634740" cy="4333875"/>
          </a:xfrm>
          <a:prstGeom prst="rect">
            <a:avLst/>
          </a:prstGeom>
        </p:spPr>
      </p:pic>
      <p:pic>
        <p:nvPicPr>
          <p:cNvPr id="3" name="图片 2" descr="微信图片_20250124110812"/>
          <p:cNvPicPr>
            <a:picLocks noChangeAspect="1"/>
          </p:cNvPicPr>
          <p:nvPr/>
        </p:nvPicPr>
        <p:blipFill>
          <a:blip r:embed="rId3"/>
          <a:stretch>
            <a:fillRect/>
          </a:stretch>
        </p:blipFill>
        <p:spPr>
          <a:xfrm>
            <a:off x="5231765" y="889635"/>
            <a:ext cx="1728470" cy="1791335"/>
          </a:xfrm>
          <a:prstGeom prst="rect">
            <a:avLst/>
          </a:prstGeom>
        </p:spPr>
      </p:pic>
      <p:sp>
        <p:nvSpPr>
          <p:cNvPr id="2" name="文本框 1"/>
          <p:cNvSpPr txBox="1"/>
          <p:nvPr/>
        </p:nvSpPr>
        <p:spPr>
          <a:xfrm>
            <a:off x="9286240" y="6308725"/>
            <a:ext cx="2550795" cy="337185"/>
          </a:xfrm>
          <a:prstGeom prst="rect">
            <a:avLst/>
          </a:prstGeom>
        </p:spPr>
        <p:txBody>
          <a:bodyPr wrap="square">
            <a:spAutoFit/>
          </a:bodyPr>
          <a:p>
            <a:r>
              <a:rPr lang="zh-CN" altLang="en-US" sz="1600">
                <a:solidFill>
                  <a:srgbClr val="29323F"/>
                </a:solidFill>
                <a:latin typeface="微软雅黑" panose="020B0503020204020204" charset="-122"/>
                <a:ea typeface="微软雅黑" panose="020B0503020204020204" charset="-122"/>
                <a:cs typeface="微软雅黑" panose="020B0503020204020204" charset="-122"/>
              </a:rPr>
              <a:t>时间：</a:t>
            </a:r>
            <a:r>
              <a:rPr lang="en-US" altLang="zh-CN" sz="1600">
                <a:solidFill>
                  <a:srgbClr val="29323F"/>
                </a:solidFill>
                <a:latin typeface="微软雅黑" panose="020B0503020204020204" charset="-122"/>
                <a:ea typeface="微软雅黑" panose="020B0503020204020204" charset="-122"/>
                <a:cs typeface="微软雅黑" panose="020B0503020204020204" charset="-122"/>
              </a:rPr>
              <a:t>2025</a:t>
            </a:r>
            <a:r>
              <a:rPr lang="zh-CN" altLang="en-US" sz="1600">
                <a:solidFill>
                  <a:srgbClr val="29323F"/>
                </a:solidFill>
                <a:latin typeface="微软雅黑" panose="020B0503020204020204" charset="-122"/>
                <a:ea typeface="微软雅黑" panose="020B0503020204020204" charset="-122"/>
                <a:cs typeface="微软雅黑" panose="020B0503020204020204" charset="-122"/>
              </a:rPr>
              <a:t>年</a:t>
            </a:r>
            <a:r>
              <a:rPr lang="en-US" altLang="zh-CN" sz="1600">
                <a:solidFill>
                  <a:srgbClr val="29323F"/>
                </a:solidFill>
                <a:latin typeface="微软雅黑" panose="020B0503020204020204" charset="-122"/>
                <a:ea typeface="微软雅黑" panose="020B0503020204020204" charset="-122"/>
                <a:cs typeface="微软雅黑" panose="020B0503020204020204" charset="-122"/>
              </a:rPr>
              <a:t>05</a:t>
            </a:r>
            <a:r>
              <a:rPr lang="zh-CN" altLang="en-US" sz="1600">
                <a:solidFill>
                  <a:srgbClr val="29323F"/>
                </a:solidFill>
                <a:latin typeface="微软雅黑" panose="020B0503020204020204" charset="-122"/>
                <a:ea typeface="微软雅黑" panose="020B0503020204020204" charset="-122"/>
                <a:cs typeface="微软雅黑" panose="020B0503020204020204" charset="-122"/>
              </a:rPr>
              <a:t>月</a:t>
            </a:r>
            <a:r>
              <a:rPr lang="en-US" altLang="zh-CN" sz="1600">
                <a:solidFill>
                  <a:srgbClr val="29323F"/>
                </a:solidFill>
                <a:latin typeface="微软雅黑" panose="020B0503020204020204" charset="-122"/>
                <a:ea typeface="微软雅黑" panose="020B0503020204020204" charset="-122"/>
                <a:cs typeface="微软雅黑" panose="020B0503020204020204" charset="-122"/>
              </a:rPr>
              <a:t>29</a:t>
            </a:r>
            <a:r>
              <a:rPr lang="zh-CN" altLang="en-US" sz="1600">
                <a:solidFill>
                  <a:srgbClr val="29323F"/>
                </a:solidFill>
                <a:latin typeface="微软雅黑" panose="020B0503020204020204" charset="-122"/>
                <a:ea typeface="微软雅黑" panose="020B0503020204020204" charset="-122"/>
                <a:cs typeface="微软雅黑" panose="020B0503020204020204" charset="-122"/>
              </a:rPr>
              <a:t>日</a:t>
            </a:r>
            <a:endParaRPr lang="zh-CN" altLang="en-US" sz="1600">
              <a:solidFill>
                <a:srgbClr val="29323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二、研究方法</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548259" y="925878"/>
            <a:ext cx="67056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混合域半监督医学图像分割的协同训练框架SynFoC</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pic>
        <p:nvPicPr>
          <p:cNvPr id="5" name="图片 4"/>
          <p:cNvPicPr>
            <a:picLocks noChangeAspect="1"/>
          </p:cNvPicPr>
          <p:nvPr/>
        </p:nvPicPr>
        <p:blipFill>
          <a:blip r:embed="rId2"/>
          <a:stretch>
            <a:fillRect/>
          </a:stretch>
        </p:blipFill>
        <p:spPr>
          <a:xfrm>
            <a:off x="730250" y="1717675"/>
            <a:ext cx="7165340" cy="4068445"/>
          </a:xfrm>
          <a:prstGeom prst="rect">
            <a:avLst/>
          </a:prstGeom>
          <a:solidFill>
            <a:schemeClr val="bg1"/>
          </a:solidFill>
          <a:ln w="12700" cap="flat" cmpd="sng" algn="ctr">
            <a:noFill/>
            <a:prstDash val="solid"/>
            <a:miter lim="800000"/>
            <a:headEnd/>
            <a:tailEnd/>
          </a:ln>
          <a:effectLst>
            <a:outerShdw blurRad="254000" algn="ctr" rotWithShape="0">
              <a:prstClr val="black">
                <a:alpha val="20000"/>
              </a:prstClr>
            </a:outerShdw>
          </a:effectLst>
        </p:spPr>
      </p:pic>
      <p:sp>
        <p:nvSpPr>
          <p:cNvPr id="6" name="矩形: 圆角 2"/>
          <p:cNvSpPr/>
          <p:nvPr>
            <p:custDataLst>
              <p:tags r:id="rId3"/>
            </p:custDataLst>
          </p:nvPr>
        </p:nvSpPr>
        <p:spPr>
          <a:xfrm>
            <a:off x="8266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mc:AlternateContent xmlns:mc="http://schemas.openxmlformats.org/markup-compatibility/2006">
        <mc:Choice xmlns:a14="http://schemas.microsoft.com/office/drawing/2010/main" Requires="a14">
          <p:sp>
            <p:nvSpPr>
              <p:cNvPr id="16" name="矩形 15"/>
              <p:cNvSpPr/>
              <p:nvPr>
                <p:custDataLst>
                  <p:tags r:id="rId4"/>
                </p:custDataLst>
              </p:nvPr>
            </p:nvSpPr>
            <p:spPr>
              <a:xfrm>
                <a:off x="8531225" y="317246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𝑋</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分别放入</a:t>
                </a:r>
                <a:r>
                  <a:rPr lang="en-US" altLang="zh-CN" sz="1600" dirty="0">
                    <a:solidFill>
                      <a:schemeClr val="tx1">
                        <a:lumMod val="85000"/>
                        <a:lumOff val="15000"/>
                      </a:schemeClr>
                    </a:solidFill>
                    <a:latin typeface="Cambria Math" panose="02040503050406030204" charset="0"/>
                    <a:cs typeface="Cambria Math" panose="02040503050406030204" charset="0"/>
                  </a:rPr>
                  <a:t>MedSAM</a:t>
                </a:r>
                <a:r>
                  <a:rPr lang="zh-CN" altLang="en-US" sz="1600" dirty="0">
                    <a:solidFill>
                      <a:schemeClr val="tx1">
                        <a:lumMod val="85000"/>
                        <a:lumOff val="15000"/>
                      </a:schemeClr>
                    </a:solidFill>
                    <a:latin typeface="Cambria Math" panose="02040503050406030204" charset="0"/>
                    <a:cs typeface="Cambria Math" panose="02040503050406030204" charset="0"/>
                  </a:rPr>
                  <a:t>和</a:t>
                </a:r>
                <a:r>
                  <a:rPr lang="en-US" altLang="zh-CN" sz="1600" dirty="0">
                    <a:solidFill>
                      <a:schemeClr val="tx1">
                        <a:lumMod val="85000"/>
                        <a:lumOff val="15000"/>
                      </a:schemeClr>
                    </a:solidFill>
                    <a:latin typeface="Cambria Math" panose="02040503050406030204" charset="0"/>
                    <a:cs typeface="Cambria Math" panose="02040503050406030204" charset="0"/>
                  </a:rPr>
                  <a:t>UNet</a:t>
                </a:r>
                <a:r>
                  <a:rPr lang="zh-CN" altLang="en-US" sz="1600" dirty="0">
                    <a:solidFill>
                      <a:schemeClr val="tx1">
                        <a:lumMod val="85000"/>
                        <a:lumOff val="15000"/>
                      </a:schemeClr>
                    </a:solidFill>
                    <a:latin typeface="Cambria Math" panose="02040503050406030204" charset="0"/>
                    <a:cs typeface="Cambria Math" panose="02040503050406030204" charset="0"/>
                  </a:rPr>
                  <a:t>的学生模型得到预测</a:t>
                </a:r>
                <a14:m>
                  <m:oMath xmlns:m="http://schemas.openxmlformats.org/officeDocument/2006/math">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𝑃</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𝑥</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𝑀𝑆</m:t>
                        </m:r>
                      </m:sup>
                    </m:sSubSup>
                    <m:r>
                      <a:rPr lang="en-US" altLang="zh-CN" sz="1600" i="1" dirty="0">
                        <a:solidFill>
                          <a:schemeClr val="tx1">
                            <a:lumMod val="85000"/>
                            <a:lumOff val="15000"/>
                          </a:schemeClr>
                        </a:solidFill>
                        <a:latin typeface="Cambria Math" panose="02040503050406030204" charset="0"/>
                        <a:cs typeface="Cambria Math" panose="02040503050406030204" charset="0"/>
                      </a:rPr>
                      <m:t>和</m:t>
                    </m:r>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𝑃</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𝑥</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𝑈𝑇</m:t>
                        </m:r>
                      </m:sup>
                    </m:sSubSup>
                  </m:oMath>
                </a14:m>
                <a:r>
                  <a:rPr lang="zh-CN" altLang="en-US" sz="1600" dirty="0">
                    <a:solidFill>
                      <a:schemeClr val="tx1">
                        <a:lumMod val="85000"/>
                        <a:lumOff val="15000"/>
                      </a:schemeClr>
                    </a:solidFill>
                    <a:latin typeface="Cambria Math" panose="02040503050406030204" charset="0"/>
                    <a:cs typeface="Cambria Math" panose="02040503050406030204" charset="0"/>
                  </a:rPr>
                  <a:t>，两者独立训练，并与真标签</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𝑌</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计算监督损失</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𝐿</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𝑥</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a:t>
                </a: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mc:Choice>
        <mc:Fallback>
          <p:sp>
            <p:nvSpPr>
              <p:cNvPr id="16" name="矩形 15"/>
              <p:cNvSpPr>
                <a:spLocks noRot="1" noChangeAspect="1" noMove="1" noResize="1" noEditPoints="1" noAdjustHandles="1" noChangeArrowheads="1" noChangeShapeType="1" noTextEdit="1"/>
              </p:cNvSpPr>
              <p:nvPr>
                <p:custDataLst>
                  <p:tags r:id="rId5"/>
                </p:custDataLst>
              </p:nvPr>
            </p:nvSpPr>
            <p:spPr>
              <a:xfrm>
                <a:off x="8531225" y="3172460"/>
                <a:ext cx="2702560" cy="2127250"/>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19" name="直接连接符 18"/>
          <p:cNvCxnSpPr/>
          <p:nvPr>
            <p:custDataLst>
              <p:tags r:id="rId7"/>
            </p:custDataLst>
          </p:nvPr>
        </p:nvCxnSpPr>
        <p:spPr>
          <a:xfrm flipV="1">
            <a:off x="8451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8"/>
            </p:custDataLst>
          </p:nvPr>
        </p:nvSpPr>
        <p:spPr>
          <a:xfrm>
            <a:off x="8530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altLang="en-US" sz="2200" b="1" dirty="0">
                <a:solidFill>
                  <a:schemeClr val="accent1"/>
                </a:solidFill>
                <a:latin typeface="+mn-ea"/>
                <a:cs typeface="+mn-ea"/>
              </a:rPr>
              <a:t>监督训练</a:t>
            </a:r>
            <a:endParaRPr lang="zh-CN" altLang="en-US" sz="2200" b="1" dirty="0">
              <a:solidFill>
                <a:schemeClr val="accent1"/>
              </a:solidFill>
              <a:latin typeface="+mn-ea"/>
              <a:cs typeface="+mn-ea"/>
            </a:endParaRPr>
          </a:p>
        </p:txBody>
      </p:sp>
      <p:sp>
        <p:nvSpPr>
          <p:cNvPr id="3" name="椭圆 2"/>
          <p:cNvSpPr/>
          <p:nvPr/>
        </p:nvSpPr>
        <p:spPr>
          <a:xfrm>
            <a:off x="2401570" y="5504815"/>
            <a:ext cx="1894205" cy="379095"/>
          </a:xfrm>
          <a:prstGeom prst="ellips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二、研究方法</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548259" y="925878"/>
            <a:ext cx="67056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混合域半监督医学图像分割的协同训练框架SynFoC</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pic>
        <p:nvPicPr>
          <p:cNvPr id="5" name="图片 4"/>
          <p:cNvPicPr>
            <a:picLocks noChangeAspect="1"/>
          </p:cNvPicPr>
          <p:nvPr/>
        </p:nvPicPr>
        <p:blipFill>
          <a:blip r:embed="rId2"/>
          <a:stretch>
            <a:fillRect/>
          </a:stretch>
        </p:blipFill>
        <p:spPr>
          <a:xfrm>
            <a:off x="730250" y="1717675"/>
            <a:ext cx="7165340" cy="4068445"/>
          </a:xfrm>
          <a:prstGeom prst="rect">
            <a:avLst/>
          </a:prstGeom>
          <a:solidFill>
            <a:schemeClr val="bg1"/>
          </a:solidFill>
          <a:ln w="12700" cap="flat" cmpd="sng" algn="ctr">
            <a:noFill/>
            <a:prstDash val="solid"/>
            <a:miter lim="800000"/>
            <a:headEnd/>
            <a:tailEnd/>
          </a:ln>
          <a:effectLst>
            <a:outerShdw blurRad="254000" algn="ctr" rotWithShape="0">
              <a:prstClr val="black">
                <a:alpha val="20000"/>
              </a:prstClr>
            </a:outerShdw>
          </a:effectLst>
        </p:spPr>
      </p:pic>
      <p:sp>
        <p:nvSpPr>
          <p:cNvPr id="6" name="矩形: 圆角 2"/>
          <p:cNvSpPr/>
          <p:nvPr>
            <p:custDataLst>
              <p:tags r:id="rId3"/>
            </p:custDataLst>
          </p:nvPr>
        </p:nvSpPr>
        <p:spPr>
          <a:xfrm>
            <a:off x="8266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mc:AlternateContent xmlns:mc="http://schemas.openxmlformats.org/markup-compatibility/2006">
        <mc:Choice xmlns:a14="http://schemas.microsoft.com/office/drawing/2010/main" Requires="a14">
          <p:sp>
            <p:nvSpPr>
              <p:cNvPr id="16" name="矩形 15"/>
              <p:cNvSpPr/>
              <p:nvPr>
                <p:custDataLst>
                  <p:tags r:id="rId4"/>
                </p:custDataLst>
              </p:nvPr>
            </p:nvSpPr>
            <p:spPr>
              <a:xfrm>
                <a:off x="8531225" y="317246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分别放入</a:t>
                </a:r>
                <a:r>
                  <a:rPr lang="en-US" altLang="zh-CN" sz="1600" dirty="0">
                    <a:solidFill>
                      <a:schemeClr val="tx1">
                        <a:lumMod val="85000"/>
                        <a:lumOff val="15000"/>
                      </a:schemeClr>
                    </a:solidFill>
                    <a:latin typeface="Cambria Math" panose="02040503050406030204" charset="0"/>
                    <a:cs typeface="Cambria Math" panose="02040503050406030204" charset="0"/>
                  </a:rPr>
                  <a:t>MedSAM</a:t>
                </a:r>
                <a:r>
                  <a:rPr lang="zh-CN" altLang="en-US" sz="1600" dirty="0">
                    <a:solidFill>
                      <a:schemeClr val="tx1">
                        <a:lumMod val="85000"/>
                        <a:lumOff val="15000"/>
                      </a:schemeClr>
                    </a:solidFill>
                    <a:latin typeface="Cambria Math" panose="02040503050406030204" charset="0"/>
                    <a:cs typeface="Cambria Math" panose="02040503050406030204" charset="0"/>
                  </a:rPr>
                  <a:t>和</a:t>
                </a:r>
                <a:r>
                  <a:rPr lang="en-US" altLang="zh-CN" sz="1600" dirty="0">
                    <a:solidFill>
                      <a:schemeClr val="tx1">
                        <a:lumMod val="85000"/>
                        <a:lumOff val="15000"/>
                      </a:schemeClr>
                    </a:solidFill>
                    <a:latin typeface="Cambria Math" panose="02040503050406030204" charset="0"/>
                    <a:cs typeface="Cambria Math" panose="02040503050406030204" charset="0"/>
                  </a:rPr>
                  <a:t>UNet</a:t>
                </a:r>
                <a:r>
                  <a:rPr lang="zh-CN" altLang="en-US" sz="1600" dirty="0">
                    <a:solidFill>
                      <a:schemeClr val="tx1">
                        <a:lumMod val="85000"/>
                        <a:lumOff val="15000"/>
                      </a:schemeClr>
                    </a:solidFill>
                    <a:latin typeface="Cambria Math" panose="02040503050406030204" charset="0"/>
                    <a:cs typeface="Cambria Math" panose="02040503050406030204" charset="0"/>
                  </a:rPr>
                  <a:t>教师模型得到</a:t>
                </a:r>
                <a14:m>
                  <m:oMath xmlns:m="http://schemas.openxmlformats.org/officeDocument/2006/math">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𝑃</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𝑀𝑆</m:t>
                        </m:r>
                      </m:sup>
                    </m:sSubSup>
                    <m:r>
                      <a:rPr lang="en-US" altLang="zh-CN" sz="1600" i="1" dirty="0">
                        <a:solidFill>
                          <a:schemeClr val="tx1">
                            <a:lumMod val="85000"/>
                            <a:lumOff val="15000"/>
                          </a:schemeClr>
                        </a:solidFill>
                        <a:latin typeface="Cambria Math" panose="02040503050406030204" charset="0"/>
                        <a:cs typeface="Cambria Math" panose="02040503050406030204" charset="0"/>
                      </a:rPr>
                      <m:t>和</m:t>
                    </m:r>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𝑃</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𝑈𝑇</m:t>
                        </m:r>
                      </m:sup>
                    </m:sSubSup>
                  </m:oMath>
                </a14:m>
                <a:r>
                  <a:rPr lang="en-US" altLang="zh-CN" sz="1600" dirty="0">
                    <a:solidFill>
                      <a:schemeClr val="tx1">
                        <a:lumMod val="85000"/>
                        <a:lumOff val="15000"/>
                      </a:schemeClr>
                    </a:solidFill>
                    <a:latin typeface="Cambria Math" panose="02040503050406030204" charset="0"/>
                    <a:cs typeface="Cambria Math" panose="02040503050406030204" charset="0"/>
                  </a:rPr>
                  <a:t>,</a:t>
                </a:r>
                <a:r>
                  <a:rPr lang="zh-CN" altLang="en-US" sz="1600" dirty="0">
                    <a:solidFill>
                      <a:schemeClr val="tx1">
                        <a:lumMod val="85000"/>
                        <a:lumOff val="15000"/>
                      </a:schemeClr>
                    </a:solidFill>
                    <a:latin typeface="Cambria Math" panose="02040503050406030204" charset="0"/>
                    <a:cs typeface="Cambria Math" panose="02040503050406030204" charset="0"/>
                  </a:rPr>
                  <a:t>两者通过权重</a:t>
                </a:r>
                <a:r>
                  <a:rPr lang="zh-CN" altLang="en-US" sz="1600" dirty="0">
                    <a:solidFill>
                      <a:schemeClr val="tx1">
                        <a:lumMod val="85000"/>
                        <a:lumOff val="15000"/>
                      </a:schemeClr>
                    </a:solidFill>
                    <a:latin typeface="Arial" panose="020B0604020202020204" pitchFamily="34" charset="0"/>
                    <a:cs typeface="Arial" panose="020B0604020202020204" pitchFamily="34" charset="0"/>
                  </a:rPr>
                  <a:t>α合成伪软标签</a:t>
                </a:r>
                <a14:m>
                  <m:oMath xmlns:m="http://schemas.openxmlformats.org/officeDocument/2006/math">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𝑃</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𝐸𝑁</m:t>
                        </m:r>
                      </m:sup>
                    </m:sSubSup>
                  </m:oMath>
                </a14:m>
                <a:r>
                  <a:rPr lang="zh-CN" altLang="en-US" sz="1600" dirty="0">
                    <a:solidFill>
                      <a:schemeClr val="tx1">
                        <a:lumMod val="85000"/>
                        <a:lumOff val="15000"/>
                      </a:schemeClr>
                    </a:solidFill>
                    <a:latin typeface="Cambria Math" panose="02040503050406030204" charset="0"/>
                    <a:cs typeface="Cambria Math" panose="02040503050406030204" charset="0"/>
                  </a:rPr>
                  <a:t>，通过二值化得到伪标签</a:t>
                </a:r>
                <a14:m>
                  <m:oMath xmlns:m="http://schemas.openxmlformats.org/officeDocument/2006/math">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𝑄</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𝐸𝑁</m:t>
                        </m:r>
                      </m:sup>
                    </m:sSubSup>
                  </m:oMath>
                </a14:m>
                <a:r>
                  <a:rPr lang="zh-CN" altLang="en-US" sz="1600" dirty="0">
                    <a:solidFill>
                      <a:schemeClr val="tx1">
                        <a:lumMod val="85000"/>
                        <a:lumOff val="15000"/>
                      </a:schemeClr>
                    </a:solidFill>
                    <a:latin typeface="Cambria Math" panose="02040503050406030204" charset="0"/>
                    <a:cs typeface="Cambria Math" panose="02040503050406030204" charset="0"/>
                  </a:rPr>
                  <a:t>。进行复制粘贴得到</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伪标签</a:t>
                </a:r>
                <a14:m>
                  <m:oMath xmlns:m="http://schemas.openxmlformats.org/officeDocument/2006/math">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𝑄</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𝐸𝑁</m:t>
                        </m:r>
                      </m:sup>
                    </m:sSubSup>
                  </m:oMath>
                </a14:m>
                <a:r>
                  <a:rPr lang="zh-CN" altLang="en-US" sz="1600" dirty="0">
                    <a:solidFill>
                      <a:schemeClr val="tx1">
                        <a:lumMod val="85000"/>
                        <a:lumOff val="15000"/>
                      </a:schemeClr>
                    </a:solidFill>
                    <a:latin typeface="Cambria Math" panose="02040503050406030204" charset="0"/>
                    <a:cs typeface="Cambria Math" panose="02040503050406030204" charset="0"/>
                  </a:rPr>
                  <a:t>。</a:t>
                </a:r>
                <a:endParaRPr lang="zh-CN" altLang="en-US"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mc:Choice>
        <mc:Fallback>
          <p:sp>
            <p:nvSpPr>
              <p:cNvPr id="16" name="矩形 15"/>
              <p:cNvSpPr>
                <a:spLocks noRot="1" noChangeAspect="1" noMove="1" noResize="1" noEditPoints="1" noAdjustHandles="1" noChangeArrowheads="1" noChangeShapeType="1" noTextEdit="1"/>
              </p:cNvSpPr>
              <p:nvPr>
                <p:custDataLst>
                  <p:tags r:id="rId5"/>
                </p:custDataLst>
              </p:nvPr>
            </p:nvSpPr>
            <p:spPr>
              <a:xfrm>
                <a:off x="8531225" y="3172460"/>
                <a:ext cx="2702560" cy="2127250"/>
              </a:xfrm>
              <a:prstGeom prst="rect">
                <a:avLst/>
              </a:prstGeom>
              <a:blipFill rotWithShape="1">
                <a:blip r:embed="rId6"/>
                <a:stretch>
                  <a:fillRect r="-3783" b="-5045"/>
                </a:stretch>
              </a:blipFill>
            </p:spPr>
            <p:txBody>
              <a:bodyPr/>
              <a:lstStyle/>
              <a:p>
                <a:r>
                  <a:rPr lang="zh-CN" altLang="en-US">
                    <a:noFill/>
                  </a:rPr>
                  <a:t> </a:t>
                </a:r>
              </a:p>
            </p:txBody>
          </p:sp>
        </mc:Fallback>
      </mc:AlternateContent>
      <p:cxnSp>
        <p:nvCxnSpPr>
          <p:cNvPr id="19" name="直接连接符 18"/>
          <p:cNvCxnSpPr/>
          <p:nvPr>
            <p:custDataLst>
              <p:tags r:id="rId7"/>
            </p:custDataLst>
          </p:nvPr>
        </p:nvCxnSpPr>
        <p:spPr>
          <a:xfrm flipV="1">
            <a:off x="8451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8"/>
            </p:custDataLst>
          </p:nvPr>
        </p:nvSpPr>
        <p:spPr>
          <a:xfrm>
            <a:off x="8530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altLang="en-US" sz="2200" b="1" dirty="0">
                <a:solidFill>
                  <a:schemeClr val="accent1"/>
                </a:solidFill>
                <a:latin typeface="+mn-ea"/>
                <a:cs typeface="+mn-ea"/>
              </a:rPr>
              <a:t>无监督训练</a:t>
            </a:r>
            <a:r>
              <a:rPr lang="en-US" altLang="zh-CN" sz="2200" b="1" dirty="0">
                <a:solidFill>
                  <a:schemeClr val="accent1"/>
                </a:solidFill>
                <a:latin typeface="+mn-ea"/>
                <a:cs typeface="+mn-ea"/>
              </a:rPr>
              <a:t>-T</a:t>
            </a:r>
            <a:endParaRPr lang="en-US" altLang="zh-CN" sz="2200" b="1" dirty="0">
              <a:solidFill>
                <a:schemeClr val="accent1"/>
              </a:solidFill>
              <a:latin typeface="+mn-ea"/>
              <a:cs typeface="+mn-ea"/>
            </a:endParaRPr>
          </a:p>
        </p:txBody>
      </p:sp>
      <p:pic>
        <p:nvPicPr>
          <p:cNvPr id="8" name="图片 7"/>
          <p:cNvPicPr>
            <a:picLocks noChangeAspect="1"/>
          </p:cNvPicPr>
          <p:nvPr/>
        </p:nvPicPr>
        <p:blipFill>
          <a:blip r:embed="rId9">
            <a:clrChange>
              <a:clrFrom>
                <a:srgbClr val="FFFFFF">
                  <a:alpha val="100000"/>
                </a:srgbClr>
              </a:clrFrom>
              <a:clrTo>
                <a:srgbClr val="FFFFFF">
                  <a:alpha val="100000"/>
                  <a:alpha val="0"/>
                </a:srgbClr>
              </a:clrTo>
            </a:clrChange>
          </a:blip>
          <a:stretch>
            <a:fillRect/>
          </a:stretch>
        </p:blipFill>
        <p:spPr>
          <a:xfrm>
            <a:off x="8616315" y="5247640"/>
            <a:ext cx="2514600" cy="263525"/>
          </a:xfrm>
          <a:prstGeom prst="rect">
            <a:avLst/>
          </a:prstGeom>
        </p:spPr>
      </p:pic>
      <p:sp>
        <p:nvSpPr>
          <p:cNvPr id="9" name="矩形 8"/>
          <p:cNvSpPr/>
          <p:nvPr/>
        </p:nvSpPr>
        <p:spPr>
          <a:xfrm>
            <a:off x="3007360" y="2646680"/>
            <a:ext cx="4954270" cy="185610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二、研究方法</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548259" y="925878"/>
            <a:ext cx="67056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混合域半监督医学图像分割的协同训练框架SynFoC</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pic>
        <p:nvPicPr>
          <p:cNvPr id="5" name="图片 4"/>
          <p:cNvPicPr>
            <a:picLocks noChangeAspect="1"/>
          </p:cNvPicPr>
          <p:nvPr/>
        </p:nvPicPr>
        <p:blipFill>
          <a:blip r:embed="rId2"/>
          <a:stretch>
            <a:fillRect/>
          </a:stretch>
        </p:blipFill>
        <p:spPr>
          <a:xfrm>
            <a:off x="730250" y="1717675"/>
            <a:ext cx="7165340" cy="4068445"/>
          </a:xfrm>
          <a:prstGeom prst="rect">
            <a:avLst/>
          </a:prstGeom>
          <a:solidFill>
            <a:schemeClr val="bg1"/>
          </a:solidFill>
          <a:ln w="12700" cap="flat" cmpd="sng" algn="ctr">
            <a:noFill/>
            <a:prstDash val="solid"/>
            <a:miter lim="800000"/>
            <a:headEnd/>
            <a:tailEnd/>
          </a:ln>
          <a:effectLst>
            <a:outerShdw blurRad="254000" algn="ctr" rotWithShape="0">
              <a:prstClr val="black">
                <a:alpha val="20000"/>
              </a:prstClr>
            </a:outerShdw>
          </a:effectLst>
        </p:spPr>
      </p:pic>
      <p:sp>
        <p:nvSpPr>
          <p:cNvPr id="6" name="矩形: 圆角 2"/>
          <p:cNvSpPr/>
          <p:nvPr>
            <p:custDataLst>
              <p:tags r:id="rId3"/>
            </p:custDataLst>
          </p:nvPr>
        </p:nvSpPr>
        <p:spPr>
          <a:xfrm>
            <a:off x="8266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mc:AlternateContent xmlns:mc="http://schemas.openxmlformats.org/markup-compatibility/2006">
        <mc:Choice xmlns:a14="http://schemas.microsoft.com/office/drawing/2010/main" Requires="a14">
          <p:sp>
            <p:nvSpPr>
              <p:cNvPr id="16" name="矩形 15"/>
              <p:cNvSpPr/>
              <p:nvPr>
                <p:custDataLst>
                  <p:tags r:id="rId4"/>
                </p:custDataLst>
              </p:nvPr>
            </p:nvSpPr>
            <p:spPr>
              <a:xfrm>
                <a:off x="8531225" y="3172460"/>
                <a:ext cx="2702560" cy="2252345"/>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分别放入</a:t>
                </a:r>
                <a:r>
                  <a:rPr lang="en-US" altLang="zh-CN" sz="1600" dirty="0">
                    <a:solidFill>
                      <a:schemeClr val="tx1">
                        <a:lumMod val="85000"/>
                        <a:lumOff val="15000"/>
                      </a:schemeClr>
                    </a:solidFill>
                    <a:latin typeface="Cambria Math" panose="02040503050406030204" charset="0"/>
                    <a:cs typeface="Cambria Math" panose="02040503050406030204" charset="0"/>
                  </a:rPr>
                  <a:t>MedSAM</a:t>
                </a:r>
                <a:r>
                  <a:rPr lang="zh-CN" altLang="en-US" sz="1600" dirty="0">
                    <a:solidFill>
                      <a:schemeClr val="tx1">
                        <a:lumMod val="85000"/>
                        <a:lumOff val="15000"/>
                      </a:schemeClr>
                    </a:solidFill>
                    <a:latin typeface="Cambria Math" panose="02040503050406030204" charset="0"/>
                    <a:cs typeface="Cambria Math" panose="02040503050406030204" charset="0"/>
                  </a:rPr>
                  <a:t>和</a:t>
                </a:r>
                <a:r>
                  <a:rPr lang="en-US" altLang="zh-CN" sz="1600" dirty="0">
                    <a:solidFill>
                      <a:schemeClr val="tx1">
                        <a:lumMod val="85000"/>
                        <a:lumOff val="15000"/>
                      </a:schemeClr>
                    </a:solidFill>
                    <a:latin typeface="Cambria Math" panose="02040503050406030204" charset="0"/>
                    <a:cs typeface="Cambria Math" panose="02040503050406030204" charset="0"/>
                  </a:rPr>
                  <a:t>UNet</a:t>
                </a:r>
                <a:r>
                  <a:rPr lang="zh-CN" altLang="en-US" sz="1600" dirty="0">
                    <a:solidFill>
                      <a:schemeClr val="tx1">
                        <a:lumMod val="85000"/>
                        <a:lumOff val="15000"/>
                      </a:schemeClr>
                    </a:solidFill>
                    <a:latin typeface="Cambria Math" panose="02040503050406030204" charset="0"/>
                    <a:cs typeface="Cambria Math" panose="02040503050406030204" charset="0"/>
                  </a:rPr>
                  <a:t>的学生模型得到</a:t>
                </a:r>
                <a14:m>
                  <m:oMath xmlns:m="http://schemas.openxmlformats.org/officeDocument/2006/math">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𝑃</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𝑀𝑆</m:t>
                        </m:r>
                      </m:sup>
                    </m:sSubSup>
                    <m:r>
                      <a:rPr lang="en-US" altLang="zh-CN" sz="1600" i="1" dirty="0">
                        <a:solidFill>
                          <a:schemeClr val="tx1">
                            <a:lumMod val="85000"/>
                            <a:lumOff val="15000"/>
                          </a:schemeClr>
                        </a:solidFill>
                        <a:latin typeface="Cambria Math" panose="02040503050406030204" charset="0"/>
                        <a:cs typeface="Cambria Math" panose="02040503050406030204" charset="0"/>
                      </a:rPr>
                      <m:t>和</m:t>
                    </m:r>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𝑃</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𝑈𝑇</m:t>
                        </m:r>
                      </m:sup>
                    </m:sSubSup>
                  </m:oMath>
                </a14:m>
                <a:r>
                  <a:rPr lang="en-US" altLang="zh-CN" sz="1600" dirty="0">
                    <a:solidFill>
                      <a:schemeClr val="tx1">
                        <a:lumMod val="85000"/>
                        <a:lumOff val="15000"/>
                      </a:schemeClr>
                    </a:solidFill>
                    <a:latin typeface="Cambria Math" panose="02040503050406030204" charset="0"/>
                    <a:cs typeface="Cambria Math" panose="02040503050406030204" charset="0"/>
                  </a:rPr>
                  <a:t>,</a:t>
                </a:r>
                <a:r>
                  <a:rPr lang="zh-CN" altLang="en-US" sz="1600" dirty="0">
                    <a:solidFill>
                      <a:schemeClr val="tx1">
                        <a:lumMod val="85000"/>
                        <a:lumOff val="15000"/>
                      </a:schemeClr>
                    </a:solidFill>
                    <a:latin typeface="Cambria Math" panose="02040503050406030204" charset="0"/>
                    <a:cs typeface="Cambria Math" panose="02040503050406030204" charset="0"/>
                  </a:rPr>
                  <a:t>与伪标签</a:t>
                </a:r>
                <a14:m>
                  <m:oMath xmlns:m="http://schemas.openxmlformats.org/officeDocument/2006/math">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𝑄</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𝐸𝑁</m:t>
                        </m:r>
                      </m:sup>
                    </m:sSubSup>
                  </m:oMath>
                </a14:m>
                <a:r>
                  <a:rPr lang="zh-CN" altLang="en-US" sz="1600" dirty="0">
                    <a:solidFill>
                      <a:schemeClr val="tx1">
                        <a:lumMod val="85000"/>
                        <a:lumOff val="15000"/>
                      </a:schemeClr>
                    </a:solidFill>
                    <a:latin typeface="Cambria Math" panose="02040503050406030204" charset="0"/>
                    <a:cs typeface="Cambria Math" panose="02040503050406030204" charset="0"/>
                  </a:rPr>
                  <a:t>计算无监督损失</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𝐿</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𝑢</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，并计算一致性损失</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𝐿</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和</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𝐿</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𝑑</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a:t>
                </a:r>
                <a:endParaRPr lang="zh-CN" altLang="en-US"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需经过</a:t>
                </a:r>
                <a:r>
                  <a:rPr lang="en-US" altLang="zh-CN" sz="1600" dirty="0">
                    <a:solidFill>
                      <a:schemeClr val="tx1">
                        <a:lumMod val="85000"/>
                        <a:lumOff val="15000"/>
                      </a:schemeClr>
                    </a:solidFill>
                    <a:latin typeface="Cambria Math" panose="02040503050406030204" charset="0"/>
                    <a:cs typeface="Cambria Math" panose="02040503050406030204" charset="0"/>
                  </a:rPr>
                  <a:t>UNet</a:t>
                </a:r>
                <a:r>
                  <a:rPr lang="zh-CN" altLang="en-US" sz="1600" dirty="0">
                    <a:solidFill>
                      <a:schemeClr val="tx1">
                        <a:lumMod val="85000"/>
                        <a:lumOff val="15000"/>
                      </a:schemeClr>
                    </a:solidFill>
                    <a:latin typeface="Cambria Math" panose="02040503050406030204" charset="0"/>
                    <a:cs typeface="Cambria Math" panose="02040503050406030204" charset="0"/>
                  </a:rPr>
                  <a:t>学生模型预测，计算自置信度。</a:t>
                </a: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mc:Choice>
        <mc:Fallback>
          <p:sp>
            <p:nvSpPr>
              <p:cNvPr id="16" name="矩形 15"/>
              <p:cNvSpPr>
                <a:spLocks noRot="1" noChangeAspect="1" noMove="1" noResize="1" noEditPoints="1" noAdjustHandles="1" noChangeArrowheads="1" noChangeShapeType="1" noTextEdit="1"/>
              </p:cNvSpPr>
              <p:nvPr>
                <p:custDataLst>
                  <p:tags r:id="rId5"/>
                </p:custDataLst>
              </p:nvPr>
            </p:nvSpPr>
            <p:spPr>
              <a:xfrm>
                <a:off x="8531225" y="3172460"/>
                <a:ext cx="2702560" cy="2252345"/>
              </a:xfrm>
              <a:prstGeom prst="rect">
                <a:avLst/>
              </a:prstGeom>
              <a:blipFill rotWithShape="1">
                <a:blip r:embed="rId6"/>
                <a:stretch>
                  <a:fillRect r="-1245"/>
                </a:stretch>
              </a:blipFill>
            </p:spPr>
            <p:txBody>
              <a:bodyPr/>
              <a:lstStyle/>
              <a:p>
                <a:r>
                  <a:rPr lang="zh-CN" altLang="en-US">
                    <a:noFill/>
                  </a:rPr>
                  <a:t> </a:t>
                </a:r>
              </a:p>
            </p:txBody>
          </p:sp>
        </mc:Fallback>
      </mc:AlternateContent>
      <p:cxnSp>
        <p:nvCxnSpPr>
          <p:cNvPr id="19" name="直接连接符 18"/>
          <p:cNvCxnSpPr/>
          <p:nvPr>
            <p:custDataLst>
              <p:tags r:id="rId7"/>
            </p:custDataLst>
          </p:nvPr>
        </p:nvCxnSpPr>
        <p:spPr>
          <a:xfrm flipV="1">
            <a:off x="8451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8"/>
            </p:custDataLst>
          </p:nvPr>
        </p:nvSpPr>
        <p:spPr>
          <a:xfrm>
            <a:off x="8530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altLang="en-US" sz="2200" b="1" dirty="0">
                <a:solidFill>
                  <a:schemeClr val="accent1"/>
                </a:solidFill>
                <a:latin typeface="+mn-ea"/>
                <a:cs typeface="+mn-ea"/>
              </a:rPr>
              <a:t>无监督训练</a:t>
            </a:r>
            <a:r>
              <a:rPr lang="en-US" altLang="zh-CN" sz="2200" b="1" dirty="0">
                <a:solidFill>
                  <a:schemeClr val="accent1"/>
                </a:solidFill>
                <a:latin typeface="+mn-ea"/>
                <a:cs typeface="+mn-ea"/>
              </a:rPr>
              <a:t>-S</a:t>
            </a:r>
            <a:endParaRPr lang="en-US" altLang="zh-CN" sz="2200" b="1" dirty="0">
              <a:solidFill>
                <a:schemeClr val="accent1"/>
              </a:solidFill>
              <a:latin typeface="+mn-ea"/>
              <a:cs typeface="+mn-ea"/>
            </a:endParaRPr>
          </a:p>
        </p:txBody>
      </p:sp>
      <p:sp>
        <p:nvSpPr>
          <p:cNvPr id="3" name="椭圆 2"/>
          <p:cNvSpPr/>
          <p:nvPr/>
        </p:nvSpPr>
        <p:spPr>
          <a:xfrm>
            <a:off x="4559935" y="1590040"/>
            <a:ext cx="861060" cy="838835"/>
          </a:xfrm>
          <a:prstGeom prst="ellips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9" name="椭圆 8"/>
          <p:cNvSpPr/>
          <p:nvPr/>
        </p:nvSpPr>
        <p:spPr>
          <a:xfrm>
            <a:off x="5346700" y="4512945"/>
            <a:ext cx="861060" cy="838835"/>
          </a:xfrm>
          <a:prstGeom prst="ellips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椭圆 9"/>
          <p:cNvSpPr/>
          <p:nvPr/>
        </p:nvSpPr>
        <p:spPr>
          <a:xfrm>
            <a:off x="7094220" y="2976880"/>
            <a:ext cx="861060" cy="838835"/>
          </a:xfrm>
          <a:prstGeom prst="ellipse">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1" name="椭圆 10"/>
          <p:cNvSpPr/>
          <p:nvPr/>
        </p:nvSpPr>
        <p:spPr>
          <a:xfrm>
            <a:off x="4559935" y="4580255"/>
            <a:ext cx="786765" cy="771525"/>
          </a:xfrm>
          <a:prstGeom prst="ellipse">
            <a:avLst/>
          </a:prstGeom>
          <a:ln>
            <a:solidFill>
              <a:srgbClr val="FFC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9"/>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二、研究方法</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843659" y="925878"/>
            <a:ext cx="41148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置信度模块S</a:t>
            </a:r>
            <a:r>
              <a:rPr lang="en-US" altLang="zh-CN"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MC</a:t>
            </a: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确定</a:t>
            </a: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sym typeface="+mn-ea"/>
              </a:rPr>
              <a:t>集成比例α</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6" name="矩形: 圆角 2"/>
          <p:cNvSpPr/>
          <p:nvPr>
            <p:custDataLst>
              <p:tags r:id="rId2"/>
            </p:custDataLst>
          </p:nvPr>
        </p:nvSpPr>
        <p:spPr>
          <a:xfrm>
            <a:off x="8266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6" name="矩形 15"/>
          <p:cNvSpPr/>
          <p:nvPr>
            <p:custDataLst>
              <p:tags r:id="rId3"/>
            </p:custDataLst>
          </p:nvPr>
        </p:nvSpPr>
        <p:spPr>
          <a:xfrm>
            <a:off x="8531225" y="317246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p:cxnSp>
        <p:nvCxnSpPr>
          <p:cNvPr id="19" name="直接连接符 18"/>
          <p:cNvCxnSpPr/>
          <p:nvPr>
            <p:custDataLst>
              <p:tags r:id="rId4"/>
            </p:custDataLst>
          </p:nvPr>
        </p:nvCxnSpPr>
        <p:spPr>
          <a:xfrm flipV="1">
            <a:off x="8451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5"/>
            </p:custDataLst>
          </p:nvPr>
        </p:nvSpPr>
        <p:spPr>
          <a:xfrm>
            <a:off x="8530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sz="2200" b="1" dirty="0">
                <a:solidFill>
                  <a:schemeClr val="accent1"/>
                </a:solidFill>
                <a:latin typeface="+mn-ea"/>
                <a:cs typeface="+mn-ea"/>
              </a:rPr>
              <a:t>互置信度</a:t>
            </a:r>
            <a:endParaRPr lang="zh-CN" sz="2200" b="1" dirty="0">
              <a:solidFill>
                <a:schemeClr val="accent1"/>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6"/>
          <a:stretch>
            <a:fillRect/>
          </a:stretch>
        </p:blipFill>
        <p:spPr>
          <a:xfrm>
            <a:off x="4312920" y="2165350"/>
            <a:ext cx="3176270" cy="2189480"/>
          </a:xfrm>
          <a:prstGeom prst="rect">
            <a:avLst/>
          </a:prstGeom>
        </p:spPr>
      </p:pic>
      <p:sp>
        <p:nvSpPr>
          <p:cNvPr id="12" name="矩形: 圆角 2"/>
          <p:cNvSpPr/>
          <p:nvPr>
            <p:custDataLst>
              <p:tags r:id="rId7"/>
            </p:custDataLst>
          </p:nvPr>
        </p:nvSpPr>
        <p:spPr>
          <a:xfrm>
            <a:off x="519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3" name="矩形 12"/>
          <p:cNvSpPr/>
          <p:nvPr>
            <p:custDataLst>
              <p:tags r:id="rId8"/>
            </p:custDataLst>
          </p:nvPr>
        </p:nvSpPr>
        <p:spPr>
          <a:xfrm>
            <a:off x="784225" y="317246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p:cxnSp>
        <p:nvCxnSpPr>
          <p:cNvPr id="14" name="直接连接符 13"/>
          <p:cNvCxnSpPr/>
          <p:nvPr>
            <p:custDataLst>
              <p:tags r:id="rId9"/>
            </p:custDataLst>
          </p:nvPr>
        </p:nvCxnSpPr>
        <p:spPr>
          <a:xfrm flipV="1">
            <a:off x="704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15" name="矩形 14"/>
          <p:cNvSpPr/>
          <p:nvPr>
            <p:custDataLst>
              <p:tags r:id="rId10"/>
            </p:custDataLst>
          </p:nvPr>
        </p:nvSpPr>
        <p:spPr>
          <a:xfrm>
            <a:off x="783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sz="2200" b="1" dirty="0">
                <a:solidFill>
                  <a:schemeClr val="accent1"/>
                </a:solidFill>
                <a:latin typeface="Arial" panose="020B0604020202020204" pitchFamily="34" charset="0"/>
                <a:cs typeface="Arial" panose="020B0604020202020204" pitchFamily="34" charset="0"/>
              </a:rPr>
              <a:t>自置信度</a:t>
            </a:r>
            <a:endParaRPr lang="zh-CN" sz="2200" b="1" dirty="0">
              <a:solidFill>
                <a:schemeClr val="accent1"/>
              </a:solidFill>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8" name="矩形 17"/>
              <p:cNvSpPr/>
              <p:nvPr>
                <p:custDataLst>
                  <p:tags r:id="rId11"/>
                </p:custDataLst>
              </p:nvPr>
            </p:nvSpPr>
            <p:spPr>
              <a:xfrm>
                <a:off x="8531225" y="322453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Cambria Math" panose="02040503050406030204" charset="0"/>
                    <a:cs typeface="Cambria Math" panose="02040503050406030204" charset="0"/>
                    <a:sym typeface="+mn-ea"/>
                  </a:rPr>
                  <a:t>互置信度</a:t>
                </a:r>
                <a14:m>
                  <m:oMath xmlns:m="http://schemas.openxmlformats.org/officeDocument/2006/math">
                    <m:sSup>
                      <m:s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pPr>
                      <m:e>
                        <m:r>
                          <a:rPr lang="en-US" altLang="zh-CN" sz="1600" i="1" dirty="0">
                            <a:solidFill>
                              <a:schemeClr val="tx1">
                                <a:lumMod val="85000"/>
                                <a:lumOff val="15000"/>
                              </a:schemeClr>
                            </a:solidFill>
                            <a:latin typeface="Cambria Math" panose="02040503050406030204" charset="0"/>
                            <a:cs typeface="Cambria Math" panose="02040503050406030204" charset="0"/>
                          </a:rPr>
                          <m:t>𝜑</m:t>
                        </m:r>
                      </m:e>
                      <m:sup>
                        <m:r>
                          <a:rPr lang="en-US" altLang="zh-CN" sz="1600" i="1" dirty="0">
                            <a:solidFill>
                              <a:schemeClr val="tx1">
                                <a:lumMod val="85000"/>
                                <a:lumOff val="15000"/>
                              </a:schemeClr>
                            </a:solidFill>
                            <a:latin typeface="Cambria Math" panose="02040503050406030204" charset="0"/>
                            <a:cs typeface="Cambria Math" panose="02040503050406030204" charset="0"/>
                          </a:rPr>
                          <m:t>𝑚𝑢𝑡</m:t>
                        </m:r>
                      </m:sup>
                    </m:sSup>
                  </m:oMath>
                </a14:m>
                <a:r>
                  <a:rPr lang="zh-CN" altLang="en-US" sz="1600" dirty="0">
                    <a:solidFill>
                      <a:schemeClr val="tx1">
                        <a:lumMod val="85000"/>
                        <a:lumOff val="15000"/>
                      </a:schemeClr>
                    </a:solidFill>
                    <a:latin typeface="Cambria Math" panose="02040503050406030204" charset="0"/>
                    <a:cs typeface="Cambria Math" panose="02040503050406030204" charset="0"/>
                    <a:sym typeface="+mn-ea"/>
                  </a:rPr>
                  <a:t>衡量</a:t>
                </a:r>
                <a:r>
                  <a:rPr lang="en-US" altLang="zh-CN" sz="1600" dirty="0">
                    <a:solidFill>
                      <a:schemeClr val="tx1">
                        <a:lumMod val="85000"/>
                        <a:lumOff val="15000"/>
                      </a:schemeClr>
                    </a:solidFill>
                    <a:latin typeface="Cambria Math" panose="02040503050406030204" charset="0"/>
                    <a:cs typeface="Cambria Math" panose="02040503050406030204" charset="0"/>
                    <a:sym typeface="+mn-ea"/>
                  </a:rPr>
                  <a:t>UNet</a:t>
                </a:r>
                <a:r>
                  <a:rPr lang="zh-CN" altLang="en-US" sz="1600" dirty="0">
                    <a:solidFill>
                      <a:schemeClr val="tx1">
                        <a:lumMod val="85000"/>
                        <a:lumOff val="15000"/>
                      </a:schemeClr>
                    </a:solidFill>
                    <a:latin typeface="Cambria Math" panose="02040503050406030204" charset="0"/>
                    <a:cs typeface="Cambria Math" panose="02040503050406030204" charset="0"/>
                    <a:sym typeface="+mn-ea"/>
                  </a:rPr>
                  <a:t>教师模型和</a:t>
                </a:r>
                <a:r>
                  <a:rPr lang="en-US" altLang="zh-CN" sz="1600" dirty="0">
                    <a:solidFill>
                      <a:schemeClr val="tx1">
                        <a:lumMod val="85000"/>
                        <a:lumOff val="15000"/>
                      </a:schemeClr>
                    </a:solidFill>
                    <a:latin typeface="Cambria Math" panose="02040503050406030204" charset="0"/>
                    <a:cs typeface="Cambria Math" panose="02040503050406030204" charset="0"/>
                    <a:sym typeface="+mn-ea"/>
                  </a:rPr>
                  <a:t>MedSAM</a:t>
                </a:r>
                <a:r>
                  <a:rPr lang="zh-CN" altLang="en-US" sz="1600" dirty="0">
                    <a:solidFill>
                      <a:schemeClr val="tx1">
                        <a:lumMod val="85000"/>
                        <a:lumOff val="15000"/>
                      </a:schemeClr>
                    </a:solidFill>
                    <a:latin typeface="Cambria Math" panose="02040503050406030204" charset="0"/>
                    <a:cs typeface="Cambria Math" panose="02040503050406030204" charset="0"/>
                    <a:sym typeface="+mn-ea"/>
                  </a:rPr>
                  <a:t>教师模型对无标签数据</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sym typeface="+mn-ea"/>
                  </a:rPr>
                  <a:t>的预测结果一致性，同样计算预测前景一致类的重合度。</a:t>
                </a:r>
                <a:endParaRPr lang="zh-CN" altLang="en-US"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mc:Choice>
        <mc:Fallback>
          <p:sp>
            <p:nvSpPr>
              <p:cNvPr id="18" name="矩形 17"/>
              <p:cNvSpPr>
                <a:spLocks noRot="1" noChangeAspect="1" noMove="1" noResize="1" noEditPoints="1" noAdjustHandles="1" noChangeArrowheads="1" noChangeShapeType="1" noTextEdit="1"/>
              </p:cNvSpPr>
              <p:nvPr>
                <p:custDataLst>
                  <p:tags r:id="rId12"/>
                </p:custDataLst>
              </p:nvPr>
            </p:nvSpPr>
            <p:spPr>
              <a:xfrm>
                <a:off x="8531225" y="3224530"/>
                <a:ext cx="2702560" cy="2127250"/>
              </a:xfrm>
              <a:prstGeom prst="rect">
                <a:avLst/>
              </a:prstGeom>
              <a:blipFill rotWithShape="1">
                <a:blip r:embed="rId13"/>
                <a:stretch>
                  <a:fillRect b="-337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矩形 20"/>
              <p:cNvSpPr/>
              <p:nvPr>
                <p:custDataLst>
                  <p:tags r:id="rId14"/>
                </p:custDataLst>
              </p:nvPr>
            </p:nvSpPr>
            <p:spPr>
              <a:xfrm>
                <a:off x="784225" y="322453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Cambria Math" panose="02040503050406030204" charset="0"/>
                    <a:cs typeface="Cambria Math" panose="02040503050406030204" charset="0"/>
                  </a:rPr>
                  <a:t>自置信度</a:t>
                </a:r>
                <a14:m>
                  <m:oMath xmlns:m="http://schemas.openxmlformats.org/officeDocument/2006/math">
                    <m:sSup>
                      <m:s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pPr>
                      <m:e>
                        <m:r>
                          <a:rPr lang="en-US" altLang="zh-CN" sz="1600" i="1" dirty="0">
                            <a:solidFill>
                              <a:schemeClr val="tx1">
                                <a:lumMod val="85000"/>
                                <a:lumOff val="15000"/>
                              </a:schemeClr>
                            </a:solidFill>
                            <a:latin typeface="Cambria Math" panose="02040503050406030204" charset="0"/>
                            <a:cs typeface="Cambria Math" panose="02040503050406030204" charset="0"/>
                          </a:rPr>
                          <m:t>𝜑</m:t>
                        </m:r>
                      </m:e>
                      <m:sup>
                        <m:r>
                          <a:rPr lang="en-US" altLang="zh-CN" sz="1600" i="1" dirty="0">
                            <a:solidFill>
                              <a:schemeClr val="tx1">
                                <a:lumMod val="85000"/>
                                <a:lumOff val="15000"/>
                              </a:schemeClr>
                            </a:solidFill>
                            <a:latin typeface="Cambria Math" panose="02040503050406030204" charset="0"/>
                            <a:cs typeface="Cambria Math" panose="02040503050406030204" charset="0"/>
                          </a:rPr>
                          <m:t>𝑠𝑒𝑙𝑓</m:t>
                        </m:r>
                      </m:sup>
                    </m:sSup>
                  </m:oMath>
                </a14:m>
                <a:r>
                  <a:rPr lang="zh-CN" altLang="en-US" sz="1600" dirty="0">
                    <a:solidFill>
                      <a:schemeClr val="tx1">
                        <a:lumMod val="85000"/>
                        <a:lumOff val="15000"/>
                      </a:schemeClr>
                    </a:solidFill>
                    <a:latin typeface="Cambria Math" panose="02040503050406030204" charset="0"/>
                    <a:cs typeface="Cambria Math" panose="02040503050406030204" charset="0"/>
                  </a:rPr>
                  <a:t>衡量</a:t>
                </a:r>
                <a:r>
                  <a:rPr lang="en-US" altLang="zh-CN" sz="1600" dirty="0">
                    <a:solidFill>
                      <a:schemeClr val="tx1">
                        <a:lumMod val="85000"/>
                        <a:lumOff val="15000"/>
                      </a:schemeClr>
                    </a:solidFill>
                    <a:latin typeface="Cambria Math" panose="02040503050406030204" charset="0"/>
                    <a:cs typeface="Cambria Math" panose="02040503050406030204" charset="0"/>
                  </a:rPr>
                  <a:t>UNet</a:t>
                </a:r>
                <a:r>
                  <a:rPr lang="zh-CN" altLang="en-US" sz="1600" dirty="0">
                    <a:solidFill>
                      <a:schemeClr val="tx1">
                        <a:lumMod val="85000"/>
                        <a:lumOff val="15000"/>
                      </a:schemeClr>
                    </a:solidFill>
                    <a:latin typeface="Cambria Math" panose="02040503050406030204" charset="0"/>
                    <a:cs typeface="Cambria Math" panose="02040503050406030204" charset="0"/>
                  </a:rPr>
                  <a:t>教师模型和学生模型对无标签数据</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的预测结果一致性，即计算预测前景类一致的重合度。</a:t>
                </a:r>
                <a:endParaRPr lang="zh-CN" altLang="en-US"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mc:Choice>
        <mc:Fallback>
          <p:sp>
            <p:nvSpPr>
              <p:cNvPr id="21" name="矩形 20"/>
              <p:cNvSpPr>
                <a:spLocks noRot="1" noChangeAspect="1" noMove="1" noResize="1" noEditPoints="1" noAdjustHandles="1" noChangeArrowheads="1" noChangeShapeType="1" noTextEdit="1"/>
              </p:cNvSpPr>
              <p:nvPr>
                <p:custDataLst>
                  <p:tags r:id="rId15"/>
                </p:custDataLst>
              </p:nvPr>
            </p:nvSpPr>
            <p:spPr>
              <a:xfrm>
                <a:off x="784225" y="3224530"/>
                <a:ext cx="2702560" cy="2127250"/>
              </a:xfrm>
              <a:prstGeom prst="rect">
                <a:avLst/>
              </a:prstGeom>
              <a:blipFill rotWithShape="1">
                <a:blip r:embed="rId1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4108450" y="4984750"/>
                <a:ext cx="4064000" cy="367030"/>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𝛼</m:t>
                      </m:r>
                      <m:r>
                        <a:rPr lang="en-US" altLang="zh-CN" i="1">
                          <a:latin typeface="Cambria Math" panose="02040503050406030204" charset="0"/>
                          <a:cs typeface="Cambria Math" panose="02040503050406030204" charset="0"/>
                        </a:rPr>
                        <m:t>=</m:t>
                      </m:r>
                      <m:sSup>
                        <m:sSupPr>
                          <m:ctrlPr>
                            <a:rPr lang="en-US" altLang="zh-CN" i="1" dirty="0">
                              <a:solidFill>
                                <a:schemeClr val="tx1">
                                  <a:lumMod val="85000"/>
                                  <a:lumOff val="15000"/>
                                </a:schemeClr>
                              </a:solidFill>
                              <a:latin typeface="Cambria Math" panose="02040503050406030204" charset="0"/>
                              <a:cs typeface="Cambria Math" panose="02040503050406030204" charset="0"/>
                            </a:rPr>
                          </m:ctrlPr>
                        </m:sSupPr>
                        <m:e>
                          <m:r>
                            <a:rPr lang="en-US" altLang="zh-CN" i="1" dirty="0">
                              <a:solidFill>
                                <a:schemeClr val="tx1">
                                  <a:lumMod val="85000"/>
                                  <a:lumOff val="15000"/>
                                </a:schemeClr>
                              </a:solidFill>
                              <a:latin typeface="Cambria Math" panose="02040503050406030204" charset="0"/>
                              <a:cs typeface="Cambria Math" panose="02040503050406030204" charset="0"/>
                            </a:rPr>
                            <m:t>𝜑</m:t>
                          </m:r>
                        </m:e>
                        <m:sup>
                          <m:r>
                            <a:rPr lang="en-US" altLang="zh-CN" i="1" dirty="0">
                              <a:solidFill>
                                <a:schemeClr val="tx1">
                                  <a:lumMod val="85000"/>
                                  <a:lumOff val="15000"/>
                                </a:schemeClr>
                              </a:solidFill>
                              <a:latin typeface="Cambria Math" panose="02040503050406030204" charset="0"/>
                              <a:cs typeface="Cambria Math" panose="02040503050406030204" charset="0"/>
                            </a:rPr>
                            <m:t>𝑠𝑒𝑙𝑓</m:t>
                          </m:r>
                        </m:sup>
                      </m:sSup>
                      <m:r>
                        <a:rPr lang="en-US" altLang="zh-CN" i="1" dirty="0">
                          <a:solidFill>
                            <a:schemeClr val="tx1">
                              <a:lumMod val="85000"/>
                              <a:lumOff val="15000"/>
                            </a:schemeClr>
                          </a:solidFill>
                          <a:latin typeface="Cambria Math" panose="02040503050406030204" charset="0"/>
                          <a:cs typeface="Cambria Math" panose="02040503050406030204" charset="0"/>
                        </a:rPr>
                        <m:t>∗</m:t>
                      </m:r>
                      <m:sSup>
                        <m:sSupPr>
                          <m:ctrlPr>
                            <a:rPr lang="en-US" altLang="zh-CN" i="1" dirty="0">
                              <a:solidFill>
                                <a:schemeClr val="tx1">
                                  <a:lumMod val="85000"/>
                                  <a:lumOff val="15000"/>
                                </a:schemeClr>
                              </a:solidFill>
                              <a:latin typeface="Cambria Math" panose="02040503050406030204" charset="0"/>
                              <a:cs typeface="Cambria Math" panose="02040503050406030204" charset="0"/>
                            </a:rPr>
                          </m:ctrlPr>
                        </m:sSupPr>
                        <m:e>
                          <m:r>
                            <a:rPr lang="en-US" altLang="zh-CN" i="1" dirty="0">
                              <a:solidFill>
                                <a:schemeClr val="tx1">
                                  <a:lumMod val="85000"/>
                                  <a:lumOff val="15000"/>
                                </a:schemeClr>
                              </a:solidFill>
                              <a:latin typeface="Cambria Math" panose="02040503050406030204" charset="0"/>
                              <a:cs typeface="Cambria Math" panose="02040503050406030204" charset="0"/>
                            </a:rPr>
                            <m:t>𝜑</m:t>
                          </m:r>
                        </m:e>
                        <m:sup>
                          <m:r>
                            <a:rPr lang="en-US" altLang="zh-CN" i="1" dirty="0">
                              <a:solidFill>
                                <a:schemeClr val="tx1">
                                  <a:lumMod val="85000"/>
                                  <a:lumOff val="15000"/>
                                </a:schemeClr>
                              </a:solidFill>
                              <a:latin typeface="Cambria Math" panose="02040503050406030204" charset="0"/>
                              <a:cs typeface="Cambria Math" panose="02040503050406030204" charset="0"/>
                            </a:rPr>
                            <m:t>𝑚𝑢𝑡</m:t>
                          </m:r>
                        </m:sup>
                      </m:sSup>
                    </m:oMath>
                  </m:oMathPara>
                </a14:m>
                <a:endParaRPr lang="zh-CN" altLang="en-US"/>
              </a:p>
            </p:txBody>
          </p:sp>
        </mc:Choice>
        <mc:Fallback>
          <p:sp>
            <p:nvSpPr>
              <p:cNvPr id="22" name="文本框 21"/>
              <p:cNvSpPr txBox="1">
                <a:spLocks noRot="1" noChangeAspect="1" noMove="1" noResize="1" noEditPoints="1" noAdjustHandles="1" noChangeArrowheads="1" noChangeShapeType="1" noTextEdit="1"/>
              </p:cNvSpPr>
              <p:nvPr/>
            </p:nvSpPr>
            <p:spPr>
              <a:xfrm>
                <a:off x="4108450" y="4984750"/>
                <a:ext cx="4064000" cy="367030"/>
              </a:xfrm>
              <a:prstGeom prst="rect">
                <a:avLst/>
              </a:prstGeom>
              <a:blipFill rotWithShape="1">
                <a:blip r:embed="rId17"/>
                <a:stretch>
                  <a:fillRect/>
                </a:stretch>
              </a:blipFill>
            </p:spPr>
            <p:txBody>
              <a:bodyPr/>
              <a:lstStyle/>
              <a:p>
                <a:r>
                  <a:rPr lang="zh-CN" altLang="en-US">
                    <a:noFill/>
                  </a:rPr>
                  <a:t> </a:t>
                </a:r>
              </a:p>
            </p:txBody>
          </p:sp>
        </mc:Fallback>
      </mc:AlternateContent>
      <p:sp>
        <p:nvSpPr>
          <p:cNvPr id="23" name="文本框 22"/>
          <p:cNvSpPr txBox="1"/>
          <p:nvPr/>
        </p:nvSpPr>
        <p:spPr>
          <a:xfrm>
            <a:off x="4064000" y="4526280"/>
            <a:ext cx="4064000" cy="368300"/>
          </a:xfrm>
          <a:prstGeom prst="rect">
            <a:avLst/>
          </a:prstGeom>
          <a:noFill/>
        </p:spPr>
        <p:txBody>
          <a:bodyPr wrap="square" rtlCol="0">
            <a:spAutoFit/>
          </a:bodyPr>
          <a:p>
            <a:pPr algn="ctr"/>
            <a:r>
              <a:rPr lang="zh-CN" altLang="en-US"/>
              <a:t>置信度趋近于</a:t>
            </a:r>
            <a:r>
              <a:rPr lang="en-US" altLang="zh-CN"/>
              <a:t>1</a:t>
            </a:r>
            <a:r>
              <a:rPr lang="zh-CN" altLang="en-US"/>
              <a:t>表示</a:t>
            </a:r>
            <a:r>
              <a:rPr lang="en-US" altLang="zh-CN"/>
              <a:t>UNet</a:t>
            </a:r>
            <a:r>
              <a:rPr lang="zh-CN" altLang="en-US"/>
              <a:t>预测可靠</a:t>
            </a:r>
            <a:endParaRPr lang="zh-CN" altLang="en-US"/>
          </a:p>
        </p:txBody>
      </p:sp>
      <mc:AlternateContent xmlns:mc="http://schemas.openxmlformats.org/markup-compatibility/2006">
        <mc:Choice xmlns:a14="http://schemas.microsoft.com/office/drawing/2010/main" Requires="a14">
          <p:sp>
            <p:nvSpPr>
              <p:cNvPr id="25" name="文本框 24"/>
              <p:cNvSpPr txBox="1"/>
              <p:nvPr/>
            </p:nvSpPr>
            <p:spPr>
              <a:xfrm>
                <a:off x="4064000" y="5504815"/>
                <a:ext cx="4064000" cy="368300"/>
              </a:xfrm>
              <a:prstGeom prst="rect">
                <a:avLst/>
              </a:prstGeom>
              <a:noFill/>
            </p:spPr>
            <p:txBody>
              <a:bodyPr wrap="square" rtlCol="0">
                <a:spAutoFit/>
              </a:bodyPr>
              <a:p>
                <a:pPr algn="ct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𝑈</m:t>
                        </m:r>
                      </m:e>
                      <m:sub>
                        <m:r>
                          <a:rPr lang="en-US" altLang="zh-CN" i="1">
                            <a:latin typeface="Cambria Math" panose="02040503050406030204" charset="0"/>
                            <a:cs typeface="Cambria Math" panose="02040503050406030204" charset="0"/>
                          </a:rPr>
                          <m:t>𝑐</m:t>
                        </m:r>
                      </m:sub>
                    </m:sSub>
                  </m:oMath>
                </a14:m>
                <a:r>
                  <a:rPr lang="zh-CN" altLang="en-US">
                    <a:latin typeface="Cambria Math" panose="02040503050406030204" charset="0"/>
                    <a:cs typeface="Cambria Math" panose="02040503050406030204" charset="0"/>
                  </a:rPr>
                  <a:t>的伪标签更倾向</a:t>
                </a:r>
                <a:r>
                  <a:rPr lang="en-US" altLang="zh-CN"/>
                  <a:t>于UNet的预</a:t>
                </a:r>
                <a:r>
                  <a:rPr lang="zh-CN" altLang="en-US">
                    <a:latin typeface="Cambria Math" panose="02040503050406030204" charset="0"/>
                    <a:cs typeface="Cambria Math" panose="02040503050406030204" charset="0"/>
                  </a:rPr>
                  <a:t>测</a:t>
                </a:r>
                <a:endParaRPr lang="zh-CN" altLang="en-US">
                  <a:latin typeface="Cambria Math" panose="02040503050406030204" charset="0"/>
                  <a:cs typeface="Cambria Math" panose="02040503050406030204" charset="0"/>
                </a:endParaRPr>
              </a:p>
            </p:txBody>
          </p:sp>
        </mc:Choice>
        <mc:Fallback>
          <p:sp>
            <p:nvSpPr>
              <p:cNvPr id="25" name="文本框 24"/>
              <p:cNvSpPr txBox="1">
                <a:spLocks noRot="1" noChangeAspect="1" noMove="1" noResize="1" noEditPoints="1" noAdjustHandles="1" noChangeArrowheads="1" noChangeShapeType="1" noTextEdit="1"/>
              </p:cNvSpPr>
              <p:nvPr/>
            </p:nvSpPr>
            <p:spPr>
              <a:xfrm>
                <a:off x="4064000" y="5504815"/>
                <a:ext cx="4064000" cy="368300"/>
              </a:xfrm>
              <a:prstGeom prst="rect">
                <a:avLst/>
              </a:prstGeom>
              <a:blipFill rotWithShape="1">
                <a:blip r:embed="rId18"/>
                <a:stretch>
                  <a:fillRect/>
                </a:stretch>
              </a:blipFill>
            </p:spPr>
            <p:txBody>
              <a:bodyPr/>
              <a:lstStyle/>
              <a:p>
                <a:r>
                  <a:rPr lang="zh-CN" altLang="en-US">
                    <a:noFill/>
                  </a:rPr>
                  <a:t> </a:t>
                </a:r>
              </a:p>
            </p:txBody>
          </p:sp>
        </mc:Fallback>
      </mc:AlternateContent>
    </p:spTree>
    <p:custDataLst>
      <p:tags r:id="rId19"/>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二、研究方法</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4072259" y="925878"/>
            <a:ext cx="3657600" cy="368935"/>
          </a:xfrm>
          <a:prstGeom prst="rect">
            <a:avLst/>
          </a:prstGeom>
          <a:noFill/>
        </p:spPr>
        <p:txBody>
          <a:bodyPr wrap="none" lIns="0" tIns="0" rIns="0" bIns="0" rtlCol="0">
            <a:spAutoFit/>
          </a:bodyPr>
          <a:lstStyle/>
          <a:p>
            <a:pPr algn="ctr"/>
            <a:r>
              <a:rPr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区域特定一致性正则化</a:t>
            </a:r>
            <a:r>
              <a:rPr 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CDCR</a:t>
            </a:r>
            <a:endParaRPr 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6" name="矩形: 圆角 2"/>
          <p:cNvSpPr/>
          <p:nvPr>
            <p:custDataLst>
              <p:tags r:id="rId2"/>
            </p:custDataLst>
          </p:nvPr>
        </p:nvSpPr>
        <p:spPr>
          <a:xfrm>
            <a:off x="8266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6" name="矩形 15"/>
          <p:cNvSpPr/>
          <p:nvPr>
            <p:custDataLst>
              <p:tags r:id="rId3"/>
            </p:custDataLst>
          </p:nvPr>
        </p:nvSpPr>
        <p:spPr>
          <a:xfrm>
            <a:off x="8531225" y="317246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p:cxnSp>
        <p:nvCxnSpPr>
          <p:cNvPr id="19" name="直接连接符 18"/>
          <p:cNvCxnSpPr/>
          <p:nvPr>
            <p:custDataLst>
              <p:tags r:id="rId4"/>
            </p:custDataLst>
          </p:nvPr>
        </p:nvCxnSpPr>
        <p:spPr>
          <a:xfrm flipV="1">
            <a:off x="8451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20" name="矩形 19"/>
              <p:cNvSpPr/>
              <p:nvPr>
                <p:custDataLst>
                  <p:tags r:id="rId5"/>
                </p:custDataLst>
              </p:nvPr>
            </p:nvSpPr>
            <p:spPr>
              <a:xfrm>
                <a:off x="8530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sz="2200" b="1" dirty="0">
                    <a:solidFill>
                      <a:schemeClr val="accent1"/>
                    </a:solidFill>
                    <a:latin typeface="Arial" panose="020B0604020202020204" pitchFamily="34" charset="0"/>
                    <a:cs typeface="Arial" panose="020B0604020202020204" pitchFamily="34" charset="0"/>
                  </a:rPr>
                  <a:t>分歧区域</a:t>
                </a:r>
                <a14:m>
                  <m:oMath xmlns:m="http://schemas.openxmlformats.org/officeDocument/2006/math">
                    <m:sSub>
                      <m:sSubPr>
                        <m:ctrlPr>
                          <a:rPr lang="zh-CN" sz="2200" b="1" dirty="0">
                            <a:solidFill>
                              <a:schemeClr val="accent1"/>
                            </a:solidFill>
                            <a:latin typeface="Arial" panose="020B0604020202020204" pitchFamily="34" charset="0"/>
                            <a:cs typeface="Arial" panose="020B0604020202020204" pitchFamily="34" charset="0"/>
                          </a:rPr>
                        </m:ctrlPr>
                      </m:sSubPr>
                      <m:e>
                        <m:r>
                          <a:rPr lang="zh-CN" sz="2200" b="1" dirty="0">
                            <a:solidFill>
                              <a:schemeClr val="accent1"/>
                            </a:solidFill>
                            <a:latin typeface="Arial" panose="020B0604020202020204" pitchFamily="34" charset="0"/>
                            <a:cs typeface="Arial" panose="020B0604020202020204" pitchFamily="34" charset="0"/>
                          </a:rPr>
                          <m:t>𝑀</m:t>
                        </m:r>
                      </m:e>
                      <m:sub>
                        <m:r>
                          <a:rPr lang="en-US" altLang="zh-CN" sz="2200" b="1" dirty="0">
                            <a:solidFill>
                              <a:schemeClr val="accent1"/>
                            </a:solidFill>
                            <a:latin typeface="Arial" panose="020B0604020202020204" pitchFamily="34" charset="0"/>
                            <a:cs typeface="Arial" panose="020B0604020202020204" pitchFamily="34" charset="0"/>
                          </a:rPr>
                          <m:t>𝐝</m:t>
                        </m:r>
                      </m:sub>
                    </m:sSub>
                  </m:oMath>
                </a14:m>
                <a:endParaRPr lang="zh-CN" sz="2200" b="1" dirty="0">
                  <a:solidFill>
                    <a:schemeClr val="accent1"/>
                  </a:solidFill>
                  <a:latin typeface="Arial" panose="020B0604020202020204" pitchFamily="34" charset="0"/>
                  <a:cs typeface="Arial" panose="020B0604020202020204" pitchFamily="34" charset="0"/>
                </a:endParaRPr>
              </a:p>
            </p:txBody>
          </p:sp>
        </mc:Choice>
        <mc:Fallback>
          <p:sp>
            <p:nvSpPr>
              <p:cNvPr id="20" name="矩形 19"/>
              <p:cNvSpPr>
                <a:spLocks noRot="1" noChangeAspect="1" noMove="1" noResize="1" noEditPoints="1" noAdjustHandles="1" noChangeArrowheads="1" noChangeShapeType="1" noTextEdit="1"/>
              </p:cNvSpPr>
              <p:nvPr>
                <p:custDataLst>
                  <p:tags r:id="rId6"/>
                </p:custDataLst>
              </p:nvPr>
            </p:nvSpPr>
            <p:spPr>
              <a:xfrm>
                <a:off x="8530908" y="2374583"/>
                <a:ext cx="2703830" cy="443230"/>
              </a:xfrm>
              <a:prstGeom prst="rect">
                <a:avLst/>
              </a:prstGeom>
              <a:blipFill rotWithShape="1">
                <a:blip r:embed="rId7"/>
                <a:stretch>
                  <a:fillRect l="-12" t="-72" r="12" b="72"/>
                </a:stretch>
              </a:blipFill>
            </p:spPr>
            <p:txBody>
              <a:bodyPr/>
              <a:lstStyle/>
              <a:p>
                <a:r>
                  <a:rPr lang="zh-CN" altLang="en-US">
                    <a:noFill/>
                  </a:rPr>
                  <a:t> </a:t>
                </a:r>
              </a:p>
            </p:txBody>
          </p:sp>
        </mc:Fallback>
      </mc:AlternateContent>
      <p:sp>
        <p:nvSpPr>
          <p:cNvPr id="12" name="矩形: 圆角 2"/>
          <p:cNvSpPr/>
          <p:nvPr>
            <p:custDataLst>
              <p:tags r:id="rId8"/>
            </p:custDataLst>
          </p:nvPr>
        </p:nvSpPr>
        <p:spPr>
          <a:xfrm>
            <a:off x="519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3" name="矩形 12"/>
          <p:cNvSpPr/>
          <p:nvPr>
            <p:custDataLst>
              <p:tags r:id="rId9"/>
            </p:custDataLst>
          </p:nvPr>
        </p:nvSpPr>
        <p:spPr>
          <a:xfrm>
            <a:off x="784225" y="317246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p:cxnSp>
        <p:nvCxnSpPr>
          <p:cNvPr id="14" name="直接连接符 13"/>
          <p:cNvCxnSpPr/>
          <p:nvPr>
            <p:custDataLst>
              <p:tags r:id="rId10"/>
            </p:custDataLst>
          </p:nvPr>
        </p:nvCxnSpPr>
        <p:spPr>
          <a:xfrm flipV="1">
            <a:off x="704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5" name="矩形 14"/>
              <p:cNvSpPr/>
              <p:nvPr>
                <p:custDataLst>
                  <p:tags r:id="rId11"/>
                </p:custDataLst>
              </p:nvPr>
            </p:nvSpPr>
            <p:spPr>
              <a:xfrm>
                <a:off x="783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sz="2200" b="1" dirty="0">
                    <a:solidFill>
                      <a:schemeClr val="accent1"/>
                    </a:solidFill>
                    <a:latin typeface="Arial" panose="020B0604020202020204" pitchFamily="34" charset="0"/>
                    <a:cs typeface="Arial" panose="020B0604020202020204" pitchFamily="34" charset="0"/>
                  </a:rPr>
                  <a:t>一致性区域</a:t>
                </a:r>
                <a14:m>
                  <m:oMath xmlns:m="http://schemas.openxmlformats.org/officeDocument/2006/math">
                    <m:sSub>
                      <m:sSubPr>
                        <m:ctrlPr>
                          <a:rPr lang="zh-CN" sz="2200" b="1" dirty="0">
                            <a:solidFill>
                              <a:schemeClr val="accent1"/>
                            </a:solidFill>
                            <a:latin typeface="Arial" panose="020B0604020202020204" pitchFamily="34" charset="0"/>
                            <a:cs typeface="Arial" panose="020B0604020202020204" pitchFamily="34" charset="0"/>
                          </a:rPr>
                        </m:ctrlPr>
                      </m:sSubPr>
                      <m:e>
                        <m:r>
                          <a:rPr lang="zh-CN" sz="2200" b="1" dirty="0">
                            <a:solidFill>
                              <a:schemeClr val="accent1"/>
                            </a:solidFill>
                            <a:latin typeface="Arial" panose="020B0604020202020204" pitchFamily="34" charset="0"/>
                            <a:cs typeface="Arial" panose="020B0604020202020204" pitchFamily="34" charset="0"/>
                          </a:rPr>
                          <m:t>𝑀</m:t>
                        </m:r>
                      </m:e>
                      <m:sub>
                        <m:r>
                          <a:rPr lang="zh-CN" sz="2200" b="1" dirty="0">
                            <a:solidFill>
                              <a:schemeClr val="accent1"/>
                            </a:solidFill>
                            <a:latin typeface="Arial" panose="020B0604020202020204" pitchFamily="34" charset="0"/>
                            <a:cs typeface="Arial" panose="020B0604020202020204" pitchFamily="34" charset="0"/>
                          </a:rPr>
                          <m:t>𝑐</m:t>
                        </m:r>
                      </m:sub>
                    </m:sSub>
                  </m:oMath>
                </a14:m>
                <a:endParaRPr lang="zh-CN" sz="2200" b="1" dirty="0">
                  <a:solidFill>
                    <a:schemeClr val="accent1"/>
                  </a:solidFill>
                  <a:latin typeface="Arial" panose="020B0604020202020204" pitchFamily="34" charset="0"/>
                  <a:cs typeface="Arial" panose="020B0604020202020204" pitchFamily="34" charset="0"/>
                </a:endParaRPr>
              </a:p>
            </p:txBody>
          </p:sp>
        </mc:Choice>
        <mc:Fallback>
          <p:sp>
            <p:nvSpPr>
              <p:cNvPr id="15" name="矩形 14"/>
              <p:cNvSpPr>
                <a:spLocks noRot="1" noChangeAspect="1" noMove="1" noResize="1" noEditPoints="1" noAdjustHandles="1" noChangeArrowheads="1" noChangeShapeType="1" noTextEdit="1"/>
              </p:cNvSpPr>
              <p:nvPr>
                <p:custDataLst>
                  <p:tags r:id="rId12"/>
                </p:custDataLst>
              </p:nvPr>
            </p:nvSpPr>
            <p:spPr>
              <a:xfrm>
                <a:off x="783908" y="2374583"/>
                <a:ext cx="2703830" cy="443230"/>
              </a:xfrm>
              <a:prstGeom prst="rect">
                <a:avLst/>
              </a:prstGeom>
              <a:blipFill rotWithShape="1">
                <a:blip r:embed="rId13"/>
                <a:stretch>
                  <a:fillRect l="-12" t="-72" r="12" b="7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p:cNvSpPr/>
              <p:nvPr>
                <p:custDataLst>
                  <p:tags r:id="rId14"/>
                </p:custDataLst>
              </p:nvPr>
            </p:nvSpPr>
            <p:spPr>
              <a:xfrm>
                <a:off x="8531225" y="322453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Cambria Math" panose="02040503050406030204" charset="0"/>
                    <a:cs typeface="Cambria Math" panose="02040503050406030204" charset="0"/>
                    <a:sym typeface="+mn-ea"/>
                  </a:rPr>
                  <a:t>目标：对于分割困难区域，减少预测差异，以促进表征能力的持续提升。</a:t>
                </a:r>
                <a:endParaRPr lang="zh-CN" altLang="en-US" sz="1600" dirty="0">
                  <a:solidFill>
                    <a:schemeClr val="tx1">
                      <a:lumMod val="85000"/>
                      <a:lumOff val="15000"/>
                    </a:schemeClr>
                  </a:solidFill>
                  <a:latin typeface="Cambria Math" panose="02040503050406030204" charset="0"/>
                  <a:cs typeface="Cambria Math" panose="02040503050406030204" charset="0"/>
                  <a:sym typeface="+mn-ea"/>
                </a:endParaRPr>
              </a:p>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Cambria Math" panose="02040503050406030204" charset="0"/>
                    <a:cs typeface="Cambria Math" panose="02040503050406030204" charset="0"/>
                    <a:sym typeface="+mn-ea"/>
                  </a:rPr>
                  <a:t>最小化</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𝑑</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sym typeface="+mn-ea"/>
                  </a:rPr>
                  <a:t>区域内的均方误差，计算损失</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sym typeface="+mn-ea"/>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sym typeface="+mn-ea"/>
                          </a:rPr>
                          <m:t>𝐿</m:t>
                        </m:r>
                      </m:e>
                      <m:sub>
                        <m:r>
                          <a:rPr lang="en-US" altLang="zh-CN" sz="1600" i="1" dirty="0">
                            <a:solidFill>
                              <a:schemeClr val="tx1">
                                <a:lumMod val="85000"/>
                                <a:lumOff val="15000"/>
                              </a:schemeClr>
                            </a:solidFill>
                            <a:latin typeface="Cambria Math" panose="02040503050406030204" charset="0"/>
                            <a:cs typeface="Cambria Math" panose="02040503050406030204" charset="0"/>
                            <a:sym typeface="+mn-ea"/>
                          </a:rPr>
                          <m:t>𝑑</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sym typeface="+mn-ea"/>
                  </a:rPr>
                  <a:t>。</a:t>
                </a:r>
                <a:endParaRPr lang="zh-CN" altLang="en-US" sz="1600" dirty="0">
                  <a:solidFill>
                    <a:schemeClr val="tx1">
                      <a:lumMod val="85000"/>
                      <a:lumOff val="15000"/>
                    </a:schemeClr>
                  </a:solidFill>
                  <a:latin typeface="Cambria Math" panose="02040503050406030204" charset="0"/>
                  <a:cs typeface="Cambria Math" panose="02040503050406030204" charset="0"/>
                  <a:sym typeface="+mn-ea"/>
                </a:endParaRPr>
              </a:p>
            </p:txBody>
          </p:sp>
        </mc:Choice>
        <mc:Fallback>
          <p:sp>
            <p:nvSpPr>
              <p:cNvPr id="18" name="矩形 17"/>
              <p:cNvSpPr>
                <a:spLocks noRot="1" noChangeAspect="1" noMove="1" noResize="1" noEditPoints="1" noAdjustHandles="1" noChangeArrowheads="1" noChangeShapeType="1" noTextEdit="1"/>
              </p:cNvSpPr>
              <p:nvPr>
                <p:custDataLst>
                  <p:tags r:id="rId15"/>
                </p:custDataLst>
              </p:nvPr>
            </p:nvSpPr>
            <p:spPr>
              <a:xfrm>
                <a:off x="8531225" y="3224530"/>
                <a:ext cx="2702560" cy="2127250"/>
              </a:xfrm>
              <a:prstGeom prst="rect">
                <a:avLst/>
              </a:prstGeom>
              <a:blipFill rotWithShape="1">
                <a:blip r:embed="rId16"/>
                <a:stretch>
                  <a:fillRect r="-3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矩形 20"/>
              <p:cNvSpPr/>
              <p:nvPr>
                <p:custDataLst>
                  <p:tags r:id="rId17"/>
                </p:custDataLst>
              </p:nvPr>
            </p:nvSpPr>
            <p:spPr>
              <a:xfrm>
                <a:off x="784225" y="3224530"/>
                <a:ext cx="2702560" cy="212725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r>
                  <a:rPr lang="zh-CN" sz="1600" dirty="0">
                    <a:solidFill>
                      <a:schemeClr val="tx1">
                        <a:lumMod val="85000"/>
                        <a:lumOff val="15000"/>
                      </a:schemeClr>
                    </a:solidFill>
                    <a:latin typeface="Cambria Math" panose="02040503050406030204" charset="0"/>
                    <a:cs typeface="Cambria Math" panose="02040503050406030204" charset="0"/>
                  </a:rPr>
                  <a:t>目标：</a:t>
                </a:r>
                <a:r>
                  <a:rPr sz="1600" dirty="0">
                    <a:solidFill>
                      <a:schemeClr val="tx1">
                        <a:lumMod val="85000"/>
                        <a:lumOff val="15000"/>
                      </a:schemeClr>
                    </a:solidFill>
                    <a:latin typeface="Cambria Math" panose="02040503050406030204" charset="0"/>
                    <a:cs typeface="Cambria Math" panose="02040503050406030204" charset="0"/>
                  </a:rPr>
                  <a:t>鼓励模型在预测可靠的区域生成高置信度的预测</a:t>
                </a:r>
                <a:r>
                  <a:rPr lang="zh-CN" sz="1600" dirty="0">
                    <a:solidFill>
                      <a:schemeClr val="tx1">
                        <a:lumMod val="85000"/>
                        <a:lumOff val="15000"/>
                      </a:schemeClr>
                    </a:solidFill>
                    <a:latin typeface="Cambria Math" panose="02040503050406030204" charset="0"/>
                    <a:cs typeface="Cambria Math" panose="02040503050406030204" charset="0"/>
                  </a:rPr>
                  <a:t>。</a:t>
                </a:r>
                <a:endParaRPr lang="zh-CN"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r>
                  <a:rPr lang="zh-CN" sz="1600" dirty="0">
                    <a:solidFill>
                      <a:schemeClr val="tx1">
                        <a:lumMod val="85000"/>
                        <a:lumOff val="15000"/>
                      </a:schemeClr>
                    </a:solidFill>
                    <a:latin typeface="Cambria Math" panose="02040503050406030204" charset="0"/>
                    <a:cs typeface="Cambria Math" panose="02040503050406030204" charset="0"/>
                  </a:rPr>
                  <a:t>由于低熵表示预测确定性强，最小化</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𝑀</m:t>
                        </m:r>
                      </m:e>
                      <m:sub>
                        <m:r>
                          <a:rPr lang="en-US" altLang="zh-CN" sz="1600" i="1">
                            <a:latin typeface="Cambria Math" panose="02040503050406030204" charset="0"/>
                            <a:cs typeface="Cambria Math" panose="02040503050406030204" charset="0"/>
                          </a:rPr>
                          <m:t>𝑐</m:t>
                        </m:r>
                      </m:sub>
                    </m:sSub>
                  </m:oMath>
                </a14:m>
                <a:r>
                  <a:rPr lang="zh-CN" sz="1600" dirty="0">
                    <a:solidFill>
                      <a:schemeClr val="tx1">
                        <a:lumMod val="85000"/>
                        <a:lumOff val="15000"/>
                      </a:schemeClr>
                    </a:solidFill>
                    <a:latin typeface="Cambria Math" panose="02040503050406030204" charset="0"/>
                    <a:cs typeface="Cambria Math" panose="02040503050406030204" charset="0"/>
                  </a:rPr>
                  <a:t>区域内预测的香农熵，计算损失</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𝐿</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a:t>
                </a:r>
                <a:endParaRPr lang="zh-CN"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endParaRPr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mc:Choice>
        <mc:Fallback>
          <p:sp>
            <p:nvSpPr>
              <p:cNvPr id="21" name="矩形 20"/>
              <p:cNvSpPr>
                <a:spLocks noRot="1" noChangeAspect="1" noMove="1" noResize="1" noEditPoints="1" noAdjustHandles="1" noChangeArrowheads="1" noChangeShapeType="1" noTextEdit="1"/>
              </p:cNvSpPr>
              <p:nvPr>
                <p:custDataLst>
                  <p:tags r:id="rId18"/>
                </p:custDataLst>
              </p:nvPr>
            </p:nvSpPr>
            <p:spPr>
              <a:xfrm>
                <a:off x="784225" y="3224530"/>
                <a:ext cx="2702560" cy="2127250"/>
              </a:xfrm>
              <a:prstGeom prst="rect">
                <a:avLst/>
              </a:prstGeom>
              <a:blipFill rotWithShape="1">
                <a:blip r:embed="rId19"/>
                <a:stretch>
                  <a:fillRect r="-7143" b="-203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4064000" y="4526280"/>
                <a:ext cx="4064000" cy="655320"/>
              </a:xfrm>
              <a:prstGeom prst="rect">
                <a:avLst/>
              </a:prstGeom>
              <a:noFill/>
            </p:spPr>
            <p:txBody>
              <a:bodyPr wrap="square" rtlCol="0">
                <a:spAutoFit/>
              </a:bodyPr>
              <a:p>
                <a:pPr algn="ctr"/>
                <a:r>
                  <a:rPr lang="zh-CN" altLang="en-US"/>
                  <a:t>一致区域</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𝑐</m:t>
                        </m:r>
                      </m:sub>
                    </m:sSub>
                  </m:oMath>
                </a14:m>
                <a:r>
                  <a:rPr lang="zh-CN" altLang="en-US">
                    <a:latin typeface="Cambria Math" panose="02040503050406030204" charset="0"/>
                    <a:cs typeface="Cambria Math" panose="02040503050406030204" charset="0"/>
                  </a:rPr>
                  <a:t>指</a:t>
                </a:r>
                <a14:m>
                  <m:oMath xmlns:m="http://schemas.openxmlformats.org/officeDocument/2006/math">
                    <m:sSubSup>
                      <m:sSubSupPr>
                        <m:ctrlPr>
                          <a:rPr lang="en-US" altLang="zh-CN" i="1" dirty="0">
                            <a:solidFill>
                              <a:schemeClr val="tx1">
                                <a:lumMod val="85000"/>
                                <a:lumOff val="15000"/>
                              </a:schemeClr>
                            </a:solidFill>
                            <a:latin typeface="Cambria Math" panose="02040503050406030204" charset="0"/>
                            <a:cs typeface="Cambria Math" panose="02040503050406030204" charset="0"/>
                          </a:rPr>
                        </m:ctrlPr>
                      </m:sSubSupPr>
                      <m:e>
                        <m:r>
                          <a:rPr lang="en-US" altLang="zh-CN" i="1" dirty="0">
                            <a:solidFill>
                              <a:schemeClr val="tx1">
                                <a:lumMod val="85000"/>
                                <a:lumOff val="15000"/>
                              </a:schemeClr>
                            </a:solidFill>
                            <a:latin typeface="Cambria Math" panose="02040503050406030204" charset="0"/>
                            <a:cs typeface="Cambria Math" panose="02040503050406030204" charset="0"/>
                          </a:rPr>
                          <m:t>𝑃</m:t>
                        </m:r>
                      </m:e>
                      <m:sub>
                        <m:r>
                          <a:rPr lang="en-US" altLang="zh-CN" i="1" dirty="0">
                            <a:solidFill>
                              <a:schemeClr val="tx1">
                                <a:lumMod val="85000"/>
                                <a:lumOff val="15000"/>
                              </a:schemeClr>
                            </a:solidFill>
                            <a:latin typeface="Cambria Math" panose="02040503050406030204" charset="0"/>
                            <a:cs typeface="Cambria Math" panose="02040503050406030204" charset="0"/>
                          </a:rPr>
                          <m:t>𝑐</m:t>
                        </m:r>
                      </m:sub>
                      <m:sup>
                        <m:r>
                          <a:rPr lang="en-US" altLang="zh-CN" i="1" dirty="0">
                            <a:solidFill>
                              <a:schemeClr val="tx1">
                                <a:lumMod val="85000"/>
                                <a:lumOff val="15000"/>
                              </a:schemeClr>
                            </a:solidFill>
                            <a:latin typeface="Cambria Math" panose="02040503050406030204" charset="0"/>
                            <a:cs typeface="Cambria Math" panose="02040503050406030204" charset="0"/>
                          </a:rPr>
                          <m:t>𝑀𝑆</m:t>
                        </m:r>
                      </m:sup>
                    </m:sSubSup>
                  </m:oMath>
                </a14:m>
                <a:r>
                  <a:rPr lang="zh-CN" altLang="en-US" dirty="0">
                    <a:solidFill>
                      <a:schemeClr val="tx1">
                        <a:lumMod val="85000"/>
                        <a:lumOff val="15000"/>
                      </a:schemeClr>
                    </a:solidFill>
                    <a:latin typeface="Cambria Math" panose="02040503050406030204" charset="0"/>
                    <a:cs typeface="Cambria Math" panose="02040503050406030204" charset="0"/>
                  </a:rPr>
                  <a:t>和</a:t>
                </a:r>
                <a14:m>
                  <m:oMath xmlns:m="http://schemas.openxmlformats.org/officeDocument/2006/math">
                    <m:sSubSup>
                      <m:sSubSupPr>
                        <m:ctrlPr>
                          <a:rPr lang="en-US" altLang="zh-CN" i="1" dirty="0">
                            <a:solidFill>
                              <a:schemeClr val="tx1">
                                <a:lumMod val="85000"/>
                                <a:lumOff val="15000"/>
                              </a:schemeClr>
                            </a:solidFill>
                            <a:latin typeface="Cambria Math" panose="02040503050406030204" charset="0"/>
                            <a:cs typeface="Cambria Math" panose="02040503050406030204" charset="0"/>
                          </a:rPr>
                        </m:ctrlPr>
                      </m:sSubSupPr>
                      <m:e>
                        <m:r>
                          <a:rPr lang="en-US" altLang="zh-CN" i="1" dirty="0">
                            <a:solidFill>
                              <a:schemeClr val="tx1">
                                <a:lumMod val="85000"/>
                                <a:lumOff val="15000"/>
                              </a:schemeClr>
                            </a:solidFill>
                            <a:latin typeface="Cambria Math" panose="02040503050406030204" charset="0"/>
                            <a:cs typeface="Cambria Math" panose="02040503050406030204" charset="0"/>
                          </a:rPr>
                          <m:t>𝑃</m:t>
                        </m:r>
                      </m:e>
                      <m:sub>
                        <m:r>
                          <a:rPr lang="en-US" altLang="zh-CN" i="1" dirty="0">
                            <a:solidFill>
                              <a:schemeClr val="tx1">
                                <a:lumMod val="85000"/>
                                <a:lumOff val="15000"/>
                              </a:schemeClr>
                            </a:solidFill>
                            <a:latin typeface="Cambria Math" panose="02040503050406030204" charset="0"/>
                            <a:cs typeface="Cambria Math" panose="02040503050406030204" charset="0"/>
                          </a:rPr>
                          <m:t>𝑐</m:t>
                        </m:r>
                      </m:sub>
                      <m:sup>
                        <m:r>
                          <a:rPr lang="en-US" altLang="zh-CN" i="1" dirty="0">
                            <a:solidFill>
                              <a:schemeClr val="tx1">
                                <a:lumMod val="85000"/>
                                <a:lumOff val="15000"/>
                              </a:schemeClr>
                            </a:solidFill>
                            <a:latin typeface="Cambria Math" panose="02040503050406030204" charset="0"/>
                            <a:cs typeface="Cambria Math" panose="02040503050406030204" charset="0"/>
                          </a:rPr>
                          <m:t>𝑈𝑇</m:t>
                        </m:r>
                      </m:sup>
                    </m:sSubSup>
                  </m:oMath>
                </a14:m>
                <a:r>
                  <a:rPr lang="zh-CN" altLang="en-US" dirty="0">
                    <a:solidFill>
                      <a:schemeClr val="tx1">
                        <a:lumMod val="85000"/>
                        <a:lumOff val="15000"/>
                      </a:schemeClr>
                    </a:solidFill>
                    <a:latin typeface="Cambria Math" panose="02040503050406030204" charset="0"/>
                    <a:cs typeface="Cambria Math" panose="02040503050406030204" charset="0"/>
                  </a:rPr>
                  <a:t>二值化后的重合区域，分歧区域</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𝑑</m:t>
                        </m:r>
                      </m:sub>
                    </m:sSub>
                  </m:oMath>
                </a14:m>
                <a:r>
                  <a:rPr lang="zh-CN" altLang="en-US">
                    <a:latin typeface="Cambria Math" panose="02040503050406030204" charset="0"/>
                    <a:cs typeface="Cambria Math" panose="02040503050406030204" charset="0"/>
                  </a:rPr>
                  <a:t>与</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𝑐</m:t>
                        </m:r>
                      </m:sub>
                    </m:sSub>
                  </m:oMath>
                </a14:m>
                <a:r>
                  <a:rPr lang="zh-CN" altLang="en-US">
                    <a:latin typeface="Cambria Math" panose="02040503050406030204" charset="0"/>
                    <a:cs typeface="Cambria Math" panose="02040503050406030204" charset="0"/>
                  </a:rPr>
                  <a:t>互补。</a:t>
                </a:r>
                <a:endParaRPr lang="zh-CN" altLang="en-US" dirty="0">
                  <a:solidFill>
                    <a:schemeClr val="tx1">
                      <a:lumMod val="85000"/>
                      <a:lumOff val="15000"/>
                    </a:schemeClr>
                  </a:solidFill>
                  <a:latin typeface="Cambria Math" panose="02040503050406030204" charset="0"/>
                  <a:cs typeface="Cambria Math" panose="02040503050406030204" charset="0"/>
                </a:endParaRPr>
              </a:p>
            </p:txBody>
          </p:sp>
        </mc:Choice>
        <mc:Fallback>
          <p:sp>
            <p:nvSpPr>
              <p:cNvPr id="23" name="文本框 22"/>
              <p:cNvSpPr txBox="1">
                <a:spLocks noRot="1" noChangeAspect="1" noMove="1" noResize="1" noEditPoints="1" noAdjustHandles="1" noChangeArrowheads="1" noChangeShapeType="1" noTextEdit="1"/>
              </p:cNvSpPr>
              <p:nvPr/>
            </p:nvSpPr>
            <p:spPr>
              <a:xfrm>
                <a:off x="4064000" y="4526280"/>
                <a:ext cx="4064000" cy="655320"/>
              </a:xfrm>
              <a:prstGeom prst="rect">
                <a:avLst/>
              </a:prstGeom>
              <a:blipFill rotWithShape="1">
                <a:blip r:embed="rId20"/>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21"/>
          <a:stretch>
            <a:fillRect/>
          </a:stretch>
        </p:blipFill>
        <p:spPr>
          <a:xfrm>
            <a:off x="4095115" y="1962150"/>
            <a:ext cx="3890010" cy="2355215"/>
          </a:xfrm>
          <a:prstGeom prst="rect">
            <a:avLst/>
          </a:prstGeom>
        </p:spPr>
      </p:pic>
      <p:pic>
        <p:nvPicPr>
          <p:cNvPr id="8" name="图片 7"/>
          <p:cNvPicPr>
            <a:picLocks noChangeAspect="1"/>
          </p:cNvPicPr>
          <p:nvPr/>
        </p:nvPicPr>
        <p:blipFill>
          <a:blip r:embed="rId22">
            <a:clrChange>
              <a:clrFrom>
                <a:srgbClr val="FFFFFF">
                  <a:alpha val="100000"/>
                </a:srgbClr>
              </a:clrFrom>
              <a:clrTo>
                <a:srgbClr val="FFFFFF">
                  <a:alpha val="100000"/>
                  <a:alpha val="0"/>
                </a:srgbClr>
              </a:clrTo>
            </a:clrChange>
          </a:blip>
          <a:stretch>
            <a:fillRect/>
          </a:stretch>
        </p:blipFill>
        <p:spPr>
          <a:xfrm>
            <a:off x="582930" y="5113020"/>
            <a:ext cx="3148330" cy="274955"/>
          </a:xfrm>
          <a:prstGeom prst="rect">
            <a:avLst/>
          </a:prstGeom>
        </p:spPr>
      </p:pic>
      <p:pic>
        <p:nvPicPr>
          <p:cNvPr id="9" name="图片 8"/>
          <p:cNvPicPr>
            <a:picLocks noChangeAspect="1"/>
          </p:cNvPicPr>
          <p:nvPr/>
        </p:nvPicPr>
        <p:blipFill>
          <a:blip r:embed="rId23">
            <a:clrChange>
              <a:clrFrom>
                <a:srgbClr val="FFFFFF">
                  <a:alpha val="100000"/>
                </a:srgbClr>
              </a:clrFrom>
              <a:clrTo>
                <a:srgbClr val="FFFFFF">
                  <a:alpha val="100000"/>
                  <a:alpha val="0"/>
                </a:srgbClr>
              </a:clrTo>
            </a:clrChange>
          </a:blip>
          <a:stretch>
            <a:fillRect/>
          </a:stretch>
        </p:blipFill>
        <p:spPr>
          <a:xfrm>
            <a:off x="8322310" y="5085080"/>
            <a:ext cx="3042920" cy="321310"/>
          </a:xfrm>
          <a:prstGeom prst="rect">
            <a:avLst/>
          </a:prstGeom>
        </p:spPr>
      </p:pic>
      <p:pic>
        <p:nvPicPr>
          <p:cNvPr id="10" name="图片 9"/>
          <p:cNvPicPr>
            <a:picLocks noChangeAspect="1"/>
          </p:cNvPicPr>
          <p:nvPr/>
        </p:nvPicPr>
        <p:blipFill>
          <a:blip r:embed="rId24">
            <a:clrChange>
              <a:clrFrom>
                <a:srgbClr val="9E9E9E">
                  <a:alpha val="100000"/>
                </a:srgbClr>
              </a:clrFrom>
              <a:clrTo>
                <a:srgbClr val="9E9E9E">
                  <a:alpha val="100000"/>
                  <a:alpha val="0"/>
                </a:srgbClr>
              </a:clrTo>
            </a:clrChange>
          </a:blip>
          <a:stretch>
            <a:fillRect/>
          </a:stretch>
        </p:blipFill>
        <p:spPr>
          <a:xfrm>
            <a:off x="4229100" y="5181600"/>
            <a:ext cx="3344545" cy="412750"/>
          </a:xfrm>
          <a:prstGeom prst="rect">
            <a:avLst/>
          </a:prstGeom>
        </p:spPr>
      </p:pic>
    </p:spTree>
    <p:custDataLst>
      <p:tags r:id="rId25"/>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二、研究方法</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548259" y="925878"/>
            <a:ext cx="67056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混合域半监督医学图像分割的协同训练框架SynFoC</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pic>
        <p:nvPicPr>
          <p:cNvPr id="5" name="图片 4"/>
          <p:cNvPicPr>
            <a:picLocks noChangeAspect="1"/>
          </p:cNvPicPr>
          <p:nvPr/>
        </p:nvPicPr>
        <p:blipFill>
          <a:blip r:embed="rId2"/>
          <a:stretch>
            <a:fillRect/>
          </a:stretch>
        </p:blipFill>
        <p:spPr>
          <a:xfrm>
            <a:off x="730250" y="1717675"/>
            <a:ext cx="7165340" cy="4068445"/>
          </a:xfrm>
          <a:prstGeom prst="rect">
            <a:avLst/>
          </a:prstGeom>
          <a:solidFill>
            <a:schemeClr val="bg1"/>
          </a:solidFill>
          <a:ln w="12700" cap="flat" cmpd="sng" algn="ctr">
            <a:noFill/>
            <a:prstDash val="solid"/>
            <a:miter lim="800000"/>
            <a:headEnd/>
            <a:tailEnd/>
          </a:ln>
          <a:effectLst>
            <a:outerShdw blurRad="254000" algn="ctr" rotWithShape="0">
              <a:prstClr val="black">
                <a:alpha val="20000"/>
              </a:prstClr>
            </a:outerShdw>
          </a:effectLst>
        </p:spPr>
      </p:pic>
      <p:sp>
        <p:nvSpPr>
          <p:cNvPr id="6" name="矩形: 圆角 2"/>
          <p:cNvSpPr/>
          <p:nvPr>
            <p:custDataLst>
              <p:tags r:id="rId3"/>
            </p:custDataLst>
          </p:nvPr>
        </p:nvSpPr>
        <p:spPr>
          <a:xfrm>
            <a:off x="8266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mc:AlternateContent xmlns:mc="http://schemas.openxmlformats.org/markup-compatibility/2006">
        <mc:Choice xmlns:a14="http://schemas.microsoft.com/office/drawing/2010/main" Requires="a14">
          <p:sp>
            <p:nvSpPr>
              <p:cNvPr id="16" name="矩形 15"/>
              <p:cNvSpPr/>
              <p:nvPr>
                <p:custDataLst>
                  <p:tags r:id="rId4"/>
                </p:custDataLst>
              </p:nvPr>
            </p:nvSpPr>
            <p:spPr>
              <a:xfrm>
                <a:off x="8531225" y="3172460"/>
                <a:ext cx="2702560" cy="262509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Cambria Math" panose="02040503050406030204" charset="0"/>
                    <a:cs typeface="Cambria Math" panose="02040503050406030204" charset="0"/>
                  </a:rPr>
                  <a:t>总损失函数</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𝐿</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𝑡𝑜𝑡𝑎𝑙</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a:t>
                </a:r>
                <a:endParaRPr lang="zh-CN" altLang="en-US"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Cambria Math" panose="02040503050406030204" charset="0"/>
                    <a:cs typeface="Cambria Math" panose="02040503050406030204" charset="0"/>
                  </a:rPr>
                  <a:t>其中</a:t>
                </a:r>
                <a:r>
                  <a:rPr lang="zh-CN" altLang="en-US" sz="1600" dirty="0">
                    <a:solidFill>
                      <a:schemeClr val="tx1">
                        <a:lumMod val="85000"/>
                        <a:lumOff val="15000"/>
                      </a:schemeClr>
                    </a:solidFill>
                    <a:latin typeface="Arial" panose="020B0604020202020204" pitchFamily="34" charset="0"/>
                    <a:cs typeface="Arial" panose="020B0604020202020204" pitchFamily="34" charset="0"/>
                  </a:rPr>
                  <a:t>λ与步数</a:t>
                </a:r>
                <a:r>
                  <a:rPr lang="en-US" altLang="zh-CN" sz="1600" dirty="0">
                    <a:solidFill>
                      <a:schemeClr val="tx1">
                        <a:lumMod val="85000"/>
                        <a:lumOff val="15000"/>
                      </a:schemeClr>
                    </a:solidFill>
                    <a:latin typeface="Arial" panose="020B0604020202020204" pitchFamily="34" charset="0"/>
                    <a:cs typeface="Arial" panose="020B0604020202020204" pitchFamily="34" charset="0"/>
                  </a:rPr>
                  <a:t> </a:t>
                </a:r>
                <a:r>
                  <a:rPr lang="en-US" altLang="zh-CN" sz="1600" dirty="0">
                    <a:solidFill>
                      <a:schemeClr val="tx1">
                        <a:lumMod val="85000"/>
                        <a:lumOff val="15000"/>
                      </a:schemeClr>
                    </a:solidFill>
                    <a:latin typeface="Arial" panose="020B0604020202020204" pitchFamily="34" charset="0"/>
                    <a:cs typeface="Arial" panose="020B0604020202020204" pitchFamily="34" charset="0"/>
                  </a:rPr>
                  <a:t>t </a:t>
                </a:r>
                <a:r>
                  <a:rPr lang="zh-CN" altLang="en-US" sz="1600" dirty="0">
                    <a:solidFill>
                      <a:schemeClr val="tx1">
                        <a:lumMod val="85000"/>
                        <a:lumOff val="15000"/>
                      </a:schemeClr>
                    </a:solidFill>
                    <a:latin typeface="Arial" panose="020B0604020202020204" pitchFamily="34" charset="0"/>
                    <a:cs typeface="Arial" panose="020B0604020202020204" pitchFamily="34" charset="0"/>
                  </a:rPr>
                  <a:t>相关：</a:t>
                </a:r>
                <a:endParaRPr lang="zh-CN" altLang="en-US" sz="1600" dirty="0">
                  <a:solidFill>
                    <a:schemeClr val="tx1">
                      <a:lumMod val="85000"/>
                      <a:lumOff val="15000"/>
                    </a:schemeClr>
                  </a:solidFill>
                  <a:latin typeface="Arial" panose="020B0604020202020204" pitchFamily="34" charset="0"/>
                  <a:cs typeface="Arial" panose="020B0604020202020204" pitchFamily="34" charset="0"/>
                </a:endParaRPr>
              </a:p>
              <a:p>
                <a:pPr indent="0" algn="just">
                  <a:lnSpc>
                    <a:spcPct val="150000"/>
                  </a:lnSpc>
                  <a:spcBef>
                    <a:spcPct val="0"/>
                  </a:spcBef>
                  <a:spcAft>
                    <a:spcPct val="0"/>
                  </a:spcAft>
                  <a:buFont typeface="Arial" panose="020B0604020202020204" pitchFamily="34" charset="0"/>
                  <a:buNone/>
                </a:pPr>
                <a:endParaRPr lang="zh-CN" altLang="en-US" sz="1600" dirty="0">
                  <a:solidFill>
                    <a:schemeClr val="tx1">
                      <a:lumMod val="85000"/>
                      <a:lumOff val="15000"/>
                    </a:schemeClr>
                  </a:solidFill>
                  <a:latin typeface="Arial" panose="020B0604020202020204" pitchFamily="34" charset="0"/>
                  <a:cs typeface="Arial" panose="020B0604020202020204" pitchFamily="34" charset="0"/>
                </a:endParaRPr>
              </a:p>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Arial" panose="020B0604020202020204" pitchFamily="34" charset="0"/>
                    <a:cs typeface="Arial" panose="020B0604020202020204" pitchFamily="34" charset="0"/>
                  </a:rPr>
                  <a:t>无监督损失</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𝐿</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𝑢</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仅计算高置信度区域</a:t>
                </a:r>
                <a14:m>
                  <m:oMath xmlns:m="http://schemas.openxmlformats.org/officeDocument/2006/math">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𝑊</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𝐸𝑁</m:t>
                        </m:r>
                      </m:sup>
                    </m:sSubSup>
                  </m:oMath>
                </a14:m>
                <a:r>
                  <a:rPr lang="en-US" altLang="zh-CN" sz="1600" dirty="0">
                    <a:solidFill>
                      <a:schemeClr val="tx1">
                        <a:lumMod val="85000"/>
                        <a:lumOff val="15000"/>
                      </a:schemeClr>
                    </a:solidFill>
                    <a:latin typeface="Cambria Math" panose="02040503050406030204" charset="0"/>
                    <a:cs typeface="Cambria Math" panose="02040503050406030204" charset="0"/>
                  </a:rPr>
                  <a:t>=1(max(</a:t>
                </a:r>
                <a14:m>
                  <m:oMath xmlns:m="http://schemas.openxmlformats.org/officeDocument/2006/math">
                    <m:sSubSup>
                      <m:sSubSup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SupPr>
                      <m:e>
                        <m:r>
                          <a:rPr lang="en-US" altLang="zh-CN" sz="1600" i="1" dirty="0">
                            <a:solidFill>
                              <a:schemeClr val="tx1">
                                <a:lumMod val="85000"/>
                                <a:lumOff val="15000"/>
                              </a:schemeClr>
                            </a:solidFill>
                            <a:latin typeface="Cambria Math" panose="02040503050406030204" charset="0"/>
                            <a:cs typeface="Cambria Math" panose="02040503050406030204" charset="0"/>
                          </a:rPr>
                          <m:t>𝑃</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up>
                        <m:r>
                          <a:rPr lang="en-US" altLang="zh-CN" sz="1600" i="1" dirty="0">
                            <a:solidFill>
                              <a:schemeClr val="tx1">
                                <a:lumMod val="85000"/>
                                <a:lumOff val="15000"/>
                              </a:schemeClr>
                            </a:solidFill>
                            <a:latin typeface="Cambria Math" panose="02040503050406030204" charset="0"/>
                            <a:cs typeface="Cambria Math" panose="02040503050406030204" charset="0"/>
                          </a:rPr>
                          <m:t>𝐸𝑁</m:t>
                        </m:r>
                      </m:sup>
                    </m:sSubSup>
                  </m:oMath>
                </a14:m>
                <a:r>
                  <a:rPr lang="en-US" altLang="zh-CN" sz="1600" dirty="0">
                    <a:solidFill>
                      <a:schemeClr val="tx1">
                        <a:lumMod val="85000"/>
                        <a:lumOff val="15000"/>
                      </a:schemeClr>
                    </a:solidFill>
                    <a:latin typeface="Cambria Math" panose="02040503050406030204" charset="0"/>
                    <a:cs typeface="Cambria Math" panose="02040503050406030204" charset="0"/>
                  </a:rPr>
                  <a:t>)</a:t>
                </a:r>
                <a14:m>
                  <m:oMath xmlns:m="http://schemas.openxmlformats.org/officeDocument/2006/math">
                    <m:r>
                      <a:rPr lang="en-US" altLang="zh-CN" sz="1600" dirty="0">
                        <a:solidFill>
                          <a:schemeClr val="tx1">
                            <a:lumMod val="85000"/>
                            <a:lumOff val="15000"/>
                          </a:schemeClr>
                        </a:solidFill>
                        <a:latin typeface="Cambria Math" panose="02040503050406030204" charset="0"/>
                        <a:cs typeface="Cambria Math" panose="02040503050406030204" charset="0"/>
                      </a:rPr>
                      <m:t>≥</m:t>
                    </m:r>
                    <m:r>
                      <a:rPr lang="en-US" altLang="zh-CN" sz="1600" i="1" dirty="0">
                        <a:solidFill>
                          <a:schemeClr val="tx1">
                            <a:lumMod val="85000"/>
                            <a:lumOff val="15000"/>
                          </a:schemeClr>
                        </a:solidFill>
                        <a:latin typeface="Cambria Math" panose="02040503050406030204" charset="0"/>
                        <a:cs typeface="Cambria Math" panose="02040503050406030204" charset="0"/>
                      </a:rPr>
                      <m:t>𝜏</m:t>
                    </m:r>
                  </m:oMath>
                </a14:m>
                <a:r>
                  <a:rPr lang="en-US" altLang="zh-CN" sz="1600" dirty="0">
                    <a:solidFill>
                      <a:schemeClr val="tx1">
                        <a:lumMod val="85000"/>
                        <a:lumOff val="15000"/>
                      </a:schemeClr>
                    </a:solidFill>
                    <a:latin typeface="Cambria Math" panose="02040503050406030204" charset="0"/>
                    <a:cs typeface="Cambria Math" panose="02040503050406030204" charset="0"/>
                  </a:rPr>
                  <a:t>)</a:t>
                </a:r>
                <a:endParaRPr lang="en-US" altLang="zh-CN" sz="1600" dirty="0">
                  <a:solidFill>
                    <a:schemeClr val="tx1">
                      <a:lumMod val="85000"/>
                      <a:lumOff val="15000"/>
                    </a:schemeClr>
                  </a:solidFill>
                  <a:latin typeface="Cambria Math" panose="02040503050406030204" charset="0"/>
                  <a:cs typeface="Cambria Math" panose="02040503050406030204" charset="0"/>
                </a:endParaRPr>
              </a:p>
              <a:p>
                <a:pPr indent="0" algn="just">
                  <a:lnSpc>
                    <a:spcPct val="150000"/>
                  </a:lnSpc>
                  <a:spcBef>
                    <a:spcPct val="0"/>
                  </a:spcBef>
                  <a:spcAft>
                    <a:spcPct val="0"/>
                  </a:spcAft>
                  <a:buFont typeface="Arial" panose="020B0604020202020204" pitchFamily="34" charset="0"/>
                  <a:buNone/>
                </a:pPr>
                <a14:m>
                  <m:oMath xmlns:m="http://schemas.openxmlformats.org/officeDocument/2006/math">
                    <m:r>
                      <a:rPr lang="en-US" altLang="zh-CN" sz="1600" i="1" dirty="0">
                        <a:solidFill>
                          <a:schemeClr val="tx1">
                            <a:lumMod val="85000"/>
                            <a:lumOff val="15000"/>
                          </a:schemeClr>
                        </a:solidFill>
                        <a:latin typeface="Cambria Math" panose="02040503050406030204" charset="0"/>
                        <a:cs typeface="Cambria Math" panose="02040503050406030204" charset="0"/>
                      </a:rPr>
                      <m:t>𝜏</m:t>
                    </m:r>
                  </m:oMath>
                </a14:m>
                <a:r>
                  <a:rPr lang="zh-CN" altLang="en-US" sz="1600" dirty="0">
                    <a:solidFill>
                      <a:schemeClr val="tx1">
                        <a:lumMod val="85000"/>
                        <a:lumOff val="15000"/>
                      </a:schemeClr>
                    </a:solidFill>
                    <a:latin typeface="Cambria Math" panose="02040503050406030204" charset="0"/>
                    <a:cs typeface="Cambria Math" panose="02040503050406030204" charset="0"/>
                  </a:rPr>
                  <a:t>设置为</a:t>
                </a:r>
                <a:r>
                  <a:rPr lang="en-US" altLang="zh-CN" sz="1600" dirty="0">
                    <a:solidFill>
                      <a:schemeClr val="tx1">
                        <a:lumMod val="85000"/>
                        <a:lumOff val="15000"/>
                      </a:schemeClr>
                    </a:solidFill>
                    <a:latin typeface="Cambria Math" panose="02040503050406030204" charset="0"/>
                    <a:cs typeface="Cambria Math" panose="02040503050406030204" charset="0"/>
                  </a:rPr>
                  <a:t>0.95</a:t>
                </a:r>
                <a:endParaRPr lang="en-US" altLang="zh-CN" sz="1600" dirty="0">
                  <a:solidFill>
                    <a:schemeClr val="tx1">
                      <a:lumMod val="85000"/>
                      <a:lumOff val="15000"/>
                    </a:schemeClr>
                  </a:solidFill>
                  <a:latin typeface="Cambria Math" panose="02040503050406030204" charset="0"/>
                  <a:cs typeface="Cambria Math" panose="02040503050406030204" charset="0"/>
                </a:endParaRPr>
              </a:p>
            </p:txBody>
          </p:sp>
        </mc:Choice>
        <mc:Fallback>
          <p:sp>
            <p:nvSpPr>
              <p:cNvPr id="16" name="矩形 15"/>
              <p:cNvSpPr>
                <a:spLocks noRot="1" noChangeAspect="1" noMove="1" noResize="1" noEditPoints="1" noAdjustHandles="1" noChangeArrowheads="1" noChangeShapeType="1" noTextEdit="1"/>
              </p:cNvSpPr>
              <p:nvPr>
                <p:custDataLst>
                  <p:tags r:id="rId5"/>
                </p:custDataLst>
              </p:nvPr>
            </p:nvSpPr>
            <p:spPr>
              <a:xfrm>
                <a:off x="8531225" y="3172460"/>
                <a:ext cx="2702560" cy="2625090"/>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19" name="直接连接符 18"/>
          <p:cNvCxnSpPr/>
          <p:nvPr>
            <p:custDataLst>
              <p:tags r:id="rId7"/>
            </p:custDataLst>
          </p:nvPr>
        </p:nvCxnSpPr>
        <p:spPr>
          <a:xfrm flipV="1">
            <a:off x="8451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8"/>
            </p:custDataLst>
          </p:nvPr>
        </p:nvSpPr>
        <p:spPr>
          <a:xfrm>
            <a:off x="8530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altLang="en-US" sz="2200" b="1" dirty="0">
                <a:solidFill>
                  <a:schemeClr val="accent1"/>
                </a:solidFill>
                <a:latin typeface="+mn-ea"/>
                <a:cs typeface="+mn-ea"/>
              </a:rPr>
              <a:t>损失函数</a:t>
            </a:r>
            <a:endParaRPr lang="zh-CN" altLang="en-US" sz="2200" b="1" dirty="0">
              <a:solidFill>
                <a:schemeClr val="accent1"/>
              </a:solidFill>
              <a:latin typeface="+mn-ea"/>
              <a:cs typeface="+mn-ea"/>
            </a:endParaRPr>
          </a:p>
        </p:txBody>
      </p:sp>
      <p:pic>
        <p:nvPicPr>
          <p:cNvPr id="3" name="图片 2"/>
          <p:cNvPicPr>
            <a:picLocks noChangeAspect="1"/>
          </p:cNvPicPr>
          <p:nvPr/>
        </p:nvPicPr>
        <p:blipFill>
          <a:blip r:embed="rId9">
            <a:clrChange>
              <a:clrFrom>
                <a:srgbClr val="FFFFFF">
                  <a:alpha val="100000"/>
                </a:srgbClr>
              </a:clrFrom>
              <a:clrTo>
                <a:srgbClr val="FFFFFF">
                  <a:alpha val="100000"/>
                  <a:alpha val="0"/>
                </a:srgbClr>
              </a:clrTo>
            </a:clrChange>
          </a:blip>
          <a:stretch>
            <a:fillRect/>
          </a:stretch>
        </p:blipFill>
        <p:spPr>
          <a:xfrm>
            <a:off x="8531225" y="3595370"/>
            <a:ext cx="2757170" cy="312420"/>
          </a:xfrm>
          <a:prstGeom prst="rect">
            <a:avLst/>
          </a:prstGeom>
        </p:spPr>
      </p:pic>
      <p:pic>
        <p:nvPicPr>
          <p:cNvPr id="8" name="图片 7"/>
          <p:cNvPicPr>
            <a:picLocks noChangeAspect="1"/>
          </p:cNvPicPr>
          <p:nvPr/>
        </p:nvPicPr>
        <p:blipFill>
          <a:blip r:embed="rId10">
            <a:clrChange>
              <a:clrFrom>
                <a:srgbClr val="FFFFFF">
                  <a:alpha val="100000"/>
                </a:srgbClr>
              </a:clrFrom>
              <a:clrTo>
                <a:srgbClr val="FFFFFF">
                  <a:alpha val="100000"/>
                  <a:alpha val="0"/>
                </a:srgbClr>
              </a:clrTo>
            </a:clrChange>
          </a:blip>
          <a:stretch>
            <a:fillRect/>
          </a:stretch>
        </p:blipFill>
        <p:spPr>
          <a:xfrm>
            <a:off x="8531225" y="4282440"/>
            <a:ext cx="1739900" cy="300990"/>
          </a:xfrm>
          <a:prstGeom prst="rect">
            <a:avLst/>
          </a:prstGeom>
        </p:spPr>
      </p:pic>
      <p:sp>
        <p:nvSpPr>
          <p:cNvPr id="11" name="椭圆 10"/>
          <p:cNvSpPr/>
          <p:nvPr/>
        </p:nvSpPr>
        <p:spPr>
          <a:xfrm>
            <a:off x="6384925" y="3982085"/>
            <a:ext cx="461645" cy="454025"/>
          </a:xfrm>
          <a:prstGeom prst="ellipse">
            <a:avLst/>
          </a:prstGeom>
          <a:ln>
            <a:solidFill>
              <a:srgbClr val="FFC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9" name="椭圆 8"/>
          <p:cNvSpPr/>
          <p:nvPr/>
        </p:nvSpPr>
        <p:spPr>
          <a:xfrm>
            <a:off x="6384925" y="2411730"/>
            <a:ext cx="461645" cy="454025"/>
          </a:xfrm>
          <a:prstGeom prst="ellipse">
            <a:avLst/>
          </a:prstGeom>
          <a:ln>
            <a:solidFill>
              <a:srgbClr val="FFC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三、实验配置与结果</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5291459" y="925878"/>
            <a:ext cx="12192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实验配置</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9" name="矩形 8"/>
          <p:cNvSpPr/>
          <p:nvPr>
            <p:custDataLst>
              <p:tags r:id="rId2"/>
            </p:custDataLst>
          </p:nvPr>
        </p:nvSpPr>
        <p:spPr>
          <a:xfrm>
            <a:off x="769620" y="1469390"/>
            <a:ext cx="1658620" cy="461645"/>
          </a:xfrm>
          <a:prstGeom prst="rect">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数据集</a:t>
            </a:r>
            <a:r>
              <a:rPr lang="zh-CN" altLang="en-US"/>
              <a:t>设置</a:t>
            </a:r>
            <a:endParaRPr lang="zh-CN" altLang="en-US"/>
          </a:p>
        </p:txBody>
      </p:sp>
      <p:sp>
        <p:nvSpPr>
          <p:cNvPr id="6" name="文本框 5"/>
          <p:cNvSpPr txBox="1"/>
          <p:nvPr>
            <p:custDataLst>
              <p:tags r:id="rId3"/>
            </p:custDataLst>
          </p:nvPr>
        </p:nvSpPr>
        <p:spPr>
          <a:xfrm>
            <a:off x="769620" y="2035175"/>
            <a:ext cx="4770120" cy="4092575"/>
          </a:xfrm>
          <a:prstGeom prst="rect">
            <a:avLst/>
          </a:prstGeom>
          <a:noFill/>
        </p:spPr>
        <p:txBody>
          <a:bodyPr wrap="square" rtlCol="0">
            <a:spAutoFit/>
          </a:bodyPr>
          <a:p>
            <a:pPr marL="285750" lvl="1" indent="-285750" algn="l">
              <a:lnSpc>
                <a:spcPct val="125000"/>
              </a:lnSpc>
              <a:spcBef>
                <a:spcPts val="0"/>
              </a:spcBef>
              <a:spcAft>
                <a:spcPts val="0"/>
              </a:spcAft>
              <a:buClrTx/>
              <a:buSzTx/>
              <a:buFont typeface="Wingdings" panose="05000000000000000000" charset="0"/>
              <a:buChar char="ü"/>
            </a:pPr>
            <a:r>
              <a:rPr lang="zh-CN" altLang="en-US" sz="1600">
                <a:latin typeface="Times New Roman" panose="02020603050405020304" charset="0"/>
                <a:cs typeface="Times New Roman" panose="02020603050405020304" charset="0"/>
                <a:sym typeface="+mn-ea"/>
              </a:rPr>
              <a:t>前列腺数据集：多站点 MRI 数据，6 个域，20 个标注样本，2D 切片分辨率 384×384。</a:t>
            </a:r>
            <a:endParaRPr lang="zh-CN" altLang="en-US" sz="1600">
              <a:latin typeface="Times New Roman" panose="02020603050405020304" charset="0"/>
              <a:cs typeface="Times New Roman" panose="02020603050405020304" charset="0"/>
              <a:sym typeface="+mn-ea"/>
            </a:endParaRPr>
          </a:p>
          <a:p>
            <a:pPr marL="285750" lvl="1" indent="-285750" algn="l">
              <a:lnSpc>
                <a:spcPct val="125000"/>
              </a:lnSpc>
              <a:spcBef>
                <a:spcPts val="0"/>
              </a:spcBef>
              <a:spcAft>
                <a:spcPts val="0"/>
              </a:spcAft>
              <a:buClrTx/>
              <a:buSzTx/>
              <a:buFont typeface="Wingdings" panose="05000000000000000000" charset="0"/>
              <a:buChar char="ü"/>
            </a:pPr>
            <a:r>
              <a:rPr lang="zh-CN" altLang="en-US" sz="1600">
                <a:latin typeface="Times New Roman" panose="02020603050405020304" charset="0"/>
                <a:cs typeface="Times New Roman" panose="02020603050405020304" charset="0"/>
                <a:sym typeface="+mn-ea"/>
              </a:rPr>
              <a:t>眼底数据集：4 个医疗中心的眼底图像，视杯 / 视盘分割，20 个标注样本，分辨率 256×256。</a:t>
            </a:r>
            <a:endParaRPr lang="zh-CN" altLang="en-US" sz="1600">
              <a:latin typeface="Times New Roman" panose="02020603050405020304" charset="0"/>
              <a:cs typeface="Times New Roman" panose="02020603050405020304" charset="0"/>
              <a:sym typeface="+mn-ea"/>
            </a:endParaRPr>
          </a:p>
          <a:p>
            <a:pPr marL="285750" lvl="1" indent="-285750" algn="l">
              <a:lnSpc>
                <a:spcPct val="125000"/>
              </a:lnSpc>
              <a:spcBef>
                <a:spcPts val="0"/>
              </a:spcBef>
              <a:spcAft>
                <a:spcPts val="0"/>
              </a:spcAft>
              <a:buClrTx/>
              <a:buSzTx/>
              <a:buFont typeface="Wingdings" panose="05000000000000000000" charset="0"/>
              <a:buChar char="ü"/>
            </a:pPr>
            <a:r>
              <a:rPr lang="zh-CN" altLang="en-US" sz="1600">
                <a:latin typeface="Times New Roman" panose="02020603050405020304" charset="0"/>
                <a:cs typeface="Times New Roman" panose="02020603050405020304" charset="0"/>
                <a:sym typeface="+mn-ea"/>
              </a:rPr>
              <a:t>M&amp;Ms 数据集：4 个扫描仪供应商的心脏 MRI，5 个标注样本，用于 LV/MYO/RV 分割，分辨率 288×288。</a:t>
            </a:r>
            <a:endParaRPr lang="zh-CN" altLang="en-US" sz="1600">
              <a:latin typeface="Times New Roman" panose="02020603050405020304" charset="0"/>
              <a:cs typeface="Times New Roman" panose="02020603050405020304" charset="0"/>
              <a:sym typeface="+mn-ea"/>
            </a:endParaRPr>
          </a:p>
          <a:p>
            <a:pPr marL="285750" lvl="1" indent="-285750" algn="l">
              <a:lnSpc>
                <a:spcPct val="125000"/>
              </a:lnSpc>
              <a:spcBef>
                <a:spcPts val="0"/>
              </a:spcBef>
              <a:spcAft>
                <a:spcPts val="0"/>
              </a:spcAft>
              <a:buClrTx/>
              <a:buSzTx/>
              <a:buFont typeface="Wingdings" panose="05000000000000000000" charset="0"/>
              <a:buChar char="ü"/>
            </a:pPr>
            <a:r>
              <a:rPr lang="zh-CN" altLang="en-US" sz="1600">
                <a:latin typeface="Times New Roman" panose="02020603050405020304" charset="0"/>
                <a:cs typeface="Times New Roman" panose="02020603050405020304" charset="0"/>
                <a:sym typeface="+mn-ea"/>
              </a:rPr>
              <a:t>BUSI 数据集：乳腺超声图像，按肿瘤类型分 2 个域，标注样本数为 64（1/8）或 12</a:t>
            </a:r>
            <a:r>
              <a:rPr lang="en-US" altLang="zh-CN" sz="1600">
                <a:latin typeface="Times New Roman" panose="02020603050405020304" charset="0"/>
                <a:cs typeface="Times New Roman" panose="02020603050405020304" charset="0"/>
                <a:sym typeface="+mn-ea"/>
              </a:rPr>
              <a:t>8</a:t>
            </a:r>
            <a:r>
              <a:rPr lang="zh-CN" altLang="en-US" sz="1600">
                <a:latin typeface="Times New Roman" panose="02020603050405020304" charset="0"/>
                <a:cs typeface="Times New Roman" panose="02020603050405020304" charset="0"/>
                <a:sym typeface="+mn-ea"/>
              </a:rPr>
              <a:t>（1/4），分辨率 256×256。</a:t>
            </a:r>
            <a:endParaRPr lang="zh-CN" altLang="en-US" sz="1600">
              <a:latin typeface="Times New Roman" panose="02020603050405020304" charset="0"/>
              <a:cs typeface="Times New Roman" panose="02020603050405020304" charset="0"/>
              <a:sym typeface="+mn-ea"/>
            </a:endParaRPr>
          </a:p>
          <a:p>
            <a:pPr marL="0" lvl="1" indent="0" algn="l">
              <a:lnSpc>
                <a:spcPct val="125000"/>
              </a:lnSpc>
              <a:spcBef>
                <a:spcPts val="0"/>
              </a:spcBef>
              <a:spcAft>
                <a:spcPts val="0"/>
              </a:spcAft>
              <a:buClrTx/>
              <a:buSzTx/>
              <a:buFont typeface="Wingdings" panose="05000000000000000000" charset="0"/>
              <a:buNone/>
            </a:pPr>
            <a:r>
              <a:rPr lang="zh-CN" altLang="en-US" sz="1600">
                <a:latin typeface="Times New Roman" panose="02020603050405020304" charset="0"/>
                <a:cs typeface="Times New Roman" panose="02020603050405020304" charset="0"/>
                <a:sym typeface="+mn-ea"/>
              </a:rPr>
              <a:t>对于各数据集，在训练集中选择其中</a:t>
            </a:r>
            <a:r>
              <a:rPr lang="zh-CN" altLang="en-US" sz="1600">
                <a:solidFill>
                  <a:srgbClr val="FF0000"/>
                </a:solidFill>
                <a:latin typeface="Times New Roman" panose="02020603050405020304" charset="0"/>
                <a:cs typeface="Times New Roman" panose="02020603050405020304" charset="0"/>
                <a:sym typeface="+mn-ea"/>
              </a:rPr>
              <a:t>一个域的部分作为有标签样本</a:t>
            </a:r>
            <a:r>
              <a:rPr lang="zh-CN" altLang="en-US" sz="1600">
                <a:latin typeface="Times New Roman" panose="02020603050405020304" charset="0"/>
                <a:cs typeface="Times New Roman" panose="02020603050405020304" charset="0"/>
                <a:sym typeface="+mn-ea"/>
              </a:rPr>
              <a:t>，取其他域作为无标签样本，测试集包含数据集内全部域。</a:t>
            </a:r>
            <a:endParaRPr lang="zh-CN" altLang="en-US" sz="1600">
              <a:latin typeface="Times New Roman" panose="02020603050405020304" charset="0"/>
              <a:cs typeface="Times New Roman" panose="02020603050405020304" charset="0"/>
              <a:sym typeface="+mn-ea"/>
            </a:endParaRPr>
          </a:p>
        </p:txBody>
      </p:sp>
      <p:sp>
        <p:nvSpPr>
          <p:cNvPr id="8" name="矩形 7"/>
          <p:cNvSpPr/>
          <p:nvPr>
            <p:custDataLst>
              <p:tags r:id="rId4"/>
            </p:custDataLst>
          </p:nvPr>
        </p:nvSpPr>
        <p:spPr>
          <a:xfrm>
            <a:off x="6584950" y="1469390"/>
            <a:ext cx="1762125" cy="461645"/>
          </a:xfrm>
          <a:prstGeom prst="rect">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模型训练参数</a:t>
            </a:r>
            <a:endParaRPr lang="zh-CN" altLang="en-US"/>
          </a:p>
        </p:txBody>
      </p:sp>
      <mc:AlternateContent xmlns:mc="http://schemas.openxmlformats.org/markup-compatibility/2006">
        <mc:Choice xmlns:a14="http://schemas.microsoft.com/office/drawing/2010/main" Requires="a14">
          <p:sp>
            <p:nvSpPr>
              <p:cNvPr id="10" name="文本框 9"/>
              <p:cNvSpPr txBox="1"/>
              <p:nvPr>
                <p:custDataLst>
                  <p:tags r:id="rId5"/>
                </p:custDataLst>
              </p:nvPr>
            </p:nvSpPr>
            <p:spPr>
              <a:xfrm>
                <a:off x="6584950" y="1931035"/>
                <a:ext cx="4311015" cy="1938020"/>
              </a:xfrm>
              <a:prstGeom prst="rect">
                <a:avLst/>
              </a:prstGeom>
              <a:noFill/>
            </p:spPr>
            <p:txBody>
              <a:bodyPr wrap="square" rtlCol="0">
                <a:spAutoFit/>
              </a:bodyPr>
              <a:p>
                <a:pPr marL="285750" lvl="1" indent="-285750" algn="l">
                  <a:lnSpc>
                    <a:spcPct val="125000"/>
                  </a:lnSpc>
                  <a:spcBef>
                    <a:spcPts val="0"/>
                  </a:spcBef>
                  <a:spcAft>
                    <a:spcPts val="0"/>
                  </a:spcAft>
                  <a:buClrTx/>
                  <a:buSzTx/>
                  <a:buFont typeface="Wingdings" panose="05000000000000000000" charset="0"/>
                  <a:buChar char="Ø"/>
                </a:pPr>
                <a:r>
                  <a:rPr lang="zh-CN" altLang="en-US" sz="1600">
                    <a:latin typeface="Times New Roman" panose="02020603050405020304" charset="0"/>
                    <a:cs typeface="Times New Roman" panose="02020603050405020304" charset="0"/>
                    <a:sym typeface="+mn-ea"/>
                  </a:rPr>
                  <a:t>基础模型：MedSAM（ViT-B 版本），应用 LoRA 模块降低计算成本，输入分辨率 512×512。</a:t>
                </a:r>
                <a:endParaRPr lang="zh-CN" altLang="en-US" sz="1600">
                  <a:latin typeface="Times New Roman" panose="02020603050405020304" charset="0"/>
                  <a:cs typeface="Times New Roman" panose="02020603050405020304" charset="0"/>
                  <a:sym typeface="+mn-ea"/>
                </a:endParaRPr>
              </a:p>
              <a:p>
                <a:pPr marL="285750" lvl="1" indent="-285750" algn="l">
                  <a:lnSpc>
                    <a:spcPct val="125000"/>
                  </a:lnSpc>
                  <a:spcBef>
                    <a:spcPts val="0"/>
                  </a:spcBef>
                  <a:spcAft>
                    <a:spcPts val="0"/>
                  </a:spcAft>
                  <a:buClrTx/>
                  <a:buSzTx/>
                  <a:buFont typeface="Wingdings" panose="05000000000000000000" charset="0"/>
                  <a:buChar char="Ø"/>
                </a:pPr>
                <a:r>
                  <a:rPr lang="zh-CN" altLang="en-US" sz="1600">
                    <a:latin typeface="Times New Roman" panose="02020603050405020304" charset="0"/>
                    <a:cs typeface="Times New Roman" panose="02020603050405020304" charset="0"/>
                    <a:sym typeface="+mn-ea"/>
                  </a:rPr>
                  <a:t>传统模型：U-Net，SGD 优化器（lr=0.03，动量 0.9）。</a:t>
                </a:r>
                <a:endParaRPr lang="zh-CN" altLang="en-US" sz="1600">
                  <a:latin typeface="Times New Roman" panose="02020603050405020304" charset="0"/>
                  <a:cs typeface="Times New Roman" panose="02020603050405020304" charset="0"/>
                  <a:sym typeface="+mn-ea"/>
                </a:endParaRPr>
              </a:p>
              <a:p>
                <a:pPr marL="285750" lvl="1" indent="-285750" algn="l">
                  <a:lnSpc>
                    <a:spcPct val="125000"/>
                  </a:lnSpc>
                  <a:spcBef>
                    <a:spcPts val="0"/>
                  </a:spcBef>
                  <a:spcAft>
                    <a:spcPts val="0"/>
                  </a:spcAft>
                  <a:buClrTx/>
                  <a:buSzTx/>
                  <a:buFont typeface="Wingdings" panose="05000000000000000000" charset="0"/>
                  <a:buChar char="Ø"/>
                </a:pPr>
                <a14:m>
                  <m:oMath xmlns:m="http://schemas.openxmlformats.org/officeDocument/2006/math">
                    <m:sSub>
                      <m:sSubPr>
                        <m:ctrlPr>
                          <a:rPr lang="en-US" altLang="zh-CN" sz="1600" i="1">
                            <a:latin typeface="Cambria Math" panose="02040503050406030204"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𝐿</m:t>
                        </m:r>
                      </m:e>
                      <m:sub>
                        <m:r>
                          <a:rPr lang="en-US" altLang="zh-CN" sz="1600" i="1">
                            <a:latin typeface="Cambria Math" panose="02040503050406030204" charset="0"/>
                            <a:cs typeface="Cambria Math" panose="02040503050406030204" charset="0"/>
                            <a:sym typeface="+mn-ea"/>
                          </a:rPr>
                          <m:t>𝑥</m:t>
                        </m:r>
                      </m:sub>
                    </m:sSub>
                  </m:oMath>
                </a14:m>
                <a:r>
                  <a:rPr lang="zh-CN" altLang="en-US" sz="1600">
                    <a:latin typeface="Cambria Math" panose="02040503050406030204" charset="0"/>
                    <a:cs typeface="Cambria Math" panose="02040503050406030204" charset="0"/>
                    <a:sym typeface="+mn-ea"/>
                  </a:rPr>
                  <a:t>和</a:t>
                </a:r>
                <a14:m>
                  <m:oMath xmlns:m="http://schemas.openxmlformats.org/officeDocument/2006/math">
                    <m:sSub>
                      <m:sSubPr>
                        <m:ctrlPr>
                          <a:rPr lang="en-US" altLang="zh-CN" sz="1600" i="1">
                            <a:latin typeface="Cambria Math" panose="02040503050406030204"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𝐿</m:t>
                        </m:r>
                      </m:e>
                      <m:sub>
                        <m:r>
                          <a:rPr lang="en-US" altLang="zh-CN" sz="1600" i="1">
                            <a:latin typeface="Cambria Math" panose="02040503050406030204" charset="0"/>
                            <a:cs typeface="Cambria Math" panose="02040503050406030204" charset="0"/>
                            <a:sym typeface="+mn-ea"/>
                          </a:rPr>
                          <m:t>𝑢</m:t>
                        </m:r>
                      </m:sub>
                    </m:sSub>
                  </m:oMath>
                </a14:m>
                <a:r>
                  <a:rPr lang="zh-CN" altLang="en-US" sz="1600">
                    <a:latin typeface="Cambria Math" panose="02040503050406030204" charset="0"/>
                    <a:cs typeface="Cambria Math" panose="02040503050406030204" charset="0"/>
                    <a:sym typeface="+mn-ea"/>
                  </a:rPr>
                  <a:t>使用交叉熵损失</a:t>
                </a:r>
                <a14:m>
                  <m:oMath xmlns:m="http://schemas.openxmlformats.org/officeDocument/2006/math">
                    <m:sSub>
                      <m:sSubPr>
                        <m:ctrlPr>
                          <a:rPr lang="en-US" altLang="zh-CN" sz="1600" i="1">
                            <a:latin typeface="Cambria Math" panose="02040503050406030204"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𝐿</m:t>
                        </m:r>
                      </m:e>
                      <m:sub>
                        <m:r>
                          <a:rPr lang="en-US" altLang="zh-CN" sz="1600" i="1">
                            <a:latin typeface="Cambria Math" panose="02040503050406030204" charset="0"/>
                            <a:cs typeface="Cambria Math" panose="02040503050406030204" charset="0"/>
                            <a:sym typeface="+mn-ea"/>
                          </a:rPr>
                          <m:t>𝑐𝑒</m:t>
                        </m:r>
                      </m:sub>
                    </m:sSub>
                  </m:oMath>
                </a14:m>
                <a:r>
                  <a:rPr lang="zh-CN" altLang="en-US" sz="1600">
                    <a:latin typeface="Cambria Math" panose="02040503050406030204" charset="0"/>
                    <a:cs typeface="Cambria Math" panose="02040503050406030204" charset="0"/>
                    <a:sym typeface="+mn-ea"/>
                  </a:rPr>
                  <a:t>和</a:t>
                </a:r>
                <a14:m>
                  <m:oMath xmlns:m="http://schemas.openxmlformats.org/officeDocument/2006/math">
                    <m:sSub>
                      <m:sSubPr>
                        <m:ctrlPr>
                          <a:rPr lang="en-US" altLang="zh-CN" sz="1600" i="1">
                            <a:latin typeface="Cambria Math" panose="02040503050406030204" charset="0"/>
                            <a:cs typeface="Cambria Math" panose="02040503050406030204" charset="0"/>
                            <a:sym typeface="+mn-ea"/>
                          </a:rPr>
                        </m:ctrlPr>
                      </m:sSubPr>
                      <m:e>
                        <m:r>
                          <a:rPr lang="en-US" altLang="zh-CN" sz="1600" i="1">
                            <a:latin typeface="Cambria Math" panose="02040503050406030204" charset="0"/>
                            <a:cs typeface="Cambria Math" panose="02040503050406030204" charset="0"/>
                            <a:sym typeface="+mn-ea"/>
                          </a:rPr>
                          <m:t>𝐿</m:t>
                        </m:r>
                      </m:e>
                      <m:sub>
                        <m:r>
                          <a:rPr lang="en-US" altLang="zh-CN" sz="1600" i="1">
                            <a:latin typeface="Cambria Math" panose="02040503050406030204" charset="0"/>
                            <a:cs typeface="Cambria Math" panose="02040503050406030204" charset="0"/>
                            <a:sym typeface="+mn-ea"/>
                          </a:rPr>
                          <m:t>𝑑𝑖𝑐𝑒</m:t>
                        </m:r>
                      </m:sub>
                    </m:sSub>
                  </m:oMath>
                </a14:m>
                <a:r>
                  <a:rPr lang="zh-CN" altLang="en-US" sz="1600">
                    <a:latin typeface="Cambria Math" panose="02040503050406030204" charset="0"/>
                    <a:cs typeface="Cambria Math" panose="02040503050406030204" charset="0"/>
                    <a:sym typeface="+mn-ea"/>
                  </a:rPr>
                  <a:t>计算。</a:t>
                </a:r>
                <a:endParaRPr lang="zh-CN" altLang="en-US" sz="1600">
                  <a:latin typeface="Cambria Math" panose="02040503050406030204" charset="0"/>
                  <a:cs typeface="Cambria Math" panose="02040503050406030204" charset="0"/>
                  <a:sym typeface="+mn-ea"/>
                </a:endParaRPr>
              </a:p>
            </p:txBody>
          </p:sp>
        </mc:Choice>
        <mc:Fallback>
          <p:sp>
            <p:nvSpPr>
              <p:cNvPr id="10" name="文本框 9"/>
              <p:cNvSpPr txBox="1">
                <a:spLocks noRot="1" noChangeAspect="1" noMove="1" noResize="1" noEditPoints="1" noAdjustHandles="1" noChangeArrowheads="1" noChangeShapeType="1" noTextEdit="1"/>
              </p:cNvSpPr>
              <p:nvPr>
                <p:custDataLst>
                  <p:tags r:id="rId6"/>
                </p:custDataLst>
              </p:nvPr>
            </p:nvSpPr>
            <p:spPr>
              <a:xfrm>
                <a:off x="6584950" y="1931035"/>
                <a:ext cx="4311015" cy="1938020"/>
              </a:xfrm>
              <a:prstGeom prst="rect">
                <a:avLst/>
              </a:prstGeom>
              <a:blipFill rotWithShape="1">
                <a:blip r:embed="rId7"/>
                <a:stretch>
                  <a:fillRect/>
                </a:stretch>
              </a:blipFill>
            </p:spPr>
            <p:txBody>
              <a:bodyPr/>
              <a:lstStyle/>
              <a:p>
                <a:r>
                  <a:rPr lang="zh-CN" altLang="en-US">
                    <a:noFill/>
                  </a:rPr>
                  <a:t> </a:t>
                </a:r>
              </a:p>
            </p:txBody>
          </p:sp>
        </mc:Fallback>
      </mc:AlternateContent>
      <p:sp>
        <p:nvSpPr>
          <p:cNvPr id="11" name="矩形 10"/>
          <p:cNvSpPr/>
          <p:nvPr>
            <p:custDataLst>
              <p:tags r:id="rId8"/>
            </p:custDataLst>
          </p:nvPr>
        </p:nvSpPr>
        <p:spPr>
          <a:xfrm>
            <a:off x="6584950" y="4219575"/>
            <a:ext cx="1762125" cy="461645"/>
          </a:xfrm>
          <a:prstGeom prst="rect">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评价指标</a:t>
            </a:r>
            <a:endParaRPr lang="zh-CN" altLang="en-US"/>
          </a:p>
        </p:txBody>
      </p:sp>
      <p:sp>
        <p:nvSpPr>
          <p:cNvPr id="12" name="文本框 11"/>
          <p:cNvSpPr txBox="1"/>
          <p:nvPr>
            <p:custDataLst>
              <p:tags r:id="rId9"/>
            </p:custDataLst>
          </p:nvPr>
        </p:nvSpPr>
        <p:spPr>
          <a:xfrm>
            <a:off x="6584950" y="4681220"/>
            <a:ext cx="4490085" cy="1446530"/>
          </a:xfrm>
          <a:prstGeom prst="rect">
            <a:avLst/>
          </a:prstGeom>
          <a:noFill/>
        </p:spPr>
        <p:txBody>
          <a:bodyPr wrap="square" rtlCol="0" anchor="t">
            <a:noAutofit/>
          </a:bodyPr>
          <a:p>
            <a:pPr marL="285750" lvl="1" indent="-285750" algn="l">
              <a:lnSpc>
                <a:spcPct val="125000"/>
              </a:lnSpc>
              <a:spcBef>
                <a:spcPts val="0"/>
              </a:spcBef>
              <a:spcAft>
                <a:spcPts val="0"/>
              </a:spcAft>
              <a:buClrTx/>
              <a:buSzTx/>
              <a:buFont typeface="Wingdings" panose="05000000000000000000" charset="0"/>
              <a:buChar char="Ø"/>
            </a:pPr>
            <a:r>
              <a:rPr lang="zh-CN" altLang="en-US" sz="1600">
                <a:latin typeface="Times New Roman" panose="02020603050405020304" charset="0"/>
                <a:cs typeface="Times New Roman" panose="02020603050405020304" charset="0"/>
                <a:sym typeface="+mn-ea"/>
              </a:rPr>
              <a:t>骰子相似系数（DSC）、雅卡尔指数（Jaccard）、95% 豪斯多夫距离（95HD）、平均表面距离（ASD）。</a:t>
            </a:r>
            <a:endParaRPr lang="zh-CN" altLang="en-US" sz="1600">
              <a:latin typeface="Times New Roman" panose="02020603050405020304" charset="0"/>
              <a:cs typeface="Times New Roman" panose="02020603050405020304" charset="0"/>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三、实验配置与结果</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4986659" y="925878"/>
            <a:ext cx="18288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部分实验结果</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26" name="矩形 25"/>
          <p:cNvSpPr/>
          <p:nvPr/>
        </p:nvSpPr>
        <p:spPr>
          <a:xfrm>
            <a:off x="4986655" y="1599565"/>
            <a:ext cx="1762125" cy="461645"/>
          </a:xfrm>
          <a:prstGeom prst="rect">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前列腺数据集</a:t>
            </a:r>
            <a:endParaRPr lang="zh-CN" altLang="en-US"/>
          </a:p>
        </p:txBody>
      </p:sp>
      <p:pic>
        <p:nvPicPr>
          <p:cNvPr id="6" name="图片 5"/>
          <p:cNvPicPr>
            <a:picLocks noChangeAspect="1"/>
          </p:cNvPicPr>
          <p:nvPr/>
        </p:nvPicPr>
        <p:blipFill>
          <a:blip r:embed="rId2"/>
          <a:stretch>
            <a:fillRect/>
          </a:stretch>
        </p:blipFill>
        <p:spPr>
          <a:xfrm>
            <a:off x="1573530" y="2295525"/>
            <a:ext cx="8354060" cy="2967990"/>
          </a:xfrm>
          <a:prstGeom prst="rect">
            <a:avLst/>
          </a:prstGeom>
        </p:spPr>
      </p:pic>
      <p:sp>
        <p:nvSpPr>
          <p:cNvPr id="15" name="文本框 14"/>
          <p:cNvSpPr txBox="1"/>
          <p:nvPr/>
        </p:nvSpPr>
        <p:spPr>
          <a:xfrm>
            <a:off x="1656080" y="5364480"/>
            <a:ext cx="8070850" cy="783590"/>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Ø"/>
            </a:pPr>
            <a:r>
              <a:rPr lang="zh-CN" altLang="en-US"/>
              <a:t>对比方案先进，</a:t>
            </a:r>
            <a:r>
              <a:rPr lang="en-US" altLang="zh-CN"/>
              <a:t>DSC</a:t>
            </a:r>
            <a:r>
              <a:rPr lang="zh-CN" altLang="en-US"/>
              <a:t>提升显著。</a:t>
            </a:r>
            <a:endParaRPr lang="zh-CN" altLang="en-US"/>
          </a:p>
          <a:p>
            <a:pPr marL="285750" indent="-285750">
              <a:lnSpc>
                <a:spcPct val="125000"/>
              </a:lnSpc>
              <a:spcBef>
                <a:spcPts val="0"/>
              </a:spcBef>
              <a:spcAft>
                <a:spcPts val="0"/>
              </a:spcAft>
              <a:buFont typeface="Wingdings" panose="05000000000000000000" charset="0"/>
              <a:buChar char="Ø"/>
            </a:pPr>
            <a:r>
              <a:rPr lang="zh-CN" altLang="en-US"/>
              <a:t>训练完成的基础模型</a:t>
            </a:r>
            <a:r>
              <a:rPr lang="en-US" altLang="zh-CN"/>
              <a:t> MedSAM </a:t>
            </a:r>
            <a:r>
              <a:rPr lang="zh-CN" altLang="en-US"/>
              <a:t>效果略高于传统模型</a:t>
            </a:r>
            <a:r>
              <a:rPr lang="en-US" altLang="zh-CN"/>
              <a:t> UNet</a:t>
            </a:r>
            <a:r>
              <a:rPr lang="zh-CN" altLang="en-US"/>
              <a:t>。</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三、实验配置与结果</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4986659" y="925878"/>
            <a:ext cx="18288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部分实验结果</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26" name="矩形 25"/>
          <p:cNvSpPr/>
          <p:nvPr/>
        </p:nvSpPr>
        <p:spPr>
          <a:xfrm>
            <a:off x="4986655" y="1598400"/>
            <a:ext cx="1762125" cy="461645"/>
          </a:xfrm>
          <a:prstGeom prst="rect">
            <a:avLst/>
          </a:pr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a:t>消融实验</a:t>
            </a:r>
            <a:endParaRPr lang="zh-CN" altLang="en-US"/>
          </a:p>
        </p:txBody>
      </p:sp>
      <p:pic>
        <p:nvPicPr>
          <p:cNvPr id="3" name="图片 2"/>
          <p:cNvPicPr>
            <a:picLocks noChangeAspect="1"/>
          </p:cNvPicPr>
          <p:nvPr/>
        </p:nvPicPr>
        <p:blipFill>
          <a:blip r:embed="rId2"/>
          <a:stretch>
            <a:fillRect/>
          </a:stretch>
        </p:blipFill>
        <p:spPr>
          <a:xfrm>
            <a:off x="738505" y="2232660"/>
            <a:ext cx="10715625" cy="219075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416050" y="4596130"/>
                <a:ext cx="9041765" cy="1143635"/>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Ø"/>
                </a:pPr>
                <a:r>
                  <a:rPr lang="zh-CN" altLang="en-US"/>
                  <a:t>SMC 表示 U-Net 和 MedSAM 的协同训练，其中伪标签集成权重</a:t>
                </a:r>
                <a:r>
                  <a:rPr lang="zh-CN" altLang="en-US">
                    <a:latin typeface="Arial" panose="020B0604020202020204" pitchFamily="34" charset="0"/>
                    <a:cs typeface="Arial" panose="020B0604020202020204" pitchFamily="34" charset="0"/>
                  </a:rPr>
                  <a:t>α</a:t>
                </a:r>
                <a:r>
                  <a:rPr lang="zh-CN" altLang="en-US"/>
                  <a:t>基于自互置信度确定。</a:t>
                </a:r>
                <a:endParaRPr lang="zh-CN" altLang="en-US"/>
              </a:p>
              <a:p>
                <a:pPr marL="285750" indent="-285750">
                  <a:lnSpc>
                    <a:spcPct val="125000"/>
                  </a:lnSpc>
                  <a:spcBef>
                    <a:spcPts val="0"/>
                  </a:spcBef>
                  <a:spcAft>
                    <a:spcPts val="0"/>
                  </a:spcAft>
                  <a:buFont typeface="Wingdings" panose="05000000000000000000" charset="0"/>
                  <a:buChar char="Ø"/>
                </a:pPr>
                <a:r>
                  <a:rPr lang="zh-CN" altLang="en-US"/>
                  <a:t>CDCR 指的是在两个模型之间引入一致性</a:t>
                </a:r>
                <a:r>
                  <a:rPr lang="en-US" altLang="zh-CN"/>
                  <a:t>——</a:t>
                </a:r>
                <a:r>
                  <a:rPr lang="zh-CN" altLang="en-US"/>
                  <a:t>分歧一致性正则化。</a:t>
                </a:r>
                <a:endParaRPr lang="zh-CN" altLang="en-US"/>
              </a:p>
              <a:p>
                <a:pPr marL="285750" indent="-285750">
                  <a:lnSpc>
                    <a:spcPct val="125000"/>
                  </a:lnSpc>
                  <a:spcBef>
                    <a:spcPts val="0"/>
                  </a:spcBef>
                  <a:spcAft>
                    <a:spcPts val="0"/>
                  </a:spcAft>
                  <a:buFont typeface="Wingdings" panose="05000000000000000000" charset="0"/>
                  <a:buChar char="Ø"/>
                </a:pPr>
                <a:r>
                  <a:rPr lang="en-US" altLang="zh-CN"/>
                  <a:t>CR </a:t>
                </a:r>
                <a:r>
                  <a:rPr lang="zh-CN" altLang="en-US"/>
                  <a:t>表示直接对</a:t>
                </a:r>
                <a14:m>
                  <m:oMath xmlns:m="http://schemas.openxmlformats.org/officeDocument/2006/math">
                    <m:sSubSup>
                      <m:sSubSupPr>
                        <m:ctrlPr>
                          <a:rPr lang="en-US" altLang="zh-CN" i="1" dirty="0">
                            <a:solidFill>
                              <a:schemeClr val="tx1">
                                <a:lumMod val="85000"/>
                                <a:lumOff val="15000"/>
                              </a:schemeClr>
                            </a:solidFill>
                            <a:latin typeface="Cambria Math" panose="02040503050406030204" charset="0"/>
                            <a:cs typeface="Cambria Math" panose="02040503050406030204" charset="0"/>
                          </a:rPr>
                        </m:ctrlPr>
                      </m:sSubSupPr>
                      <m:e>
                        <m:r>
                          <a:rPr lang="en-US" altLang="zh-CN" i="1" dirty="0">
                            <a:solidFill>
                              <a:schemeClr val="tx1">
                                <a:lumMod val="85000"/>
                                <a:lumOff val="15000"/>
                              </a:schemeClr>
                            </a:solidFill>
                            <a:latin typeface="Cambria Math" panose="02040503050406030204" charset="0"/>
                            <a:cs typeface="Cambria Math" panose="02040503050406030204" charset="0"/>
                          </a:rPr>
                          <m:t>𝑃</m:t>
                        </m:r>
                      </m:e>
                      <m:sub>
                        <m:r>
                          <a:rPr lang="en-US" altLang="zh-CN" i="1" dirty="0">
                            <a:solidFill>
                              <a:schemeClr val="tx1">
                                <a:lumMod val="85000"/>
                                <a:lumOff val="15000"/>
                              </a:schemeClr>
                            </a:solidFill>
                            <a:latin typeface="Cambria Math" panose="02040503050406030204" charset="0"/>
                            <a:cs typeface="Cambria Math" panose="02040503050406030204" charset="0"/>
                          </a:rPr>
                          <m:t>𝑐</m:t>
                        </m:r>
                      </m:sub>
                      <m:sup>
                        <m:r>
                          <a:rPr lang="en-US" altLang="zh-CN" i="1" dirty="0">
                            <a:solidFill>
                              <a:schemeClr val="tx1">
                                <a:lumMod val="85000"/>
                                <a:lumOff val="15000"/>
                              </a:schemeClr>
                            </a:solidFill>
                            <a:latin typeface="Cambria Math" panose="02040503050406030204" charset="0"/>
                            <a:cs typeface="Cambria Math" panose="02040503050406030204" charset="0"/>
                          </a:rPr>
                          <m:t>𝑀𝑆</m:t>
                        </m:r>
                      </m:sup>
                    </m:sSubSup>
                    <m:r>
                      <a:rPr lang="en-US" altLang="zh-CN" i="1" dirty="0">
                        <a:solidFill>
                          <a:schemeClr val="tx1">
                            <a:lumMod val="85000"/>
                            <a:lumOff val="15000"/>
                          </a:schemeClr>
                        </a:solidFill>
                        <a:latin typeface="Cambria Math" panose="02040503050406030204" charset="0"/>
                        <a:cs typeface="Cambria Math" panose="02040503050406030204" charset="0"/>
                      </a:rPr>
                      <m:t>和</m:t>
                    </m:r>
                    <m:sSubSup>
                      <m:sSubSupPr>
                        <m:ctrlPr>
                          <a:rPr lang="en-US" altLang="zh-CN" i="1" dirty="0">
                            <a:solidFill>
                              <a:schemeClr val="tx1">
                                <a:lumMod val="85000"/>
                                <a:lumOff val="15000"/>
                              </a:schemeClr>
                            </a:solidFill>
                            <a:latin typeface="Cambria Math" panose="02040503050406030204" charset="0"/>
                            <a:cs typeface="Cambria Math" panose="02040503050406030204" charset="0"/>
                          </a:rPr>
                        </m:ctrlPr>
                      </m:sSubSupPr>
                      <m:e>
                        <m:r>
                          <a:rPr lang="en-US" altLang="zh-CN" i="1" dirty="0">
                            <a:solidFill>
                              <a:schemeClr val="tx1">
                                <a:lumMod val="85000"/>
                                <a:lumOff val="15000"/>
                              </a:schemeClr>
                            </a:solidFill>
                            <a:latin typeface="Cambria Math" panose="02040503050406030204" charset="0"/>
                            <a:cs typeface="Cambria Math" panose="02040503050406030204" charset="0"/>
                          </a:rPr>
                          <m:t>𝑃</m:t>
                        </m:r>
                      </m:e>
                      <m:sub>
                        <m:r>
                          <a:rPr lang="en-US" altLang="zh-CN" i="1" dirty="0">
                            <a:solidFill>
                              <a:schemeClr val="tx1">
                                <a:lumMod val="85000"/>
                                <a:lumOff val="15000"/>
                              </a:schemeClr>
                            </a:solidFill>
                            <a:latin typeface="Cambria Math" panose="02040503050406030204" charset="0"/>
                            <a:cs typeface="Cambria Math" panose="02040503050406030204" charset="0"/>
                          </a:rPr>
                          <m:t>𝑐</m:t>
                        </m:r>
                      </m:sub>
                      <m:sup>
                        <m:r>
                          <a:rPr lang="en-US" altLang="zh-CN" i="1" dirty="0">
                            <a:solidFill>
                              <a:schemeClr val="tx1">
                                <a:lumMod val="85000"/>
                                <a:lumOff val="15000"/>
                              </a:schemeClr>
                            </a:solidFill>
                            <a:latin typeface="Cambria Math" panose="02040503050406030204" charset="0"/>
                            <a:cs typeface="Cambria Math" panose="02040503050406030204" charset="0"/>
                          </a:rPr>
                          <m:t>𝑈𝑇</m:t>
                        </m:r>
                      </m:sup>
                    </m:sSubSup>
                  </m:oMath>
                </a14:m>
                <a:r>
                  <a:rPr lang="zh-CN" altLang="en-US"/>
                  <a:t>使用均方误差计算损失。</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1416050" y="4596130"/>
                <a:ext cx="9041765" cy="1143635"/>
              </a:xfrm>
              <a:prstGeom prst="rect">
                <a:avLst/>
              </a:prstGeom>
              <a:blipFill rotWithShape="1">
                <a:blip r:embed="rId3"/>
                <a:stretch>
                  <a:fillRect r="-442"/>
                </a:stretch>
              </a:blipFill>
            </p:spPr>
            <p:txBody>
              <a:bodyPr/>
              <a:lstStyle/>
              <a:p>
                <a:r>
                  <a:rPr lang="zh-CN" altLang="en-US">
                    <a:noFill/>
                  </a:rPr>
                  <a:t> </a:t>
                </a:r>
              </a:p>
            </p:txBody>
          </p:sp>
        </mc:Fallback>
      </mc:AlternateContent>
    </p:spTree>
    <p:custDataLst>
      <p:tags r:id="rId4"/>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四、总结</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5139059" y="925878"/>
            <a:ext cx="15240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总结与思考</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6" name="文本框 5"/>
          <p:cNvSpPr txBox="1"/>
          <p:nvPr/>
        </p:nvSpPr>
        <p:spPr>
          <a:xfrm>
            <a:off x="1304925" y="3415665"/>
            <a:ext cx="4064000" cy="645160"/>
          </a:xfrm>
          <a:prstGeom prst="rect">
            <a:avLst/>
          </a:prstGeom>
          <a:noFill/>
        </p:spPr>
        <p:txBody>
          <a:bodyPr wrap="square" rtlCol="0">
            <a:spAutoFit/>
          </a:bodyPr>
          <a:p>
            <a:endParaRPr lang="zh-CN" altLang="en-US"/>
          </a:p>
          <a:p>
            <a:endParaRPr lang="zh-CN" altLang="en-US"/>
          </a:p>
        </p:txBody>
      </p:sp>
      <p:sp>
        <p:nvSpPr>
          <p:cNvPr id="10" name="矩形 9"/>
          <p:cNvSpPr/>
          <p:nvPr>
            <p:custDataLst>
              <p:tags r:id="rId2"/>
            </p:custDataLst>
          </p:nvPr>
        </p:nvSpPr>
        <p:spPr>
          <a:xfrm>
            <a:off x="1726565" y="2063115"/>
            <a:ext cx="9000001" cy="1789430"/>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sym typeface="+mn-ea"/>
              </a:rPr>
              <a:t>实验过程发现教师模型生成的伪标签质量很差，导致很多情况下学生模型的测试效果反而弱于教师模型。</a:t>
            </a:r>
            <a:endParaRPr lang="zh-CN" altLang="en-US"/>
          </a:p>
          <a:p>
            <a:pPr algn="just">
              <a:lnSpc>
                <a:spcPct val="150000"/>
              </a:lnSpc>
              <a:spcBef>
                <a:spcPct val="0"/>
              </a:spcBef>
              <a:spcAft>
                <a:spcPct val="0"/>
              </a:spcAft>
            </a:pPr>
            <a:r>
              <a:rPr lang="zh-CN" altLang="en-US">
                <a:sym typeface="+mn-ea"/>
              </a:rPr>
              <a:t>可以利用 MedSAM 的泛化能力指导 U-Net 早期训练，同时通过 U-Net 纠正 MedSAM 的高置信度错误，打破“基础模型主导”的传统模式。</a:t>
            </a:r>
            <a:endParaRPr lang="zh-CN" altLang="en-US"/>
          </a:p>
          <a:p>
            <a:pPr algn="just">
              <a:lnSpc>
                <a:spcPct val="150000"/>
              </a:lnSpc>
              <a:spcBef>
                <a:spcPct val="0"/>
              </a:spcBef>
              <a:spcAft>
                <a:spcPct val="0"/>
              </a:spcAft>
            </a:pPr>
            <a:endParaRPr lang="zh-CN" altLang="en-US">
              <a:solidFill>
                <a:schemeClr val="tx1">
                  <a:lumMod val="85000"/>
                  <a:lumOff val="15000"/>
                </a:schemeClr>
              </a:solidFill>
              <a:latin typeface="+mn-ea"/>
              <a:cs typeface="+mn-ea"/>
              <a:sym typeface="+mn-ea"/>
            </a:endParaRPr>
          </a:p>
        </p:txBody>
      </p:sp>
      <p:sp>
        <p:nvSpPr>
          <p:cNvPr id="11" name="矩形 10"/>
          <p:cNvSpPr/>
          <p:nvPr>
            <p:custDataLst>
              <p:tags r:id="rId3"/>
            </p:custDataLst>
          </p:nvPr>
        </p:nvSpPr>
        <p:spPr>
          <a:xfrm>
            <a:off x="1726565" y="1593850"/>
            <a:ext cx="9000000" cy="461742"/>
          </a:xfrm>
          <a:prstGeom prst="rect">
            <a:avLst/>
          </a:prstGeom>
          <a:noFill/>
        </p:spPr>
        <p:txBody>
          <a:bodyPr wrap="square" lIns="0" tIns="0" rIns="0" bIns="0" rtlCol="0" anchor="ctr" anchorCtr="0">
            <a:noAutofit/>
          </a:bodyPr>
          <a:p>
            <a:pPr algn="just">
              <a:buClrTx/>
              <a:buSzTx/>
              <a:buFontTx/>
            </a:pPr>
            <a:r>
              <a:rPr lang="zh-CN" altLang="en-US" sz="2200" b="1">
                <a:solidFill>
                  <a:schemeClr val="accent1"/>
                </a:solidFill>
                <a:latin typeface="+mn-ea"/>
                <a:cs typeface="+mn-ea"/>
                <a:sym typeface="+mn-ea"/>
              </a:rPr>
              <a:t>基础模型和传统模型的动态互补</a:t>
            </a:r>
            <a:endParaRPr lang="zh-CN" altLang="en-US" sz="2200" b="1">
              <a:solidFill>
                <a:schemeClr val="accent1"/>
              </a:solidFill>
              <a:latin typeface="+mn-ea"/>
              <a:cs typeface="+mn-ea"/>
              <a:sym typeface="+mn-ea"/>
            </a:endParaRPr>
          </a:p>
        </p:txBody>
      </p:sp>
      <p:sp>
        <p:nvSpPr>
          <p:cNvPr id="12" name="矩形 11"/>
          <p:cNvSpPr/>
          <p:nvPr>
            <p:custDataLst>
              <p:tags r:id="rId4"/>
            </p:custDataLst>
          </p:nvPr>
        </p:nvSpPr>
        <p:spPr>
          <a:xfrm>
            <a:off x="826770" y="1660525"/>
            <a:ext cx="579600" cy="5796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01</a:t>
            </a:r>
            <a:endParaRPr lang="en-US" altLang="zh-CN" sz="2400">
              <a:solidFill>
                <a:schemeClr val="lt1">
                  <a:lumMod val="100000"/>
                </a:schemeClr>
              </a:solidFill>
              <a:latin typeface="+mn-ea"/>
              <a:cs typeface="+mn-ea"/>
              <a:sym typeface="+mn-ea"/>
            </a:endParaRPr>
          </a:p>
        </p:txBody>
      </p:sp>
      <mc:AlternateContent xmlns:mc="http://schemas.openxmlformats.org/markup-compatibility/2006">
        <mc:Choice xmlns:a14="http://schemas.microsoft.com/office/drawing/2010/main" Requires="a14">
          <p:sp>
            <p:nvSpPr>
              <p:cNvPr id="13" name="矩形 12"/>
              <p:cNvSpPr/>
              <p:nvPr>
                <p:custDataLst>
                  <p:tags r:id="rId5"/>
                </p:custDataLst>
              </p:nvPr>
            </p:nvSpPr>
            <p:spPr>
              <a:xfrm>
                <a:off x="1725930" y="4530725"/>
                <a:ext cx="9000000" cy="1789430"/>
              </a:xfrm>
              <a:prstGeom prst="rect">
                <a:avLst/>
              </a:prstGeom>
              <a:noFill/>
            </p:spPr>
            <p:txBody>
              <a:bodyPr wrap="square" lIns="0" tIns="0" rIns="0" bIns="0" rtlCol="0" anchor="t" anchorCtr="0">
                <a:noAutofit/>
              </a:bodyPr>
              <a:p>
                <a:pPr algn="l">
                  <a:lnSpc>
                    <a:spcPct val="150000"/>
                  </a:lnSpc>
                  <a:spcBef>
                    <a:spcPct val="0"/>
                  </a:spcBef>
                  <a:spcAft>
                    <a:spcPct val="0"/>
                  </a:spcAft>
                </a:pPr>
                <a:r>
                  <a:rPr lang="zh-CN" altLang="en-US">
                    <a:sym typeface="+mn-ea"/>
                  </a:rPr>
                  <a:t>无监督损失</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𝐿</m:t>
                        </m:r>
                      </m:e>
                      <m:sub>
                        <m:r>
                          <a:rPr lang="en-US" altLang="zh-CN" i="1">
                            <a:latin typeface="Cambria Math" panose="02040503050406030204" charset="0"/>
                            <a:cs typeface="Cambria Math" panose="02040503050406030204" charset="0"/>
                            <a:sym typeface="+mn-ea"/>
                          </a:rPr>
                          <m:t>𝑢</m:t>
                        </m:r>
                      </m:sub>
                    </m:sSub>
                  </m:oMath>
                </a14:m>
                <a:r>
                  <a:rPr lang="zh-CN" altLang="en-US">
                    <a:sym typeface="+mn-ea"/>
                  </a:rPr>
                  <a:t>提及选择高置信度区域参与训练，这是由于高置信度代表模型对此区域的预测是确信的；若</a:t>
                </a:r>
                <a:r>
                  <a:rPr lang="en-US" altLang="zh-CN" dirty="0">
                    <a:solidFill>
                      <a:schemeClr val="tx1">
                        <a:lumMod val="85000"/>
                        <a:lumOff val="15000"/>
                      </a:schemeClr>
                    </a:solidFill>
                    <a:latin typeface="Cambria Math" panose="02040503050406030204" charset="0"/>
                    <a:cs typeface="Cambria Math" panose="02040503050406030204" charset="0"/>
                    <a:sym typeface="+mn-ea"/>
                  </a:rPr>
                  <a:t>max</a:t>
                </a:r>
                <a14:m>
                  <m:oMath xmlns:m="http://schemas.openxmlformats.org/officeDocument/2006/math">
                    <m:r>
                      <a:rPr lang="en-US" altLang="zh-CN" dirty="0">
                        <a:solidFill>
                          <a:schemeClr val="tx1">
                            <a:lumMod val="85000"/>
                            <a:lumOff val="15000"/>
                          </a:schemeClr>
                        </a:solidFill>
                        <a:latin typeface="Cambria Math" panose="02040503050406030204" charset="0"/>
                        <a:cs typeface="Cambria Math" panose="02040503050406030204" charset="0"/>
                        <a:sym typeface="+mn-ea"/>
                      </a:rPr>
                      <m:t>（</m:t>
                    </m:r>
                    <m:sSubSup>
                      <m:sSubSupPr>
                        <m:ctrlPr>
                          <a:rPr lang="en-US" altLang="zh-CN" i="1" dirty="0">
                            <a:solidFill>
                              <a:schemeClr val="tx1">
                                <a:lumMod val="85000"/>
                                <a:lumOff val="15000"/>
                              </a:schemeClr>
                            </a:solidFill>
                            <a:latin typeface="Cambria Math" panose="02040503050406030204" charset="0"/>
                            <a:cs typeface="Cambria Math" panose="02040503050406030204" charset="0"/>
                          </a:rPr>
                        </m:ctrlPr>
                      </m:sSubSupPr>
                      <m:e>
                        <m:r>
                          <a:rPr lang="en-US" altLang="zh-CN" i="1" dirty="0">
                            <a:solidFill>
                              <a:schemeClr val="tx1">
                                <a:lumMod val="85000"/>
                                <a:lumOff val="15000"/>
                              </a:schemeClr>
                            </a:solidFill>
                            <a:latin typeface="Cambria Math" panose="02040503050406030204" charset="0"/>
                            <a:cs typeface="Cambria Math" panose="02040503050406030204" charset="0"/>
                          </a:rPr>
                          <m:t>𝑃</m:t>
                        </m:r>
                      </m:e>
                      <m:sub>
                        <m:r>
                          <a:rPr lang="en-US" altLang="zh-CN" i="1" dirty="0">
                            <a:solidFill>
                              <a:schemeClr val="tx1">
                                <a:lumMod val="85000"/>
                                <a:lumOff val="15000"/>
                              </a:schemeClr>
                            </a:solidFill>
                            <a:latin typeface="Cambria Math" panose="02040503050406030204" charset="0"/>
                            <a:cs typeface="Cambria Math" panose="02040503050406030204" charset="0"/>
                          </a:rPr>
                          <m:t>𝑤</m:t>
                        </m:r>
                      </m:sub>
                      <m:sup>
                        <m:r>
                          <a:rPr lang="en-US" altLang="zh-CN" i="1" dirty="0">
                            <a:solidFill>
                              <a:schemeClr val="tx1">
                                <a:lumMod val="85000"/>
                                <a:lumOff val="15000"/>
                              </a:schemeClr>
                            </a:solidFill>
                            <a:latin typeface="Cambria Math" panose="02040503050406030204" charset="0"/>
                            <a:cs typeface="Cambria Math" panose="02040503050406030204" charset="0"/>
                          </a:rPr>
                          <m:t>𝐸𝑁</m:t>
                        </m:r>
                      </m:sup>
                    </m:sSubSup>
                    <m:r>
                      <a:rPr lang="en-US" altLang="zh-CN" i="1" dirty="0">
                        <a:solidFill>
                          <a:schemeClr val="tx1">
                            <a:lumMod val="85000"/>
                            <a:lumOff val="15000"/>
                          </a:schemeClr>
                        </a:solidFill>
                        <a:latin typeface="Cambria Math" panose="02040503050406030204" charset="0"/>
                        <a:cs typeface="Cambria Math" panose="02040503050406030204" charset="0"/>
                      </a:rPr>
                      <m:t>）</m:t>
                    </m:r>
                    <m:r>
                      <a:rPr lang="en-US" altLang="zh-CN" i="1" dirty="0">
                        <a:solidFill>
                          <a:schemeClr val="tx1">
                            <a:lumMod val="85000"/>
                            <a:lumOff val="15000"/>
                          </a:schemeClr>
                        </a:solidFill>
                        <a:latin typeface="Cambria Math" panose="02040503050406030204" charset="0"/>
                        <a:cs typeface="Cambria Math" panose="02040503050406030204" charset="0"/>
                      </a:rPr>
                      <m:t>&lt;</m:t>
                    </m:r>
                    <m:r>
                      <a:rPr lang="en-US" altLang="zh-CN" i="1" dirty="0">
                        <a:solidFill>
                          <a:schemeClr val="tx1">
                            <a:lumMod val="85000"/>
                            <a:lumOff val="15000"/>
                          </a:schemeClr>
                        </a:solidFill>
                        <a:latin typeface="Cambria Math" panose="02040503050406030204" charset="0"/>
                        <a:cs typeface="Cambria Math" panose="02040503050406030204" charset="0"/>
                      </a:rPr>
                      <m:t>𝜏</m:t>
                    </m:r>
                  </m:oMath>
                </a14:m>
                <a:r>
                  <a:rPr lang="zh-CN" altLang="en-US" dirty="0">
                    <a:solidFill>
                      <a:schemeClr val="tx1">
                        <a:lumMod val="85000"/>
                        <a:lumOff val="15000"/>
                      </a:schemeClr>
                    </a:solidFill>
                    <a:latin typeface="Cambria Math" panose="02040503050406030204" charset="0"/>
                    <a:cs typeface="Cambria Math" panose="02040503050406030204" charset="0"/>
                    <a:sym typeface="+mn-ea"/>
                  </a:rPr>
                  <a:t>，则说明模型对该区域的分类不确定性高，这类区域直接参与训练会导致模型学习到不准确的信息。</a:t>
                </a:r>
                <a:endParaRPr lang="zh-CN" altLang="en-US" dirty="0">
                  <a:solidFill>
                    <a:schemeClr val="tx1">
                      <a:lumMod val="85000"/>
                      <a:lumOff val="15000"/>
                    </a:schemeClr>
                  </a:solidFill>
                  <a:latin typeface="Cambria Math" panose="02040503050406030204" charset="0"/>
                  <a:cs typeface="Cambria Math" panose="02040503050406030204" charset="0"/>
                </a:endParaRPr>
              </a:p>
              <a:p>
                <a:pPr algn="l">
                  <a:lnSpc>
                    <a:spcPct val="150000"/>
                  </a:lnSpc>
                  <a:spcBef>
                    <a:spcPct val="0"/>
                  </a:spcBef>
                  <a:spcAft>
                    <a:spcPct val="0"/>
                  </a:spcAft>
                </a:pPr>
                <a:endParaRPr lang="zh-CN" altLang="en-US">
                  <a:solidFill>
                    <a:schemeClr val="tx1">
                      <a:lumMod val="85000"/>
                      <a:lumOff val="15000"/>
                    </a:schemeClr>
                  </a:solidFill>
                  <a:latin typeface="+mn-ea"/>
                  <a:cs typeface="+mn-ea"/>
                  <a:sym typeface="+mn-ea"/>
                </a:endParaRPr>
              </a:p>
            </p:txBody>
          </p:sp>
        </mc:Choice>
        <mc:Fallback>
          <p:sp>
            <p:nvSpPr>
              <p:cNvPr id="13" name="矩形 12"/>
              <p:cNvSpPr>
                <a:spLocks noRot="1" noChangeAspect="1" noMove="1" noResize="1" noEditPoints="1" noAdjustHandles="1" noChangeArrowheads="1" noChangeShapeType="1" noTextEdit="1"/>
              </p:cNvSpPr>
              <p:nvPr>
                <p:custDataLst>
                  <p:tags r:id="rId6"/>
                </p:custDataLst>
              </p:nvPr>
            </p:nvSpPr>
            <p:spPr>
              <a:xfrm>
                <a:off x="1725930" y="4530725"/>
                <a:ext cx="9000000" cy="1789430"/>
              </a:xfrm>
              <a:prstGeom prst="rect">
                <a:avLst/>
              </a:prstGeom>
              <a:blipFill rotWithShape="1">
                <a:blip r:embed="rId7"/>
                <a:stretch>
                  <a:fillRect r="2"/>
                </a:stretch>
              </a:blipFill>
            </p:spPr>
            <p:txBody>
              <a:bodyPr/>
              <a:lstStyle/>
              <a:p>
                <a:r>
                  <a:rPr lang="zh-CN" altLang="en-US">
                    <a:noFill/>
                  </a:rPr>
                  <a:t> </a:t>
                </a:r>
              </a:p>
            </p:txBody>
          </p:sp>
        </mc:Fallback>
      </mc:AlternateContent>
      <p:sp>
        <p:nvSpPr>
          <p:cNvPr id="14" name="矩形 13"/>
          <p:cNvSpPr/>
          <p:nvPr>
            <p:custDataLst>
              <p:tags r:id="rId8"/>
            </p:custDataLst>
          </p:nvPr>
        </p:nvSpPr>
        <p:spPr>
          <a:xfrm>
            <a:off x="1725930" y="4061460"/>
            <a:ext cx="9000000" cy="461742"/>
          </a:xfrm>
          <a:prstGeom prst="rect">
            <a:avLst/>
          </a:prstGeom>
          <a:noFill/>
        </p:spPr>
        <p:txBody>
          <a:bodyPr wrap="square" lIns="0" tIns="0" rIns="0" bIns="0" rtlCol="0" anchor="ctr" anchorCtr="0">
            <a:noAutofit/>
          </a:bodyPr>
          <a:p>
            <a:pPr algn="just">
              <a:spcBef>
                <a:spcPct val="0"/>
              </a:spcBef>
              <a:spcAft>
                <a:spcPct val="0"/>
              </a:spcAft>
            </a:pPr>
            <a:r>
              <a:rPr lang="zh-CN" altLang="en-US" sz="2200" b="1">
                <a:solidFill>
                  <a:schemeClr val="accent2"/>
                </a:solidFill>
                <a:latin typeface="+mn-ea"/>
                <a:cs typeface="+mn-ea"/>
                <a:sym typeface="+mn-ea"/>
              </a:rPr>
              <a:t>置信度区域</a:t>
            </a:r>
            <a:endParaRPr lang="zh-CN" altLang="en-US" sz="2200" b="1">
              <a:solidFill>
                <a:schemeClr val="accent2"/>
              </a:solidFill>
              <a:latin typeface="+mn-ea"/>
              <a:cs typeface="+mn-ea"/>
              <a:sym typeface="+mn-ea"/>
            </a:endParaRPr>
          </a:p>
        </p:txBody>
      </p:sp>
      <p:sp>
        <p:nvSpPr>
          <p:cNvPr id="15" name="矩形 14"/>
          <p:cNvSpPr/>
          <p:nvPr>
            <p:custDataLst>
              <p:tags r:id="rId9"/>
            </p:custDataLst>
          </p:nvPr>
        </p:nvSpPr>
        <p:spPr>
          <a:xfrm>
            <a:off x="826135" y="4128135"/>
            <a:ext cx="579600" cy="5796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02</a:t>
            </a:r>
            <a:endParaRPr lang="en-US" altLang="zh-CN" sz="2400">
              <a:solidFill>
                <a:schemeClr val="lt1">
                  <a:lumMod val="100000"/>
                </a:schemeClr>
              </a:solidFill>
              <a:latin typeface="+mn-ea"/>
              <a:cs typeface="+mn-ea"/>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一、文献介绍</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2" name="文本框 21"/>
          <p:cNvSpPr txBox="1"/>
          <p:nvPr/>
        </p:nvSpPr>
        <p:spPr>
          <a:xfrm>
            <a:off x="1575435" y="873125"/>
            <a:ext cx="9179560" cy="492125"/>
          </a:xfrm>
          <a:prstGeom prst="rect">
            <a:avLst/>
          </a:prstGeom>
          <a:noFill/>
        </p:spPr>
        <p:txBody>
          <a:bodyPr wrap="square" lIns="0" tIns="0" rIns="0" bIns="0" rtlCol="0">
            <a:spAutoFit/>
          </a:bodyPr>
          <a:p>
            <a:pPr algn="ctr"/>
            <a:r>
              <a:rPr lang="zh-CN" altLang="en-US" sz="1600" b="1"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a:t>
            </a:r>
            <a:r>
              <a:rPr lang="en-US" altLang="zh-CN" sz="1600" b="1"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sym typeface="+mn-ea"/>
              </a:rPr>
              <a:t>Steady Progress Beats Stagnation: Mutual Aid of Foundation and Conventional Models in Mixed Domain Semi-Supervised Medical Image Segmentation</a:t>
            </a:r>
            <a:r>
              <a:rPr lang="zh-CN" altLang="en-US" sz="1600" b="1"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a:t>
            </a:r>
            <a:endParaRPr lang="zh-CN" altLang="en-US" sz="1600" b="1"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grpSp>
        <p:nvGrpSpPr>
          <p:cNvPr id="19" name="组合 18"/>
          <p:cNvGrpSpPr/>
          <p:nvPr/>
        </p:nvGrpSpPr>
        <p:grpSpPr>
          <a:xfrm>
            <a:off x="6770370" y="1431290"/>
            <a:ext cx="3392170" cy="336550"/>
            <a:chOff x="10662" y="2254"/>
            <a:chExt cx="5342" cy="530"/>
          </a:xfrm>
        </p:grpSpPr>
        <p:sp>
          <p:nvSpPr>
            <p:cNvPr id="6" name="文本框 5"/>
            <p:cNvSpPr txBox="1"/>
            <p:nvPr/>
          </p:nvSpPr>
          <p:spPr>
            <a:xfrm>
              <a:off x="11082" y="2254"/>
              <a:ext cx="4503" cy="531"/>
            </a:xfrm>
            <a:prstGeom prst="rect">
              <a:avLst/>
            </a:prstGeom>
          </p:spPr>
          <p:txBody>
            <a:bodyPr wrap="square">
              <a:spAutoFit/>
            </a:bodyPr>
            <a:p>
              <a:pPr marL="0" algn="ctr">
                <a:buClrTx/>
                <a:buSzTx/>
                <a:buFontTx/>
              </a:pPr>
              <a:r>
                <a:rPr lang="en-US" altLang="zh-CN" sz="1600" dirty="0">
                  <a:solidFill>
                    <a:schemeClr val="tx1"/>
                  </a:solidFill>
                  <a:effectLst>
                    <a:reflection blurRad="101600" stA="38000" endPos="28000" dist="38100" dir="5400000" sy="-100000" algn="bl" rotWithShape="0"/>
                  </a:effectLst>
                  <a:ea typeface="+mj-ea"/>
                  <a:cs typeface="+mn-lt"/>
                </a:rPr>
                <a:t>--</a:t>
              </a:r>
              <a:r>
                <a:rPr lang="zh-CN" altLang="en-US" sz="1600" dirty="0">
                  <a:solidFill>
                    <a:schemeClr val="tx1"/>
                  </a:solidFill>
                  <a:effectLst>
                    <a:reflection blurRad="101600" stA="38000" endPos="28000" dist="38100" dir="5400000" sy="-100000" algn="bl" rotWithShape="0"/>
                  </a:effectLst>
                  <a:ea typeface="+mj-ea"/>
                  <a:cs typeface="+mn-lt"/>
                </a:rPr>
                <a:t>----</a:t>
              </a:r>
              <a:r>
                <a:rPr lang="en-US" altLang="zh-CN" sz="1600" dirty="0">
                  <a:solidFill>
                    <a:schemeClr val="tx1"/>
                  </a:solidFill>
                  <a:effectLst>
                    <a:reflection blurRad="101600" stA="38000" endPos="28000" dist="38100" dir="5400000" sy="-100000" algn="bl" rotWithShape="0"/>
                  </a:effectLst>
                  <a:ea typeface="+mj-ea"/>
                  <a:cs typeface="+mn-lt"/>
                </a:rPr>
                <a:t>CVPR,</a:t>
              </a:r>
              <a:r>
                <a:rPr lang="zh-CN" altLang="en-US" sz="1600" dirty="0">
                  <a:solidFill>
                    <a:schemeClr val="tx1"/>
                  </a:solidFill>
                  <a:effectLst>
                    <a:reflection blurRad="101600" stA="38000" endPos="28000" dist="38100" dir="5400000" sy="-100000" algn="bl" rotWithShape="0"/>
                  </a:effectLst>
                  <a:ea typeface="+mj-ea"/>
                  <a:cs typeface="+mn-lt"/>
                </a:rPr>
                <a:t> 202</a:t>
              </a:r>
              <a:r>
                <a:rPr lang="en-US" altLang="zh-CN" sz="1600" dirty="0">
                  <a:solidFill>
                    <a:schemeClr val="tx1"/>
                  </a:solidFill>
                  <a:effectLst>
                    <a:reflection blurRad="101600" stA="38000" endPos="28000" dist="38100" dir="5400000" sy="-100000" algn="bl" rotWithShape="0"/>
                  </a:effectLst>
                  <a:ea typeface="+mj-ea"/>
                  <a:cs typeface="+mn-lt"/>
                </a:rPr>
                <a:t>5</a:t>
              </a:r>
              <a:endParaRPr lang="en-US" altLang="zh-CN" sz="1600" dirty="0">
                <a:solidFill>
                  <a:schemeClr val="tx1"/>
                </a:solidFill>
                <a:effectLst>
                  <a:reflection blurRad="101600" stA="38000" endPos="28000" dist="38100" dir="5400000" sy="-100000" algn="bl" rotWithShape="0"/>
                </a:effectLst>
                <a:ea typeface="+mj-ea"/>
                <a:cs typeface="+mn-lt"/>
              </a:endParaRPr>
            </a:p>
          </p:txBody>
        </p:sp>
        <p:sp>
          <p:nvSpPr>
            <p:cNvPr id="5" name="平行四边形 4"/>
            <p:cNvSpPr/>
            <p:nvPr/>
          </p:nvSpPr>
          <p:spPr>
            <a:xfrm>
              <a:off x="10662" y="2331"/>
              <a:ext cx="5343" cy="378"/>
            </a:xfrm>
            <a:prstGeom prst="parallelogram">
              <a:avLst>
                <a:gd name="adj" fmla="val 43132"/>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p>
          </p:txBody>
        </p:sp>
      </p:grpSp>
      <p:sp>
        <p:nvSpPr>
          <p:cNvPr id="14" name="文本框 13"/>
          <p:cNvSpPr txBox="1"/>
          <p:nvPr/>
        </p:nvSpPr>
        <p:spPr>
          <a:xfrm>
            <a:off x="1257304" y="1561513"/>
            <a:ext cx="12192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关键概念</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3" name="矩形 2"/>
          <p:cNvSpPr/>
          <p:nvPr>
            <p:custDataLst>
              <p:tags r:id="rId2"/>
            </p:custDataLst>
          </p:nvPr>
        </p:nvSpPr>
        <p:spPr>
          <a:xfrm>
            <a:off x="1789430" y="2794635"/>
            <a:ext cx="8999855" cy="1363345"/>
          </a:xfrm>
          <a:prstGeom prst="rect">
            <a:avLst/>
          </a:prstGeom>
          <a:noFill/>
        </p:spPr>
        <p:txBody>
          <a:bodyPr wrap="square" lIns="0" tIns="0" rIns="0" bIns="0" rtlCol="0" anchor="t" anchorCtr="0">
            <a:noAutofit/>
          </a:bodyPr>
          <a:p>
            <a:pPr algn="just">
              <a:lnSpc>
                <a:spcPct val="150000"/>
              </a:lnSpc>
              <a:spcBef>
                <a:spcPct val="0"/>
              </a:spcBef>
              <a:spcAft>
                <a:spcPct val="0"/>
              </a:spcAft>
            </a:pPr>
            <a:r>
              <a:rPr lang="en-US" altLang="zh-CN">
                <a:sym typeface="+mn-ea"/>
              </a:rPr>
              <a:t>SSMIS</a:t>
            </a:r>
            <a:r>
              <a:rPr lang="zh-CN" altLang="en-US">
                <a:sym typeface="+mn-ea"/>
              </a:rPr>
              <a:t>针对医学图像标注成本高，在某一域上仅有少量的有标注数据和大量的未标记数据，通过一致性正则化和伪标签等方法提升分割精度。</a:t>
            </a:r>
            <a:endParaRPr lang="zh-CN" altLang="en-US"/>
          </a:p>
          <a:p>
            <a:pPr algn="just">
              <a:lnSpc>
                <a:spcPct val="150000"/>
              </a:lnSpc>
              <a:spcBef>
                <a:spcPct val="0"/>
              </a:spcBef>
              <a:spcAft>
                <a:spcPct val="0"/>
              </a:spcAft>
            </a:pPr>
            <a:endParaRPr lang="zh-CN" altLang="en-US">
              <a:solidFill>
                <a:schemeClr val="tx1">
                  <a:lumMod val="85000"/>
                  <a:lumOff val="15000"/>
                </a:schemeClr>
              </a:solidFill>
              <a:latin typeface="+mn-ea"/>
              <a:cs typeface="+mn-ea"/>
              <a:sym typeface="+mn-ea"/>
            </a:endParaRPr>
          </a:p>
        </p:txBody>
      </p:sp>
      <p:sp>
        <p:nvSpPr>
          <p:cNvPr id="7" name="矩形 6"/>
          <p:cNvSpPr/>
          <p:nvPr>
            <p:custDataLst>
              <p:tags r:id="rId3"/>
            </p:custDataLst>
          </p:nvPr>
        </p:nvSpPr>
        <p:spPr>
          <a:xfrm>
            <a:off x="1789430" y="2325370"/>
            <a:ext cx="8999855" cy="351790"/>
          </a:xfrm>
          <a:prstGeom prst="rect">
            <a:avLst/>
          </a:prstGeom>
          <a:noFill/>
        </p:spPr>
        <p:txBody>
          <a:bodyPr wrap="square" lIns="0" tIns="0" rIns="0" bIns="0" rtlCol="0" anchor="ctr" anchorCtr="0">
            <a:noAutofit/>
          </a:bodyPr>
          <a:p>
            <a:pPr algn="just">
              <a:buClrTx/>
              <a:buSzTx/>
              <a:buFontTx/>
            </a:pPr>
            <a:r>
              <a:rPr lang="zh-CN" altLang="en-US" sz="2200" b="1">
                <a:solidFill>
                  <a:schemeClr val="accent1"/>
                </a:solidFill>
                <a:latin typeface="+mn-ea"/>
                <a:cs typeface="+mn-ea"/>
                <a:sym typeface="+mn-ea"/>
              </a:rPr>
              <a:t>半监督医学图像分割（SSMIS）</a:t>
            </a:r>
            <a:endParaRPr lang="zh-CN" altLang="en-US" sz="2200" b="1">
              <a:solidFill>
                <a:schemeClr val="accent1"/>
              </a:solidFill>
              <a:latin typeface="+mn-ea"/>
              <a:cs typeface="+mn-ea"/>
              <a:sym typeface="+mn-ea"/>
            </a:endParaRPr>
          </a:p>
        </p:txBody>
      </p:sp>
      <p:sp>
        <p:nvSpPr>
          <p:cNvPr id="12" name="矩形 11"/>
          <p:cNvSpPr/>
          <p:nvPr>
            <p:custDataLst>
              <p:tags r:id="rId4"/>
            </p:custDataLst>
          </p:nvPr>
        </p:nvSpPr>
        <p:spPr>
          <a:xfrm>
            <a:off x="889635" y="2392045"/>
            <a:ext cx="579755" cy="44196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01</a:t>
            </a:r>
            <a:endParaRPr lang="en-US" altLang="zh-CN" sz="2400">
              <a:solidFill>
                <a:schemeClr val="lt1">
                  <a:lumMod val="100000"/>
                </a:schemeClr>
              </a:solidFill>
              <a:latin typeface="+mn-ea"/>
              <a:cs typeface="+mn-ea"/>
              <a:sym typeface="+mn-ea"/>
            </a:endParaRPr>
          </a:p>
        </p:txBody>
      </p:sp>
      <p:sp>
        <p:nvSpPr>
          <p:cNvPr id="13" name="矩形 12"/>
          <p:cNvSpPr/>
          <p:nvPr>
            <p:custDataLst>
              <p:tags r:id="rId5"/>
            </p:custDataLst>
          </p:nvPr>
        </p:nvSpPr>
        <p:spPr>
          <a:xfrm>
            <a:off x="1789430" y="4842510"/>
            <a:ext cx="9000000" cy="1789430"/>
          </a:xfrm>
          <a:prstGeom prst="rect">
            <a:avLst/>
          </a:prstGeom>
          <a:noFill/>
        </p:spPr>
        <p:txBody>
          <a:bodyPr wrap="square" lIns="0" tIns="0" rIns="0" bIns="0" rtlCol="0" anchor="t" anchorCtr="0">
            <a:noAutofit/>
          </a:bodyPr>
          <a:p>
            <a:pPr algn="just">
              <a:lnSpc>
                <a:spcPct val="150000"/>
              </a:lnSpc>
              <a:spcBef>
                <a:spcPct val="0"/>
              </a:spcBef>
              <a:spcAft>
                <a:spcPct val="0"/>
              </a:spcAft>
            </a:pPr>
            <a:r>
              <a:rPr lang="en-US" altLang="zh-CN">
                <a:sym typeface="+mn-ea"/>
              </a:rPr>
              <a:t>MiDSS</a:t>
            </a:r>
            <a:r>
              <a:rPr lang="zh-CN" altLang="en-US">
                <a:sym typeface="+mn-ea"/>
              </a:rPr>
              <a:t>是一个更通用的框架，面向由于设备参数、患者群体和疾病严重程度的差异，标记数据和未标记数据来自不同的分布的情况。</a:t>
            </a:r>
            <a:endParaRPr lang="zh-CN" altLang="en-US">
              <a:sym typeface="+mn-ea"/>
            </a:endParaRPr>
          </a:p>
          <a:p>
            <a:pPr algn="just">
              <a:lnSpc>
                <a:spcPct val="150000"/>
              </a:lnSpc>
              <a:spcBef>
                <a:spcPct val="0"/>
              </a:spcBef>
              <a:spcAft>
                <a:spcPct val="0"/>
              </a:spcAft>
            </a:pPr>
            <a:r>
              <a:rPr lang="zh-CN" altLang="en-US">
                <a:sym typeface="+mn-ea"/>
              </a:rPr>
              <a:t>有限数量的标记样本来自单个域，而大量未标记样本来自多个混合域。</a:t>
            </a:r>
            <a:endParaRPr lang="zh-CN" altLang="en-US">
              <a:solidFill>
                <a:schemeClr val="tx1">
                  <a:lumMod val="85000"/>
                  <a:lumOff val="15000"/>
                </a:schemeClr>
              </a:solidFill>
              <a:latin typeface="+mn-ea"/>
              <a:cs typeface="+mn-ea"/>
              <a:sym typeface="+mn-ea"/>
            </a:endParaRPr>
          </a:p>
        </p:txBody>
      </p:sp>
      <p:sp>
        <p:nvSpPr>
          <p:cNvPr id="15" name="矩形 14"/>
          <p:cNvSpPr/>
          <p:nvPr>
            <p:custDataLst>
              <p:tags r:id="rId6"/>
            </p:custDataLst>
          </p:nvPr>
        </p:nvSpPr>
        <p:spPr>
          <a:xfrm>
            <a:off x="1789430" y="4373245"/>
            <a:ext cx="9000000" cy="461742"/>
          </a:xfrm>
          <a:prstGeom prst="rect">
            <a:avLst/>
          </a:prstGeom>
          <a:noFill/>
        </p:spPr>
        <p:txBody>
          <a:bodyPr wrap="square" lIns="0" tIns="0" rIns="0" bIns="0" rtlCol="0" anchor="ctr" anchorCtr="0">
            <a:noAutofit/>
          </a:bodyPr>
          <a:p>
            <a:pPr algn="just">
              <a:buClrTx/>
              <a:buSzTx/>
              <a:buFontTx/>
            </a:pPr>
            <a:r>
              <a:rPr lang="zh-CN" altLang="en-US" sz="2200" b="1">
                <a:solidFill>
                  <a:schemeClr val="accent2">
                    <a:lumMod val="90000"/>
                  </a:schemeClr>
                </a:solidFill>
                <a:latin typeface="+mn-ea"/>
                <a:cs typeface="+mn-ea"/>
                <a:sym typeface="+mn-ea"/>
              </a:rPr>
              <a:t>混合域半监督医学图像分割（MiDSS）</a:t>
            </a:r>
            <a:endParaRPr lang="zh-CN" altLang="en-US" sz="2200" b="1">
              <a:solidFill>
                <a:schemeClr val="accent2">
                  <a:lumMod val="90000"/>
                </a:schemeClr>
              </a:solidFill>
              <a:latin typeface="+mn-ea"/>
              <a:cs typeface="+mn-ea"/>
              <a:sym typeface="+mn-ea"/>
            </a:endParaRPr>
          </a:p>
        </p:txBody>
      </p:sp>
      <p:sp>
        <p:nvSpPr>
          <p:cNvPr id="16" name="矩形 15"/>
          <p:cNvSpPr/>
          <p:nvPr>
            <p:custDataLst>
              <p:tags r:id="rId7"/>
            </p:custDataLst>
          </p:nvPr>
        </p:nvSpPr>
        <p:spPr>
          <a:xfrm>
            <a:off x="889635" y="4439920"/>
            <a:ext cx="579600" cy="5796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02</a:t>
            </a:r>
            <a:endParaRPr lang="en-US" altLang="zh-CN" sz="2400">
              <a:solidFill>
                <a:schemeClr val="lt1">
                  <a:lumMod val="100000"/>
                </a:schemeClr>
              </a:solidFill>
              <a:latin typeface="+mn-ea"/>
              <a:cs typeface="+mn-ea"/>
              <a:sym typeface="+mn-ea"/>
            </a:endParaRPr>
          </a:p>
        </p:txBody>
      </p:sp>
      <p:pic>
        <p:nvPicPr>
          <p:cNvPr id="18" name="图片 17"/>
          <p:cNvPicPr>
            <a:picLocks noChangeAspect="1"/>
          </p:cNvPicPr>
          <p:nvPr/>
        </p:nvPicPr>
        <p:blipFill>
          <a:blip r:embed="rId8"/>
          <a:stretch>
            <a:fillRect/>
          </a:stretch>
        </p:blipFill>
        <p:spPr>
          <a:xfrm>
            <a:off x="6321425" y="3637280"/>
            <a:ext cx="5073015" cy="1174115"/>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四、总结</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5139059" y="925878"/>
            <a:ext cx="15240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总结与思考</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6" name="文本框 5"/>
          <p:cNvSpPr txBox="1"/>
          <p:nvPr/>
        </p:nvSpPr>
        <p:spPr>
          <a:xfrm>
            <a:off x="1304925" y="3415665"/>
            <a:ext cx="4064000" cy="645160"/>
          </a:xfrm>
          <a:prstGeom prst="rect">
            <a:avLst/>
          </a:prstGeom>
          <a:noFill/>
        </p:spPr>
        <p:txBody>
          <a:bodyPr wrap="square" rtlCol="0">
            <a:spAutoFit/>
          </a:bodyPr>
          <a:p>
            <a:endParaRPr lang="zh-CN" altLang="en-US"/>
          </a:p>
          <a:p>
            <a:endParaRPr lang="zh-CN" altLang="en-US"/>
          </a:p>
        </p:txBody>
      </p:sp>
      <mc:AlternateContent xmlns:mc="http://schemas.openxmlformats.org/markup-compatibility/2006">
        <mc:Choice xmlns:a14="http://schemas.microsoft.com/office/drawing/2010/main" Requires="a14">
          <p:sp>
            <p:nvSpPr>
              <p:cNvPr id="10" name="矩形 9"/>
              <p:cNvSpPr/>
              <p:nvPr>
                <p:custDataLst>
                  <p:tags r:id="rId2"/>
                </p:custDataLst>
              </p:nvPr>
            </p:nvSpPr>
            <p:spPr>
              <a:xfrm>
                <a:off x="1726565" y="2063115"/>
                <a:ext cx="9000001" cy="1789430"/>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t>根据模型预测的重合度，分区域进行约束：</a:t>
                </a:r>
                <a:endParaRPr lang="zh-CN" altLang="en-US"/>
              </a:p>
              <a:p>
                <a:pPr algn="just">
                  <a:lnSpc>
                    <a:spcPct val="150000"/>
                  </a:lnSpc>
                  <a:spcBef>
                    <a:spcPct val="0"/>
                  </a:spcBef>
                  <a:spcAft>
                    <a:spcPct val="0"/>
                  </a:spcAft>
                </a:pPr>
                <a:r>
                  <a:rPr lang="zh-CN" altLang="en-US"/>
                  <a:t>对模型预测一致区域</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𝑐</m:t>
                        </m:r>
                      </m:sub>
                    </m:sSub>
                  </m:oMath>
                </a14:m>
                <a:r>
                  <a:rPr lang="zh-CN" altLang="en-US"/>
                  <a:t>最小化香农熵</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𝑐</m:t>
                        </m:r>
                      </m:sub>
                    </m:sSub>
                  </m:oMath>
                </a14:m>
                <a:r>
                  <a:rPr lang="zh-CN" altLang="en-US"/>
                  <a:t>；对分歧区域</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𝑑</m:t>
                        </m:r>
                      </m:sub>
                    </m:sSub>
                  </m:oMath>
                </a14:m>
                <a:r>
                  <a:rPr lang="zh-CN" altLang="en-US"/>
                  <a:t>最小化MSE损失</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𝑑</m:t>
                        </m:r>
                      </m:sub>
                    </m:sSub>
                  </m:oMath>
                </a14:m>
                <a:r>
                  <a:rPr lang="zh-CN" altLang="en-US">
                    <a:latin typeface="Cambria Math" panose="02040503050406030204" charset="0"/>
                    <a:cs typeface="Cambria Math" panose="02040503050406030204" charset="0"/>
                  </a:rPr>
                  <a:t>。</a:t>
                </a:r>
                <a:endParaRPr lang="zh-CN" altLang="en-US">
                  <a:latin typeface="Cambria Math" panose="02040503050406030204" charset="0"/>
                  <a:cs typeface="Cambria Math" panose="02040503050406030204" charset="0"/>
                </a:endParaRPr>
              </a:p>
              <a:p>
                <a:pPr algn="just">
                  <a:lnSpc>
                    <a:spcPct val="150000"/>
                  </a:lnSpc>
                  <a:spcBef>
                    <a:spcPct val="0"/>
                  </a:spcBef>
                  <a:spcAft>
                    <a:spcPct val="0"/>
                  </a:spcAft>
                </a:pPr>
                <a:r>
                  <a:rPr lang="zh-CN" altLang="en-US"/>
                  <a:t>这种方式强化了模型对可靠区域的预测信心，推动了困难区域的表征融合，有助于提升分割精度和模型训练的加速收敛。</a:t>
                </a:r>
                <a:endParaRPr lang="zh-CN" altLang="en-US"/>
              </a:p>
              <a:p>
                <a:pPr algn="just">
                  <a:lnSpc>
                    <a:spcPct val="150000"/>
                  </a:lnSpc>
                  <a:spcBef>
                    <a:spcPct val="0"/>
                  </a:spcBef>
                  <a:spcAft>
                    <a:spcPct val="0"/>
                  </a:spcAft>
                </a:pPr>
                <a:endParaRPr lang="zh-CN" altLang="en-US">
                  <a:solidFill>
                    <a:schemeClr val="tx1">
                      <a:lumMod val="85000"/>
                      <a:lumOff val="15000"/>
                    </a:schemeClr>
                  </a:solidFill>
                  <a:latin typeface="+mn-ea"/>
                  <a:cs typeface="+mn-ea"/>
                  <a:sym typeface="+mn-ea"/>
                </a:endParaRPr>
              </a:p>
            </p:txBody>
          </p:sp>
        </mc:Choice>
        <mc:Fallback>
          <p:sp>
            <p:nvSpPr>
              <p:cNvPr id="10" name="矩形 9"/>
              <p:cNvSpPr>
                <a:spLocks noRot="1" noChangeAspect="1" noMove="1" noResize="1" noEditPoints="1" noAdjustHandles="1" noChangeArrowheads="1" noChangeShapeType="1" noTextEdit="1"/>
              </p:cNvSpPr>
              <p:nvPr>
                <p:custDataLst>
                  <p:tags r:id="rId3"/>
                </p:custDataLst>
              </p:nvPr>
            </p:nvSpPr>
            <p:spPr>
              <a:xfrm>
                <a:off x="1726565" y="2063115"/>
                <a:ext cx="9000001" cy="1789430"/>
              </a:xfrm>
              <a:prstGeom prst="rect">
                <a:avLst/>
              </a:prstGeom>
              <a:blipFill rotWithShape="1">
                <a:blip r:embed="rId4"/>
                <a:stretch>
                  <a:fillRect r="2" b="-14975"/>
                </a:stretch>
              </a:blipFill>
            </p:spPr>
            <p:txBody>
              <a:bodyPr/>
              <a:lstStyle/>
              <a:p>
                <a:r>
                  <a:rPr lang="zh-CN" altLang="en-US">
                    <a:noFill/>
                  </a:rPr>
                  <a:t> </a:t>
                </a:r>
              </a:p>
            </p:txBody>
          </p:sp>
        </mc:Fallback>
      </mc:AlternateContent>
      <p:sp>
        <p:nvSpPr>
          <p:cNvPr id="11" name="矩形 10"/>
          <p:cNvSpPr/>
          <p:nvPr>
            <p:custDataLst>
              <p:tags r:id="rId5"/>
            </p:custDataLst>
          </p:nvPr>
        </p:nvSpPr>
        <p:spPr>
          <a:xfrm>
            <a:off x="1726565" y="1593850"/>
            <a:ext cx="9000000" cy="461742"/>
          </a:xfrm>
          <a:prstGeom prst="rect">
            <a:avLst/>
          </a:prstGeom>
          <a:noFill/>
        </p:spPr>
        <p:txBody>
          <a:bodyPr wrap="square" lIns="0" tIns="0" rIns="0" bIns="0" rtlCol="0" anchor="ctr" anchorCtr="0">
            <a:noAutofit/>
          </a:bodyPr>
          <a:p>
            <a:pPr algn="just">
              <a:buClrTx/>
              <a:buSzTx/>
              <a:buFontTx/>
            </a:pPr>
            <a:r>
              <a:rPr lang="zh-CN" altLang="en-US" sz="2200" b="1">
                <a:solidFill>
                  <a:schemeClr val="accent1"/>
                </a:solidFill>
                <a:latin typeface="+mn-ea"/>
                <a:cs typeface="+mn-ea"/>
                <a:sym typeface="+mn-ea"/>
              </a:rPr>
              <a:t>一致性正则化</a:t>
            </a:r>
            <a:endParaRPr lang="zh-CN" altLang="en-US" sz="2200" b="1">
              <a:solidFill>
                <a:schemeClr val="accent1"/>
              </a:solidFill>
              <a:latin typeface="+mn-ea"/>
              <a:cs typeface="+mn-ea"/>
              <a:sym typeface="+mn-ea"/>
            </a:endParaRPr>
          </a:p>
        </p:txBody>
      </p:sp>
      <p:sp>
        <p:nvSpPr>
          <p:cNvPr id="12" name="矩形 11"/>
          <p:cNvSpPr/>
          <p:nvPr>
            <p:custDataLst>
              <p:tags r:id="rId6"/>
            </p:custDataLst>
          </p:nvPr>
        </p:nvSpPr>
        <p:spPr>
          <a:xfrm>
            <a:off x="826770" y="1660525"/>
            <a:ext cx="579600" cy="5796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03</a:t>
            </a:r>
            <a:endParaRPr lang="en-US" altLang="zh-CN" sz="2400">
              <a:solidFill>
                <a:schemeClr val="lt1">
                  <a:lumMod val="100000"/>
                </a:schemeClr>
              </a:solidFill>
              <a:latin typeface="+mn-ea"/>
              <a:cs typeface="+mn-ea"/>
              <a:sym typeface="+mn-ea"/>
            </a:endParaRPr>
          </a:p>
        </p:txBody>
      </p:sp>
      <mc:AlternateContent xmlns:mc="http://schemas.openxmlformats.org/markup-compatibility/2006">
        <mc:Choice xmlns:a14="http://schemas.microsoft.com/office/drawing/2010/main" Requires="a14">
          <p:sp>
            <p:nvSpPr>
              <p:cNvPr id="5" name="矩形 4"/>
              <p:cNvSpPr/>
              <p:nvPr>
                <p:custDataLst>
                  <p:tags r:id="rId7"/>
                </p:custDataLst>
              </p:nvPr>
            </p:nvSpPr>
            <p:spPr>
              <a:xfrm>
                <a:off x="1725930" y="4530725"/>
                <a:ext cx="9000000" cy="1789430"/>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dirty="0">
                    <a:solidFill>
                      <a:schemeClr val="tx1">
                        <a:lumMod val="85000"/>
                        <a:lumOff val="15000"/>
                      </a:schemeClr>
                    </a:solidFill>
                    <a:latin typeface="Cambria Math" panose="02040503050406030204" charset="0"/>
                    <a:cs typeface="Cambria Math" panose="02040503050406030204" charset="0"/>
                  </a:rPr>
                  <a:t>文中不仅使用了弱增强和强增强的方式，还使用了复制粘贴的操作弥补两种样本的域差距，增加数据的多样性，但文中并没有提及复制粘贴使用的掩码 M 是如何确定的。</a:t>
                </a:r>
                <a:endParaRPr lang="zh-CN" altLang="en-US" dirty="0">
                  <a:solidFill>
                    <a:schemeClr val="tx1">
                      <a:lumMod val="85000"/>
                      <a:lumOff val="15000"/>
                    </a:schemeClr>
                  </a:solidFill>
                  <a:latin typeface="Cambria Math" panose="02040503050406030204" charset="0"/>
                  <a:cs typeface="Cambria Math" panose="02040503050406030204" charset="0"/>
                </a:endParaRPr>
              </a:p>
              <a:p>
                <a:pPr algn="just">
                  <a:lnSpc>
                    <a:spcPct val="150000"/>
                  </a:lnSpc>
                  <a:spcBef>
                    <a:spcPct val="0"/>
                  </a:spcBef>
                  <a:spcAft>
                    <a:spcPct val="0"/>
                  </a:spcAft>
                </a:pPr>
                <a:r>
                  <a:rPr lang="zh-CN" altLang="en-US" dirty="0">
                    <a:solidFill>
                      <a:schemeClr val="tx1">
                        <a:lumMod val="85000"/>
                        <a:lumOff val="15000"/>
                      </a:schemeClr>
                    </a:solidFill>
                    <a:latin typeface="Cambria Math" panose="02040503050406030204" charset="0"/>
                    <a:cs typeface="Cambria Math" panose="02040503050406030204" charset="0"/>
                  </a:rPr>
                  <a:t>文章的强增强方式只生成了</a:t>
                </a:r>
                <a14:m>
                  <m:oMath xmlns:m="http://schemas.openxmlformats.org/officeDocument/2006/math">
                    <m:sSub>
                      <m:sSubPr>
                        <m:ctrlPr>
                          <a:rPr lang="en-US" altLang="zh-CN" i="1" dirty="0">
                            <a:solidFill>
                              <a:schemeClr val="tx1">
                                <a:lumMod val="85000"/>
                                <a:lumOff val="15000"/>
                              </a:schemeClr>
                            </a:solidFill>
                            <a:latin typeface="Cambria Math" panose="02040503050406030204" charset="0"/>
                            <a:cs typeface="Cambria Math" panose="02040503050406030204" charset="0"/>
                          </a:rPr>
                        </m:ctrlPr>
                      </m:sSubPr>
                      <m:e>
                        <m:r>
                          <a:rPr lang="en-US" altLang="zh-CN" i="1" dirty="0">
                            <a:solidFill>
                              <a:schemeClr val="tx1">
                                <a:lumMod val="85000"/>
                                <a:lumOff val="15000"/>
                              </a:schemeClr>
                            </a:solidFill>
                            <a:latin typeface="Cambria Math" panose="02040503050406030204" charset="0"/>
                            <a:cs typeface="Cambria Math" panose="02040503050406030204" charset="0"/>
                          </a:rPr>
                          <m:t>𝑈</m:t>
                        </m:r>
                      </m:e>
                      <m:sub>
                        <m:r>
                          <a:rPr lang="en-US" altLang="zh-CN" i="1" dirty="0">
                            <a:solidFill>
                              <a:schemeClr val="tx1">
                                <a:lumMod val="85000"/>
                                <a:lumOff val="15000"/>
                              </a:schemeClr>
                            </a:solidFill>
                            <a:latin typeface="Cambria Math" panose="02040503050406030204" charset="0"/>
                            <a:cs typeface="Cambria Math" panose="02040503050406030204" charset="0"/>
                          </a:rPr>
                          <m:t>𝑠</m:t>
                        </m:r>
                      </m:sub>
                    </m:sSub>
                  </m:oMath>
                </a14:m>
                <a:r>
                  <a:rPr lang="zh-CN" altLang="en-US" dirty="0">
                    <a:solidFill>
                      <a:schemeClr val="tx1">
                        <a:lumMod val="85000"/>
                        <a:lumOff val="15000"/>
                      </a:schemeClr>
                    </a:solidFill>
                    <a:latin typeface="Cambria Math" panose="02040503050406030204" charset="0"/>
                    <a:cs typeface="Cambria Math" panose="02040503050406030204" charset="0"/>
                  </a:rPr>
                  <a:t>，在后续的计算中只与</a:t>
                </a:r>
                <a14:m>
                  <m:oMath xmlns:m="http://schemas.openxmlformats.org/officeDocument/2006/math">
                    <m:sSub>
                      <m:sSubPr>
                        <m:ctrlPr>
                          <a:rPr lang="en-US" altLang="zh-CN" i="1" dirty="0">
                            <a:solidFill>
                              <a:schemeClr val="tx1">
                                <a:lumMod val="85000"/>
                                <a:lumOff val="15000"/>
                              </a:schemeClr>
                            </a:solidFill>
                            <a:latin typeface="Cambria Math" panose="02040503050406030204" charset="0"/>
                            <a:cs typeface="Cambria Math" panose="02040503050406030204" charset="0"/>
                          </a:rPr>
                        </m:ctrlPr>
                      </m:sSubPr>
                      <m:e>
                        <m:r>
                          <a:rPr lang="en-US" altLang="zh-CN" i="1" dirty="0">
                            <a:solidFill>
                              <a:schemeClr val="tx1">
                                <a:lumMod val="85000"/>
                                <a:lumOff val="15000"/>
                              </a:schemeClr>
                            </a:solidFill>
                            <a:latin typeface="Cambria Math" panose="02040503050406030204" charset="0"/>
                            <a:cs typeface="Cambria Math" panose="02040503050406030204" charset="0"/>
                          </a:rPr>
                          <m:t>𝑈</m:t>
                        </m:r>
                      </m:e>
                      <m:sub>
                        <m:r>
                          <a:rPr lang="en-US" altLang="zh-CN" i="1" dirty="0">
                            <a:solidFill>
                              <a:schemeClr val="tx1">
                                <a:lumMod val="85000"/>
                                <a:lumOff val="15000"/>
                              </a:schemeClr>
                            </a:solidFill>
                            <a:latin typeface="Cambria Math" panose="02040503050406030204" charset="0"/>
                            <a:cs typeface="Cambria Math" panose="02040503050406030204" charset="0"/>
                          </a:rPr>
                          <m:t>𝑐</m:t>
                        </m:r>
                      </m:sub>
                    </m:sSub>
                  </m:oMath>
                </a14:m>
                <a:r>
                  <a:rPr lang="zh-CN" altLang="en-US" dirty="0">
                    <a:solidFill>
                      <a:schemeClr val="tx1">
                        <a:lumMod val="85000"/>
                        <a:lumOff val="15000"/>
                      </a:schemeClr>
                    </a:solidFill>
                    <a:latin typeface="Cambria Math" panose="02040503050406030204" charset="0"/>
                    <a:cs typeface="Cambria Math" panose="02040503050406030204" charset="0"/>
                  </a:rPr>
                  <a:t>相关，然而</a:t>
                </a:r>
                <a14:m>
                  <m:oMath xmlns:m="http://schemas.openxmlformats.org/officeDocument/2006/math">
                    <m:sSub>
                      <m:sSubPr>
                        <m:ctrlPr>
                          <a:rPr lang="en-US" altLang="zh-CN" i="1" dirty="0">
                            <a:solidFill>
                              <a:schemeClr val="tx1">
                                <a:lumMod val="85000"/>
                                <a:lumOff val="15000"/>
                              </a:schemeClr>
                            </a:solidFill>
                            <a:latin typeface="Cambria Math" panose="02040503050406030204" charset="0"/>
                            <a:cs typeface="Cambria Math" panose="02040503050406030204" charset="0"/>
                          </a:rPr>
                        </m:ctrlPr>
                      </m:sSubPr>
                      <m:e>
                        <m:r>
                          <a:rPr lang="en-US" altLang="zh-CN" i="1" dirty="0">
                            <a:solidFill>
                              <a:schemeClr val="tx1">
                                <a:lumMod val="85000"/>
                                <a:lumOff val="15000"/>
                              </a:schemeClr>
                            </a:solidFill>
                            <a:latin typeface="Cambria Math" panose="02040503050406030204" charset="0"/>
                            <a:cs typeface="Cambria Math" panose="02040503050406030204" charset="0"/>
                          </a:rPr>
                          <m:t>𝑈</m:t>
                        </m:r>
                      </m:e>
                      <m:sub>
                        <m:r>
                          <a:rPr lang="en-US" altLang="zh-CN" i="1" dirty="0">
                            <a:solidFill>
                              <a:schemeClr val="tx1">
                                <a:lumMod val="85000"/>
                                <a:lumOff val="15000"/>
                              </a:schemeClr>
                            </a:solidFill>
                            <a:latin typeface="Cambria Math" panose="02040503050406030204" charset="0"/>
                            <a:cs typeface="Cambria Math" panose="02040503050406030204" charset="0"/>
                          </a:rPr>
                          <m:t>𝑐</m:t>
                        </m:r>
                      </m:sub>
                    </m:sSub>
                  </m:oMath>
                </a14:m>
                <a:r>
                  <a:rPr lang="zh-CN" altLang="en-US" dirty="0">
                    <a:solidFill>
                      <a:schemeClr val="tx1">
                        <a:lumMod val="85000"/>
                        <a:lumOff val="15000"/>
                      </a:schemeClr>
                    </a:solidFill>
                    <a:latin typeface="Cambria Math" panose="02040503050406030204" charset="0"/>
                    <a:cs typeface="Cambria Math" panose="02040503050406030204" charset="0"/>
                  </a:rPr>
                  <a:t>的伪标签却由弱增强的样本</a:t>
                </a:r>
                <a14:m>
                  <m:oMath xmlns:m="http://schemas.openxmlformats.org/officeDocument/2006/math">
                    <m:sSub>
                      <m:sSubPr>
                        <m:ctrlPr>
                          <a:rPr lang="en-US" altLang="zh-CN" i="1" dirty="0">
                            <a:solidFill>
                              <a:schemeClr val="tx1">
                                <a:lumMod val="85000"/>
                                <a:lumOff val="15000"/>
                              </a:schemeClr>
                            </a:solidFill>
                            <a:latin typeface="Cambria Math" panose="02040503050406030204" charset="0"/>
                            <a:cs typeface="Cambria Math" panose="02040503050406030204" charset="0"/>
                          </a:rPr>
                        </m:ctrlPr>
                      </m:sSubPr>
                      <m:e>
                        <m:r>
                          <a:rPr lang="en-US" altLang="zh-CN" i="1" dirty="0">
                            <a:solidFill>
                              <a:schemeClr val="tx1">
                                <a:lumMod val="85000"/>
                                <a:lumOff val="15000"/>
                              </a:schemeClr>
                            </a:solidFill>
                            <a:latin typeface="Cambria Math" panose="02040503050406030204" charset="0"/>
                            <a:cs typeface="Cambria Math" panose="02040503050406030204" charset="0"/>
                          </a:rPr>
                          <m:t>𝑈</m:t>
                        </m:r>
                      </m:e>
                      <m:sub>
                        <m:r>
                          <a:rPr lang="en-US" altLang="zh-CN" i="1" dirty="0">
                            <a:solidFill>
                              <a:schemeClr val="tx1">
                                <a:lumMod val="85000"/>
                                <a:lumOff val="15000"/>
                              </a:schemeClr>
                            </a:solidFill>
                            <a:latin typeface="Cambria Math" panose="02040503050406030204" charset="0"/>
                            <a:cs typeface="Cambria Math" panose="02040503050406030204" charset="0"/>
                          </a:rPr>
                          <m:t>𝑠</m:t>
                        </m:r>
                      </m:sub>
                    </m:sSub>
                  </m:oMath>
                </a14:m>
                <a:r>
                  <a:rPr lang="zh-CN" altLang="en-US" dirty="0">
                    <a:solidFill>
                      <a:schemeClr val="tx1">
                        <a:lumMod val="85000"/>
                        <a:lumOff val="15000"/>
                      </a:schemeClr>
                    </a:solidFill>
                    <a:latin typeface="Cambria Math" panose="02040503050406030204" charset="0"/>
                    <a:cs typeface="Cambria Math" panose="02040503050406030204" charset="0"/>
                  </a:rPr>
                  <a:t>预测并和</a:t>
                </a:r>
                <a14:m>
                  <m:oMath xmlns:m="http://schemas.openxmlformats.org/officeDocument/2006/math">
                    <m:sSub>
                      <m:sSubPr>
                        <m:ctrlPr>
                          <a:rPr lang="en-US" altLang="zh-CN" i="1" dirty="0">
                            <a:solidFill>
                              <a:schemeClr val="tx1">
                                <a:lumMod val="85000"/>
                                <a:lumOff val="15000"/>
                              </a:schemeClr>
                            </a:solidFill>
                            <a:latin typeface="Cambria Math" panose="02040503050406030204" charset="0"/>
                            <a:cs typeface="Cambria Math" panose="02040503050406030204" charset="0"/>
                          </a:rPr>
                        </m:ctrlPr>
                      </m:sSubPr>
                      <m:e>
                        <m:r>
                          <a:rPr lang="en-US" altLang="zh-CN" i="1" dirty="0">
                            <a:solidFill>
                              <a:schemeClr val="tx1">
                                <a:lumMod val="85000"/>
                                <a:lumOff val="15000"/>
                              </a:schemeClr>
                            </a:solidFill>
                            <a:latin typeface="Cambria Math" panose="02040503050406030204" charset="0"/>
                            <a:cs typeface="Cambria Math" panose="02040503050406030204" charset="0"/>
                          </a:rPr>
                          <m:t>𝑌</m:t>
                        </m:r>
                      </m:e>
                      <m:sub>
                        <m:r>
                          <a:rPr lang="en-US" altLang="zh-CN"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dirty="0">
                    <a:solidFill>
                      <a:schemeClr val="tx1">
                        <a:lumMod val="85000"/>
                        <a:lumOff val="15000"/>
                      </a:schemeClr>
                    </a:solidFill>
                    <a:latin typeface="Cambria Math" panose="02040503050406030204" charset="0"/>
                    <a:cs typeface="Cambria Math" panose="02040503050406030204" charset="0"/>
                  </a:rPr>
                  <a:t>复制粘贴得到，这里的原因不是很确定。</a:t>
                </a:r>
                <a:r>
                  <a:rPr lang="en-US" altLang="zh-CN" u="heavy" dirty="0">
                    <a:solidFill>
                      <a:schemeClr val="tx1">
                        <a:lumMod val="85000"/>
                        <a:lumOff val="15000"/>
                      </a:schemeClr>
                    </a:solidFill>
                    <a:latin typeface="Cambria Math" panose="02040503050406030204" charset="0"/>
                    <a:cs typeface="Cambria Math" panose="02040503050406030204" charset="0"/>
                  </a:rPr>
                  <a:t> </a:t>
                </a:r>
                <a:endParaRPr lang="zh-CN" altLang="en-US" dirty="0">
                  <a:solidFill>
                    <a:schemeClr val="tx1">
                      <a:lumMod val="85000"/>
                      <a:lumOff val="15000"/>
                    </a:schemeClr>
                  </a:solidFill>
                  <a:latin typeface="Cambria Math" panose="02040503050406030204" charset="0"/>
                  <a:cs typeface="Cambria Math" panose="02040503050406030204" charset="0"/>
                </a:endParaRPr>
              </a:p>
              <a:p>
                <a:pPr algn="just">
                  <a:lnSpc>
                    <a:spcPct val="150000"/>
                  </a:lnSpc>
                  <a:spcBef>
                    <a:spcPct val="0"/>
                  </a:spcBef>
                  <a:spcAft>
                    <a:spcPct val="0"/>
                  </a:spcAft>
                </a:pPr>
                <a:endParaRPr lang="zh-CN" altLang="en-US">
                  <a:solidFill>
                    <a:schemeClr val="tx1">
                      <a:lumMod val="85000"/>
                      <a:lumOff val="15000"/>
                    </a:schemeClr>
                  </a:solidFill>
                  <a:latin typeface="+mn-ea"/>
                  <a:cs typeface="+mn-ea"/>
                  <a:sym typeface="+mn-ea"/>
                </a:endParaRPr>
              </a:p>
            </p:txBody>
          </p:sp>
        </mc:Choice>
        <mc:Fallback>
          <p:sp>
            <p:nvSpPr>
              <p:cNvPr id="5" name="矩形 4"/>
              <p:cNvSpPr>
                <a:spLocks noRot="1" noChangeAspect="1" noMove="1" noResize="1" noEditPoints="1" noAdjustHandles="1" noChangeArrowheads="1" noChangeShapeType="1" noTextEdit="1"/>
              </p:cNvSpPr>
              <p:nvPr>
                <p:custDataLst>
                  <p:tags r:id="rId8"/>
                </p:custDataLst>
              </p:nvPr>
            </p:nvSpPr>
            <p:spPr>
              <a:xfrm>
                <a:off x="1725930" y="4530725"/>
                <a:ext cx="9000000" cy="1789430"/>
              </a:xfrm>
              <a:prstGeom prst="rect">
                <a:avLst/>
              </a:prstGeom>
              <a:blipFill rotWithShape="1">
                <a:blip r:embed="rId9"/>
                <a:stretch>
                  <a:fillRect r="-1600" b="-14975"/>
                </a:stretch>
              </a:blipFill>
            </p:spPr>
            <p:txBody>
              <a:bodyPr/>
              <a:lstStyle/>
              <a:p>
                <a:r>
                  <a:rPr lang="zh-CN" altLang="en-US">
                    <a:noFill/>
                  </a:rPr>
                  <a:t> </a:t>
                </a:r>
              </a:p>
            </p:txBody>
          </p:sp>
        </mc:Fallback>
      </mc:AlternateContent>
      <p:sp>
        <p:nvSpPr>
          <p:cNvPr id="8" name="矩形 7"/>
          <p:cNvSpPr/>
          <p:nvPr>
            <p:custDataLst>
              <p:tags r:id="rId10"/>
            </p:custDataLst>
          </p:nvPr>
        </p:nvSpPr>
        <p:spPr>
          <a:xfrm>
            <a:off x="1725930" y="4061460"/>
            <a:ext cx="9000000" cy="461742"/>
          </a:xfrm>
          <a:prstGeom prst="rect">
            <a:avLst/>
          </a:prstGeom>
          <a:noFill/>
        </p:spPr>
        <p:txBody>
          <a:bodyPr wrap="square" lIns="0" tIns="0" rIns="0" bIns="0" rtlCol="0" anchor="ctr" anchorCtr="0">
            <a:noAutofit/>
          </a:bodyPr>
          <a:p>
            <a:pPr algn="just">
              <a:spcBef>
                <a:spcPct val="0"/>
              </a:spcBef>
              <a:spcAft>
                <a:spcPct val="0"/>
              </a:spcAft>
            </a:pPr>
            <a:r>
              <a:rPr lang="zh-CN" altLang="en-US" sz="2200" b="1">
                <a:solidFill>
                  <a:schemeClr val="accent2"/>
                </a:solidFill>
                <a:latin typeface="+mn-ea"/>
                <a:cs typeface="+mn-ea"/>
                <a:sym typeface="+mn-ea"/>
              </a:rPr>
              <a:t>数据增强</a:t>
            </a:r>
            <a:endParaRPr lang="zh-CN" altLang="en-US" sz="2200" b="1">
              <a:solidFill>
                <a:schemeClr val="accent2"/>
              </a:solidFill>
              <a:latin typeface="+mn-ea"/>
              <a:cs typeface="+mn-ea"/>
              <a:sym typeface="+mn-ea"/>
            </a:endParaRPr>
          </a:p>
        </p:txBody>
      </p:sp>
      <p:sp>
        <p:nvSpPr>
          <p:cNvPr id="9" name="矩形 8"/>
          <p:cNvSpPr/>
          <p:nvPr>
            <p:custDataLst>
              <p:tags r:id="rId11"/>
            </p:custDataLst>
          </p:nvPr>
        </p:nvSpPr>
        <p:spPr>
          <a:xfrm>
            <a:off x="826135" y="4128135"/>
            <a:ext cx="579600" cy="5796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04</a:t>
            </a:r>
            <a:endParaRPr lang="en-US" altLang="zh-CN" sz="2400">
              <a:solidFill>
                <a:schemeClr val="lt1">
                  <a:lumMod val="100000"/>
                </a:schemeClr>
              </a:solidFill>
              <a:latin typeface="+mn-ea"/>
              <a:cs typeface="+mn-ea"/>
              <a:sym typeface="+mn-ea"/>
            </a:endParaRPr>
          </a:p>
        </p:txBody>
      </p:sp>
    </p:spTree>
    <p:custDataLst>
      <p:tags r:id="rId1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rPr>
              <a:t>一、</a:t>
            </a:r>
            <a:r>
              <a:rPr b="1">
                <a:gradFill>
                  <a:gsLst>
                    <a:gs pos="0">
                      <a:schemeClr val="accent1">
                        <a:lumMod val="60000"/>
                        <a:lumOff val="40000"/>
                        <a:alpha val="80000"/>
                      </a:schemeClr>
                    </a:gs>
                    <a:gs pos="65000">
                      <a:schemeClr val="accent1">
                        <a:alpha val="80000"/>
                      </a:schemeClr>
                    </a:gs>
                  </a:gsLst>
                  <a:lin ang="2700000" scaled="0"/>
                </a:gradFill>
                <a:latin typeface="+mn-ea"/>
                <a:sym typeface="+mn-ea"/>
              </a:rPr>
              <a:t>文献介绍</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5291459" y="925200"/>
            <a:ext cx="12192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研究背景</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9" name="矩形 8"/>
          <p:cNvSpPr/>
          <p:nvPr>
            <p:custDataLst>
              <p:tags r:id="rId2"/>
            </p:custDataLst>
          </p:nvPr>
        </p:nvSpPr>
        <p:spPr>
          <a:xfrm>
            <a:off x="2042160" y="2032635"/>
            <a:ext cx="9000000" cy="1053465"/>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sym typeface="+mn-ea"/>
              </a:rPr>
              <a:t>从头开始训练传统模型（例如U-Net</a:t>
            </a:r>
            <a:r>
              <a:rPr lang="en-US" altLang="zh-CN">
                <a:sym typeface="+mn-ea"/>
              </a:rPr>
              <a:t>)</a:t>
            </a:r>
            <a:r>
              <a:rPr lang="zh-CN" altLang="en-US">
                <a:sym typeface="+mn-ea"/>
              </a:rPr>
              <a:t>，使用有标签数据进行预训练，并为无标签数据生成伪标签。</a:t>
            </a:r>
            <a:endParaRPr lang="en-US" altLang="zh-CN"/>
          </a:p>
          <a:p>
            <a:pPr algn="just">
              <a:lnSpc>
                <a:spcPct val="150000"/>
              </a:lnSpc>
              <a:spcBef>
                <a:spcPct val="0"/>
              </a:spcBef>
              <a:spcAft>
                <a:spcPct val="0"/>
              </a:spcAft>
            </a:pPr>
            <a:endParaRPr lang="zh-CN" altLang="en-US">
              <a:ln>
                <a:noFill/>
                <a:prstDash val="sysDot"/>
              </a:ln>
              <a:solidFill>
                <a:schemeClr val="tx1">
                  <a:lumMod val="85000"/>
                  <a:lumOff val="15000"/>
                </a:schemeClr>
              </a:solidFill>
              <a:latin typeface="+mn-ea"/>
              <a:cs typeface="+mn-ea"/>
              <a:sym typeface="+mn-ea"/>
            </a:endParaRPr>
          </a:p>
        </p:txBody>
      </p:sp>
      <p:sp>
        <p:nvSpPr>
          <p:cNvPr id="10" name="矩形 9"/>
          <p:cNvSpPr/>
          <p:nvPr>
            <p:custDataLst>
              <p:tags r:id="rId3"/>
            </p:custDataLst>
          </p:nvPr>
        </p:nvSpPr>
        <p:spPr>
          <a:xfrm>
            <a:off x="2042160" y="1564640"/>
            <a:ext cx="9000000" cy="461742"/>
          </a:xfrm>
          <a:prstGeom prst="rect">
            <a:avLst/>
          </a:prstGeom>
          <a:noFill/>
        </p:spPr>
        <p:txBody>
          <a:bodyPr wrap="square" lIns="0" tIns="0" rIns="0" bIns="0" rtlCol="0" anchor="ctr" anchorCtr="0">
            <a:noAutofit/>
          </a:bodyPr>
          <a:p>
            <a:pPr algn="just">
              <a:spcBef>
                <a:spcPct val="0"/>
              </a:spcBef>
              <a:spcAft>
                <a:spcPct val="0"/>
              </a:spcAft>
            </a:pPr>
            <a:r>
              <a:rPr lang="en-US" altLang="zh-CN" sz="2000" b="1">
                <a:solidFill>
                  <a:schemeClr val="accent1"/>
                </a:solidFill>
                <a:latin typeface="+mn-ea"/>
                <a:cs typeface="+mn-ea"/>
                <a:sym typeface="+mn-ea"/>
              </a:rPr>
              <a:t>SSMIS</a:t>
            </a:r>
            <a:r>
              <a:rPr lang="zh-CN" altLang="en-US" sz="2000" b="1">
                <a:solidFill>
                  <a:schemeClr val="accent1"/>
                </a:solidFill>
                <a:latin typeface="+mn-ea"/>
                <a:cs typeface="+mn-ea"/>
                <a:sym typeface="+mn-ea"/>
              </a:rPr>
              <a:t>现有方法</a:t>
            </a:r>
            <a:endParaRPr lang="zh-CN" altLang="en-US" sz="2000" b="1">
              <a:solidFill>
                <a:schemeClr val="accent1"/>
              </a:solidFill>
              <a:latin typeface="+mn-ea"/>
              <a:cs typeface="+mn-ea"/>
              <a:sym typeface="+mn-ea"/>
            </a:endParaRPr>
          </a:p>
        </p:txBody>
      </p:sp>
      <p:sp>
        <p:nvSpPr>
          <p:cNvPr id="11" name="矩形 10"/>
          <p:cNvSpPr/>
          <p:nvPr>
            <p:custDataLst>
              <p:tags r:id="rId4"/>
            </p:custDataLst>
          </p:nvPr>
        </p:nvSpPr>
        <p:spPr>
          <a:xfrm>
            <a:off x="1142365" y="1631315"/>
            <a:ext cx="579600" cy="5796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01</a:t>
            </a:r>
            <a:endParaRPr lang="en-US" altLang="zh-CN" sz="2400">
              <a:solidFill>
                <a:schemeClr val="lt1">
                  <a:lumMod val="100000"/>
                </a:schemeClr>
              </a:solidFill>
              <a:latin typeface="+mn-ea"/>
              <a:cs typeface="+mn-ea"/>
              <a:sym typeface="+mn-ea"/>
            </a:endParaRPr>
          </a:p>
        </p:txBody>
      </p:sp>
      <p:sp>
        <p:nvSpPr>
          <p:cNvPr id="12" name="矩形 11"/>
          <p:cNvSpPr/>
          <p:nvPr>
            <p:custDataLst>
              <p:tags r:id="rId5"/>
            </p:custDataLst>
          </p:nvPr>
        </p:nvSpPr>
        <p:spPr>
          <a:xfrm>
            <a:off x="2050415" y="3632835"/>
            <a:ext cx="9000000" cy="1053465"/>
          </a:xfrm>
          <a:prstGeom prst="rect">
            <a:avLst/>
          </a:prstGeom>
          <a:noFill/>
        </p:spPr>
        <p:txBody>
          <a:bodyPr wrap="square" lIns="0" tIns="0" rIns="0" bIns="0" rtlCol="0" anchor="t" anchorCtr="0">
            <a:noAutofit/>
          </a:bodyPr>
          <a:p>
            <a:pPr algn="just">
              <a:lnSpc>
                <a:spcPct val="150000"/>
              </a:lnSpc>
              <a:buClrTx/>
              <a:buSzTx/>
              <a:buFontTx/>
            </a:pPr>
            <a:r>
              <a:rPr lang="zh-CN" altLang="en-US" sz="1800">
                <a:sym typeface="+mn-ea"/>
              </a:rPr>
              <a:t>域偏移使得传统模型在早期训练时容易导致模型生成的伪标签质量较差，在缺少正确的伪标签引导学习时，会进一步导致后续模型的训练效果变差。</a:t>
            </a:r>
            <a:endParaRPr lang="zh-CN" altLang="en-US" sz="1800"/>
          </a:p>
          <a:p>
            <a:pPr algn="just">
              <a:lnSpc>
                <a:spcPct val="150000"/>
              </a:lnSpc>
              <a:spcBef>
                <a:spcPct val="0"/>
              </a:spcBef>
              <a:spcAft>
                <a:spcPct val="0"/>
              </a:spcAft>
            </a:pPr>
            <a:endParaRPr lang="zh-CN" altLang="en-US" sz="1600">
              <a:ln>
                <a:noFill/>
                <a:prstDash val="sysDot"/>
              </a:ln>
              <a:solidFill>
                <a:schemeClr val="tx1">
                  <a:lumMod val="85000"/>
                  <a:lumOff val="15000"/>
                </a:schemeClr>
              </a:solidFill>
              <a:latin typeface="+mn-ea"/>
              <a:cs typeface="+mn-ea"/>
              <a:sym typeface="+mn-ea"/>
            </a:endParaRPr>
          </a:p>
        </p:txBody>
      </p:sp>
      <p:sp>
        <p:nvSpPr>
          <p:cNvPr id="13" name="矩形 12"/>
          <p:cNvSpPr/>
          <p:nvPr>
            <p:custDataLst>
              <p:tags r:id="rId6"/>
            </p:custDataLst>
          </p:nvPr>
        </p:nvSpPr>
        <p:spPr>
          <a:xfrm>
            <a:off x="2074545" y="3165475"/>
            <a:ext cx="9000000" cy="461742"/>
          </a:xfrm>
          <a:prstGeom prst="rect">
            <a:avLst/>
          </a:prstGeom>
          <a:noFill/>
        </p:spPr>
        <p:txBody>
          <a:bodyPr wrap="square" lIns="0" tIns="0" rIns="0" bIns="0" rtlCol="0" anchor="ctr" anchorCtr="0">
            <a:noAutofit/>
          </a:bodyPr>
          <a:p>
            <a:pPr algn="just">
              <a:spcBef>
                <a:spcPct val="0"/>
              </a:spcBef>
              <a:spcAft>
                <a:spcPct val="0"/>
              </a:spcAft>
            </a:pPr>
            <a:r>
              <a:rPr lang="zh-CN" altLang="en-US" sz="2000" b="1">
                <a:solidFill>
                  <a:schemeClr val="accent2"/>
                </a:solidFill>
                <a:latin typeface="+mn-ea"/>
                <a:cs typeface="+mn-ea"/>
                <a:sym typeface="+mn-ea"/>
              </a:rPr>
              <a:t>现有缺陷</a:t>
            </a:r>
            <a:endParaRPr lang="zh-CN" altLang="en-US" sz="2000" b="1">
              <a:solidFill>
                <a:schemeClr val="accent2"/>
              </a:solidFill>
              <a:latin typeface="+mn-ea"/>
              <a:cs typeface="+mn-ea"/>
              <a:sym typeface="+mn-ea"/>
            </a:endParaRPr>
          </a:p>
        </p:txBody>
      </p:sp>
      <p:sp>
        <p:nvSpPr>
          <p:cNvPr id="14" name="矩形 13"/>
          <p:cNvSpPr/>
          <p:nvPr>
            <p:custDataLst>
              <p:tags r:id="rId7"/>
            </p:custDataLst>
          </p:nvPr>
        </p:nvSpPr>
        <p:spPr>
          <a:xfrm>
            <a:off x="1151255" y="3232150"/>
            <a:ext cx="579600" cy="5796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02</a:t>
            </a:r>
            <a:endParaRPr lang="en-US" altLang="zh-CN" sz="2400">
              <a:solidFill>
                <a:schemeClr val="lt1">
                  <a:lumMod val="100000"/>
                </a:schemeClr>
              </a:solidFill>
              <a:latin typeface="+mn-ea"/>
              <a:cs typeface="+mn-ea"/>
              <a:sym typeface="+mn-ea"/>
            </a:endParaRPr>
          </a:p>
        </p:txBody>
      </p:sp>
      <p:sp>
        <p:nvSpPr>
          <p:cNvPr id="15" name="矩形 14"/>
          <p:cNvSpPr/>
          <p:nvPr>
            <p:custDataLst>
              <p:tags r:id="rId8"/>
            </p:custDataLst>
          </p:nvPr>
        </p:nvSpPr>
        <p:spPr>
          <a:xfrm>
            <a:off x="2041525" y="5233670"/>
            <a:ext cx="9000000" cy="1053465"/>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a:sym typeface="+mn-ea"/>
              </a:rPr>
              <a:t>其通过在大规模视觉图像上进行预训练，具备强大视觉特征提取和理解能力，可以有效适应医学分割等下游任务（如</a:t>
            </a:r>
            <a:r>
              <a:rPr lang="en-US" altLang="zh-CN">
                <a:sym typeface="+mn-ea"/>
              </a:rPr>
              <a:t>MedSAM</a:t>
            </a:r>
            <a:r>
              <a:rPr lang="zh-CN" altLang="en-US">
                <a:sym typeface="+mn-ea"/>
              </a:rPr>
              <a:t>）。</a:t>
            </a:r>
            <a:endParaRPr lang="zh-CN" altLang="en-US">
              <a:ln>
                <a:noFill/>
                <a:prstDash val="sysDot"/>
              </a:ln>
              <a:solidFill>
                <a:schemeClr val="tx1">
                  <a:lumMod val="85000"/>
                  <a:lumOff val="15000"/>
                </a:schemeClr>
              </a:solidFill>
              <a:latin typeface="+mn-ea"/>
              <a:cs typeface="+mn-ea"/>
              <a:sym typeface="+mn-ea"/>
            </a:endParaRPr>
          </a:p>
        </p:txBody>
      </p:sp>
      <p:sp>
        <p:nvSpPr>
          <p:cNvPr id="16" name="矩形 15"/>
          <p:cNvSpPr/>
          <p:nvPr>
            <p:custDataLst>
              <p:tags r:id="rId9"/>
            </p:custDataLst>
          </p:nvPr>
        </p:nvSpPr>
        <p:spPr>
          <a:xfrm>
            <a:off x="2041525" y="4765675"/>
            <a:ext cx="9000000" cy="461742"/>
          </a:xfrm>
          <a:prstGeom prst="rect">
            <a:avLst/>
          </a:prstGeom>
          <a:noFill/>
        </p:spPr>
        <p:txBody>
          <a:bodyPr wrap="square" lIns="0" tIns="0" rIns="0" bIns="0" rtlCol="0" anchor="ctr" anchorCtr="0">
            <a:noAutofit/>
          </a:bodyPr>
          <a:p>
            <a:pPr algn="just">
              <a:spcBef>
                <a:spcPct val="0"/>
              </a:spcBef>
              <a:spcAft>
                <a:spcPct val="0"/>
              </a:spcAft>
            </a:pPr>
            <a:r>
              <a:rPr lang="zh-CN" altLang="en-US" sz="2000" b="1">
                <a:solidFill>
                  <a:schemeClr val="accent1"/>
                </a:solidFill>
                <a:latin typeface="+mn-ea"/>
                <a:cs typeface="+mn-ea"/>
                <a:sym typeface="+mn-ea"/>
              </a:rPr>
              <a:t>大型预训练视觉基础模型</a:t>
            </a:r>
            <a:endParaRPr lang="zh-CN" altLang="en-US" sz="2000" b="1">
              <a:solidFill>
                <a:schemeClr val="accent1"/>
              </a:solidFill>
              <a:latin typeface="+mn-ea"/>
              <a:cs typeface="+mn-ea"/>
              <a:sym typeface="+mn-ea"/>
            </a:endParaRPr>
          </a:p>
        </p:txBody>
      </p:sp>
      <p:sp>
        <p:nvSpPr>
          <p:cNvPr id="19" name="矩形 18"/>
          <p:cNvSpPr/>
          <p:nvPr>
            <p:custDataLst>
              <p:tags r:id="rId10"/>
            </p:custDataLst>
          </p:nvPr>
        </p:nvSpPr>
        <p:spPr>
          <a:xfrm>
            <a:off x="1141730" y="4832350"/>
            <a:ext cx="579600" cy="5796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p>
            <a:pPr algn="ctr">
              <a:spcBef>
                <a:spcPct val="0"/>
              </a:spcBef>
              <a:spcAft>
                <a:spcPct val="0"/>
              </a:spcAft>
            </a:pPr>
            <a:r>
              <a:rPr lang="en-US" altLang="zh-CN" sz="2400">
                <a:solidFill>
                  <a:schemeClr val="lt1">
                    <a:lumMod val="100000"/>
                  </a:schemeClr>
                </a:solidFill>
                <a:latin typeface="+mn-ea"/>
                <a:cs typeface="+mn-ea"/>
                <a:sym typeface="+mn-ea"/>
              </a:rPr>
              <a:t>03</a:t>
            </a:r>
            <a:endParaRPr lang="en-US" altLang="zh-CN" sz="2400">
              <a:solidFill>
                <a:schemeClr val="lt1">
                  <a:lumMod val="100000"/>
                </a:schemeClr>
              </a:solidFill>
              <a:latin typeface="+mn-ea"/>
              <a:cs typeface="+mn-ea"/>
              <a:sym typeface="+mn-ea"/>
            </a:endParaRPr>
          </a:p>
        </p:txBody>
      </p:sp>
      <p:pic>
        <p:nvPicPr>
          <p:cNvPr id="20" name="图片 19"/>
          <p:cNvPicPr>
            <a:picLocks noChangeAspect="1"/>
          </p:cNvPicPr>
          <p:nvPr/>
        </p:nvPicPr>
        <p:blipFill>
          <a:blip r:embed="rId11"/>
          <a:stretch>
            <a:fillRect/>
          </a:stretch>
        </p:blipFill>
        <p:spPr>
          <a:xfrm>
            <a:off x="5726430" y="2465070"/>
            <a:ext cx="1231900" cy="1229360"/>
          </a:xfrm>
          <a:prstGeom prst="rect">
            <a:avLst/>
          </a:prstGeom>
        </p:spPr>
      </p:pic>
      <p:pic>
        <p:nvPicPr>
          <p:cNvPr id="21" name="图片 20"/>
          <p:cNvPicPr>
            <a:picLocks noChangeAspect="1"/>
          </p:cNvPicPr>
          <p:nvPr/>
        </p:nvPicPr>
        <p:blipFill>
          <a:blip r:embed="rId12"/>
          <a:stretch>
            <a:fillRect/>
          </a:stretch>
        </p:blipFill>
        <p:spPr>
          <a:xfrm>
            <a:off x="7486015" y="2477770"/>
            <a:ext cx="1214120" cy="1216660"/>
          </a:xfrm>
          <a:prstGeom prst="rect">
            <a:avLst/>
          </a:prstGeom>
        </p:spPr>
      </p:pic>
    </p:spTree>
    <p:custDataLst>
      <p:tags r:id="rId1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一、</a:t>
            </a:r>
            <a:r>
              <a:rPr b="1">
                <a:gradFill>
                  <a:gsLst>
                    <a:gs pos="0">
                      <a:schemeClr val="accent1">
                        <a:lumMod val="60000"/>
                        <a:lumOff val="40000"/>
                        <a:alpha val="80000"/>
                      </a:schemeClr>
                    </a:gs>
                    <a:gs pos="65000">
                      <a:schemeClr val="accent1">
                        <a:alpha val="80000"/>
                      </a:schemeClr>
                    </a:gs>
                  </a:gsLst>
                  <a:lin ang="2700000" scaled="0"/>
                </a:gradFill>
                <a:latin typeface="+mn-ea"/>
                <a:sym typeface="+mn-ea"/>
              </a:rPr>
              <a:t>文献介绍</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234059" y="925878"/>
            <a:ext cx="53340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基础模型和传统模型在</a:t>
            </a:r>
            <a:r>
              <a:rPr lang="en-US" altLang="zh-CN"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 </a:t>
            </a: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MiDSS</a:t>
            </a:r>
            <a:r>
              <a:rPr lang="en-US" altLang="zh-CN"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 </a:t>
            </a: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中的表现</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pic>
        <p:nvPicPr>
          <p:cNvPr id="8" name="图片 7"/>
          <p:cNvPicPr>
            <a:picLocks noChangeAspect="1"/>
          </p:cNvPicPr>
          <p:nvPr/>
        </p:nvPicPr>
        <p:blipFill>
          <a:blip r:embed="rId2"/>
          <a:stretch>
            <a:fillRect/>
          </a:stretch>
        </p:blipFill>
        <p:spPr>
          <a:xfrm>
            <a:off x="826770" y="2040890"/>
            <a:ext cx="4745355" cy="3205480"/>
          </a:xfrm>
          <a:prstGeom prst="rect">
            <a:avLst/>
          </a:prstGeom>
          <a:solidFill>
            <a:schemeClr val="bg1"/>
          </a:solidFill>
          <a:ln w="12700" cap="flat" cmpd="sng" algn="ctr">
            <a:noFill/>
            <a:prstDash val="solid"/>
            <a:miter lim="800000"/>
            <a:headEnd/>
            <a:tailEnd/>
          </a:ln>
          <a:effectLst>
            <a:outerShdw blurRad="254000" algn="ctr" rotWithShape="0">
              <a:prstClr val="black">
                <a:alpha val="20000"/>
              </a:prstClr>
            </a:outerShdw>
          </a:effectLst>
        </p:spPr>
      </p:pic>
      <p:sp>
        <p:nvSpPr>
          <p:cNvPr id="15" name="文本框 14"/>
          <p:cNvSpPr txBox="1"/>
          <p:nvPr/>
        </p:nvSpPr>
        <p:spPr>
          <a:xfrm>
            <a:off x="6464300" y="1964690"/>
            <a:ext cx="4824095" cy="1476375"/>
          </a:xfrm>
          <a:prstGeom prst="rect">
            <a:avLst/>
          </a:prstGeom>
          <a:noFill/>
        </p:spPr>
        <p:txBody>
          <a:bodyPr wrap="square" rtlCol="0">
            <a:spAutoFit/>
          </a:bodyPr>
          <a:p>
            <a:pPr>
              <a:lnSpc>
                <a:spcPct val="125000"/>
              </a:lnSpc>
              <a:spcBef>
                <a:spcPts val="0"/>
              </a:spcBef>
              <a:spcAft>
                <a:spcPts val="0"/>
              </a:spcAft>
            </a:pPr>
            <a:r>
              <a:rPr lang="zh-CN" altLang="en-US" b="1">
                <a:sym typeface="+mn-ea"/>
              </a:rPr>
              <a:t>标记数据来自</a:t>
            </a:r>
            <a:r>
              <a:rPr lang="en-US" altLang="zh-CN" b="1">
                <a:sym typeface="+mn-ea"/>
              </a:rPr>
              <a:t> </a:t>
            </a:r>
            <a:r>
              <a:rPr lang="zh-CN" altLang="en-US" b="1"/>
              <a:t>BIDMC</a:t>
            </a:r>
            <a:r>
              <a:rPr lang="en-US" altLang="zh-CN" b="1"/>
              <a:t> </a:t>
            </a:r>
            <a:r>
              <a:rPr lang="zh-CN" altLang="en-US" b="1"/>
              <a:t>域：</a:t>
            </a:r>
            <a:endParaRPr lang="zh-CN" altLang="en-US" b="1"/>
          </a:p>
          <a:p>
            <a:pPr marL="285750" indent="-285750">
              <a:lnSpc>
                <a:spcPct val="125000"/>
              </a:lnSpc>
              <a:spcBef>
                <a:spcPts val="0"/>
              </a:spcBef>
              <a:spcAft>
                <a:spcPts val="0"/>
              </a:spcAft>
              <a:buFont typeface="Arial" panose="020B0604020202020204" pitchFamily="34" charset="0"/>
              <a:buChar char="•"/>
            </a:pPr>
            <a:r>
              <a:rPr lang="zh-CN" altLang="en-US"/>
              <a:t>U-Net 会</a:t>
            </a:r>
            <a:r>
              <a:rPr lang="zh-CN" altLang="en-US">
                <a:solidFill>
                  <a:srgbClr val="FF0000"/>
                </a:solidFill>
              </a:rPr>
              <a:t>过拟合</a:t>
            </a:r>
            <a:r>
              <a:rPr lang="zh-CN" altLang="en-US"/>
              <a:t>标记数据，导致性能不佳。</a:t>
            </a:r>
            <a:endParaRPr lang="zh-CN" altLang="en-US"/>
          </a:p>
          <a:p>
            <a:pPr marL="285750" indent="-285750">
              <a:lnSpc>
                <a:spcPct val="125000"/>
              </a:lnSpc>
              <a:spcBef>
                <a:spcPts val="0"/>
              </a:spcBef>
              <a:spcAft>
                <a:spcPts val="0"/>
              </a:spcAft>
              <a:buFont typeface="Arial" panose="020B0604020202020204" pitchFamily="34" charset="0"/>
              <a:buChar char="•"/>
            </a:pPr>
            <a:r>
              <a:rPr lang="zh-CN" altLang="en-US"/>
              <a:t>MedSAM 由于其固有的大量先验知识，在训练早期阶段表现出卓越的分割能力。</a:t>
            </a:r>
            <a:endParaRPr lang="zh-CN" altLang="en-US"/>
          </a:p>
        </p:txBody>
      </p:sp>
      <p:sp>
        <p:nvSpPr>
          <p:cNvPr id="16" name="文本框 15"/>
          <p:cNvSpPr txBox="1"/>
          <p:nvPr/>
        </p:nvSpPr>
        <p:spPr>
          <a:xfrm>
            <a:off x="6464300" y="3735705"/>
            <a:ext cx="4824095" cy="1822450"/>
          </a:xfrm>
          <a:prstGeom prst="rect">
            <a:avLst/>
          </a:prstGeom>
          <a:noFill/>
        </p:spPr>
        <p:txBody>
          <a:bodyPr wrap="square" rtlCol="0">
            <a:spAutoFit/>
          </a:bodyPr>
          <a:p>
            <a:pPr>
              <a:lnSpc>
                <a:spcPct val="125000"/>
              </a:lnSpc>
              <a:spcBef>
                <a:spcPts val="0"/>
              </a:spcBef>
              <a:spcAft>
                <a:spcPts val="0"/>
              </a:spcAft>
            </a:pPr>
            <a:r>
              <a:rPr lang="zh-CN" altLang="en-US" b="1"/>
              <a:t>标记数据来自 HK 域：</a:t>
            </a:r>
            <a:endParaRPr lang="zh-CN" altLang="en-US" b="1"/>
          </a:p>
          <a:p>
            <a:pPr marL="285750" indent="-285750">
              <a:lnSpc>
                <a:spcPct val="125000"/>
              </a:lnSpc>
              <a:spcBef>
                <a:spcPts val="0"/>
              </a:spcBef>
              <a:spcAft>
                <a:spcPts val="0"/>
              </a:spcAft>
              <a:buFont typeface="Arial" panose="020B0604020202020204" pitchFamily="34" charset="0"/>
              <a:buChar char="•"/>
            </a:pPr>
            <a:r>
              <a:rPr lang="zh-CN" altLang="en-US"/>
              <a:t>MedSAM 无法纠正</a:t>
            </a:r>
            <a:r>
              <a:rPr lang="zh-CN" altLang="en-US">
                <a:solidFill>
                  <a:srgbClr val="FF0000"/>
                </a:solidFill>
              </a:rPr>
              <a:t>高置信度的错误预测</a:t>
            </a:r>
            <a:r>
              <a:rPr lang="zh-CN" altLang="en-US"/>
              <a:t>，阻碍了性能提升。（</a:t>
            </a:r>
            <a:r>
              <a:rPr lang="en-US" altLang="zh-CN"/>
              <a:t>“</a:t>
            </a:r>
            <a:r>
              <a:rPr lang="zh-CN" altLang="en-US" u="sng"/>
              <a:t>自信但错误</a:t>
            </a:r>
            <a:r>
              <a:rPr lang="en-US" altLang="zh-CN"/>
              <a:t>”</a:t>
            </a:r>
            <a:r>
              <a:rPr lang="zh-CN" altLang="en-US"/>
              <a:t>）</a:t>
            </a:r>
            <a:endParaRPr lang="zh-CN" altLang="en-US"/>
          </a:p>
          <a:p>
            <a:pPr marL="285750" indent="-285750">
              <a:lnSpc>
                <a:spcPct val="125000"/>
              </a:lnSpc>
              <a:spcBef>
                <a:spcPts val="0"/>
              </a:spcBef>
              <a:spcAft>
                <a:spcPts val="0"/>
              </a:spcAft>
              <a:buFont typeface="Arial" panose="020B0604020202020204" pitchFamily="34" charset="0"/>
              <a:buChar char="•"/>
            </a:pPr>
            <a:r>
              <a:rPr lang="zh-CN" altLang="en-US"/>
              <a:t>U-Net 能够积极纠正高不确定性的错误预测，达到更高的性能上限。</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一、</a:t>
            </a:r>
            <a:r>
              <a:rPr b="1">
                <a:gradFill>
                  <a:gsLst>
                    <a:gs pos="0">
                      <a:schemeClr val="accent1">
                        <a:lumMod val="60000"/>
                        <a:lumOff val="40000"/>
                        <a:alpha val="80000"/>
                      </a:schemeClr>
                    </a:gs>
                    <a:gs pos="65000">
                      <a:schemeClr val="accent1">
                        <a:alpha val="80000"/>
                      </a:schemeClr>
                    </a:gs>
                  </a:gsLst>
                  <a:lin ang="2700000" scaled="0"/>
                </a:gradFill>
                <a:latin typeface="+mn-ea"/>
                <a:sym typeface="+mn-ea"/>
              </a:rPr>
              <a:t>文献介绍</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3234059" y="925878"/>
            <a:ext cx="53340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基础模型和传统模型在</a:t>
            </a:r>
            <a:r>
              <a:rPr lang="en-US" altLang="zh-CN"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 </a:t>
            </a: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MiDSS</a:t>
            </a:r>
            <a:r>
              <a:rPr lang="en-US" altLang="zh-CN"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 </a:t>
            </a: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中的表现</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pic>
        <p:nvPicPr>
          <p:cNvPr id="8" name="图片 7"/>
          <p:cNvPicPr>
            <a:picLocks noChangeAspect="1"/>
          </p:cNvPicPr>
          <p:nvPr/>
        </p:nvPicPr>
        <p:blipFill>
          <a:blip r:embed="rId2"/>
          <a:stretch>
            <a:fillRect/>
          </a:stretch>
        </p:blipFill>
        <p:spPr>
          <a:xfrm>
            <a:off x="826770" y="2040890"/>
            <a:ext cx="4745355" cy="3205480"/>
          </a:xfrm>
          <a:prstGeom prst="rect">
            <a:avLst/>
          </a:prstGeom>
          <a:solidFill>
            <a:schemeClr val="bg1"/>
          </a:solidFill>
          <a:ln w="12700" cap="flat" cmpd="sng" algn="ctr">
            <a:noFill/>
            <a:prstDash val="solid"/>
            <a:miter lim="800000"/>
            <a:headEnd/>
            <a:tailEnd/>
          </a:ln>
          <a:effectLst>
            <a:outerShdw blurRad="254000" algn="ctr" rotWithShape="0">
              <a:prstClr val="black">
                <a:alpha val="20000"/>
              </a:prstClr>
            </a:outerShdw>
          </a:effectLst>
        </p:spPr>
      </p:pic>
      <p:sp>
        <p:nvSpPr>
          <p:cNvPr id="16" name="文本框 15"/>
          <p:cNvSpPr txBox="1"/>
          <p:nvPr/>
        </p:nvSpPr>
        <p:spPr>
          <a:xfrm>
            <a:off x="6409690" y="2017395"/>
            <a:ext cx="4824095" cy="3207385"/>
          </a:xfrm>
          <a:prstGeom prst="rect">
            <a:avLst/>
          </a:prstGeom>
          <a:noFill/>
        </p:spPr>
        <p:txBody>
          <a:bodyPr wrap="square" rtlCol="0">
            <a:spAutoFit/>
          </a:bodyPr>
          <a:p>
            <a:pPr>
              <a:lnSpc>
                <a:spcPct val="125000"/>
              </a:lnSpc>
              <a:spcBef>
                <a:spcPts val="0"/>
              </a:spcBef>
              <a:spcAft>
                <a:spcPts val="0"/>
              </a:spcAft>
            </a:pPr>
            <a:r>
              <a:rPr lang="zh-CN" altLang="en-US" b="1"/>
              <a:t>标记数据来自 HK 域：</a:t>
            </a:r>
            <a:endParaRPr lang="zh-CN" altLang="en-US" b="1"/>
          </a:p>
          <a:p>
            <a:pPr marL="285750" indent="-285750">
              <a:lnSpc>
                <a:spcPct val="125000"/>
              </a:lnSpc>
              <a:spcBef>
                <a:spcPts val="0"/>
              </a:spcBef>
              <a:spcAft>
                <a:spcPts val="0"/>
              </a:spcAft>
              <a:buFont typeface="Arial" panose="020B0604020202020204" pitchFamily="34" charset="0"/>
              <a:buChar char="•"/>
            </a:pPr>
            <a:r>
              <a:rPr lang="zh-CN" altLang="en-US">
                <a:solidFill>
                  <a:schemeClr val="accent1">
                    <a:lumMod val="40000"/>
                    <a:lumOff val="60000"/>
                  </a:schemeClr>
                </a:solidFill>
              </a:rPr>
              <a:t>冻结基础模型的伪标签</a:t>
            </a:r>
            <a:r>
              <a:rPr lang="zh-CN" altLang="en-US">
                <a:solidFill>
                  <a:schemeClr val="tx1"/>
                </a:solidFill>
              </a:rPr>
              <a:t>来指导传统模型的训练。</a:t>
            </a:r>
            <a:endParaRPr lang="zh-CN" altLang="en-US">
              <a:solidFill>
                <a:schemeClr val="tx1"/>
              </a:solidFill>
            </a:endParaRPr>
          </a:p>
          <a:p>
            <a:pPr marL="285750" indent="-285750">
              <a:lnSpc>
                <a:spcPct val="125000"/>
              </a:lnSpc>
              <a:spcBef>
                <a:spcPts val="0"/>
              </a:spcBef>
              <a:spcAft>
                <a:spcPts val="0"/>
              </a:spcAft>
              <a:buFont typeface="Arial" panose="020B0604020202020204" pitchFamily="34" charset="0"/>
              <a:buChar char="•"/>
            </a:pPr>
            <a:r>
              <a:rPr lang="zh-CN" altLang="en-US"/>
              <a:t>U-Net 生成的伪标签为 MedSAM 提供边界框提示，而 MedSAM 反过来为 U-Net 提供额外的监督信号。</a:t>
            </a:r>
            <a:endParaRPr lang="zh-CN" altLang="en-US"/>
          </a:p>
          <a:p>
            <a:pPr marL="285750" indent="-285750">
              <a:lnSpc>
                <a:spcPct val="125000"/>
              </a:lnSpc>
              <a:spcBef>
                <a:spcPts val="0"/>
              </a:spcBef>
              <a:spcAft>
                <a:spcPts val="0"/>
              </a:spcAft>
              <a:buFont typeface="Arial" panose="020B0604020202020204" pitchFamily="34" charset="0"/>
              <a:buChar char="•"/>
            </a:pPr>
            <a:r>
              <a:rPr lang="zh-CN" altLang="en-US"/>
              <a:t>在这种训练方案下，</a:t>
            </a:r>
            <a:r>
              <a:rPr lang="zh-CN" altLang="en-US">
                <a:sym typeface="+mn-ea"/>
              </a:rPr>
              <a:t>MedSAM 生成的伪标签会导致高置信度错误的 “冻结” 传递，进而导致</a:t>
            </a:r>
            <a:r>
              <a:rPr lang="en-US" altLang="zh-CN">
                <a:sym typeface="+mn-ea"/>
              </a:rPr>
              <a:t> U-Net“</a:t>
            </a:r>
            <a:r>
              <a:rPr lang="zh-CN" altLang="en-US">
                <a:sym typeface="+mn-ea"/>
              </a:rPr>
              <a:t>被动适应</a:t>
            </a:r>
            <a:r>
              <a:rPr lang="en-US" altLang="zh-CN">
                <a:sym typeface="+mn-ea"/>
              </a:rPr>
              <a:t>”</a:t>
            </a:r>
            <a:r>
              <a:rPr lang="zh-CN" altLang="en-US">
                <a:sym typeface="+mn-ea"/>
              </a:rPr>
              <a:t>这种缺陷。</a:t>
            </a:r>
            <a:endParaRPr lang="zh-CN" altLang="en-US">
              <a:sym typeface="+mn-ea"/>
            </a:endParaRPr>
          </a:p>
        </p:txBody>
      </p:sp>
      <p:sp>
        <p:nvSpPr>
          <p:cNvPr id="3" name="矩形 2"/>
          <p:cNvSpPr/>
          <p:nvPr/>
        </p:nvSpPr>
        <p:spPr>
          <a:xfrm>
            <a:off x="1019175" y="4448810"/>
            <a:ext cx="4434205" cy="775970"/>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一、</a:t>
            </a:r>
            <a:r>
              <a:rPr b="1">
                <a:gradFill>
                  <a:gsLst>
                    <a:gs pos="0">
                      <a:schemeClr val="accent1">
                        <a:lumMod val="60000"/>
                        <a:lumOff val="40000"/>
                        <a:alpha val="80000"/>
                      </a:schemeClr>
                    </a:gs>
                    <a:gs pos="65000">
                      <a:schemeClr val="accent1">
                        <a:alpha val="80000"/>
                      </a:schemeClr>
                    </a:gs>
                  </a:gsLst>
                  <a:lin ang="2700000" scaled="0"/>
                </a:gradFill>
                <a:latin typeface="+mn-ea"/>
                <a:sym typeface="+mn-ea"/>
              </a:rPr>
              <a:t>文献介绍</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5291459" y="925878"/>
            <a:ext cx="12192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主要贡献</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sp>
        <p:nvSpPr>
          <p:cNvPr id="3" name="文本框 2"/>
          <p:cNvSpPr txBox="1"/>
          <p:nvPr/>
        </p:nvSpPr>
        <p:spPr>
          <a:xfrm>
            <a:off x="1889760" y="2359660"/>
            <a:ext cx="8590915" cy="2515235"/>
          </a:xfrm>
          <a:prstGeom prst="rect">
            <a:avLst/>
          </a:prstGeom>
          <a:noFill/>
        </p:spPr>
        <p:txBody>
          <a:bodyPr wrap="square" rtlCol="0">
            <a:spAutoFit/>
          </a:bodyPr>
          <a:p>
            <a:pPr marL="285750" indent="-285750">
              <a:lnSpc>
                <a:spcPct val="125000"/>
              </a:lnSpc>
              <a:spcBef>
                <a:spcPts val="0"/>
              </a:spcBef>
              <a:spcAft>
                <a:spcPts val="0"/>
              </a:spcAft>
              <a:buFont typeface="Wingdings" panose="05000000000000000000" charset="0"/>
              <a:buChar char="Ø"/>
            </a:pPr>
            <a:r>
              <a:rPr lang="zh-CN" altLang="en-US"/>
              <a:t>本文提出了一种</a:t>
            </a:r>
            <a:r>
              <a:rPr lang="zh-CN" altLang="en-US">
                <a:solidFill>
                  <a:srgbClr val="FF0000"/>
                </a:solidFill>
              </a:rPr>
              <a:t>混合域半监督医学图像分割的协同训练框架</a:t>
            </a:r>
            <a:r>
              <a:rPr lang="zh-CN" altLang="en-US"/>
              <a:t>，其中基础模型（例如 MedSAM）和传统模型（例如 U-Net）进行协同训练（SynFoC）。</a:t>
            </a:r>
            <a:endParaRPr lang="zh-CN" altLang="en-US"/>
          </a:p>
          <a:p>
            <a:pPr marL="285750" indent="-285750">
              <a:lnSpc>
                <a:spcPct val="125000"/>
              </a:lnSpc>
              <a:spcBef>
                <a:spcPts val="0"/>
              </a:spcBef>
              <a:spcAft>
                <a:spcPts val="0"/>
              </a:spcAft>
              <a:buFont typeface="Wingdings" panose="05000000000000000000" charset="0"/>
              <a:buChar char="Ø"/>
            </a:pPr>
            <a:r>
              <a:rPr lang="zh-CN" altLang="en-US"/>
              <a:t>本文在训练过程中动态调整每个模型的主导地位：在训练</a:t>
            </a:r>
            <a:r>
              <a:rPr lang="zh-CN" altLang="en-US">
                <a:solidFill>
                  <a:srgbClr val="FF0000"/>
                </a:solidFill>
              </a:rPr>
              <a:t>早期</a:t>
            </a:r>
            <a:r>
              <a:rPr lang="zh-CN" altLang="en-US"/>
              <a:t>，MedSAM 起主导作用，以确保 U-Net 的训练质量；在</a:t>
            </a:r>
            <a:r>
              <a:rPr lang="zh-CN" altLang="en-US">
                <a:solidFill>
                  <a:srgbClr val="FF0000"/>
                </a:solidFill>
              </a:rPr>
              <a:t>后期</a:t>
            </a:r>
            <a:r>
              <a:rPr lang="zh-CN" altLang="en-US"/>
              <a:t>，U-Net 起主导作用，纠正高置信度错误，释放 MedSAM 的性能潜力。</a:t>
            </a:r>
            <a:endParaRPr lang="zh-CN" altLang="en-US"/>
          </a:p>
          <a:p>
            <a:pPr marL="285750" indent="-285750">
              <a:lnSpc>
                <a:spcPct val="125000"/>
              </a:lnSpc>
              <a:spcBef>
                <a:spcPts val="0"/>
              </a:spcBef>
              <a:spcAft>
                <a:spcPts val="0"/>
              </a:spcAft>
              <a:buFont typeface="Wingdings" panose="05000000000000000000" charset="0"/>
              <a:buChar char="Ø"/>
            </a:pPr>
            <a:r>
              <a:rPr lang="zh-CN" altLang="en-US"/>
              <a:t>为了共同提升模型的表征能力，本文采用</a:t>
            </a:r>
            <a:r>
              <a:rPr lang="zh-CN" altLang="en-US">
                <a:solidFill>
                  <a:srgbClr val="FF0000"/>
                </a:solidFill>
              </a:rPr>
              <a:t>一致性正则化</a:t>
            </a:r>
            <a:r>
              <a:rPr lang="zh-CN" altLang="en-US"/>
              <a:t>来加强信息共享。对于预测一致的区域，鼓励更高的置信度可以提供更可靠的优化方向。</a:t>
            </a:r>
            <a:endParaRPr lang="zh-CN" altLang="en-US"/>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二、研究方法</a:t>
            </a:r>
            <a:endParaRPr lang="en-US" altLang="zh-CN" b="1">
              <a:gradFill>
                <a:gsLst>
                  <a:gs pos="0">
                    <a:schemeClr val="accent1">
                      <a:lumMod val="60000"/>
                      <a:lumOff val="40000"/>
                      <a:alpha val="80000"/>
                    </a:schemeClr>
                  </a:gs>
                  <a:gs pos="65000">
                    <a:schemeClr val="accent1">
                      <a:alpha val="80000"/>
                    </a:schemeClr>
                  </a:gs>
                </a:gsLst>
                <a:lin ang="2700000" scaled="0"/>
              </a:gradFill>
              <a:latin typeface="+mn-ea"/>
              <a:sym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548259" y="925878"/>
            <a:ext cx="67056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混合域半监督医学图像分割的协同训练框架SynFoC</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pic>
        <p:nvPicPr>
          <p:cNvPr id="5" name="图片 4"/>
          <p:cNvPicPr>
            <a:picLocks noChangeAspect="1"/>
          </p:cNvPicPr>
          <p:nvPr/>
        </p:nvPicPr>
        <p:blipFill>
          <a:blip r:embed="rId2"/>
          <a:stretch>
            <a:fillRect/>
          </a:stretch>
        </p:blipFill>
        <p:spPr>
          <a:xfrm>
            <a:off x="730250" y="1717675"/>
            <a:ext cx="7165340" cy="4068445"/>
          </a:xfrm>
          <a:prstGeom prst="rect">
            <a:avLst/>
          </a:prstGeom>
          <a:solidFill>
            <a:schemeClr val="bg1"/>
          </a:solidFill>
          <a:ln w="12700" cap="flat" cmpd="sng" algn="ctr">
            <a:noFill/>
            <a:prstDash val="solid"/>
            <a:miter lim="800000"/>
            <a:headEnd/>
            <a:tailEnd/>
          </a:ln>
          <a:effectLst>
            <a:outerShdw blurRad="254000" algn="ctr" rotWithShape="0">
              <a:prstClr val="black">
                <a:alpha val="20000"/>
              </a:prstClr>
            </a:outerShdw>
          </a:effectLst>
        </p:spPr>
      </p:pic>
      <p:sp>
        <p:nvSpPr>
          <p:cNvPr id="6" name="矩形: 圆角 2"/>
          <p:cNvSpPr/>
          <p:nvPr>
            <p:custDataLst>
              <p:tags r:id="rId3"/>
            </p:custDataLst>
          </p:nvPr>
        </p:nvSpPr>
        <p:spPr>
          <a:xfrm>
            <a:off x="8266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mc:AlternateContent xmlns:mc="http://schemas.openxmlformats.org/markup-compatibility/2006">
        <mc:Choice xmlns:a14="http://schemas.microsoft.com/office/drawing/2010/main" Requires="a14">
          <p:sp>
            <p:nvSpPr>
              <p:cNvPr id="16" name="矩形 15"/>
              <p:cNvSpPr/>
              <p:nvPr>
                <p:custDataLst>
                  <p:tags r:id="rId4"/>
                </p:custDataLst>
              </p:nvPr>
            </p:nvSpPr>
            <p:spPr>
              <a:xfrm>
                <a:off x="8530908" y="3172143"/>
                <a:ext cx="2702560" cy="160528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mn-ea"/>
                    <a:cs typeface="+mn-ea"/>
                  </a:rPr>
                  <a:t>原始数据</a:t>
                </a:r>
                <a14:m>
                  <m:oMath xmlns:m="http://schemas.openxmlformats.org/officeDocument/2006/math">
                    <m:r>
                      <a:rPr lang="en-US" altLang="zh-CN" sz="1600" i="1" dirty="0">
                        <a:solidFill>
                          <a:schemeClr val="tx1">
                            <a:lumMod val="85000"/>
                            <a:lumOff val="15000"/>
                          </a:schemeClr>
                        </a:solidFill>
                        <a:latin typeface="Cambria Math" panose="02040503050406030204" charset="0"/>
                        <a:cs typeface="Cambria Math" panose="02040503050406030204" charset="0"/>
                      </a:rPr>
                      <m:t>(</m:t>
                    </m:r>
                    <m:r>
                      <a:rPr lang="en-US" altLang="zh-CN" sz="1600" i="1" dirty="0">
                        <a:solidFill>
                          <a:schemeClr val="tx1">
                            <a:lumMod val="85000"/>
                            <a:lumOff val="15000"/>
                          </a:schemeClr>
                        </a:solidFill>
                        <a:latin typeface="Cambria Math" panose="02040503050406030204" charset="0"/>
                        <a:cs typeface="Cambria Math" panose="02040503050406030204" charset="0"/>
                      </a:rPr>
                      <m:t>𝑋</m:t>
                    </m:r>
                    <m:r>
                      <a:rPr lang="en-US" altLang="zh-CN" sz="1600" i="1" dirty="0">
                        <a:solidFill>
                          <a:schemeClr val="tx1">
                            <a:lumMod val="85000"/>
                            <a:lumOff val="15000"/>
                          </a:schemeClr>
                        </a:solidFill>
                        <a:latin typeface="Cambria Math" panose="02040503050406030204" charset="0"/>
                        <a:cs typeface="Cambria Math" panose="02040503050406030204" charset="0"/>
                      </a:rPr>
                      <m:t>,</m:t>
                    </m:r>
                    <m:r>
                      <a:rPr lang="en-US" altLang="zh-CN" sz="1600" i="1" dirty="0">
                        <a:solidFill>
                          <a:schemeClr val="tx1">
                            <a:lumMod val="85000"/>
                            <a:lumOff val="15000"/>
                          </a:schemeClr>
                        </a:solidFill>
                        <a:latin typeface="Cambria Math" panose="02040503050406030204" charset="0"/>
                        <a:cs typeface="Cambria Math" panose="02040503050406030204" charset="0"/>
                      </a:rPr>
                      <m:t>𝑌</m:t>
                    </m:r>
                    <m:r>
                      <a:rPr lang="en-US" altLang="zh-CN" sz="1600" i="1" dirty="0">
                        <a:solidFill>
                          <a:schemeClr val="tx1">
                            <a:lumMod val="85000"/>
                            <a:lumOff val="15000"/>
                          </a:schemeClr>
                        </a:solidFill>
                        <a:latin typeface="Cambria Math" panose="02040503050406030204" charset="0"/>
                        <a:cs typeface="Cambria Math" panose="02040503050406030204" charset="0"/>
                      </a:rPr>
                      <m:t>)</m:t>
                    </m:r>
                    <m:r>
                      <a:rPr lang="en-US" altLang="zh-CN" sz="1600" i="1" dirty="0">
                        <a:solidFill>
                          <a:schemeClr val="tx1">
                            <a:lumMod val="85000"/>
                            <a:lumOff val="15000"/>
                          </a:schemeClr>
                        </a:solidFill>
                        <a:latin typeface="Cambria Math" panose="02040503050406030204" charset="0"/>
                        <a:cs typeface="Cambria Math" panose="02040503050406030204" charset="0"/>
                      </a:rPr>
                      <m:t>,</m:t>
                    </m:r>
                    <m:r>
                      <a:rPr lang="en-US" altLang="zh-CN" sz="1600" i="1" dirty="0">
                        <a:solidFill>
                          <a:schemeClr val="tx1">
                            <a:lumMod val="85000"/>
                            <a:lumOff val="15000"/>
                          </a:schemeClr>
                        </a:solidFill>
                        <a:latin typeface="Cambria Math" panose="02040503050406030204" charset="0"/>
                        <a:cs typeface="Cambria Math" panose="02040503050406030204" charset="0"/>
                      </a:rPr>
                      <m:t>𝑈</m:t>
                    </m:r>
                  </m:oMath>
                </a14:m>
                <a:r>
                  <a:rPr lang="zh-CN" altLang="en-US" sz="1600" dirty="0">
                    <a:solidFill>
                      <a:schemeClr val="tx1">
                        <a:lumMod val="85000"/>
                        <a:lumOff val="15000"/>
                      </a:schemeClr>
                    </a:solidFill>
                    <a:latin typeface="+mn-ea"/>
                    <a:cs typeface="+mn-ea"/>
                  </a:rPr>
                  <a:t>经过弱增强得到</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m:t>
                        </m:r>
                        <m:r>
                          <a:rPr lang="en-US" altLang="zh-CN" sz="1600" i="1" dirty="0">
                            <a:solidFill>
                              <a:schemeClr val="tx1">
                                <a:lumMod val="85000"/>
                                <a:lumOff val="15000"/>
                              </a:schemeClr>
                            </a:solidFill>
                            <a:latin typeface="Cambria Math" panose="02040503050406030204" charset="0"/>
                            <a:cs typeface="Cambria Math" panose="02040503050406030204" charset="0"/>
                          </a:rPr>
                          <m:t>𝑋</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r>
                      <a:rPr lang="en-US" altLang="zh-CN" sz="1600" i="1" dirty="0">
                        <a:solidFill>
                          <a:schemeClr val="tx1">
                            <a:lumMod val="85000"/>
                            <a:lumOff val="15000"/>
                          </a:schemeClr>
                        </a:solidFill>
                        <a:latin typeface="Cambria Math" panose="02040503050406030204" charset="0"/>
                        <a:cs typeface="Cambria Math" panose="02040503050406030204" charset="0"/>
                      </a:rPr>
                      <m:t>,</m:t>
                    </m:r>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𝑌</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r>
                      <a:rPr lang="en-US" altLang="zh-CN" sz="1600" i="1" dirty="0">
                        <a:solidFill>
                          <a:schemeClr val="tx1">
                            <a:lumMod val="85000"/>
                            <a:lumOff val="15000"/>
                          </a:schemeClr>
                        </a:solidFill>
                        <a:latin typeface="Cambria Math" panose="02040503050406030204" charset="0"/>
                        <a:cs typeface="Cambria Math" panose="02040503050406030204" charset="0"/>
                      </a:rPr>
                      <m:t>)</m:t>
                    </m:r>
                    <m:r>
                      <a:rPr lang="en-US" altLang="zh-CN" sz="1600" i="1" dirty="0">
                        <a:solidFill>
                          <a:schemeClr val="tx1">
                            <a:lumMod val="85000"/>
                            <a:lumOff val="15000"/>
                          </a:schemeClr>
                        </a:solidFill>
                        <a:latin typeface="Cambria Math" panose="02040503050406030204" charset="0"/>
                        <a:cs typeface="Cambria Math" panose="02040503050406030204" charset="0"/>
                      </a:rPr>
                      <m:t>,</m:t>
                    </m:r>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经过强增强得到</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𝑠</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𝑠</m:t>
                        </m:r>
                      </m:sub>
                    </m:sSub>
                    <m:r>
                      <a:rPr lang="en-US" altLang="zh-CN" sz="1600" i="1" dirty="0">
                        <a:solidFill>
                          <a:schemeClr val="tx1">
                            <a:lumMod val="85000"/>
                            <a:lumOff val="15000"/>
                          </a:schemeClr>
                        </a:solidFill>
                        <a:latin typeface="Cambria Math" panose="02040503050406030204" charset="0"/>
                        <a:cs typeface="Cambria Math" panose="02040503050406030204" charset="0"/>
                      </a:rPr>
                      <m:t>与</m:t>
                    </m:r>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𝑋</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𝑤</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进行复制粘贴得到中间图像</a:t>
                </a:r>
                <a14:m>
                  <m:oMath xmlns:m="http://schemas.openxmlformats.org/officeDocument/2006/math">
                    <m:sSub>
                      <m:sSubPr>
                        <m:ctrlPr>
                          <a:rPr lang="en-US" altLang="zh-CN" sz="1600" i="1" dirty="0">
                            <a:solidFill>
                              <a:schemeClr val="tx1">
                                <a:lumMod val="85000"/>
                                <a:lumOff val="15000"/>
                              </a:schemeClr>
                            </a:solidFill>
                            <a:latin typeface="Cambria Math" panose="02040503050406030204" charset="0"/>
                            <a:cs typeface="Cambria Math" panose="02040503050406030204" charset="0"/>
                          </a:rPr>
                        </m:ctrlPr>
                      </m:sSubPr>
                      <m:e>
                        <m:r>
                          <a:rPr lang="en-US" altLang="zh-CN" sz="1600" i="1" dirty="0">
                            <a:solidFill>
                              <a:schemeClr val="tx1">
                                <a:lumMod val="85000"/>
                                <a:lumOff val="15000"/>
                              </a:schemeClr>
                            </a:solidFill>
                            <a:latin typeface="Cambria Math" panose="02040503050406030204" charset="0"/>
                            <a:cs typeface="Cambria Math" panose="02040503050406030204" charset="0"/>
                          </a:rPr>
                          <m:t>𝑈</m:t>
                        </m:r>
                      </m:e>
                      <m:sub>
                        <m:r>
                          <a:rPr lang="en-US" altLang="zh-CN" sz="1600" i="1" dirty="0">
                            <a:solidFill>
                              <a:schemeClr val="tx1">
                                <a:lumMod val="85000"/>
                                <a:lumOff val="15000"/>
                              </a:schemeClr>
                            </a:solidFill>
                            <a:latin typeface="Cambria Math" panose="02040503050406030204" charset="0"/>
                            <a:cs typeface="Cambria Math" panose="02040503050406030204" charset="0"/>
                          </a:rPr>
                          <m:t>𝑐</m:t>
                        </m:r>
                      </m:sub>
                    </m:sSub>
                  </m:oMath>
                </a14:m>
                <a:r>
                  <a:rPr lang="zh-CN" altLang="en-US" sz="1600" dirty="0">
                    <a:solidFill>
                      <a:schemeClr val="tx1">
                        <a:lumMod val="85000"/>
                        <a:lumOff val="15000"/>
                      </a:schemeClr>
                    </a:solidFill>
                    <a:latin typeface="Cambria Math" panose="02040503050406030204" charset="0"/>
                    <a:cs typeface="Cambria Math" panose="02040503050406030204" charset="0"/>
                  </a:rPr>
                  <a:t>。</a:t>
                </a: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mc:Choice>
        <mc:Fallback>
          <p:sp>
            <p:nvSpPr>
              <p:cNvPr id="16" name="矩形 15"/>
              <p:cNvSpPr>
                <a:spLocks noRot="1" noChangeAspect="1" noMove="1" noResize="1" noEditPoints="1" noAdjustHandles="1" noChangeArrowheads="1" noChangeShapeType="1" noTextEdit="1"/>
              </p:cNvSpPr>
              <p:nvPr>
                <p:custDataLst>
                  <p:tags r:id="rId5"/>
                </p:custDataLst>
              </p:nvPr>
            </p:nvSpPr>
            <p:spPr>
              <a:xfrm>
                <a:off x="8530908" y="3172143"/>
                <a:ext cx="2702560" cy="1605280"/>
              </a:xfrm>
              <a:prstGeom prst="rect">
                <a:avLst/>
              </a:prstGeom>
              <a:blipFill rotWithShape="1">
                <a:blip r:embed="rId6"/>
                <a:stretch>
                  <a:fillRect l="-12" t="-20" r="12" b="20"/>
                </a:stretch>
              </a:blipFill>
            </p:spPr>
            <p:txBody>
              <a:bodyPr/>
              <a:lstStyle/>
              <a:p>
                <a:r>
                  <a:rPr lang="zh-CN" altLang="en-US">
                    <a:noFill/>
                  </a:rPr>
                  <a:t> </a:t>
                </a:r>
              </a:p>
            </p:txBody>
          </p:sp>
        </mc:Fallback>
      </mc:AlternateContent>
      <p:cxnSp>
        <p:nvCxnSpPr>
          <p:cNvPr id="19" name="直接连接符 18"/>
          <p:cNvCxnSpPr/>
          <p:nvPr>
            <p:custDataLst>
              <p:tags r:id="rId7"/>
            </p:custDataLst>
          </p:nvPr>
        </p:nvCxnSpPr>
        <p:spPr>
          <a:xfrm flipV="1">
            <a:off x="8451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8"/>
            </p:custDataLst>
          </p:nvPr>
        </p:nvSpPr>
        <p:spPr>
          <a:xfrm>
            <a:off x="8530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altLang="en-US" sz="2200" b="1" dirty="0">
                <a:solidFill>
                  <a:schemeClr val="accent1"/>
                </a:solidFill>
                <a:latin typeface="+mn-ea"/>
                <a:cs typeface="+mn-ea"/>
              </a:rPr>
              <a:t>数据增强模块</a:t>
            </a:r>
            <a:endParaRPr lang="zh-CN" altLang="en-US" sz="2200" b="1" dirty="0">
              <a:solidFill>
                <a:schemeClr val="accent1"/>
              </a:solidFill>
              <a:latin typeface="+mn-ea"/>
              <a:cs typeface="+mn-ea"/>
            </a:endParaRPr>
          </a:p>
        </p:txBody>
      </p:sp>
      <p:pic>
        <p:nvPicPr>
          <p:cNvPr id="8" name="图片 7"/>
          <p:cNvPicPr>
            <a:picLocks noChangeAspect="1"/>
          </p:cNvPicPr>
          <p:nvPr/>
        </p:nvPicPr>
        <p:blipFill>
          <a:blip r:embed="rId9">
            <a:clrChange>
              <a:clrFrom>
                <a:srgbClr val="FFFFFF">
                  <a:alpha val="100000"/>
                </a:srgbClr>
              </a:clrFrom>
              <a:clrTo>
                <a:srgbClr val="FFFFFF">
                  <a:alpha val="100000"/>
                  <a:alpha val="0"/>
                </a:srgbClr>
              </a:clrTo>
            </a:clrChange>
          </a:blip>
          <a:stretch>
            <a:fillRect/>
          </a:stretch>
        </p:blipFill>
        <p:spPr>
          <a:xfrm>
            <a:off x="8451850" y="4902200"/>
            <a:ext cx="2825115" cy="306705"/>
          </a:xfrm>
          <a:prstGeom prst="rect">
            <a:avLst/>
          </a:prstGeom>
        </p:spPr>
      </p:pic>
      <p:sp>
        <p:nvSpPr>
          <p:cNvPr id="9" name="矩形 8"/>
          <p:cNvSpPr/>
          <p:nvPr/>
        </p:nvSpPr>
        <p:spPr>
          <a:xfrm>
            <a:off x="646430" y="3353435"/>
            <a:ext cx="2065655" cy="2221230"/>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二、研究方法</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548259" y="925878"/>
            <a:ext cx="67056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混合域半监督医学图像分割的协同训练框架SynFoC</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pic>
        <p:nvPicPr>
          <p:cNvPr id="5" name="图片 4"/>
          <p:cNvPicPr>
            <a:picLocks noChangeAspect="1"/>
          </p:cNvPicPr>
          <p:nvPr/>
        </p:nvPicPr>
        <p:blipFill>
          <a:blip r:embed="rId2"/>
          <a:stretch>
            <a:fillRect/>
          </a:stretch>
        </p:blipFill>
        <p:spPr>
          <a:xfrm>
            <a:off x="730250" y="1717675"/>
            <a:ext cx="7165340" cy="4068445"/>
          </a:xfrm>
          <a:prstGeom prst="rect">
            <a:avLst/>
          </a:prstGeom>
          <a:solidFill>
            <a:schemeClr val="bg1"/>
          </a:solidFill>
          <a:ln w="12700" cap="flat" cmpd="sng" algn="ctr">
            <a:noFill/>
            <a:prstDash val="solid"/>
            <a:miter lim="800000"/>
            <a:headEnd/>
            <a:tailEnd/>
          </a:ln>
          <a:effectLst>
            <a:outerShdw blurRad="254000" algn="ctr" rotWithShape="0">
              <a:prstClr val="black">
                <a:alpha val="20000"/>
              </a:prstClr>
            </a:outerShdw>
          </a:effectLst>
        </p:spPr>
      </p:pic>
      <p:sp>
        <p:nvSpPr>
          <p:cNvPr id="6" name="矩形: 圆角 2"/>
          <p:cNvSpPr/>
          <p:nvPr>
            <p:custDataLst>
              <p:tags r:id="rId3"/>
            </p:custDataLst>
          </p:nvPr>
        </p:nvSpPr>
        <p:spPr>
          <a:xfrm>
            <a:off x="8266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6" name="矩形 15"/>
          <p:cNvSpPr/>
          <p:nvPr>
            <p:custDataLst>
              <p:tags r:id="rId4"/>
            </p:custDataLst>
          </p:nvPr>
        </p:nvSpPr>
        <p:spPr>
          <a:xfrm>
            <a:off x="8530908" y="3172143"/>
            <a:ext cx="2702560" cy="160528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Cambria Math" panose="02040503050406030204" charset="0"/>
                <a:cs typeface="Cambria Math" panose="02040503050406030204" charset="0"/>
              </a:rPr>
              <a:t>对冻结的图像编码器采用</a:t>
            </a:r>
            <a:r>
              <a:rPr lang="en-US" altLang="zh-CN" sz="1600" dirty="0">
                <a:solidFill>
                  <a:schemeClr val="tx1">
                    <a:lumMod val="85000"/>
                    <a:lumOff val="15000"/>
                  </a:schemeClr>
                </a:solidFill>
                <a:latin typeface="Cambria Math" panose="02040503050406030204" charset="0"/>
                <a:cs typeface="Cambria Math" panose="02040503050406030204" charset="0"/>
              </a:rPr>
              <a:t>LoRA</a:t>
            </a:r>
            <a:r>
              <a:rPr lang="zh-CN" altLang="en-US" sz="1600" dirty="0">
                <a:solidFill>
                  <a:schemeClr val="tx1">
                    <a:lumMod val="85000"/>
                    <a:lumOff val="15000"/>
                  </a:schemeClr>
                </a:solidFill>
                <a:latin typeface="Cambria Math" panose="02040503050406030204" charset="0"/>
                <a:cs typeface="Cambria Math" panose="02040503050406030204" charset="0"/>
              </a:rPr>
              <a:t>技术，与掩码解码器一起进行训练，并使用</a:t>
            </a:r>
            <a:r>
              <a:rPr lang="en-US" altLang="zh-CN" sz="1600" dirty="0">
                <a:solidFill>
                  <a:schemeClr val="tx1">
                    <a:lumMod val="85000"/>
                    <a:lumOff val="15000"/>
                  </a:schemeClr>
                </a:solidFill>
                <a:latin typeface="Cambria Math" panose="02040503050406030204" charset="0"/>
                <a:cs typeface="Cambria Math" panose="02040503050406030204" charset="0"/>
              </a:rPr>
              <a:t>EMA</a:t>
            </a:r>
            <a:r>
              <a:rPr lang="zh-CN" altLang="en-US" sz="1600" dirty="0">
                <a:solidFill>
                  <a:schemeClr val="tx1">
                    <a:lumMod val="85000"/>
                    <a:lumOff val="15000"/>
                  </a:schemeClr>
                </a:solidFill>
                <a:latin typeface="Cambria Math" panose="02040503050406030204" charset="0"/>
                <a:cs typeface="Cambria Math" panose="02040503050406030204" charset="0"/>
              </a:rPr>
              <a:t>更新教师模型和学生模型。</a:t>
            </a: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p:cxnSp>
        <p:nvCxnSpPr>
          <p:cNvPr id="19" name="直接连接符 18"/>
          <p:cNvCxnSpPr/>
          <p:nvPr>
            <p:custDataLst>
              <p:tags r:id="rId5"/>
            </p:custDataLst>
          </p:nvPr>
        </p:nvCxnSpPr>
        <p:spPr>
          <a:xfrm flipV="1">
            <a:off x="8451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6"/>
            </p:custDataLst>
          </p:nvPr>
        </p:nvSpPr>
        <p:spPr>
          <a:xfrm>
            <a:off x="8530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altLang="en-US" sz="2200" b="1" dirty="0">
                <a:solidFill>
                  <a:schemeClr val="accent1"/>
                </a:solidFill>
                <a:latin typeface="+mn-ea"/>
                <a:cs typeface="+mn-ea"/>
              </a:rPr>
              <a:t>基础模型</a:t>
            </a:r>
            <a:r>
              <a:rPr lang="en-US" altLang="zh-CN" sz="2200" b="1" dirty="0">
                <a:solidFill>
                  <a:schemeClr val="accent1"/>
                </a:solidFill>
                <a:latin typeface="+mn-ea"/>
                <a:cs typeface="+mn-ea"/>
              </a:rPr>
              <a:t>MedSAM</a:t>
            </a:r>
            <a:endParaRPr lang="en-US" altLang="zh-CN" sz="2200" b="1" dirty="0">
              <a:solidFill>
                <a:schemeClr val="accent1"/>
              </a:solidFill>
              <a:latin typeface="+mn-ea"/>
              <a:cs typeface="+mn-ea"/>
            </a:endParaRPr>
          </a:p>
        </p:txBody>
      </p:sp>
      <p:sp>
        <p:nvSpPr>
          <p:cNvPr id="3" name="矩形 2"/>
          <p:cNvSpPr/>
          <p:nvPr/>
        </p:nvSpPr>
        <p:spPr>
          <a:xfrm>
            <a:off x="840740" y="1715135"/>
            <a:ext cx="3517265" cy="1645920"/>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958899" y="342513"/>
            <a:ext cx="8195310" cy="583565"/>
          </a:xfrm>
        </p:spPr>
        <p:txBody>
          <a:bodyPr/>
          <a:lstStyle/>
          <a:p>
            <a:r>
              <a:rPr b="1">
                <a:gradFill>
                  <a:gsLst>
                    <a:gs pos="0">
                      <a:schemeClr val="accent1">
                        <a:lumMod val="60000"/>
                        <a:lumOff val="40000"/>
                        <a:alpha val="80000"/>
                      </a:schemeClr>
                    </a:gs>
                    <a:gs pos="65000">
                      <a:schemeClr val="accent1">
                        <a:alpha val="80000"/>
                      </a:schemeClr>
                    </a:gs>
                  </a:gsLst>
                  <a:lin ang="2700000" scaled="0"/>
                </a:gradFill>
                <a:latin typeface="+mn-ea"/>
                <a:sym typeface="+mn-ea"/>
              </a:rPr>
              <a:t>二、研究方法</a:t>
            </a:r>
            <a:endParaRPr lang="zh-CN" altLang="en-US" sz="3200" b="1" dirty="0">
              <a:gradFill>
                <a:gsLst>
                  <a:gs pos="0">
                    <a:schemeClr val="accent1">
                      <a:lumMod val="60000"/>
                      <a:lumOff val="40000"/>
                      <a:alpha val="80000"/>
                    </a:schemeClr>
                  </a:gs>
                  <a:gs pos="65000">
                    <a:schemeClr val="accent1">
                      <a:alpha val="80000"/>
                    </a:schemeClr>
                  </a:gs>
                </a:gsLst>
                <a:lin ang="2700000" scaled="0"/>
              </a:gradFill>
              <a:latin typeface="+mn-ea"/>
            </a:endParaRPr>
          </a:p>
        </p:txBody>
      </p:sp>
      <p:pic>
        <p:nvPicPr>
          <p:cNvPr id="2" name="图片 1" descr="微信图片_20250124110812"/>
          <p:cNvPicPr>
            <a:picLocks noChangeAspect="1"/>
          </p:cNvPicPr>
          <p:nvPr/>
        </p:nvPicPr>
        <p:blipFill>
          <a:blip r:embed="rId1"/>
          <a:stretch>
            <a:fillRect/>
          </a:stretch>
        </p:blipFill>
        <p:spPr>
          <a:xfrm>
            <a:off x="11074400" y="217170"/>
            <a:ext cx="805180" cy="834390"/>
          </a:xfrm>
          <a:prstGeom prst="rect">
            <a:avLst/>
          </a:prstGeom>
        </p:spPr>
      </p:pic>
      <p:sp>
        <p:nvSpPr>
          <p:cNvPr id="17" name="平行四边形 16"/>
          <p:cNvSpPr/>
          <p:nvPr/>
        </p:nvSpPr>
        <p:spPr>
          <a:xfrm>
            <a:off x="0" y="902970"/>
            <a:ext cx="12192000" cy="462280"/>
          </a:xfrm>
          <a:prstGeom prst="parallelogram">
            <a:avLst>
              <a:gd name="adj" fmla="val 0"/>
            </a:avLst>
          </a:prstGeom>
          <a:gradFill>
            <a:gsLst>
              <a:gs pos="0">
                <a:schemeClr val="accent1">
                  <a:alpha val="0"/>
                </a:schemeClr>
              </a:gs>
              <a:gs pos="100000">
                <a:schemeClr val="accent1">
                  <a:alpha val="23000"/>
                </a:schemeClr>
              </a:gs>
            </a:gsLst>
            <a:lin ang="5400000" scaled="0"/>
          </a:gradFill>
          <a:ln w="12700" cap="flat" cmpd="sng" algn="ctr">
            <a:gradFill flip="none" rotWithShape="1">
              <a:gsLst>
                <a:gs pos="0">
                  <a:schemeClr val="accent1">
                    <a:alpha val="0"/>
                  </a:schemeClr>
                </a:gs>
                <a:gs pos="99000">
                  <a:schemeClr val="accent1">
                    <a:alpha val="28000"/>
                  </a:schemeClr>
                </a:gs>
              </a:gsLst>
              <a:lin ang="540000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p:nvSpPr>
        <p:spPr>
          <a:xfrm>
            <a:off x="2548259" y="925878"/>
            <a:ext cx="6705600" cy="368935"/>
          </a:xfrm>
          <a:prstGeom prst="rect">
            <a:avLst/>
          </a:prstGeom>
          <a:noFill/>
        </p:spPr>
        <p:txBody>
          <a:bodyPr wrap="none" lIns="0" tIns="0" rIns="0" bIns="0" rtlCol="0">
            <a:spAutoFit/>
          </a:bodyPr>
          <a:lstStyle/>
          <a:p>
            <a:pPr algn="ctr"/>
            <a:r>
              <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rPr>
              <a:t>混合域半监督医学图像分割的协同训练框架SynFoC</a:t>
            </a:r>
            <a:endParaRPr lang="zh-CN" altLang="en-US" sz="2400" dirty="0">
              <a:gradFill>
                <a:gsLst>
                  <a:gs pos="0">
                    <a:schemeClr val="accent1">
                      <a:lumMod val="60000"/>
                      <a:lumOff val="40000"/>
                    </a:schemeClr>
                  </a:gs>
                  <a:gs pos="77000">
                    <a:schemeClr val="accent1"/>
                  </a:gs>
                </a:gsLst>
                <a:lin ang="2700000" scaled="0"/>
              </a:gradFill>
              <a:effectLst>
                <a:reflection blurRad="101600" stA="38000" endPos="28000" dist="38100" dir="5400000" sy="-100000" algn="bl" rotWithShape="0"/>
              </a:effectLst>
              <a:latin typeface="+mj-ea"/>
              <a:ea typeface="+mj-ea"/>
            </a:endParaRPr>
          </a:p>
        </p:txBody>
      </p:sp>
      <p:pic>
        <p:nvPicPr>
          <p:cNvPr id="5" name="图片 4"/>
          <p:cNvPicPr>
            <a:picLocks noChangeAspect="1"/>
          </p:cNvPicPr>
          <p:nvPr/>
        </p:nvPicPr>
        <p:blipFill>
          <a:blip r:embed="rId2"/>
          <a:stretch>
            <a:fillRect/>
          </a:stretch>
        </p:blipFill>
        <p:spPr>
          <a:xfrm>
            <a:off x="730250" y="1717675"/>
            <a:ext cx="7165340" cy="4068445"/>
          </a:xfrm>
          <a:prstGeom prst="rect">
            <a:avLst/>
          </a:prstGeom>
          <a:solidFill>
            <a:schemeClr val="bg1"/>
          </a:solidFill>
          <a:ln w="12700" cap="flat" cmpd="sng" algn="ctr">
            <a:noFill/>
            <a:prstDash val="solid"/>
            <a:miter lim="800000"/>
            <a:headEnd/>
            <a:tailEnd/>
          </a:ln>
          <a:effectLst>
            <a:outerShdw blurRad="254000" algn="ctr" rotWithShape="0">
              <a:prstClr val="black">
                <a:alpha val="20000"/>
              </a:prstClr>
            </a:outerShdw>
          </a:effectLst>
        </p:spPr>
      </p:pic>
      <p:sp>
        <p:nvSpPr>
          <p:cNvPr id="6" name="矩形: 圆角 2"/>
          <p:cNvSpPr/>
          <p:nvPr>
            <p:custDataLst>
              <p:tags r:id="rId3"/>
            </p:custDataLst>
          </p:nvPr>
        </p:nvSpPr>
        <p:spPr>
          <a:xfrm>
            <a:off x="8266430" y="1939290"/>
            <a:ext cx="3230245" cy="3846830"/>
          </a:xfrm>
          <a:prstGeom prst="roundRect">
            <a:avLst>
              <a:gd name="adj" fmla="val 0"/>
            </a:avLst>
          </a:prstGeom>
          <a:solidFill>
            <a:schemeClr val="tx1">
              <a:lumMod val="40000"/>
              <a:lumOff val="60000"/>
              <a:alpha val="15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lIns="82296" tIns="41148" rIns="82296" bIns="41148" rtlCol="0" anchor="ctr"/>
          <a:p>
            <a:endParaRPr lang="zh-CN" altLang="en-US" sz="1440">
              <a:solidFill>
                <a:schemeClr val="bg1"/>
              </a:solidFill>
              <a:latin typeface="+mj-ea"/>
              <a:ea typeface="+mj-ea"/>
            </a:endParaRPr>
          </a:p>
        </p:txBody>
      </p:sp>
      <p:sp>
        <p:nvSpPr>
          <p:cNvPr id="16" name="矩形 15"/>
          <p:cNvSpPr/>
          <p:nvPr>
            <p:custDataLst>
              <p:tags r:id="rId4"/>
            </p:custDataLst>
          </p:nvPr>
        </p:nvSpPr>
        <p:spPr>
          <a:xfrm>
            <a:off x="8530908" y="3172143"/>
            <a:ext cx="2702560" cy="1605280"/>
          </a:xfrm>
          <a:prstGeom prst="rect">
            <a:avLst/>
          </a:prstGeom>
          <a:noFill/>
        </p:spPr>
        <p:txBody>
          <a:bodyPr wrap="square" lIns="0" tIns="0" rIns="0" bIns="0" rtlCol="0" anchor="t" anchorCtr="0">
            <a:noAutofit/>
          </a:bodyPr>
          <a:p>
            <a:pPr indent="0" algn="just">
              <a:lnSpc>
                <a:spcPct val="150000"/>
              </a:lnSpc>
              <a:spcBef>
                <a:spcPct val="0"/>
              </a:spcBef>
              <a:spcAft>
                <a:spcPct val="0"/>
              </a:spcAft>
              <a:buFont typeface="Arial" panose="020B0604020202020204" pitchFamily="34" charset="0"/>
              <a:buNone/>
            </a:pPr>
            <a:r>
              <a:rPr lang="zh-CN" altLang="en-US" sz="1600" dirty="0">
                <a:solidFill>
                  <a:schemeClr val="tx1">
                    <a:lumMod val="85000"/>
                    <a:lumOff val="15000"/>
                  </a:schemeClr>
                </a:solidFill>
                <a:latin typeface="Cambria Math" panose="02040503050406030204" charset="0"/>
                <a:cs typeface="Cambria Math" panose="02040503050406030204" charset="0"/>
              </a:rPr>
              <a:t>采用从头开始训练的方式，使用</a:t>
            </a:r>
            <a:r>
              <a:rPr lang="en-US" altLang="zh-CN" sz="1600" dirty="0">
                <a:solidFill>
                  <a:schemeClr val="tx1">
                    <a:lumMod val="85000"/>
                    <a:lumOff val="15000"/>
                  </a:schemeClr>
                </a:solidFill>
                <a:latin typeface="Cambria Math" panose="02040503050406030204" charset="0"/>
                <a:cs typeface="Cambria Math" panose="02040503050406030204" charset="0"/>
              </a:rPr>
              <a:t>EMA</a:t>
            </a:r>
            <a:r>
              <a:rPr lang="zh-CN" altLang="en-US" sz="1600" dirty="0">
                <a:solidFill>
                  <a:schemeClr val="tx1">
                    <a:lumMod val="85000"/>
                    <a:lumOff val="15000"/>
                  </a:schemeClr>
                </a:solidFill>
                <a:latin typeface="Cambria Math" panose="02040503050406030204" charset="0"/>
                <a:cs typeface="Cambria Math" panose="02040503050406030204" charset="0"/>
              </a:rPr>
              <a:t>同步更新教师模型和学生模型。</a:t>
            </a:r>
            <a:endParaRPr lang="zh-CN" altLang="en-US" sz="1600" dirty="0">
              <a:solidFill>
                <a:schemeClr val="tx1">
                  <a:lumMod val="85000"/>
                  <a:lumOff val="15000"/>
                </a:schemeClr>
              </a:solidFill>
              <a:latin typeface="Cambria Math" panose="02040503050406030204" charset="0"/>
              <a:cs typeface="Cambria Math" panose="02040503050406030204" charset="0"/>
            </a:endParaRPr>
          </a:p>
        </p:txBody>
      </p:sp>
      <p:cxnSp>
        <p:nvCxnSpPr>
          <p:cNvPr id="19" name="直接连接符 18"/>
          <p:cNvCxnSpPr/>
          <p:nvPr>
            <p:custDataLst>
              <p:tags r:id="rId5"/>
            </p:custDataLst>
          </p:nvPr>
        </p:nvCxnSpPr>
        <p:spPr>
          <a:xfrm flipV="1">
            <a:off x="8451533" y="2976563"/>
            <a:ext cx="2844165" cy="0"/>
          </a:xfrm>
          <a:prstGeom prst="line">
            <a:avLst/>
          </a:prstGeom>
          <a:ln w="22225">
            <a:solidFill>
              <a:schemeClr val="accent1">
                <a:alpha val="50000"/>
              </a:schemeClr>
            </a:solidFill>
          </a:ln>
        </p:spPr>
        <p:style>
          <a:lnRef idx="2">
            <a:schemeClr val="accent1"/>
          </a:lnRef>
          <a:fillRef idx="0">
            <a:srgbClr val="FFFFFF"/>
          </a:fillRef>
          <a:effectRef idx="0">
            <a:srgbClr val="FFFFFF"/>
          </a:effectRef>
          <a:fontRef idx="minor">
            <a:schemeClr val="tx1"/>
          </a:fontRef>
        </p:style>
      </p:cxnSp>
      <p:sp>
        <p:nvSpPr>
          <p:cNvPr id="20" name="矩形 19"/>
          <p:cNvSpPr/>
          <p:nvPr>
            <p:custDataLst>
              <p:tags r:id="rId6"/>
            </p:custDataLst>
          </p:nvPr>
        </p:nvSpPr>
        <p:spPr>
          <a:xfrm>
            <a:off x="8530908" y="2374583"/>
            <a:ext cx="2703830" cy="443230"/>
          </a:xfrm>
          <a:prstGeom prst="rect">
            <a:avLst/>
          </a:prstGeom>
          <a:noFill/>
        </p:spPr>
        <p:txBody>
          <a:bodyPr wrap="square" lIns="0" tIns="0" rIns="0" bIns="0" rtlCol="0" anchor="ctr" anchorCtr="0">
            <a:noAutofit/>
          </a:bodyPr>
          <a:p>
            <a:pPr algn="ctr">
              <a:spcBef>
                <a:spcPct val="0"/>
              </a:spcBef>
              <a:spcAft>
                <a:spcPct val="0"/>
              </a:spcAft>
            </a:pPr>
            <a:r>
              <a:rPr lang="zh-CN" altLang="en-US" sz="2200" b="1" dirty="0">
                <a:solidFill>
                  <a:schemeClr val="accent1"/>
                </a:solidFill>
                <a:latin typeface="+mn-ea"/>
                <a:cs typeface="+mn-ea"/>
              </a:rPr>
              <a:t>传统模型</a:t>
            </a:r>
            <a:r>
              <a:rPr lang="en-US" altLang="zh-CN" sz="2200" b="1" dirty="0">
                <a:solidFill>
                  <a:schemeClr val="accent1"/>
                </a:solidFill>
                <a:latin typeface="+mn-ea"/>
                <a:cs typeface="+mn-ea"/>
              </a:rPr>
              <a:t>U-Net</a:t>
            </a:r>
            <a:endParaRPr lang="en-US" altLang="zh-CN" sz="2200" b="1" dirty="0">
              <a:solidFill>
                <a:schemeClr val="accent1"/>
              </a:solidFill>
              <a:latin typeface="+mn-ea"/>
              <a:cs typeface="+mn-ea"/>
            </a:endParaRPr>
          </a:p>
        </p:txBody>
      </p:sp>
      <p:sp>
        <p:nvSpPr>
          <p:cNvPr id="3" name="矩形 2"/>
          <p:cNvSpPr/>
          <p:nvPr/>
        </p:nvSpPr>
        <p:spPr>
          <a:xfrm>
            <a:off x="2471420" y="3509010"/>
            <a:ext cx="2080895" cy="1979930"/>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500">
        <p:fade/>
      </p:transition>
    </mc:Choice>
    <mc:Fallback>
      <p:transition>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67_1*l_h_f*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372.15,&quot;left&quot;:69.72503514087111,&quot;top&quot;:150.05,&quot;width&quot;:780.21142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56"/>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DIAGRAM_USE_COLOR_VALUE" val="{&quot;color_scheme&quot;:1,&quot;color_type&quot;:1,&quot;theme_color_indexes&quot;:[5,6,5,6,5,6]}"/>
</p:tagLst>
</file>

<file path=ppt/tags/tag1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67_2*l_h_i*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1.090673828125,&quot;left&quot;:89.89999577079234,&quot;top&quot;:83.959326171875,&quot;width&quot;:782.1114215520423}"/>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5,6,5,6,5,6]}"/>
</p:tagLst>
</file>

<file path=ppt/tags/tag100.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67_1*l_h_a*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5"/>
  <p:tag name="KSO_WM_UNIT_TEXT_FILL_FORE_SCHEMECOLOR_INDEX" val="1"/>
  <p:tag name="KSO_WM_UNIT_TEXT_FILL_TYPE" val="1"/>
  <p:tag name="KSO_WM_UNIT_PRESET_TEXT" val="单击此处添加标题"/>
  <p:tag name="KSO_WM_UNIT_TEXT_TYPE" val="1"/>
  <p:tag name="KSO_WM_DIAGRAM_USE_COLOR_VALUE" val="{&quot;color_scheme&quot;:1,&quot;color_type&quot;:1,&quot;theme_color_indexes&quot;:[5,6,5,6,5,6]}"/>
</p:tagLst>
</file>

<file path=ppt/tags/tag10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67_1*l_h_i*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3.7,&quot;left&quot;:65.05,&quot;top&quot;:83.95,&quot;width&quot;:805.086460922121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5,6,5,6,5,6]}"/>
</p:tagLst>
</file>

<file path=ppt/tags/tag10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67_1*l_h_f*1_2_1"/>
  <p:tag name="KSO_WM_TEMPLATE_CATEGORY" val="diagram"/>
  <p:tag name="KSO_WM_TEMPLATE_INDEX" val="20231967"/>
  <p:tag name="KSO_WM_UNIT_LAYERLEVEL" val="1_1_1"/>
  <p:tag name="KSO_WM_TAG_VERSION" val="3.0"/>
  <p:tag name="KSO_WM_BEAUTIFY_FLAG" val="#wm#"/>
  <p:tag name="KSO_WM_UNIT_VALUE" val="156"/>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DIAGRAM_USE_COLOR_VALUE" val="{&quot;color_scheme&quot;:1,&quot;color_type&quot;:1,&quot;theme_color_indexes&quot;:[5,6,5,6,5,6]}"/>
</p:tagLst>
</file>

<file path=ppt/tags/tag10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67_1*l_h_f*1_2_1"/>
  <p:tag name="KSO_WM_TEMPLATE_CATEGORY" val="diagram"/>
  <p:tag name="KSO_WM_TEMPLATE_INDEX" val="20231967"/>
  <p:tag name="KSO_WM_UNIT_LAYERLEVEL" val="1_1_1"/>
  <p:tag name="KSO_WM_TAG_VERSION" val="3.0"/>
  <p:tag name="KSO_WM_BEAUTIFY_FLAG" val="#wm#"/>
  <p:tag name="KSO_WM_UNIT_VALUE" val="156"/>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DIAGRAM_USE_COLOR_VALUE" val="{&quot;color_scheme&quot;:1,&quot;color_type&quot;:1,&quot;theme_color_indexes&quot;:[5,6,5,6,5,6]}"/>
</p:tagLst>
</file>

<file path=ppt/tags/tag104.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67_1*l_h_a*1_2_1"/>
  <p:tag name="KSO_WM_TEMPLATE_CATEGORY" val="diagram"/>
  <p:tag name="KSO_WM_TEMPLATE_INDEX" val="20231967"/>
  <p:tag name="KSO_WM_UNIT_LAYERLEVEL" val="1_1_1"/>
  <p:tag name="KSO_WM_TAG_VERSION" val="3.0"/>
  <p:tag name="KSO_WM_BEAUTIFY_FLAG" val="#wm#"/>
  <p:tag name="KSO_WM_UNIT_VALUE" val="35"/>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标题"/>
  <p:tag name="KSO_WM_UNIT_TEXT_TYPE" val="1"/>
  <p:tag name="KSO_WM_DIAGRAM_USE_COLOR_VALUE" val="{&quot;color_scheme&quot;:1,&quot;color_type&quot;:1,&quot;theme_color_indexes&quot;:[5,6,5,6,5,6]}"/>
</p:tagLst>
</file>

<file path=ppt/tags/tag10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67_1*l_h_i*1_2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3.7,&quot;left&quot;:65.05,&quot;top&quot;:83.95,&quot;width&quot;:805.086460922121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5,6,5,6,5,6]}"/>
</p:tagLst>
</file>

<file path=ppt/tags/tag106.xml><?xml version="1.0" encoding="utf-8"?>
<p:tagLst xmlns:p="http://schemas.openxmlformats.org/presentationml/2006/main">
  <p:tag name="ISLIDE.ICON" val="#399415;#399448;#399411;#391779;"/>
  <p:tag name="RESOURCE_RECORD_KEY" val="{&quot;70&quot;:[3322195,3321480,3321432]}"/>
</p:tagLst>
</file>

<file path=ppt/tags/tag107.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67_1*l_h_f*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56"/>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DIAGRAM_USE_COLOR_VALUE" val="{&quot;color_scheme&quot;:1,&quot;color_type&quot;:1,&quot;theme_color_indexes&quot;:[5,6,5,6,5,6]}"/>
</p:tagLst>
</file>

<file path=ppt/tags/tag10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67_1*l_h_f*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56"/>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DIAGRAM_USE_COLOR_VALUE" val="{&quot;color_scheme&quot;:1,&quot;color_type&quot;:1,&quot;theme_color_indexes&quot;:[5,6,5,6,5,6]}"/>
</p:tagLst>
</file>

<file path=ppt/tags/tag109.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67_1*l_h_a*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5"/>
  <p:tag name="KSO_WM_UNIT_TEXT_FILL_FORE_SCHEMECOLOR_INDEX" val="1"/>
  <p:tag name="KSO_WM_UNIT_TEXT_FILL_TYPE" val="1"/>
  <p:tag name="KSO_WM_UNIT_PRESET_TEXT" val="单击此处添加标题"/>
  <p:tag name="KSO_WM_UNIT_TEXT_TYPE" val="1"/>
  <p:tag name="KSO_WM_DIAGRAM_USE_COLOR_VALUE" val="{&quot;color_scheme&quot;:1,&quot;color_type&quot;:1,&quot;theme_color_indexes&quot;:[5,6,5,6,5,6]}"/>
</p:tagLst>
</file>

<file path=ppt/tags/tag11.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67_2*l_h_f*1_2_1"/>
  <p:tag name="KSO_WM_TEMPLATE_CATEGORY" val="diagram"/>
  <p:tag name="KSO_WM_TEMPLATE_INDEX" val="20231967"/>
  <p:tag name="KSO_WM_UNIT_LAYERLEVEL" val="1_1_1"/>
  <p:tag name="KSO_WM_TAG_VERSION" val="3.0"/>
  <p:tag name="KSO_WM_BEAUTIFY_FLAG" val="#wm#"/>
  <p:tag name="KSO_WM_UNIT_VALUE" val="132"/>
  <p:tag name="KSO_WM_DIAGRAM_MAX_ITEMCNT" val="4"/>
  <p:tag name="KSO_WM_DIAGRAM_MIN_ITEMCNT" val="2"/>
  <p:tag name="KSO_WM_DIAGRAM_VIRTUALLY_FRAME" val="{&quot;height&quot;:411.090673828125,&quot;left&quot;:89.89999577079234,&quot;top&quot;:83.959326171875,&quot;width&quot;:782.111421552042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根据需要可增减文字。"/>
  <p:tag name="KSO_WM_UNIT_TEXT_TYPE" val="1"/>
  <p:tag name="KSO_WM_DIAGRAM_USE_COLOR_VALUE" val="{&quot;color_scheme&quot;:1,&quot;color_type&quot;:1,&quot;theme_color_indexes&quot;:[5,6,5,6,5,6]}"/>
</p:tagLst>
</file>

<file path=ppt/tags/tag11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67_1*l_h_i*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3.7,&quot;left&quot;:65.05,&quot;top&quot;:83.95,&quot;width&quot;:805.086460922121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5,6,5,6,5,6]}"/>
</p:tagLst>
</file>

<file path=ppt/tags/tag111.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67_1*l_h_f*1_2_1"/>
  <p:tag name="KSO_WM_TEMPLATE_CATEGORY" val="diagram"/>
  <p:tag name="KSO_WM_TEMPLATE_INDEX" val="20231967"/>
  <p:tag name="KSO_WM_UNIT_LAYERLEVEL" val="1_1_1"/>
  <p:tag name="KSO_WM_TAG_VERSION" val="3.0"/>
  <p:tag name="KSO_WM_UNIT_VALUE" val="156"/>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DIAGRAM_USE_COLOR_VALUE" val="{&quot;color_scheme&quot;:1,&quot;color_type&quot;:1,&quot;theme_color_indexes&quot;:[5,6,5,6,5,6]}"/>
</p:tagLst>
</file>

<file path=ppt/tags/tag11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67_1*l_h_f*1_2_1"/>
  <p:tag name="KSO_WM_TEMPLATE_CATEGORY" val="diagram"/>
  <p:tag name="KSO_WM_TEMPLATE_INDEX" val="20231967"/>
  <p:tag name="KSO_WM_UNIT_LAYERLEVEL" val="1_1_1"/>
  <p:tag name="KSO_WM_TAG_VERSION" val="3.0"/>
  <p:tag name="KSO_WM_UNIT_VALUE" val="156"/>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DIAGRAM_USE_COLOR_VALUE" val="{&quot;color_scheme&quot;:1,&quot;color_type&quot;:1,&quot;theme_color_indexes&quot;:[5,6,5,6,5,6]}"/>
</p:tagLst>
</file>

<file path=ppt/tags/tag11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67_1*l_h_a*1_2_1"/>
  <p:tag name="KSO_WM_TEMPLATE_CATEGORY" val="diagram"/>
  <p:tag name="KSO_WM_TEMPLATE_INDEX" val="20231967"/>
  <p:tag name="KSO_WM_UNIT_LAYERLEVEL" val="1_1_1"/>
  <p:tag name="KSO_WM_TAG_VERSION" val="3.0"/>
  <p:tag name="KSO_WM_UNIT_VALUE" val="35"/>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标题"/>
  <p:tag name="KSO_WM_UNIT_TEXT_TYPE" val="1"/>
  <p:tag name="KSO_WM_DIAGRAM_USE_COLOR_VALUE" val="{&quot;color_scheme&quot;:1,&quot;color_type&quot;:1,&quot;theme_color_indexes&quot;:[5,6,5,6,5,6]}"/>
</p:tagLst>
</file>

<file path=ppt/tags/tag11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67_1*l_h_i*1_2_1"/>
  <p:tag name="KSO_WM_TEMPLATE_CATEGORY" val="diagram"/>
  <p:tag name="KSO_WM_TEMPLATE_INDEX" val="20231967"/>
  <p:tag name="KSO_WM_UNIT_LAYERLEVEL" val="1_1_1"/>
  <p:tag name="KSO_WM_TAG_VERSION" val="3.0"/>
  <p:tag name="KSO_WM_DIAGRAM_MAX_ITEMCNT" val="4"/>
  <p:tag name="KSO_WM_DIAGRAM_MIN_ITEMCNT" val="2"/>
  <p:tag name="KSO_WM_DIAGRAM_VIRTUALLY_FRAME" val="{&quot;height&quot;:413.7,&quot;left&quot;:65.05,&quot;top&quot;:83.95,&quot;width&quot;:805.0864609221211}"/>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5,6,5,6,5,6]}"/>
</p:tagLst>
</file>

<file path=ppt/tags/tag115.xml><?xml version="1.0" encoding="utf-8"?>
<p:tagLst xmlns:p="http://schemas.openxmlformats.org/presentationml/2006/main">
  <p:tag name="ISLIDE.ICON" val="#399415;#399448;#399411;#391779;"/>
  <p:tag name="RESOURCE_RECORD_KEY" val="{&quot;70&quot;:[3322195,3321480,3321432]}"/>
</p:tagLst>
</file>

<file path=ppt/tags/tag116.xml><?xml version="1.0" encoding="utf-8"?>
<p:tagLst xmlns:p="http://schemas.openxmlformats.org/presentationml/2006/main">
  <p:tag name="commondata" val="eyJoZGlkIjoiNWM4YTdkNzYyMThmMmQ2NDNjZjY1ODUxN2M0MzM3M2UifQ=="/>
  <p:tag name="resource_record_key" val="{&quot;70&quot;:[3322195,3321480,3321478,3321432]}"/>
</p:tagLst>
</file>

<file path=ppt/tags/tag12.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67_2*l_h_a*1_2_1"/>
  <p:tag name="KSO_WM_TEMPLATE_CATEGORY" val="diagram"/>
  <p:tag name="KSO_WM_TEMPLATE_INDEX" val="20231967"/>
  <p:tag name="KSO_WM_UNIT_LAYERLEVEL" val="1_1_1"/>
  <p:tag name="KSO_WM_TAG_VERSION" val="3.0"/>
  <p:tag name="KSO_WM_BEAUTIFY_FLAG" val="#wm#"/>
  <p:tag name="KSO_WM_UNIT_VALUE" val="39"/>
  <p:tag name="KSO_WM_DIAGRAM_MAX_ITEMCNT" val="4"/>
  <p:tag name="KSO_WM_DIAGRAM_MIN_ITEMCNT" val="2"/>
  <p:tag name="KSO_WM_DIAGRAM_VIRTUALLY_FRAME" val="{&quot;height&quot;:411.090673828125,&quot;left&quot;:89.89999577079234,&quot;top&quot;:83.959326171875,&quot;width&quot;:782.111421552042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标题"/>
  <p:tag name="KSO_WM_UNIT_TEXT_TYPE" val="1"/>
  <p:tag name="KSO_WM_DIAGRAM_USE_COLOR_VALUE" val="{&quot;color_scheme&quot;:1,&quot;color_type&quot;:1,&quot;theme_color_indexes&quot;:[5,6,5,6,5,6]}"/>
</p:tagLst>
</file>

<file path=ppt/tags/tag1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67_2*l_h_i*1_2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1.090673828125,&quot;left&quot;:89.89999577079234,&quot;top&quot;:83.959326171875,&quot;width&quot;:782.1114215520423}"/>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5,6,5,6,5,6]}"/>
</p:tagLst>
</file>

<file path=ppt/tags/tag1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67_2*l_h_f*1_3_1"/>
  <p:tag name="KSO_WM_TEMPLATE_CATEGORY" val="diagram"/>
  <p:tag name="KSO_WM_TEMPLATE_INDEX" val="20231967"/>
  <p:tag name="KSO_WM_UNIT_LAYERLEVEL" val="1_1_1"/>
  <p:tag name="KSO_WM_TAG_VERSION" val="3.0"/>
  <p:tag name="KSO_WM_BEAUTIFY_FLAG" val="#wm#"/>
  <p:tag name="KSO_WM_UNIT_VALUE" val="132"/>
  <p:tag name="KSO_WM_DIAGRAM_MAX_ITEMCNT" val="4"/>
  <p:tag name="KSO_WM_DIAGRAM_MIN_ITEMCNT" val="2"/>
  <p:tag name="KSO_WM_DIAGRAM_VIRTUALLY_FRAME" val="{&quot;height&quot;:411.090673828125,&quot;left&quot;:89.89999577079234,&quot;top&quot;:83.959326171875,&quot;width&quot;:782.111421552042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根据需要可增减文字。"/>
  <p:tag name="KSO_WM_UNIT_TEXT_TYPE" val="1"/>
  <p:tag name="KSO_WM_DIAGRAM_USE_COLOR_VALUE" val="{&quot;color_scheme&quot;:1,&quot;color_type&quot;:1,&quot;theme_color_indexes&quot;:[5,6,5,6,5,6]}"/>
</p:tagLst>
</file>

<file path=ppt/tags/tag15.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67_2*l_h_a*1_3_1"/>
  <p:tag name="KSO_WM_TEMPLATE_CATEGORY" val="diagram"/>
  <p:tag name="KSO_WM_TEMPLATE_INDEX" val="20231967"/>
  <p:tag name="KSO_WM_UNIT_LAYERLEVEL" val="1_1_1"/>
  <p:tag name="KSO_WM_TAG_VERSION" val="3.0"/>
  <p:tag name="KSO_WM_BEAUTIFY_FLAG" val="#wm#"/>
  <p:tag name="KSO_WM_UNIT_VALUE" val="39"/>
  <p:tag name="KSO_WM_DIAGRAM_MAX_ITEMCNT" val="4"/>
  <p:tag name="KSO_WM_DIAGRAM_MIN_ITEMCNT" val="2"/>
  <p:tag name="KSO_WM_DIAGRAM_VIRTUALLY_FRAME" val="{&quot;height&quot;:411.090673828125,&quot;left&quot;:89.89999577079234,&quot;top&quot;:83.959326171875,&quot;width&quot;:782.111421552042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标题"/>
  <p:tag name="KSO_WM_UNIT_TEXT_TYPE" val="1"/>
  <p:tag name="KSO_WM_DIAGRAM_USE_COLOR_VALUE" val="{&quot;color_scheme&quot;:1,&quot;color_type&quot;:1,&quot;theme_color_indexes&quot;:[5,6,5,6,5,6]}"/>
</p:tagLst>
</file>

<file path=ppt/tags/tag1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967_2*l_h_i*1_3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1.090673828125,&quot;left&quot;:89.89999577079234,&quot;top&quot;:83.959326171875,&quot;width&quot;:782.1114215520423}"/>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5,6,5,6,5,6]}"/>
</p:tagLst>
</file>

<file path=ppt/tags/tag17.xml><?xml version="1.0" encoding="utf-8"?>
<p:tagLst xmlns:p="http://schemas.openxmlformats.org/presentationml/2006/main">
  <p:tag name="ISLIDE.ICON" val="#399415;#399448;#399411;#391779;"/>
  <p:tag name="RESOURCE_RECORD_KEY" val="{&quot;70&quot;:[3322195]}"/>
</p:tagLst>
</file>

<file path=ppt/tags/tag18.xml><?xml version="1.0" encoding="utf-8"?>
<p:tagLst xmlns:p="http://schemas.openxmlformats.org/presentationml/2006/main">
  <p:tag name="ISLIDE.ICON" val="#399415;#399448;#399411;#391779;"/>
  <p:tag name="RESOURCE_RECORD_KEY" val="{&quot;70&quot;:[3322195]}"/>
</p:tagLst>
</file>

<file path=ppt/tags/tag19.xml><?xml version="1.0" encoding="utf-8"?>
<p:tagLst xmlns:p="http://schemas.openxmlformats.org/presentationml/2006/main">
  <p:tag name="ISLIDE.ICON" val="#399415;#399448;#399411;#391779;"/>
  <p:tag name="RESOURCE_RECORD_KEY" val="{&quot;70&quot;:[3322195]}"/>
</p:tagLst>
</file>

<file path=ppt/tags/tag2.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67_1*l_h_a*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372.15,&quot;left&quot;:69.72503514087111,&quot;top&quot;:150.05,&quot;width&quot;:780.21142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5"/>
  <p:tag name="KSO_WM_UNIT_TEXT_FILL_FORE_SCHEMECOLOR_INDEX" val="1"/>
  <p:tag name="KSO_WM_UNIT_TEXT_FILL_TYPE" val="1"/>
  <p:tag name="KSO_WM_UNIT_PRESET_TEXT" val="单击此处添加标题"/>
  <p:tag name="KSO_WM_UNIT_TEXT_TYPE" val="1"/>
  <p:tag name="KSO_WM_DIAGRAM_USE_COLOR_VALUE" val="{&quot;color_scheme&quot;:1,&quot;color_type&quot;:1,&quot;theme_color_indexes&quot;:[5,6,5,6,5,6]}"/>
</p:tagLst>
</file>

<file path=ppt/tags/tag20.xml><?xml version="1.0" encoding="utf-8"?>
<p:tagLst xmlns:p="http://schemas.openxmlformats.org/presentationml/2006/main">
  <p:tag name="ISLIDE.ICON" val="#399415;#399448;#399411;#391779;"/>
  <p:tag name="RESOURCE_RECORD_KEY" val="{&quot;70&quot;:[3322195,3321480]}"/>
</p:tagLst>
</file>

<file path=ppt/tags/tag2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2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2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2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25.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26.xml><?xml version="1.0" encoding="utf-8"?>
<p:tagLst xmlns:p="http://schemas.openxmlformats.org/presentationml/2006/main">
  <p:tag name="ISLIDE.ICON" val="#399415;#399448;#399411;#391779;"/>
  <p:tag name="RESOURCE_RECORD_KEY" val="{&quot;70&quot;:[3322195,3321480]}"/>
</p:tagLst>
</file>

<file path=ppt/tags/tag2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2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2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967_1*l_h_i*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372.15,&quot;left&quot;:69.72503514087111,&quot;top&quot;:150.05,&quot;width&quot;:780.2114257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5,6,5,6,5,6]}"/>
</p:tagLst>
</file>

<file path=ppt/tags/tag30.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31.xml><?xml version="1.0" encoding="utf-8"?>
<p:tagLst xmlns:p="http://schemas.openxmlformats.org/presentationml/2006/main">
  <p:tag name="ISLIDE.ICON" val="#399415;#399448;#399411;#391779;"/>
  <p:tag name="RESOURCE_RECORD_KEY" val="{&quot;70&quot;:[3322195,3321480]}"/>
</p:tagLst>
</file>

<file path=ppt/tags/tag3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3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3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35.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36.xml><?xml version="1.0" encoding="utf-8"?>
<p:tagLst xmlns:p="http://schemas.openxmlformats.org/presentationml/2006/main">
  <p:tag name="ISLIDE.ICON" val="#399415;#399448;#399411;#391779;"/>
  <p:tag name="RESOURCE_RECORD_KEY" val="{&quot;70&quot;:[3322195,3321480]}"/>
</p:tagLst>
</file>

<file path=ppt/tags/tag3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3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3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967_1*l_h_f*1_2_1"/>
  <p:tag name="KSO_WM_TEMPLATE_CATEGORY" val="diagram"/>
  <p:tag name="KSO_WM_TEMPLATE_INDEX" val="20231967"/>
  <p:tag name="KSO_WM_UNIT_LAYERLEVEL" val="1_1_1"/>
  <p:tag name="KSO_WM_TAG_VERSION" val="3.0"/>
  <p:tag name="KSO_WM_BEAUTIFY_FLAG" val="#wm#"/>
  <p:tag name="KSO_WM_UNIT_VALUE" val="156"/>
  <p:tag name="KSO_WM_DIAGRAM_MAX_ITEMCNT" val="4"/>
  <p:tag name="KSO_WM_DIAGRAM_MIN_ITEMCNT" val="2"/>
  <p:tag name="KSO_WM_DIAGRAM_VIRTUALLY_FRAME" val="{&quot;height&quot;:372.15,&quot;left&quot;:69.72503514087111,&quot;top&quot;:150.05,&quot;width&quot;:780.21142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DIAGRAM_USE_COLOR_VALUE" val="{&quot;color_scheme&quot;:1,&quot;color_type&quot;:1,&quot;theme_color_indexes&quot;:[5,6,5,6,5,6]}"/>
</p:tagLst>
</file>

<file path=ppt/tags/tag4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4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42.xml><?xml version="1.0" encoding="utf-8"?>
<p:tagLst xmlns:p="http://schemas.openxmlformats.org/presentationml/2006/main">
  <p:tag name="ISLIDE.ICON" val="#399415;#399448;#399411;#391779;"/>
  <p:tag name="RESOURCE_RECORD_KEY" val="{&quot;70&quot;:[3322195,3321480]}"/>
</p:tagLst>
</file>

<file path=ppt/tags/tag4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4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4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4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47.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48.xml><?xml version="1.0" encoding="utf-8"?>
<p:tagLst xmlns:p="http://schemas.openxmlformats.org/presentationml/2006/main">
  <p:tag name="ISLIDE.ICON" val="#399415;#399448;#399411;#391779;"/>
  <p:tag name="RESOURCE_RECORD_KEY" val="{&quot;70&quot;:[3322195,3321480]}"/>
</p:tagLst>
</file>

<file path=ppt/tags/tag4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5.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967_1*l_h_a*1_2_1"/>
  <p:tag name="KSO_WM_TEMPLATE_CATEGORY" val="diagram"/>
  <p:tag name="KSO_WM_TEMPLATE_INDEX" val="20231967"/>
  <p:tag name="KSO_WM_UNIT_LAYERLEVEL" val="1_1_1"/>
  <p:tag name="KSO_WM_TAG_VERSION" val="3.0"/>
  <p:tag name="KSO_WM_BEAUTIFY_FLAG" val="#wm#"/>
  <p:tag name="KSO_WM_UNIT_VALUE" val="35"/>
  <p:tag name="KSO_WM_DIAGRAM_MAX_ITEMCNT" val="4"/>
  <p:tag name="KSO_WM_DIAGRAM_MIN_ITEMCNT" val="2"/>
  <p:tag name="KSO_WM_DIAGRAM_VIRTUALLY_FRAME" val="{&quot;height&quot;:372.15,&quot;left&quot;:69.72503514087111,&quot;top&quot;:150.05,&quot;width&quot;:780.21142578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标题"/>
  <p:tag name="KSO_WM_UNIT_TEXT_TYPE" val="1"/>
  <p:tag name="KSO_WM_DIAGRAM_USE_COLOR_VALUE" val="{&quot;color_scheme&quot;:1,&quot;color_type&quot;:1,&quot;theme_color_indexes&quot;:[5,6,5,6,5,6]}"/>
</p:tagLst>
</file>

<file path=ppt/tags/tag5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51.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5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5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54.xml><?xml version="1.0" encoding="utf-8"?>
<p:tagLst xmlns:p="http://schemas.openxmlformats.org/presentationml/2006/main">
  <p:tag name="ISLIDE.ICON" val="#399415;#399448;#399411;#391779;"/>
  <p:tag name="RESOURCE_RECORD_KEY" val="{&quot;70&quot;:[3322195,3321480]}"/>
</p:tagLst>
</file>

<file path=ppt/tags/tag5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56.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5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5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5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967_1*l_h_i*1_2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372.15,&quot;left&quot;:69.72503514087111,&quot;top&quot;:150.05,&quot;width&quot;:780.211425781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5,6,5,6,5,6]}"/>
</p:tagLst>
</file>

<file path=ppt/tags/tag6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6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62.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6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6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6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66.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67.xml><?xml version="1.0" encoding="utf-8"?>
<p:tagLst xmlns:p="http://schemas.openxmlformats.org/presentationml/2006/main">
  <p:tag name="ISLIDE.ICON" val="#399415;#399448;#399411;#391779;"/>
  <p:tag name="RESOURCE_RECORD_KEY" val="{&quot;70&quot;:[3322195,3321480]}"/>
</p:tagLst>
</file>

<file path=ppt/tags/tag68.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6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7.xml><?xml version="1.0" encoding="utf-8"?>
<p:tagLst xmlns:p="http://schemas.openxmlformats.org/presentationml/2006/main">
  <p:tag name="ISLIDE.ICON" val="#399415;#399448;#399411;#391779;"/>
  <p:tag name="RESOURCE_RECORD_KEY" val="{&quot;70&quot;:[3321432]}"/>
</p:tagLst>
</file>

<file path=ppt/tags/tag70.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7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72.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7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7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75.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76.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77.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7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7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8.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67_2*l_h_f*1_1_1"/>
  <p:tag name="KSO_WM_TEMPLATE_CATEGORY" val="diagram"/>
  <p:tag name="KSO_WM_TEMPLATE_INDEX" val="20231967"/>
  <p:tag name="KSO_WM_UNIT_LAYERLEVEL" val="1_1_1"/>
  <p:tag name="KSO_WM_TAG_VERSION" val="3.0"/>
  <p:tag name="KSO_WM_BEAUTIFY_FLAG" val="#wm#"/>
  <p:tag name="KSO_WM_UNIT_VALUE" val="132"/>
  <p:tag name="KSO_WM_DIAGRAM_MAX_ITEMCNT" val="4"/>
  <p:tag name="KSO_WM_DIAGRAM_MIN_ITEMCNT" val="2"/>
  <p:tag name="KSO_WM_DIAGRAM_VIRTUALLY_FRAME" val="{&quot;height&quot;:411.090673828125,&quot;left&quot;:89.89999577079234,&quot;top&quot;:83.959326171875,&quot;width&quot;:782.111421552042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观点，根据需要可增减文字。"/>
  <p:tag name="KSO_WM_UNIT_TEXT_TYPE" val="1"/>
  <p:tag name="KSO_WM_DIAGRAM_USE_COLOR_VALUE" val="{&quot;color_scheme&quot;:1,&quot;color_type&quot;:1,&quot;theme_color_indexes&quot;:[5,6,5,6,5,6]}"/>
</p:tagLst>
</file>

<file path=ppt/tags/tag80.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81.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82.xml><?xml version="1.0" encoding="utf-8"?>
<p:tagLst xmlns:p="http://schemas.openxmlformats.org/presentationml/2006/main">
  <p:tag name="ISLIDE.ICON" val="#399415;#399448;#399411;#391779;"/>
  <p:tag name="RESOURCE_RECORD_KEY" val="{&quot;70&quot;:[3322195,3321480]}"/>
</p:tagLst>
</file>

<file path=ppt/tags/tag83.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31973_2*l_h_i*1_3_3"/>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USE_COLOR_VALUE" val="{&quot;color_scheme&quot;:1,&quot;color_type&quot;:1,&quot;theme_color_indexes&quot;:[5,6,5,6,5,6]}"/>
</p:tagLst>
</file>

<file path=ppt/tags/tag8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8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973_2*l_h_f*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根据需要可酌情增减文字，单击此处添加文本具体内容"/>
  <p:tag name="KSO_WM_UNIT_TEXT_FILL_FORE_SCHEMECOLOR_INDEX" val="1"/>
  <p:tag name="KSO_WM_UNIT_TEXT_FILL_TYPE" val="1"/>
  <p:tag name="KSO_WM_DIAGRAM_USE_COLOR_VALUE" val="{&quot;color_scheme&quot;:1,&quot;color_type&quot;:1,&quot;theme_color_indexes&quot;:[5,6,5,6,5,6]}"/>
</p:tagLst>
</file>

<file path=ppt/tags/tag86.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973_2*l_h_i*1_3_2"/>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DIAGRAM_USE_COLOR_VALUE" val="{&quot;color_scheme&quot;:1,&quot;color_type&quot;:1,&quot;theme_color_indexes&quot;:[5,6,5,6,5,6]}"/>
</p:tagLst>
</file>

<file path=ppt/tags/tag87.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973_2*l_h_a*1_3_1"/>
  <p:tag name="KSO_WM_TEMPLATE_CATEGORY" val="diagram"/>
  <p:tag name="KSO_WM_TEMPLATE_INDEX" val="20231973"/>
  <p:tag name="KSO_WM_UNIT_LAYERLEVEL" val="1_1_1"/>
  <p:tag name="KSO_WM_TAG_VERSION" val="3.0"/>
  <p:tag name="KSO_WM_DIAGRAM_MAX_ITEMCNT" val="5"/>
  <p:tag name="KSO_WM_DIAGRAM_MIN_ITEMCNT" val="2"/>
  <p:tag name="KSO_WM_DIAGRAM_VIRTUALLY_FRAME" val="{&quot;height&quot;:337.1749938964844,&quot;left&quot;:54.22503937007874,&quot;top&quot;:162.77503937007873,&quot;width&quot;:85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0"/>
  <p:tag name="KSO_WM_UNIT_TEXT_TYPE" val="1"/>
  <p:tag name="KSO_WM_UNIT_PRESET_TEXT" val="添加标题"/>
  <p:tag name="KSO_WM_UNIT_TEXT_FILL_FORE_SCHEMECOLOR_INDEX" val="1"/>
  <p:tag name="KSO_WM_UNIT_TEXT_FILL_TYPE" val="1"/>
  <p:tag name="KSO_WM_DIAGRAM_USE_COLOR_VALUE" val="{&quot;color_scheme&quot;:1,&quot;color_type&quot;:1,&quot;theme_color_indexes&quot;:[5,6,5,6,5,6]}"/>
</p:tagLst>
</file>

<file path=ppt/tags/tag88.xml><?xml version="1.0" encoding="utf-8"?>
<p:tagLst xmlns:p="http://schemas.openxmlformats.org/presentationml/2006/main">
  <p:tag name="ISLIDE.ICON" val="#399415;#399448;#399411;#391779;"/>
  <p:tag name="RESOURCE_RECORD_KEY" val="{&quot;70&quot;:[3322195,3321480]}"/>
</p:tagLst>
</file>

<file path=ppt/tags/tag89.xml><?xml version="1.0" encoding="utf-8"?>
<p:tagLst xmlns:p="http://schemas.openxmlformats.org/presentationml/2006/main">
  <p:tag name="KSO_WM_DIAGRAM_VIRTUALLY_FRAME" val="{&quot;height&quot;:336.1,&quot;left&quot;:0,&quot;top&quot;:115.7,&quot;width&quot;:872.05}"/>
</p:tagLst>
</file>

<file path=ppt/tags/tag9.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967_2*l_h_a*1_1_1"/>
  <p:tag name="KSO_WM_TEMPLATE_CATEGORY" val="diagram"/>
  <p:tag name="KSO_WM_TEMPLATE_INDEX" val="20231967"/>
  <p:tag name="KSO_WM_UNIT_LAYERLEVEL" val="1_1_1"/>
  <p:tag name="KSO_WM_TAG_VERSION" val="3.0"/>
  <p:tag name="KSO_WM_BEAUTIFY_FLAG" val="#wm#"/>
  <p:tag name="KSO_WM_UNIT_VALUE" val="39"/>
  <p:tag name="KSO_WM_DIAGRAM_MAX_ITEMCNT" val="4"/>
  <p:tag name="KSO_WM_DIAGRAM_MIN_ITEMCNT" val="2"/>
  <p:tag name="KSO_WM_DIAGRAM_VIRTUALLY_FRAME" val="{&quot;height&quot;:411.090673828125,&quot;left&quot;:89.89999577079234,&quot;top&quot;:83.959326171875,&quot;width&quot;:782.111421552042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标题"/>
  <p:tag name="KSO_WM_UNIT_TEXT_TYPE" val="1"/>
  <p:tag name="KSO_WM_DIAGRAM_USE_COLOR_VALUE" val="{&quot;color_scheme&quot;:1,&quot;color_type&quot;:1,&quot;theme_color_indexes&quot;:[5,6,5,6,5,6]}"/>
</p:tagLst>
</file>

<file path=ppt/tags/tag90.xml><?xml version="1.0" encoding="utf-8"?>
<p:tagLst xmlns:p="http://schemas.openxmlformats.org/presentationml/2006/main">
  <p:tag name="KSO_WM_DIAGRAM_VIRTUALLY_FRAME" val="{&quot;height&quot;:336.1,&quot;left&quot;:0,&quot;top&quot;:115.7,&quot;width&quot;:872.05}"/>
</p:tagLst>
</file>

<file path=ppt/tags/tag91.xml><?xml version="1.0" encoding="utf-8"?>
<p:tagLst xmlns:p="http://schemas.openxmlformats.org/presentationml/2006/main">
  <p:tag name="KSO_WM_DIAGRAM_VIRTUALLY_FRAME" val="{&quot;height&quot;:336.1,&quot;left&quot;:0,&quot;top&quot;:115.7,&quot;width&quot;:872.05}"/>
</p:tagLst>
</file>

<file path=ppt/tags/tag92.xml><?xml version="1.0" encoding="utf-8"?>
<p:tagLst xmlns:p="http://schemas.openxmlformats.org/presentationml/2006/main">
  <p:tag name="KSO_WM_DIAGRAM_VIRTUALLY_FRAME" val="{&quot;height&quot;:336.1,&quot;left&quot;:0,&quot;top&quot;:115.7,&quot;width&quot;:872.05}"/>
</p:tagLst>
</file>

<file path=ppt/tags/tag93.xml><?xml version="1.0" encoding="utf-8"?>
<p:tagLst xmlns:p="http://schemas.openxmlformats.org/presentationml/2006/main">
  <p:tag name="KSO_WM_DIAGRAM_VIRTUALLY_FRAME" val="{&quot;height&quot;:336.1,&quot;left&quot;:0,&quot;top&quot;:115.7,&quot;width&quot;:872.05}"/>
</p:tagLst>
</file>

<file path=ppt/tags/tag94.xml><?xml version="1.0" encoding="utf-8"?>
<p:tagLst xmlns:p="http://schemas.openxmlformats.org/presentationml/2006/main">
  <p:tag name="KSO_WM_DIAGRAM_VIRTUALLY_FRAME" val="{&quot;height&quot;:336.1,&quot;left&quot;:0,&quot;top&quot;:115.7,&quot;width&quot;:872.05}"/>
</p:tagLst>
</file>

<file path=ppt/tags/tag95.xml><?xml version="1.0" encoding="utf-8"?>
<p:tagLst xmlns:p="http://schemas.openxmlformats.org/presentationml/2006/main">
  <p:tag name="KSO_WM_DIAGRAM_VIRTUALLY_FRAME" val="{&quot;height&quot;:336.1,&quot;left&quot;:0,&quot;top&quot;:115.7,&quot;width&quot;:872.05}"/>
</p:tagLst>
</file>

<file path=ppt/tags/tag96.xml><?xml version="1.0" encoding="utf-8"?>
<p:tagLst xmlns:p="http://schemas.openxmlformats.org/presentationml/2006/main">
  <p:tag name="ISLIDE.ICON" val="#399415;#399448;#399411;#391779;"/>
  <p:tag name="RESOURCE_RECORD_KEY" val="{&quot;70&quot;:[3322195,3321480]}"/>
</p:tagLst>
</file>

<file path=ppt/tags/tag97.xml><?xml version="1.0" encoding="utf-8"?>
<p:tagLst xmlns:p="http://schemas.openxmlformats.org/presentationml/2006/main">
  <p:tag name="ISLIDE.ICON" val="#399415;#399448;#399411;#391779;"/>
  <p:tag name="RESOURCE_RECORD_KEY" val="{&quot;70&quot;:[3322195,3321480]}"/>
</p:tagLst>
</file>

<file path=ppt/tags/tag98.xml><?xml version="1.0" encoding="utf-8"?>
<p:tagLst xmlns:p="http://schemas.openxmlformats.org/presentationml/2006/main">
  <p:tag name="ISLIDE.ICON" val="#399415;#399448;#399411;#391779;"/>
  <p:tag name="RESOURCE_RECORD_KEY" val="{&quot;70&quot;:[3322195,3321480]}"/>
</p:tagLst>
</file>

<file path=ppt/tags/tag99.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967_1*l_h_f*1_1_1"/>
  <p:tag name="KSO_WM_TEMPLATE_CATEGORY" val="diagram"/>
  <p:tag name="KSO_WM_TEMPLATE_INDEX" val="20231967"/>
  <p:tag name="KSO_WM_UNIT_LAYERLEVEL" val="1_1_1"/>
  <p:tag name="KSO_WM_TAG_VERSION" val="3.0"/>
  <p:tag name="KSO_WM_BEAUTIFY_FLAG" val="#wm#"/>
  <p:tag name="KSO_WM_DIAGRAM_MAX_ITEMCNT" val="4"/>
  <p:tag name="KSO_WM_DIAGRAM_MIN_ITEMCNT" val="2"/>
  <p:tag name="KSO_WM_DIAGRAM_VIRTUALLY_FRAME" val="{&quot;height&quot;:413.7,&quot;left&quot;:65.05,&quot;top&quot;:83.95,&quot;width&quot;:805.086460922121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156"/>
  <p:tag name="KSO_WM_UNIT_TEXT_FILL_FORE_SCHEMECOLOR_INDEX" val="1"/>
  <p:tag name="KSO_WM_UNIT_TEXT_FILL_TYPE" val="1"/>
  <p:tag name="KSO_WM_UNIT_PRESET_TEXT" val="单击此处添加您的文本具体内容，简明扼要地阐述您的观点。根据需要可酌情增减文字，以便观者准确地理解您传达的思想。单击此处添加您的文本具体内容，简明扼要地阐述您的观点。根据需要可酌情增减文字，以便观者准确地理解您传达的思想。"/>
  <p:tag name="KSO_WM_UNIT_TEXT_TYPE" val="1"/>
  <p:tag name="KSO_WM_DIAGRAM_USE_COLOR_VALUE" val="{&quot;color_scheme&quot;:1,&quot;color_type&quot;:1,&quot;theme_color_indexes&quot;:[5,6,5,6,5,6]}"/>
</p:tagLst>
</file>

<file path=ppt/theme/theme1.xml><?xml version="1.0" encoding="utf-8"?>
<a:theme xmlns:a="http://schemas.openxmlformats.org/drawingml/2006/main" name="Office 主题​​">
  <a:themeElements>
    <a:clrScheme name="自定义 17">
      <a:dk1>
        <a:srgbClr val="000000"/>
      </a:dk1>
      <a:lt1>
        <a:srgbClr val="FFFFFF"/>
      </a:lt1>
      <a:dk2>
        <a:srgbClr val="44546A"/>
      </a:dk2>
      <a:lt2>
        <a:srgbClr val="E7E6E6"/>
      </a:lt2>
      <a:accent1>
        <a:srgbClr val="1441C2"/>
      </a:accent1>
      <a:accent2>
        <a:srgbClr val="C3EFEF"/>
      </a:accent2>
      <a:accent3>
        <a:srgbClr val="FFBF00"/>
      </a:accent3>
      <a:accent4>
        <a:srgbClr val="C00000"/>
      </a:accent4>
      <a:accent5>
        <a:srgbClr val="404040"/>
      </a:accent5>
      <a:accent6>
        <a:srgbClr val="FFFFFF"/>
      </a:accent6>
      <a:hlink>
        <a:srgbClr val="0563C1"/>
      </a:hlink>
      <a:folHlink>
        <a:srgbClr val="954F72"/>
      </a:folHlink>
    </a:clrScheme>
    <a:fontScheme name="思源宋+思源黑">
      <a:majorFont>
        <a:latin typeface="思源宋体 CN Heavy"/>
        <a:ea typeface="思源宋体 CN Heavy"/>
        <a:cs typeface=""/>
      </a:majorFont>
      <a:minorFont>
        <a:latin typeface="思源黑体 CN Regular"/>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3951</Words>
  <Application>WPS 演示</Application>
  <PresentationFormat>宽屏</PresentationFormat>
  <Paragraphs>271</Paragraphs>
  <Slides>20</Slides>
  <Notes>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20</vt:i4>
      </vt:variant>
    </vt:vector>
  </HeadingPairs>
  <TitlesOfParts>
    <vt:vector size="33" baseType="lpstr">
      <vt:lpstr>Arial</vt:lpstr>
      <vt:lpstr>宋体</vt:lpstr>
      <vt:lpstr>Wingdings</vt:lpstr>
      <vt:lpstr>微软雅黑</vt:lpstr>
      <vt:lpstr>Wingdings</vt:lpstr>
      <vt:lpstr>Cambria Math</vt:lpstr>
      <vt:lpstr>思源黑体 CN Regular</vt:lpstr>
      <vt:lpstr>黑体</vt:lpstr>
      <vt:lpstr>思源宋体 CN Heavy</vt:lpstr>
      <vt:lpstr>Arial Unicode MS</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xyh1018</cp:lastModifiedBy>
  <cp:revision>206</cp:revision>
  <dcterms:created xsi:type="dcterms:W3CDTF">2019-06-19T02:08:00Z</dcterms:created>
  <dcterms:modified xsi:type="dcterms:W3CDTF">2025-05-28T15:51:45Z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110B9C7A4B3A4CFDAB3B1E8210EB4AB9_13</vt:lpwstr>
  </property>
</Properties>
</file>